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5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4E0F4-EC38-4C41-9E09-355364E92FC5}" type="datetimeFigureOut">
              <a:rPr lang="en-US" smtClean="0"/>
              <a:t>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1191E-2F2D-4459-87DA-1F40B637352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7" Type="http://schemas.openxmlformats.org/officeDocument/2006/relationships/image" Target="../media/image9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Nhac-nhe-khong-loi-unknow.mp3" TargetMode="External"/><Relationship Id="rId5" Type="http://schemas.openxmlformats.org/officeDocument/2006/relationships/image" Target="../media/image12.pn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E:\AN%20AN%20AN\AN.%20C4%202020-2021\nh&#7841;c\Nhac-nhe-khong-loi-unknow.mp3" TargetMode="External"/><Relationship Id="rId4" Type="http://schemas.openxmlformats.org/officeDocument/2006/relationships/image" Target="../media/image1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3000" r="-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743200" y="2743200"/>
            <a:ext cx="184731" cy="369332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endParaRPr lang="en-US"/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834788" y="1943972"/>
            <a:ext cx="7620000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GIÁO ÁN: LÀM QUEN VĂN HỌC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75564" y="2590800"/>
            <a:ext cx="7764439" cy="267765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Thơ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: “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40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40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endParaRPr lang="en-US" sz="4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Lứa tuổi 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3- 4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tuổi</a:t>
            </a:r>
            <a:endParaRPr lang="vi-VN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vi-VN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Giáo viên</a:t>
            </a:r>
            <a:r>
              <a:rPr lang="vi-VN" sz="220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20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Vũ Thị Ngọc Anh</a:t>
            </a:r>
            <a:endParaRPr 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Thời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gian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: 20- 25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phút</a:t>
            </a:r>
            <a:endParaRPr lang="en-US" sz="22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Năm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200" dirty="0" err="1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200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: 2020-2021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28600" y="685800"/>
            <a:ext cx="8458200" cy="70788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vi-V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UBND QUẬN LONG BIÊN</a:t>
            </a:r>
          </a:p>
          <a:p>
            <a:pPr algn="ctr"/>
            <a:r>
              <a:rPr lang="vi-VN" sz="2000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TRƯỜNG MẦM </a:t>
            </a:r>
            <a:r>
              <a:rPr lang="vi-VN" sz="200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NON </a:t>
            </a:r>
            <a:r>
              <a:rPr lang="en-US" sz="200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HOA HƯỚNG DƯƠNG</a:t>
            </a:r>
            <a:endParaRPr lang="en-US" sz="2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0B346029-2DE2-4DD1-8292-E02BBB0BCA6D}"/>
              </a:ext>
            </a:extLst>
          </p:cNvPr>
          <p:cNvCxnSpPr/>
          <p:nvPr/>
        </p:nvCxnSpPr>
        <p:spPr>
          <a:xfrm>
            <a:off x="3505200" y="1393686"/>
            <a:ext cx="21336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447800" y="1600200"/>
            <a:ext cx="55626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3200" b="1" dirty="0">
                <a:solidFill>
                  <a:srgbClr val="7030A0"/>
                </a:solidFill>
                <a:latin typeface="+mj-lt"/>
              </a:rPr>
              <a:t>3. Kết thúc</a:t>
            </a:r>
            <a:endParaRPr lang="vi-VN" sz="3200" dirty="0">
              <a:solidFill>
                <a:srgbClr val="7030A0"/>
              </a:solidFill>
              <a:latin typeface="+mj-lt"/>
            </a:endParaRPr>
          </a:p>
          <a:p>
            <a:r>
              <a:rPr lang="vi-VN" sz="3200" b="1" dirty="0">
                <a:solidFill>
                  <a:srgbClr val="7030A0"/>
                </a:solidFill>
                <a:latin typeface="+mj-lt"/>
              </a:rPr>
              <a:t> </a:t>
            </a:r>
            <a:r>
              <a:rPr lang="vi-VN" sz="3200" dirty="0">
                <a:solidFill>
                  <a:srgbClr val="7030A0"/>
                </a:solidFill>
                <a:latin typeface="+mj-lt"/>
              </a:rPr>
              <a:t>Cô nhận xét, chuyển hoạt động</a:t>
            </a:r>
            <a:r>
              <a:rPr lang="vi-VN" sz="3200" dirty="0">
                <a:latin typeface="+mj-lt"/>
              </a:rPr>
              <a:t>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19200" y="838200"/>
            <a:ext cx="7620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I. Mục đích yêu cầu</a:t>
            </a:r>
            <a:endParaRPr lang="vi-VN" sz="2800" dirty="0">
              <a:latin typeface="+mj-lt"/>
            </a:endParaRPr>
          </a:p>
          <a:p>
            <a:pPr marL="514350" indent="-514350">
              <a:buAutoNum type="arabicPeriod"/>
            </a:pPr>
            <a:r>
              <a:rPr lang="vi-VN" sz="2800" b="1" dirty="0">
                <a:latin typeface="+mj-lt"/>
              </a:rPr>
              <a:t>Kiến thức</a:t>
            </a:r>
            <a:endParaRPr lang="en-US" sz="2800" b="1" dirty="0">
              <a:latin typeface="+mj-lt"/>
            </a:endParaRPr>
          </a:p>
          <a:p>
            <a:pPr marL="514350" indent="-514350"/>
            <a:r>
              <a:rPr lang="vi-VN" sz="2800" dirty="0">
                <a:latin typeface="+mj-lt"/>
              </a:rPr>
              <a:t>- Trẻ biết tên bài thơ , tên tác giả</a:t>
            </a:r>
          </a:p>
          <a:p>
            <a:r>
              <a:rPr lang="vi-VN" sz="2800" dirty="0">
                <a:latin typeface="+mj-lt"/>
              </a:rPr>
              <a:t>- Trẻ hiểu được nội dung bài thơ :</a:t>
            </a:r>
          </a:p>
          <a:p>
            <a:r>
              <a:rPr lang="vi-VN" sz="2800" b="1" dirty="0">
                <a:latin typeface="+mj-lt"/>
              </a:rPr>
              <a:t>2. Kỹ năng</a:t>
            </a:r>
            <a:r>
              <a:rPr lang="vi-VN" sz="2800" dirty="0">
                <a:latin typeface="+mj-lt"/>
              </a:rPr>
              <a:t> 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Trẻ đọc thuộc bài thơ 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-Trẻ đọc diễm cảm bài thơ,biết ngắt nghỉ đúng nhịp</a:t>
            </a:r>
            <a:endParaRPr lang="en-US" sz="2800" dirty="0">
              <a:latin typeface="+mj-lt"/>
            </a:endParaRPr>
          </a:p>
          <a:p>
            <a:r>
              <a:rPr lang="en-US" sz="2800" dirty="0">
                <a:latin typeface="+mj-lt"/>
              </a:rPr>
              <a:t> </a:t>
            </a:r>
            <a:r>
              <a:rPr lang="vi-VN" sz="2800" dirty="0">
                <a:latin typeface="+mj-lt"/>
              </a:rPr>
              <a:t>-Trẻ trả lời các câu hỏi của cô rõ ràng, mạch lạc</a:t>
            </a:r>
          </a:p>
          <a:p>
            <a:r>
              <a:rPr lang="vi-VN" sz="2800" b="1" dirty="0">
                <a:latin typeface="+mj-lt"/>
              </a:rPr>
              <a:t>3. Thái độ</a:t>
            </a:r>
            <a:r>
              <a:rPr lang="vi-VN" sz="2800" dirty="0">
                <a:latin typeface="+mj-lt"/>
              </a:rPr>
              <a:t> </a:t>
            </a:r>
            <a:endParaRPr lang="en-US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- Trẻ hứng thú tham gia các hoạt động</a:t>
            </a:r>
          </a:p>
          <a:p>
            <a:r>
              <a:rPr lang="vi-VN" sz="2800" dirty="0">
                <a:latin typeface="+mj-lt"/>
              </a:rPr>
              <a:t>- Giáo dục trẻ biết yêu quý những cuốn sách và ý nghĩa của việc đọc sách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133600" y="1600200"/>
            <a:ext cx="6781800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II. Chuẩn bị</a:t>
            </a:r>
          </a:p>
          <a:p>
            <a:pPr marL="514350" indent="-514350">
              <a:buAutoNum type="arabicPeriod"/>
            </a:pPr>
            <a:r>
              <a:rPr lang="vi-VN" sz="3200" b="1" dirty="0">
                <a:latin typeface="+mj-lt"/>
              </a:rPr>
              <a:t>Đồ dùng của cô</a:t>
            </a:r>
            <a:r>
              <a:rPr lang="vi-VN" sz="3200" dirty="0">
                <a:latin typeface="+mj-lt"/>
              </a:rPr>
              <a:t>  </a:t>
            </a:r>
            <a:endParaRPr lang="en-US" sz="3200" dirty="0">
              <a:latin typeface="+mj-lt"/>
            </a:endParaRPr>
          </a:p>
          <a:p>
            <a:pPr marL="514350" indent="-514350"/>
            <a:r>
              <a:rPr lang="vi-VN" sz="3200" dirty="0">
                <a:latin typeface="+mj-lt"/>
              </a:rPr>
              <a:t>+Hình ảnh  minh họa bài thơ</a:t>
            </a:r>
          </a:p>
          <a:p>
            <a:r>
              <a:rPr lang="vi-VN" sz="3200" dirty="0">
                <a:latin typeface="+mj-lt"/>
              </a:rPr>
              <a:t>+ Nhạc bài hát có trong chủ đề</a:t>
            </a:r>
          </a:p>
          <a:p>
            <a:r>
              <a:rPr lang="vi-VN" sz="3200" b="1" dirty="0">
                <a:latin typeface="+mj-lt"/>
              </a:rPr>
              <a:t>2. Đồ dùng của trẻ</a:t>
            </a:r>
          </a:p>
          <a:p>
            <a:r>
              <a:rPr lang="vi-VN" sz="3200" dirty="0">
                <a:latin typeface="+mj-lt"/>
              </a:rPr>
              <a:t>- Trang phục gọn gàng </a:t>
            </a:r>
          </a:p>
          <a:p>
            <a:r>
              <a:rPr lang="vi-VN" sz="3200" dirty="0">
                <a:latin typeface="+mj-lt"/>
              </a:rPr>
              <a:t>-Trẻ ngồi học theo hình chữ 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" y="609600"/>
            <a:ext cx="80772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III. Cách tiến hành</a:t>
            </a:r>
            <a:endParaRPr lang="vi-VN" sz="2800" dirty="0">
              <a:latin typeface="+mj-lt"/>
            </a:endParaRPr>
          </a:p>
          <a:p>
            <a:r>
              <a:rPr lang="vi-VN" sz="2800" b="1" dirty="0">
                <a:latin typeface="+mj-lt"/>
              </a:rPr>
              <a:t>1.Ổn định tổ chức</a:t>
            </a:r>
            <a:endParaRPr lang="vi-VN" sz="2800" dirty="0">
              <a:latin typeface="+mj-lt"/>
            </a:endParaRPr>
          </a:p>
          <a:p>
            <a:r>
              <a:rPr lang="vi-VN" sz="2800" dirty="0">
                <a:latin typeface="+mj-lt"/>
              </a:rPr>
              <a:t> </a:t>
            </a:r>
            <a:r>
              <a:rPr lang="vi-VN" sz="2400" dirty="0">
                <a:latin typeface="+mj-lt"/>
              </a:rPr>
              <a:t>Cô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ảnh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đàm</a:t>
            </a:r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>
                <a:latin typeface="Times New Roman" pitchFamily="18" charset="0"/>
                <a:cs typeface="Times New Roman" pitchFamily="18" charset="0"/>
              </a:rPr>
              <a:t>thoại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400" dirty="0">
                <a:latin typeface="+mj-lt"/>
              </a:rPr>
              <a:t>dẫn dắt trẻ vào bài</a:t>
            </a:r>
            <a:endParaRPr lang="vi-VN" sz="2800" dirty="0">
              <a:latin typeface="+mj-lt"/>
            </a:endParaRPr>
          </a:p>
        </p:txBody>
      </p:sp>
      <p:pic>
        <p:nvPicPr>
          <p:cNvPr id="5" name="Picture 4" descr="images (24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0" y="2438400"/>
            <a:ext cx="2743200" cy="2781300"/>
          </a:xfrm>
          <a:prstGeom prst="rect">
            <a:avLst/>
          </a:prstGeom>
        </p:spPr>
      </p:pic>
      <p:pic>
        <p:nvPicPr>
          <p:cNvPr id="6" name="Picture 5" descr="tải xuống (1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029200" y="2362200"/>
            <a:ext cx="3111500" cy="2838450"/>
          </a:xfrm>
          <a:prstGeom prst="rect">
            <a:avLst/>
          </a:prstGeom>
        </p:spPr>
      </p:pic>
      <p:pic>
        <p:nvPicPr>
          <p:cNvPr id="7" name="Picture 6" descr="images (30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57200" y="2362200"/>
            <a:ext cx="3714359" cy="3200400"/>
          </a:xfrm>
          <a:prstGeom prst="rect">
            <a:avLst/>
          </a:prstGeom>
        </p:spPr>
      </p:pic>
      <p:pic>
        <p:nvPicPr>
          <p:cNvPr id="8" name="Picture 7" descr="images (31)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953000" y="2209800"/>
            <a:ext cx="3199626" cy="3352800"/>
          </a:xfrm>
          <a:prstGeom prst="rect">
            <a:avLst/>
          </a:prstGeom>
        </p:spPr>
      </p:pic>
      <p:pic>
        <p:nvPicPr>
          <p:cNvPr id="9" name="Picture 8" descr="images (28)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28600" y="2133600"/>
            <a:ext cx="8153400" cy="43434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295400"/>
            <a:ext cx="71628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2. Phương pháp, hình thức tổ chức</a:t>
            </a:r>
            <a:endParaRPr lang="vi-VN" sz="3200" dirty="0">
              <a:latin typeface="+mj-lt"/>
            </a:endParaRPr>
          </a:p>
          <a:p>
            <a:r>
              <a:rPr lang="vi-VN" sz="3200" b="1" dirty="0">
                <a:latin typeface="+mj-lt"/>
              </a:rPr>
              <a:t>* Dạy trẻ đọc thơ.</a:t>
            </a:r>
            <a:endParaRPr lang="vi-VN" sz="3200" dirty="0">
              <a:latin typeface="+mj-lt"/>
            </a:endParaRPr>
          </a:p>
          <a:p>
            <a:pPr>
              <a:buFontTx/>
              <a:buChar char="-"/>
            </a:pPr>
            <a:r>
              <a:rPr lang="vi-VN" sz="3200" dirty="0">
                <a:latin typeface="+mj-lt"/>
              </a:rPr>
              <a:t>Cô đọc lần 1: 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+ </a:t>
            </a:r>
            <a:r>
              <a:rPr lang="vi-VN" sz="3200" dirty="0">
                <a:latin typeface="+mj-lt"/>
              </a:rPr>
              <a:t>Cô đọc diễn cảm bài thơ. </a:t>
            </a:r>
            <a:endParaRPr lang="en-US" sz="3200" dirty="0">
              <a:latin typeface="+mj-lt"/>
            </a:endParaRPr>
          </a:p>
          <a:p>
            <a:r>
              <a:rPr lang="en-US" sz="3200" dirty="0">
                <a:latin typeface="+mj-lt"/>
              </a:rPr>
              <a:t>+ </a:t>
            </a:r>
            <a:r>
              <a:rPr lang="vi-VN" sz="3200" dirty="0">
                <a:latin typeface="+mj-lt"/>
              </a:rPr>
              <a:t>Hỏi trẻ tên bài thơ, tên tác giả.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04800" y="304800"/>
            <a:ext cx="5029200" cy="15081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Tx/>
              <a:buChar char="-"/>
            </a:pPr>
            <a:r>
              <a:rPr lang="en-US" sz="32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3600" dirty="0">
                <a:latin typeface="Times New Roman" pitchFamily="18" charset="0"/>
                <a:cs typeface="Times New Roman" pitchFamily="18" charset="0"/>
              </a:rPr>
              <a:t>Cô đọc thơ lần 2: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+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Có hình ảnh minh họa.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>
                <a:latin typeface="+mj-lt"/>
              </a:rPr>
              <a:t>+</a:t>
            </a:r>
            <a:r>
              <a:rPr lang="vi-VN" sz="2800" dirty="0">
                <a:latin typeface="+mj-lt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Giới thiệu nội dung bài thơ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 descr="images (29)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4800" y="2057400"/>
            <a:ext cx="2514600" cy="3962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2209800"/>
            <a:ext cx="3124200" cy="40010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lật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từng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trang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ề à, ề à</a:t>
            </a: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mắc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hay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ca?</a:t>
            </a: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chưa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học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Quyển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in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lại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dày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Cún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con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thắc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mặc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Bé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vèo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xong</a:t>
            </a:r>
            <a:r>
              <a:rPr lang="en-US" sz="2400" b="1" dirty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ngay</a:t>
            </a:r>
            <a:endParaRPr lang="en-US" sz="2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0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  <p:pic>
        <p:nvPicPr>
          <p:cNvPr id="8" name="Picture 7" descr="images (32)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172200" y="2057400"/>
            <a:ext cx="2667000" cy="3733800"/>
          </a:xfrm>
          <a:prstGeom prst="rect">
            <a:avLst/>
          </a:prstGeom>
        </p:spPr>
      </p:pic>
      <p:pic>
        <p:nvPicPr>
          <p:cNvPr id="9" name="Nhac-nhe-khong-loi-unk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8229600" y="6172200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14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38400" y="1828800"/>
            <a:ext cx="47244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b="1" dirty="0">
                <a:latin typeface="+mj-lt"/>
              </a:rPr>
              <a:t>* Đàm thoại nội dung bài thơ.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Cô vừa đọc bài thơ gì? </a:t>
            </a:r>
          </a:p>
          <a:p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Bài thơ nói về điều gì? </a:t>
            </a:r>
          </a:p>
        </p:txBody>
      </p:sp>
      <p:sp>
        <p:nvSpPr>
          <p:cNvPr id="5" name="Rectangle 4"/>
          <p:cNvSpPr/>
          <p:nvPr/>
        </p:nvSpPr>
        <p:spPr>
          <a:xfrm>
            <a:off x="1828800" y="3276600"/>
            <a:ext cx="5638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>
                <a:latin typeface="Times New Roman" pitchFamily="18" charset="0"/>
                <a:cs typeface="Times New Roman" pitchFamily="18" charset="0"/>
              </a:rPr>
              <a:t>+ Đ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ọc sách sẽ giúp </a:t>
            </a:r>
            <a:r>
              <a:rPr lang="vi-VN" sz="2400" i="1" dirty="0">
                <a:latin typeface="Times New Roman" pitchFamily="18" charset="0"/>
                <a:cs typeface="Times New Roman" pitchFamily="18" charset="0"/>
              </a:rPr>
              <a:t>trẻ </a:t>
            </a:r>
            <a:r>
              <a:rPr lang="vi-VN" sz="2400" dirty="0">
                <a:latin typeface="Times New Roman" pitchFamily="18" charset="0"/>
                <a:cs typeface="Times New Roman" pitchFamily="18" charset="0"/>
              </a:rPr>
              <a:t>phát triển não bộ và “ngôn ngữ” một cách hiệu quả nhất.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295400" y="1524000"/>
            <a:ext cx="708660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b="1" dirty="0">
                <a:latin typeface="Times New Roman" pitchFamily="18" charset="0"/>
                <a:cs typeface="Times New Roman" pitchFamily="18" charset="0"/>
              </a:rPr>
              <a:t>Giáo dục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Dạy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 trẻ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yêu quý những cuốn sách và biết ý nghĩa của việc đọc sách. 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“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Đọc sách giúp trẻ phát triển não bộ và ngôn ngữ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”</a:t>
            </a:r>
          </a:p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trẻ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khả năng tập trung tốt hơn.</a:t>
            </a:r>
          </a:p>
          <a:p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Đọc sách giúp cho xây dựng kỹ năng lắng nghe và trí tưởng tượng của con được tốt hơn.</a:t>
            </a:r>
          </a:p>
          <a:p>
            <a:endParaRPr lang="en-US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7000" r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762000" y="1143000"/>
            <a:ext cx="8001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3200" b="1" dirty="0">
                <a:latin typeface="+mj-lt"/>
              </a:rPr>
              <a:t>* Trẻ đọc thơ</a:t>
            </a:r>
          </a:p>
          <a:p>
            <a:r>
              <a:rPr lang="vi-VN" sz="3200" dirty="0">
                <a:latin typeface="+mj-lt"/>
              </a:rPr>
              <a:t>- Cho cả lớp đọc cùng nhau 3-4 lần .</a:t>
            </a:r>
          </a:p>
          <a:p>
            <a:r>
              <a:rPr lang="vi-VN" sz="3200" dirty="0">
                <a:latin typeface="+mj-lt"/>
              </a:rPr>
              <a:t>- Thi đua đọc theo tổ , nhóm , cá nhân.</a:t>
            </a:r>
          </a:p>
          <a:p>
            <a:r>
              <a:rPr lang="vi-VN" sz="3200" dirty="0">
                <a:latin typeface="+mj-lt"/>
              </a:rPr>
              <a:t>- Cho trẻ đọc thơ theo hình thức đọc thơ to-nhỏ .</a:t>
            </a:r>
          </a:p>
        </p:txBody>
      </p:sp>
      <p:pic>
        <p:nvPicPr>
          <p:cNvPr id="5" name="Nhac-nhe-khong-loi-unknow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 flipV="1">
            <a:off x="7848600" y="5334000"/>
            <a:ext cx="990600" cy="9906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4511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229</Words>
  <Application>Microsoft Office PowerPoint</Application>
  <PresentationFormat>On-screen Show (4:3)</PresentationFormat>
  <Paragraphs>60</Paragraphs>
  <Slides>10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Welcome</dc:creator>
  <cp:lastModifiedBy>Administrator</cp:lastModifiedBy>
  <cp:revision>13</cp:revision>
  <dcterms:created xsi:type="dcterms:W3CDTF">2020-10-22T06:24:42Z</dcterms:created>
  <dcterms:modified xsi:type="dcterms:W3CDTF">2023-06-02T07:27:33Z</dcterms:modified>
</cp:coreProperties>
</file>