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18736-4216-4EB8-91F0-37A1BAADD35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C971-742A-4B2C-AFDE-5142214A9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1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18736-4216-4EB8-91F0-37A1BAADD35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C971-742A-4B2C-AFDE-5142214A9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90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18736-4216-4EB8-91F0-37A1BAADD35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C971-742A-4B2C-AFDE-5142214A9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01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18736-4216-4EB8-91F0-37A1BAADD35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C971-742A-4B2C-AFDE-5142214A9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5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18736-4216-4EB8-91F0-37A1BAADD35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C971-742A-4B2C-AFDE-5142214A9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09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18736-4216-4EB8-91F0-37A1BAADD35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C971-742A-4B2C-AFDE-5142214A9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00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18736-4216-4EB8-91F0-37A1BAADD35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C971-742A-4B2C-AFDE-5142214A9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1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18736-4216-4EB8-91F0-37A1BAADD35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C971-742A-4B2C-AFDE-5142214A9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82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18736-4216-4EB8-91F0-37A1BAADD35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C971-742A-4B2C-AFDE-5142214A9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52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18736-4216-4EB8-91F0-37A1BAADD35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C971-742A-4B2C-AFDE-5142214A9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46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18736-4216-4EB8-91F0-37A1BAADD35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C971-742A-4B2C-AFDE-5142214A9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0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18736-4216-4EB8-91F0-37A1BAADD35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7C971-742A-4B2C-AFDE-5142214A9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9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A3\Cac%20bai%20giang%20dien%20tu\To&#225;n%20s&#7889;%207\Tr&#7901;i%20N&#7855;ng%20Tr&#7901;i%20M&#432;a%20(c&#7855;t).mp3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A3\Cac%20bai%20giang%20dien%20tu\To&#225;n%20s&#7889;%207\B&#233;%20B&#7843;o%20An%20-%20C&#7843;%20Nh&#224;%20Th&#432;&#417;ng%20Nhau.m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5.xml"/><Relationship Id="rId7" Type="http://schemas.openxmlformats.org/officeDocument/2006/relationships/slide" Target="slide7.xml"/><Relationship Id="rId12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8.xml"/><Relationship Id="rId5" Type="http://schemas.openxmlformats.org/officeDocument/2006/relationships/slide" Target="slide6.xm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0"/>
          <p:cNvSpPr txBox="1">
            <a:spLocks noChangeArrowheads="1"/>
          </p:cNvSpPr>
          <p:nvPr/>
        </p:nvSpPr>
        <p:spPr bwMode="auto">
          <a:xfrm>
            <a:off x="3899625" y="824298"/>
            <a:ext cx="48991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altLang="en-US" sz="1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altLang="en-US" sz="1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HƯỚNG DƯƠNG</a:t>
            </a:r>
            <a:endParaRPr lang="en-US" altLang="en-US" sz="18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92514" y="2476221"/>
            <a:ext cx="512255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6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QUEN VỚI TOÁN</a:t>
            </a:r>
          </a:p>
        </p:txBody>
      </p:sp>
      <p:sp>
        <p:nvSpPr>
          <p:cNvPr id="2052" name="TextBox 12"/>
          <p:cNvSpPr txBox="1">
            <a:spLocks noChangeArrowheads="1"/>
          </p:cNvSpPr>
          <p:nvPr/>
        </p:nvSpPr>
        <p:spPr bwMode="auto">
          <a:xfrm>
            <a:off x="2677910" y="3268981"/>
            <a:ext cx="77517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Nhận biết chữ số 7, số lượng, STT trong phạm vi 7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tuổi: Mẫu </a:t>
            </a:r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altLang="en-US" sz="24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5-6 tuổi</a:t>
            </a:r>
            <a:endParaRPr lang="en-US" altLang="en-US" sz="24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thực hiện: Nguyễn </a:t>
            </a:r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</a:t>
            </a:r>
            <a:r>
              <a:rPr lang="en-US" altLang="en-US" sz="24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endParaRPr lang="en-US" altLang="en-US" sz="24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935" y="1470629"/>
            <a:ext cx="1024541" cy="102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0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4" descr="Cách nói “quả táo” trong tiếng Hàn"/>
          <p:cNvSpPr>
            <a:spLocks noChangeAspect="1" noChangeArrowheads="1"/>
          </p:cNvSpPr>
          <p:nvPr/>
        </p:nvSpPr>
        <p:spPr bwMode="auto">
          <a:xfrm>
            <a:off x="1757363" y="-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sp>
        <p:nvSpPr>
          <p:cNvPr id="13315" name="AutoShape 6" descr="Cách nói “quả táo” trong tiếng Hàn"/>
          <p:cNvSpPr>
            <a:spLocks noChangeAspect="1" noChangeArrowheads="1"/>
          </p:cNvSpPr>
          <p:nvPr/>
        </p:nvSpPr>
        <p:spPr bwMode="auto">
          <a:xfrm>
            <a:off x="1757363" y="-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pic>
        <p:nvPicPr>
          <p:cNvPr id="8215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1" y="2251076"/>
            <a:ext cx="1395413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68764"/>
            <a:ext cx="890588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38600"/>
            <a:ext cx="890588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038600"/>
            <a:ext cx="890588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4" y="3962400"/>
            <a:ext cx="890587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4" y="4038600"/>
            <a:ext cx="890587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4" y="3962400"/>
            <a:ext cx="890587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14" y="3962400"/>
            <a:ext cx="890587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6" y="2251076"/>
            <a:ext cx="1395413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2251076"/>
            <a:ext cx="1395412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1" y="2251076"/>
            <a:ext cx="1395413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6" y="2251076"/>
            <a:ext cx="1395413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2251076"/>
            <a:ext cx="1395413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2251076"/>
            <a:ext cx="1395412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829800" y="3921126"/>
            <a:ext cx="609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000099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7465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4" descr="Cách nói “quả táo” trong tiếng Hàn"/>
          <p:cNvSpPr>
            <a:spLocks noChangeAspect="1" noChangeArrowheads="1"/>
          </p:cNvSpPr>
          <p:nvPr/>
        </p:nvSpPr>
        <p:spPr bwMode="auto">
          <a:xfrm>
            <a:off x="1757363" y="-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sp>
        <p:nvSpPr>
          <p:cNvPr id="14339" name="AutoShape 6" descr="Cách nói “quả táo” trong tiếng Hàn"/>
          <p:cNvSpPr>
            <a:spLocks noChangeAspect="1" noChangeArrowheads="1"/>
          </p:cNvSpPr>
          <p:nvPr/>
        </p:nvSpPr>
        <p:spPr bwMode="auto">
          <a:xfrm>
            <a:off x="1757363" y="-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pic>
        <p:nvPicPr>
          <p:cNvPr id="14340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1" y="2251076"/>
            <a:ext cx="1395413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68764"/>
            <a:ext cx="890588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38600"/>
            <a:ext cx="890588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038600"/>
            <a:ext cx="890588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4" y="3962400"/>
            <a:ext cx="890587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4" y="4038600"/>
            <a:ext cx="890587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4" y="3962400"/>
            <a:ext cx="890587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14" y="3962400"/>
            <a:ext cx="890587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6" y="2251076"/>
            <a:ext cx="1395413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2251076"/>
            <a:ext cx="1395412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1" y="2251076"/>
            <a:ext cx="1395413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6" y="2251076"/>
            <a:ext cx="1395413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2251076"/>
            <a:ext cx="1395413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2251076"/>
            <a:ext cx="1395412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829800" y="3921126"/>
            <a:ext cx="609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000099"/>
                </a:solidFill>
              </a:rPr>
              <a:t>6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9848850" y="2497139"/>
            <a:ext cx="609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000099"/>
                </a:solidFill>
              </a:rPr>
              <a:t>7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829800" y="3921126"/>
            <a:ext cx="609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000099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7546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3352800" y="609601"/>
            <a:ext cx="5227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</a:rPr>
              <a:t>Cô giới thiệu chữ số 7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953001" y="1295400"/>
            <a:ext cx="2232025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700" b="1">
                <a:solidFill>
                  <a:srgbClr val="7030A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775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1295401"/>
            <a:ext cx="1301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295401"/>
            <a:ext cx="1301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95401"/>
            <a:ext cx="1301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95401"/>
            <a:ext cx="1301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95401"/>
            <a:ext cx="1301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95401"/>
            <a:ext cx="1301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1"/>
            <a:ext cx="1301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601200" y="1143001"/>
            <a:ext cx="609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000099"/>
                </a:solidFill>
              </a:rPr>
              <a:t>7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71801"/>
            <a:ext cx="152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971801"/>
            <a:ext cx="152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48001"/>
            <a:ext cx="152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71801"/>
            <a:ext cx="152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71801"/>
            <a:ext cx="152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971801"/>
            <a:ext cx="152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971801"/>
            <a:ext cx="152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601200" y="2971801"/>
            <a:ext cx="609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000099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63663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371601"/>
            <a:ext cx="1395413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895600" y="1524001"/>
            <a:ext cx="2514600" cy="1446213"/>
            <a:chOff x="1371600" y="1524000"/>
            <a:chExt cx="2514600" cy="1446550"/>
          </a:xfrm>
        </p:grpSpPr>
        <p:pic>
          <p:nvPicPr>
            <p:cNvPr id="17419" name="Picture 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1676400"/>
              <a:ext cx="1219200" cy="1219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0" name="TextBox 5"/>
            <p:cNvSpPr txBox="1">
              <a:spLocks noChangeArrowheads="1"/>
            </p:cNvSpPr>
            <p:nvPr/>
          </p:nvSpPr>
          <p:spPr bwMode="auto">
            <a:xfrm>
              <a:off x="1371600" y="1524000"/>
              <a:ext cx="84350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800" b="1"/>
                <a:t>=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486400" y="1600201"/>
            <a:ext cx="2216150" cy="1446213"/>
            <a:chOff x="3962400" y="1600200"/>
            <a:chExt cx="2215862" cy="1446550"/>
          </a:xfrm>
        </p:grpSpPr>
        <p:pic>
          <p:nvPicPr>
            <p:cNvPr id="17417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1905000"/>
              <a:ext cx="1301462" cy="847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8" name="TextBox 6"/>
            <p:cNvSpPr txBox="1">
              <a:spLocks noChangeArrowheads="1"/>
            </p:cNvSpPr>
            <p:nvPr/>
          </p:nvSpPr>
          <p:spPr bwMode="auto">
            <a:xfrm>
              <a:off x="3962400" y="1600200"/>
              <a:ext cx="84350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800" b="1"/>
                <a:t>=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7772400" y="1600201"/>
            <a:ext cx="2209800" cy="1446213"/>
            <a:chOff x="6248400" y="1600200"/>
            <a:chExt cx="2209800" cy="1446550"/>
          </a:xfrm>
        </p:grpSpPr>
        <p:pic>
          <p:nvPicPr>
            <p:cNvPr id="1741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1828800"/>
              <a:ext cx="1524000" cy="1014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6" name="TextBox 7"/>
            <p:cNvSpPr txBox="1">
              <a:spLocks noChangeArrowheads="1"/>
            </p:cNvSpPr>
            <p:nvPr/>
          </p:nvSpPr>
          <p:spPr bwMode="auto">
            <a:xfrm>
              <a:off x="6248400" y="1600200"/>
              <a:ext cx="84350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800" b="1"/>
                <a:t>=</a:t>
              </a: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29201" y="2514600"/>
            <a:ext cx="2232025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700" b="1">
                <a:solidFill>
                  <a:srgbClr val="7030A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6050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8" descr="Z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sp>
        <p:nvSpPr>
          <p:cNvPr id="18436" name="Text Box 11"/>
          <p:cNvSpPr txBox="1">
            <a:spLocks noChangeArrowheads="1"/>
          </p:cNvSpPr>
          <p:nvPr/>
        </p:nvSpPr>
        <p:spPr bwMode="auto">
          <a:xfrm>
            <a:off x="2438400" y="2590801"/>
            <a:ext cx="7543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0070C0"/>
                </a:solidFill>
              </a:rPr>
              <a:t>Trẻ cất thẻ và rổ đồ dùng</a:t>
            </a:r>
          </a:p>
        </p:txBody>
      </p:sp>
    </p:spTree>
    <p:extLst>
      <p:ext uri="{BB962C8B-B14F-4D97-AF65-F5344CB8AC3E}">
        <p14:creationId xmlns:p14="http://schemas.microsoft.com/office/powerpoint/2010/main" val="184354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ChangeArrowheads="1"/>
          </p:cNvSpPr>
          <p:nvPr/>
        </p:nvSpPr>
        <p:spPr bwMode="auto">
          <a:xfrm>
            <a:off x="2209800" y="1"/>
            <a:ext cx="3454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23850" algn="l"/>
                <a:tab pos="52768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23850" algn="l"/>
                <a:tab pos="52768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23850" algn="l"/>
                <a:tab pos="52768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23850" algn="l"/>
                <a:tab pos="5276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23850" algn="l"/>
                <a:tab pos="5276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3850" algn="l"/>
                <a:tab pos="5276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3850" algn="l"/>
                <a:tab pos="5276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3850" algn="l"/>
                <a:tab pos="5276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3850" algn="l"/>
                <a:tab pos="5276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</a:rPr>
              <a:t>Luyện tập</a:t>
            </a:r>
          </a:p>
        </p:txBody>
      </p:sp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1828800" y="2133600"/>
            <a:ext cx="85344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* </a:t>
            </a:r>
            <a:r>
              <a:rPr lang="vi-VN" altLang="en-US" sz="2800">
                <a:solidFill>
                  <a:srgbClr val="0000FF"/>
                </a:solidFill>
              </a:rPr>
              <a:t>Cách chơi: Mỗi trẻ sẽ c</a:t>
            </a:r>
            <a:r>
              <a:rPr lang="en-US" altLang="en-US" sz="2800">
                <a:solidFill>
                  <a:srgbClr val="0000FF"/>
                </a:solidFill>
              </a:rPr>
              <a:t>ầm</a:t>
            </a:r>
            <a:r>
              <a:rPr lang="vi-VN" altLang="en-US" sz="2800">
                <a:solidFill>
                  <a:srgbClr val="0000FF"/>
                </a:solidFill>
              </a:rPr>
              <a:t> 1 thẻ</a:t>
            </a:r>
            <a:r>
              <a:rPr lang="en-US" altLang="en-US" sz="2800">
                <a:solidFill>
                  <a:srgbClr val="0000FF"/>
                </a:solidFill>
              </a:rPr>
              <a:t> số 5,6,7, vừa đi vừa hát. Khi có hiệu lệnh của cô “tìm chỗ” thì trẻ có thẻ số nào thì sẽ đứng vào vòng tròn số đó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80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*</a:t>
            </a:r>
            <a:r>
              <a:rPr lang="vi-VN" altLang="en-US" sz="2800">
                <a:solidFill>
                  <a:srgbClr val="0000FF"/>
                </a:solidFill>
              </a:rPr>
              <a:t> Luật chơi: Thời gian chơi là một bản nhạc.Ai không tìm được </a:t>
            </a:r>
            <a:r>
              <a:rPr lang="en-US" altLang="en-US" sz="2800">
                <a:solidFill>
                  <a:srgbClr val="0000FF"/>
                </a:solidFill>
              </a:rPr>
              <a:t>chỗ</a:t>
            </a:r>
            <a:r>
              <a:rPr lang="vi-VN" altLang="en-US" sz="2800">
                <a:solidFill>
                  <a:srgbClr val="0000FF"/>
                </a:solidFill>
              </a:rPr>
              <a:t> của mình thì sẽ phải nhảy lò cò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800">
              <a:solidFill>
                <a:srgbClr val="0000FF"/>
              </a:solidFill>
            </a:endParaRPr>
          </a:p>
        </p:txBody>
      </p:sp>
      <p:pic>
        <p:nvPicPr>
          <p:cNvPr id="3" name="Trời Nắng Trời Mưa (cắ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638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3200400" y="1066801"/>
            <a:ext cx="52784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i="1">
                <a:solidFill>
                  <a:srgbClr val="FF3300"/>
                </a:solidFill>
              </a:rPr>
              <a:t>Trò chơi 1 “Tìm chỗ”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</p:spTree>
    <p:extLst>
      <p:ext uri="{BB962C8B-B14F-4D97-AF65-F5344CB8AC3E}">
        <p14:creationId xmlns:p14="http://schemas.microsoft.com/office/powerpoint/2010/main" val="87713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1524000" y="228600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000" b="1" i="1">
                <a:solidFill>
                  <a:srgbClr val="002060"/>
                </a:solidFill>
                <a:latin typeface="Times New Roman" panose="02020603050405020304" pitchFamily="18" charset="0"/>
              </a:rPr>
              <a:t>Trò chơi 2: </a:t>
            </a:r>
          </a:p>
          <a:p>
            <a:pPr algn="ctr">
              <a:buFontTx/>
              <a:buNone/>
            </a:pPr>
            <a:r>
              <a:rPr lang="vi-VN" altLang="en-US" sz="6000">
                <a:solidFill>
                  <a:srgbClr val="FF0000"/>
                </a:solidFill>
              </a:rPr>
              <a:t>Thi xem bạn nào giỏi</a:t>
            </a: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2209800" y="2743201"/>
            <a:ext cx="7848600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Cách chơi</a:t>
            </a:r>
            <a:r>
              <a:rPr lang="vi-VN" altLang="en-US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Cô sẽ phát cho mỗi bạn 1 phiếu bài tập, </a:t>
            </a:r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sẽ khoanh nhóm đồ vật có số lượng là 7 </a:t>
            </a:r>
            <a:endParaRPr lang="vi-VN" alt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Luật chơi</a:t>
            </a:r>
            <a:r>
              <a:rPr lang="vi-VN" altLang="en-US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Thời gian là 1 bản nhạc, khi bản nhạc kết thúc bạn nào làm xong sẽ là người dành chiến thắng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333851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ChangeArrowheads="1"/>
          </p:cNvSpPr>
          <p:nvPr/>
        </p:nvSpPr>
        <p:spPr bwMode="auto">
          <a:xfrm>
            <a:off x="1524000" y="838200"/>
            <a:ext cx="9144000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23850" algn="l"/>
                <a:tab pos="52768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23850" algn="l"/>
                <a:tab pos="52768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23850" algn="l"/>
                <a:tab pos="52768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23850" algn="l"/>
                <a:tab pos="5276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23850" algn="l"/>
                <a:tab pos="5276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3850" algn="l"/>
                <a:tab pos="5276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3850" algn="l"/>
                <a:tab pos="5276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3850" algn="l"/>
                <a:tab pos="5276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3850" algn="l"/>
                <a:tab pos="5276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</a:rPr>
              <a:t>3. Kết thúc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>
              <a:solidFill>
                <a:srgbClr val="0000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</a:rPr>
              <a:t>Cô và trẻ cùng hát và vận động theo nhạc bài hát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</a:rPr>
              <a:t> </a:t>
            </a:r>
            <a:r>
              <a:rPr lang="en-US" altLang="en-US" sz="3600" b="1">
                <a:solidFill>
                  <a:srgbClr val="00B050"/>
                </a:solidFill>
              </a:rPr>
              <a:t>“ Cả nhà thương nhau”</a:t>
            </a:r>
            <a:endParaRPr lang="en-US" altLang="en-US" sz="2800" b="1">
              <a:solidFill>
                <a:srgbClr val="00B050"/>
              </a:solidFill>
            </a:endParaRPr>
          </a:p>
        </p:txBody>
      </p:sp>
      <p:pic>
        <p:nvPicPr>
          <p:cNvPr id="4" name="Bé Bảo An - Cả Nhà Thương Nha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5867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29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1752600" y="1066800"/>
            <a:ext cx="8720138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400" b="1">
                <a:solidFill>
                  <a:srgbClr val="FF0000"/>
                </a:solidFill>
              </a:rPr>
              <a:t>1. Kiến thức:</a:t>
            </a:r>
            <a:endParaRPr lang="vi-VN" altLang="en-US" sz="24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400">
                <a:solidFill>
                  <a:srgbClr val="000099"/>
                </a:solidFill>
              </a:rPr>
              <a:t>-Trẻ  nắm được nguyên tắc lập số 7, hiểu ý nghĩa số  lượng của số 7, nhận biết chữ số 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400" b="1">
                <a:solidFill>
                  <a:srgbClr val="FF0000"/>
                </a:solidFill>
              </a:rPr>
              <a:t>2.</a:t>
            </a:r>
            <a:r>
              <a:rPr lang="vi-VN" altLang="en-US" sz="2400">
                <a:solidFill>
                  <a:srgbClr val="FF0000"/>
                </a:solidFill>
              </a:rPr>
              <a:t> </a:t>
            </a:r>
            <a:r>
              <a:rPr lang="vi-VN" altLang="en-US" sz="2400" b="1">
                <a:solidFill>
                  <a:srgbClr val="FF0000"/>
                </a:solidFill>
              </a:rPr>
              <a:t>Kỹ năng:</a:t>
            </a:r>
            <a:endParaRPr lang="vi-VN" altLang="en-US" sz="24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400">
                <a:solidFill>
                  <a:srgbClr val="000099"/>
                </a:solidFill>
              </a:rPr>
              <a:t>- Trẻ đếm thành thạo từ 1 đến 7.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400">
                <a:solidFill>
                  <a:srgbClr val="000099"/>
                </a:solidFill>
              </a:rPr>
              <a:t>- Trẻ tìm hoặc tạo ra được các nhóm có số lượng trong phạm vi 7 theo yêu cầu của cô hoặc số lượng tương ứng với chữ số.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400">
                <a:solidFill>
                  <a:srgbClr val="000099"/>
                </a:solidFill>
              </a:rPr>
              <a:t>- Trẻ nói to rõ ràng, nói đủ câu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400" b="1">
                <a:solidFill>
                  <a:srgbClr val="FF0000"/>
                </a:solidFill>
              </a:rPr>
              <a:t>3</a:t>
            </a:r>
            <a:r>
              <a:rPr lang="vi-VN" altLang="en-US" sz="2400">
                <a:solidFill>
                  <a:srgbClr val="FF0000"/>
                </a:solidFill>
              </a:rPr>
              <a:t>.</a:t>
            </a:r>
            <a:r>
              <a:rPr lang="vi-VN" altLang="en-US" sz="2400" b="1">
                <a:solidFill>
                  <a:srgbClr val="FF0000"/>
                </a:solidFill>
              </a:rPr>
              <a:t>Thái độ:</a:t>
            </a:r>
            <a:endParaRPr lang="vi-VN" altLang="en-US" sz="24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400">
                <a:solidFill>
                  <a:srgbClr val="000099"/>
                </a:solidFill>
              </a:rPr>
              <a:t>- Trẻ hứng thú tham gia vào các hoạt động trong giờ học.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400">
                <a:solidFill>
                  <a:srgbClr val="000099"/>
                </a:solidFill>
              </a:rPr>
              <a:t>- Có ý thức kỷ luật trong giờ học, biết chia sẻ với bạn.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800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800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80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016510" y="228600"/>
            <a:ext cx="2377574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I.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Mục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đích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yêu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cầu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9951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3200400" y="990600"/>
            <a:ext cx="71628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400" b="1">
                <a:solidFill>
                  <a:srgbClr val="FF0000"/>
                </a:solidFill>
              </a:rPr>
              <a:t>1. Đồ dùng của cô</a:t>
            </a:r>
            <a:r>
              <a:rPr lang="en-US" altLang="en-US" sz="2400" b="1">
                <a:solidFill>
                  <a:srgbClr val="FF0000"/>
                </a:solidFill>
              </a:rPr>
              <a:t>:</a:t>
            </a:r>
            <a:endParaRPr lang="vi-VN" altLang="en-US" sz="24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400">
                <a:solidFill>
                  <a:srgbClr val="002060"/>
                </a:solidFill>
              </a:rPr>
              <a:t>- Các </a:t>
            </a:r>
            <a:r>
              <a:rPr lang="en-US" altLang="en-US" sz="2400">
                <a:solidFill>
                  <a:srgbClr val="002060"/>
                </a:solidFill>
              </a:rPr>
              <a:t>con vật sống trong rừng </a:t>
            </a:r>
            <a:r>
              <a:rPr lang="vi-VN" altLang="en-US" sz="2400">
                <a:solidFill>
                  <a:srgbClr val="002060"/>
                </a:solidFill>
              </a:rPr>
              <a:t>đặt quanh lớp.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400">
                <a:solidFill>
                  <a:srgbClr val="002060"/>
                </a:solidFill>
              </a:rPr>
              <a:t>- Giáo án điện tử, trình chiếu cách lập số 7, thẻ số 6, số 7.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400">
                <a:solidFill>
                  <a:srgbClr val="002060"/>
                </a:solidFill>
              </a:rPr>
              <a:t>- Nhạc các bài hát trong chủ điểm.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400">
                <a:solidFill>
                  <a:srgbClr val="002060"/>
                </a:solidFill>
              </a:rPr>
              <a:t>- Que chỉ, bảng tương tác.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400" b="1">
                <a:solidFill>
                  <a:srgbClr val="FF0000"/>
                </a:solidFill>
              </a:rPr>
              <a:t>2. Đồ  dùng của trẻ</a:t>
            </a:r>
            <a:r>
              <a:rPr lang="en-US" altLang="en-US" sz="2400" b="1">
                <a:solidFill>
                  <a:srgbClr val="FF0000"/>
                </a:solidFill>
              </a:rPr>
              <a:t>:</a:t>
            </a:r>
            <a:endParaRPr lang="vi-VN" altLang="en-US" sz="24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400">
                <a:solidFill>
                  <a:srgbClr val="002060"/>
                </a:solidFill>
              </a:rPr>
              <a:t>- Mỗi trẻ một rổ đồ dùng: 7 </a:t>
            </a:r>
            <a:r>
              <a:rPr lang="en-US" altLang="en-US" sz="2400">
                <a:solidFill>
                  <a:srgbClr val="002060"/>
                </a:solidFill>
              </a:rPr>
              <a:t>con thỏ</a:t>
            </a:r>
            <a:r>
              <a:rPr lang="vi-VN" altLang="en-US" sz="2400">
                <a:solidFill>
                  <a:srgbClr val="002060"/>
                </a:solidFill>
              </a:rPr>
              <a:t>, 7 </a:t>
            </a:r>
            <a:r>
              <a:rPr lang="en-US" altLang="en-US" sz="2400">
                <a:solidFill>
                  <a:srgbClr val="002060"/>
                </a:solidFill>
              </a:rPr>
              <a:t>củ cà rốt</a:t>
            </a:r>
            <a:r>
              <a:rPr lang="vi-VN" altLang="en-US" sz="2400">
                <a:solidFill>
                  <a:srgbClr val="002060"/>
                </a:solidFill>
              </a:rPr>
              <a:t>, 2 thẻ số 7, 1 thẻ số 6.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400">
                <a:solidFill>
                  <a:srgbClr val="002060"/>
                </a:solidFill>
              </a:rPr>
              <a:t>- Mỗi trẻ 1 lô tô </a:t>
            </a:r>
            <a:r>
              <a:rPr lang="en-US" altLang="en-US" sz="2400">
                <a:solidFill>
                  <a:srgbClr val="002060"/>
                </a:solidFill>
              </a:rPr>
              <a:t>các con vật sống trong rừng </a:t>
            </a:r>
            <a:r>
              <a:rPr lang="vi-VN" altLang="en-US" sz="2400">
                <a:solidFill>
                  <a:srgbClr val="002060"/>
                </a:solidFill>
              </a:rPr>
              <a:t>có số lượng: 5, 6 hoặc 7.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400">
                <a:solidFill>
                  <a:srgbClr val="002060"/>
                </a:solidFill>
              </a:rPr>
              <a:t>- Mỗi trẻ 1 bài tập toán dùng để chơi nối đồ vật với nơi sử dụng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400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400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40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854310" y="228600"/>
            <a:ext cx="1505540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II. </a:t>
            </a:r>
            <a:r>
              <a:rPr lang="en-US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Chuẩn</a:t>
            </a:r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bị</a:t>
            </a:r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18933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2" descr="Khám phá Shizuoka - rừng vàng biển bạc của Nhật Bản | Cẩm Nang Du Lị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12192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2286000" y="4572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pic>
        <p:nvPicPr>
          <p:cNvPr id="7172" name="Picture 3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386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7620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4"/>
          <p:cNvSpPr txBox="1">
            <a:spLocks noChangeArrowheads="1"/>
          </p:cNvSpPr>
          <p:nvPr/>
        </p:nvSpPr>
        <p:spPr bwMode="auto">
          <a:xfrm>
            <a:off x="1524000" y="0"/>
            <a:ext cx="9093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hãy đếm các con vật đang sống trong khu rừng nhé</a:t>
            </a:r>
          </a:p>
        </p:txBody>
      </p:sp>
      <p:pic>
        <p:nvPicPr>
          <p:cNvPr id="7175" name="Picture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5410201"/>
            <a:ext cx="1090613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2057400"/>
            <a:ext cx="1592263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90800"/>
            <a:ext cx="24384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84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764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386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1910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148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002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Right Arrow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525000" y="5638800"/>
            <a:ext cx="838200" cy="914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sp>
        <p:nvSpPr>
          <p:cNvPr id="8201" name="TextBox 9"/>
          <p:cNvSpPr txBox="1">
            <a:spLocks noChangeArrowheads="1"/>
          </p:cNvSpPr>
          <p:nvPr/>
        </p:nvSpPr>
        <p:spPr bwMode="auto">
          <a:xfrm>
            <a:off x="4876800" y="7939"/>
            <a:ext cx="24447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 số Hươu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686800" y="1981200"/>
            <a:ext cx="11430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800" b="1">
                <a:solidFill>
                  <a:srgbClr val="000099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7849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478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05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81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576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763000" y="990601"/>
            <a:ext cx="11430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0099"/>
                </a:solidFill>
              </a:rPr>
              <a:t> </a:t>
            </a:r>
            <a:r>
              <a:rPr lang="en-US" altLang="en-US" sz="13800" b="1">
                <a:solidFill>
                  <a:srgbClr val="000099"/>
                </a:solidFill>
              </a:rPr>
              <a:t>5</a:t>
            </a:r>
          </a:p>
        </p:txBody>
      </p:sp>
      <p:sp>
        <p:nvSpPr>
          <p:cNvPr id="9224" name="Right Arrow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677400" y="5867400"/>
            <a:ext cx="762000" cy="7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sp>
        <p:nvSpPr>
          <p:cNvPr id="9225" name="TextBox 8"/>
          <p:cNvSpPr txBox="1">
            <a:spLocks noChangeArrowheads="1"/>
          </p:cNvSpPr>
          <p:nvPr/>
        </p:nvSpPr>
        <p:spPr bwMode="auto">
          <a:xfrm>
            <a:off x="4953000" y="228600"/>
            <a:ext cx="2108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 số Khỉ</a:t>
            </a:r>
          </a:p>
        </p:txBody>
      </p:sp>
    </p:spTree>
    <p:extLst>
      <p:ext uri="{BB962C8B-B14F-4D97-AF65-F5344CB8AC3E}">
        <p14:creationId xmlns:p14="http://schemas.microsoft.com/office/powerpoint/2010/main" val="97094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4953000" y="228600"/>
            <a:ext cx="2406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 số Nhím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676400"/>
            <a:ext cx="13128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3657600"/>
            <a:ext cx="13128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3810000"/>
            <a:ext cx="13128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3886200"/>
            <a:ext cx="13128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1524000"/>
            <a:ext cx="13128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600200"/>
            <a:ext cx="13128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686800" y="1981200"/>
            <a:ext cx="11430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800" b="1">
                <a:solidFill>
                  <a:srgbClr val="000099"/>
                </a:solidFill>
              </a:rPr>
              <a:t>6</a:t>
            </a:r>
          </a:p>
        </p:txBody>
      </p:sp>
      <p:sp>
        <p:nvSpPr>
          <p:cNvPr id="10250" name="Right Arrow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9677400" y="5867400"/>
            <a:ext cx="762000" cy="7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</p:spTree>
    <p:extLst>
      <p:ext uri="{BB962C8B-B14F-4D97-AF65-F5344CB8AC3E}">
        <p14:creationId xmlns:p14="http://schemas.microsoft.com/office/powerpoint/2010/main" val="165701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4876801" y="7939"/>
            <a:ext cx="20224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 số Voi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19200"/>
            <a:ext cx="21907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21907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0000"/>
            <a:ext cx="21907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0"/>
            <a:ext cx="21907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10000"/>
            <a:ext cx="21907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371600"/>
            <a:ext cx="21907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220200" y="1981200"/>
            <a:ext cx="11430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800" b="1">
                <a:solidFill>
                  <a:srgbClr val="000099"/>
                </a:solidFill>
              </a:rPr>
              <a:t>6</a:t>
            </a:r>
          </a:p>
        </p:txBody>
      </p:sp>
      <p:sp>
        <p:nvSpPr>
          <p:cNvPr id="11274" name="Right Arrow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677400" y="5943600"/>
            <a:ext cx="762000" cy="7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</p:spTree>
    <p:extLst>
      <p:ext uri="{BB962C8B-B14F-4D97-AF65-F5344CB8AC3E}">
        <p14:creationId xmlns:p14="http://schemas.microsoft.com/office/powerpoint/2010/main" val="318835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/>
          <p:cNvSpPr txBox="1">
            <a:spLocks noChangeArrowheads="1"/>
          </p:cNvSpPr>
          <p:nvPr/>
        </p:nvSpPr>
        <p:spPr bwMode="auto">
          <a:xfrm>
            <a:off x="2209800" y="685800"/>
            <a:ext cx="78486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003300"/>
                </a:solidFill>
              </a:rPr>
              <a:t>Tạo nhóm số lượng 7, nhận biết nhóm có 7 đối tượng, nhận biết số 7.</a:t>
            </a:r>
          </a:p>
        </p:txBody>
      </p:sp>
      <p:pic>
        <p:nvPicPr>
          <p:cNvPr id="1229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19400"/>
            <a:ext cx="3486150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68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</Words>
  <Application>Microsoft Office PowerPoint</Application>
  <PresentationFormat>Widescreen</PresentationFormat>
  <Paragraphs>69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2023-06-01T06:42:48Z</dcterms:created>
  <dcterms:modified xsi:type="dcterms:W3CDTF">2023-06-01T06:43:02Z</dcterms:modified>
</cp:coreProperties>
</file>