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2" r:id="rId3"/>
    <p:sldId id="260" r:id="rId4"/>
    <p:sldId id="304" r:id="rId5"/>
    <p:sldId id="261" r:id="rId6"/>
    <p:sldId id="303" r:id="rId7"/>
    <p:sldId id="305" r:id="rId8"/>
    <p:sldId id="285" r:id="rId9"/>
    <p:sldId id="286" r:id="rId10"/>
    <p:sldId id="287" r:id="rId11"/>
    <p:sldId id="300" r:id="rId12"/>
    <p:sldId id="268" r:id="rId13"/>
    <p:sldId id="269" r:id="rId14"/>
    <p:sldId id="270" r:id="rId15"/>
    <p:sldId id="271" r:id="rId16"/>
    <p:sldId id="272" r:id="rId17"/>
    <p:sldId id="278" r:id="rId18"/>
    <p:sldId id="302" r:id="rId19"/>
    <p:sldId id="279" r:id="rId20"/>
    <p:sldId id="280" r:id="rId21"/>
    <p:sldId id="297" r:id="rId22"/>
    <p:sldId id="283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14/07/2023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5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14/07/2023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58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14/07/2023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20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1FBB-F357-4E27-84AD-13444B2F47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9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C4DD-FC99-402D-9563-C0B36742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0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150B-6B04-4EBA-8205-210181A2A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8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8F8-32C8-4113-8025-06D1545C26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8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0701-DBC0-4CAB-B3BF-25FE21ED16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1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A990-939B-42E7-9B26-15C4D1C48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1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38B7-AAFF-4D90-B921-5D374678A5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2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8D20-8A38-4F9B-BD54-0F3080CB7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2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14/07/2023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06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7282-10CF-4E33-9E5E-DF1CC5B839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85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3DA3-AE69-49CB-A4C7-4DF01436ED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DCBF-A490-4180-BF28-805AC3059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4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215C-7D73-4184-9247-A5E0E6425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14/07/2023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64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14/07/2023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92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14/07/2023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19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14/07/2023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98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14/07/2023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81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14/07/2023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14/07/2023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E333-60B1-4F3B-8A20-0D096C7611BB}" type="datetimeFigureOut">
              <a:rPr lang="vi-VN" smtClean="0"/>
              <a:t>14/07/2023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72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DB379-5DF6-4724-9E1C-18D29FCAB5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HatGapLangTa-TranVietBinh.mp3" TargetMode="Externa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13" y="-760943"/>
            <a:ext cx="3790951" cy="18859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92" y="-702466"/>
            <a:ext cx="3790951" cy="18859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657" y="-702466"/>
            <a:ext cx="3790951" cy="1885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997">
            <a:off x="10016611" y="390524"/>
            <a:ext cx="3790951" cy="18859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26487" y="395363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DƯƠNG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3422" y="2674099"/>
            <a:ext cx="625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72731" y="4284713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5-6 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54267" y="5565124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</a:t>
            </a:r>
            <a:r>
              <a:rPr lang="vi-VN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5040" y="3355017"/>
            <a:ext cx="625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6792" y="1419090"/>
            <a:ext cx="1152779" cy="11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8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9832" y="1540042"/>
            <a:ext cx="61842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già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bí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mật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Đập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vỡ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vỏ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ốc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xanh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nàng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tiên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chui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nữa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1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3316" name="Picture 1" descr="hoa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25"/>
          <p:cNvSpPr>
            <a:spLocks noChangeArrowheads="1" noChangeShapeType="1" noTextEdit="1"/>
          </p:cNvSpPr>
          <p:nvPr/>
        </p:nvSpPr>
        <p:spPr bwMode="auto">
          <a:xfrm>
            <a:off x="4038602" y="2133603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Giảng từ khó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8500" y="2897188"/>
            <a:ext cx="6842760" cy="255454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dirty="0"/>
              <a:t>+ </a:t>
            </a:r>
            <a:r>
              <a:rPr lang="en-US" sz="3200" dirty="0" err="1"/>
              <a:t>Biêng</a:t>
            </a:r>
            <a:r>
              <a:rPr lang="en-US" sz="3200" dirty="0"/>
              <a:t> </a:t>
            </a:r>
            <a:r>
              <a:rPr lang="en-US" sz="3200" dirty="0" err="1"/>
              <a:t>biếc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: </a:t>
            </a:r>
            <a:r>
              <a:rPr lang="en-US" sz="3200" dirty="0" err="1"/>
              <a:t>màu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đẹp</a:t>
            </a:r>
            <a:r>
              <a:rPr lang="en-US" sz="3200" dirty="0"/>
              <a:t>.</a:t>
            </a:r>
          </a:p>
          <a:p>
            <a:r>
              <a:rPr lang="en-US" sz="3200" dirty="0"/>
              <a:t>+ Chum : </a:t>
            </a:r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lu</a:t>
            </a:r>
            <a:r>
              <a:rPr lang="en-US" sz="3200" dirty="0"/>
              <a:t>.</a:t>
            </a:r>
          </a:p>
          <a:p>
            <a:r>
              <a:rPr lang="en-US" sz="3200" dirty="0"/>
              <a:t>+ </a:t>
            </a:r>
            <a:r>
              <a:rPr lang="en-US" sz="3200" dirty="0" err="1"/>
              <a:t>Tinh</a:t>
            </a:r>
            <a:r>
              <a:rPr lang="en-US" sz="3200" dirty="0"/>
              <a:t> </a:t>
            </a:r>
            <a:r>
              <a:rPr lang="en-US" sz="3200" dirty="0" err="1"/>
              <a:t>tươm</a:t>
            </a:r>
            <a:r>
              <a:rPr lang="en-US" sz="3200" dirty="0"/>
              <a:t> : </a:t>
            </a:r>
            <a:r>
              <a:rPr lang="en-US" sz="3200" dirty="0" err="1"/>
              <a:t>ngăn</a:t>
            </a:r>
            <a:r>
              <a:rPr lang="en-US" sz="3200" dirty="0"/>
              <a:t> </a:t>
            </a:r>
            <a:r>
              <a:rPr lang="en-US" sz="3200" dirty="0" err="1"/>
              <a:t>nắp,đầy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.</a:t>
            </a:r>
          </a:p>
          <a:p>
            <a:r>
              <a:rPr lang="en-US" sz="3200" dirty="0"/>
              <a:t>+ </a:t>
            </a:r>
            <a:r>
              <a:rPr lang="en-US" sz="3200" dirty="0" err="1"/>
              <a:t>Vỡ</a:t>
            </a:r>
            <a:r>
              <a:rPr lang="en-US" sz="3200" dirty="0"/>
              <a:t> : </a:t>
            </a:r>
            <a:r>
              <a:rPr lang="en-US" sz="3200" dirty="0" err="1"/>
              <a:t>bể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91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4340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09802" y="790576"/>
            <a:ext cx="7605713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</a:rPr>
              <a:t>Trẻ đọc thơ: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sz="5000">
                <a:solidFill>
                  <a:srgbClr val="000099"/>
                </a:solidFill>
              </a:rPr>
              <a:t>- Cả lớp đọc</a:t>
            </a:r>
            <a:r>
              <a:rPr lang="vi-VN" sz="5000">
                <a:solidFill>
                  <a:srgbClr val="000099"/>
                </a:solidFill>
              </a:rPr>
              <a:t> 2  lần theo </a:t>
            </a:r>
            <a:endParaRPr lang="en-US" sz="500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>
                <a:solidFill>
                  <a:srgbClr val="000099"/>
                </a:solidFill>
              </a:rPr>
              <a:t>cô từng câu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>
                <a:solidFill>
                  <a:srgbClr val="000099"/>
                </a:solidFill>
              </a:rPr>
              <a:t>- Lớp đọc cả bài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>
                <a:solidFill>
                  <a:srgbClr val="000099"/>
                </a:solidFill>
              </a:rPr>
              <a:t>- Từng tổ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>
                <a:solidFill>
                  <a:srgbClr val="000099"/>
                </a:solidFill>
              </a:rPr>
              <a:t>- Nhóm trai, gái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5364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502072" y="1357314"/>
            <a:ext cx="29386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Đàm thoại</a:t>
            </a:r>
          </a:p>
        </p:txBody>
      </p:sp>
    </p:spTree>
    <p:extLst>
      <p:ext uri="{BB962C8B-B14F-4D97-AF65-F5344CB8AC3E}">
        <p14:creationId xmlns:p14="http://schemas.microsoft.com/office/powerpoint/2010/main" val="4287196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048001" y="1371600"/>
            <a:ext cx="6991016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</a:rPr>
              <a:t>Các con vừa được nghe cô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</a:rPr>
              <a:t>đọc bài thơ gì?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36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</a:rPr>
              <a:t>Do ai sáng tác?</a:t>
            </a:r>
          </a:p>
        </p:txBody>
      </p:sp>
    </p:spTree>
    <p:extLst>
      <p:ext uri="{BB962C8B-B14F-4D97-AF65-F5344CB8AC3E}">
        <p14:creationId xmlns:p14="http://schemas.microsoft.com/office/powerpoint/2010/main" val="105881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793" y="-987380"/>
            <a:ext cx="13986455" cy="80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2868" y="5036258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01615" y="3367783"/>
            <a:ext cx="736600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  <a:cs typeface="Times New Roman"/>
              </a:rPr>
              <a:t>n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anose="020B7200000000000000" pitchFamily="34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9861" y="3394289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01317" y="3311366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ê</a:t>
            </a:r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-188914"/>
            <a:ext cx="9453093" cy="285750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67553" y="3394289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4455" y="3394289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78916" y="3325946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38433" y="3343720"/>
            <a:ext cx="736600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  <a:cs typeface="Times New Roman"/>
              </a:rPr>
              <a:t>n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anose="020B7200000000000000" pitchFamily="34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5667" y="5028423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11301" y="3358591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84399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955E-6 1.65587E-6 L 0.07615 -0.397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1" y="-19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7803E-6 6.6605E-7 L 0.21046 -0.668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17" y="-33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02421 -0.4354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00352 -0.4504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8406E-7 1.10083E-6 L -0.12248 0.4685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0" y="23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-4.26457E-6 L 0.23155 -0.6796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1" y="-339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02838 -0.462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-0.01236 -0.4349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77E-6 -2.99722E-6 L -0.01223 -0.4370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02838 -0.4629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919218" y="959357"/>
            <a:ext cx="7815714" cy="54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sz="3600" dirty="0"/>
              <a:t> - </a:t>
            </a:r>
            <a:r>
              <a:rPr lang="en-US" sz="3600" dirty="0" err="1"/>
              <a:t>Từ</a:t>
            </a:r>
            <a:r>
              <a:rPr lang="vi-VN" sz="3600" dirty="0"/>
              <a:t> nào trong bài thơ nói lên nghề nghiệp của bà lão vậy c/c?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- </a:t>
            </a:r>
            <a:r>
              <a:rPr lang="en-US" sz="3600" dirty="0" err="1"/>
              <a:t>Vẻ</a:t>
            </a:r>
            <a:r>
              <a:rPr lang="en-US" sz="3600" dirty="0"/>
              <a:t> </a:t>
            </a:r>
            <a:r>
              <a:rPr lang="en-US" sz="3600" dirty="0" err="1"/>
              <a:t>đẹp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qua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-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con </a:t>
            </a:r>
            <a:r>
              <a:rPr lang="en-US" sz="3600" dirty="0" err="1"/>
              <a:t>ốc</a:t>
            </a:r>
            <a:r>
              <a:rPr lang="en-US" sz="3600" dirty="0"/>
              <a:t>?     - Con </a:t>
            </a:r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con </a:t>
            </a:r>
            <a:r>
              <a:rPr lang="en-US" sz="3600" dirty="0" err="1"/>
              <a:t>ốc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thường</a:t>
            </a:r>
            <a:r>
              <a:rPr lang="en-US" sz="3600" dirty="0"/>
              <a:t> </a:t>
            </a:r>
            <a:r>
              <a:rPr lang="en-US" sz="3600" dirty="0" err="1"/>
              <a:t>xảy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?</a:t>
            </a:r>
          </a:p>
          <a:p>
            <a:pPr marL="0" indent="0">
              <a:buNone/>
            </a:pPr>
            <a:endParaRPr lang="vi-VN" sz="3600" dirty="0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151" y="4870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- </a:t>
            </a:r>
            <a:r>
              <a:rPr lang="en-US" sz="3200" b="1" dirty="0" err="1">
                <a:solidFill>
                  <a:srgbClr val="7030A0"/>
                </a:solidFill>
              </a:rPr>
              <a:t>Thế</a:t>
            </a:r>
            <a:r>
              <a:rPr lang="en-US" sz="3200" b="1" dirty="0">
                <a:solidFill>
                  <a:srgbClr val="7030A0"/>
                </a:solidFill>
              </a:rPr>
              <a:t> con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biết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ai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đã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làm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những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việc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không</a:t>
            </a:r>
            <a:endParaRPr lang="en-US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   - </a:t>
            </a:r>
            <a:r>
              <a:rPr lang="en-US" sz="3200" b="1" dirty="0" err="1">
                <a:solidFill>
                  <a:srgbClr val="7030A0"/>
                </a:solidFill>
              </a:rPr>
              <a:t>Vì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sao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gái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làm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những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việc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giup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bà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  - </a:t>
            </a:r>
            <a:r>
              <a:rPr lang="en-US" sz="3200" b="1" dirty="0" err="1">
                <a:solidFill>
                  <a:srgbClr val="7030A0"/>
                </a:solidFill>
              </a:rPr>
              <a:t>Bài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thơ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bao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nhiêu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tiếng</a:t>
            </a:r>
            <a:r>
              <a:rPr lang="en-US" sz="3200" b="1" dirty="0">
                <a:solidFill>
                  <a:srgbClr val="7030A0"/>
                </a:solidFill>
              </a:rPr>
              <a:t> ?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   - </a:t>
            </a:r>
            <a:r>
              <a:rPr lang="en-US" sz="3200" b="1" dirty="0" err="1">
                <a:solidFill>
                  <a:srgbClr val="7030A0"/>
                </a:solidFill>
              </a:rPr>
              <a:t>Thế</a:t>
            </a:r>
            <a:r>
              <a:rPr lang="en-US" sz="3200" b="1" dirty="0">
                <a:solidFill>
                  <a:srgbClr val="7030A0"/>
                </a:solidFill>
              </a:rPr>
              <a:t> con </a:t>
            </a:r>
            <a:r>
              <a:rPr lang="en-US" sz="3200" b="1" dirty="0" err="1">
                <a:solidFill>
                  <a:srgbClr val="7030A0"/>
                </a:solidFill>
              </a:rPr>
              <a:t>thấy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tên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bài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thơ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cho</a:t>
            </a:r>
            <a:r>
              <a:rPr lang="en-US" sz="3200" b="1" dirty="0">
                <a:solidFill>
                  <a:srgbClr val="7030A0"/>
                </a:solidFill>
              </a:rPr>
              <a:t> cc </a:t>
            </a:r>
            <a:r>
              <a:rPr lang="en-US" sz="3200" b="1" dirty="0" err="1">
                <a:solidFill>
                  <a:srgbClr val="7030A0"/>
                </a:solidFill>
              </a:rPr>
              <a:t>xem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gì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khác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với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tên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bài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thơ,câu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chuyện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lần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trước</a:t>
            </a:r>
            <a:r>
              <a:rPr lang="en-US" sz="3200" b="1" dirty="0">
                <a:solidFill>
                  <a:srgbClr val="7030A0"/>
                </a:solidFill>
              </a:rPr>
              <a:t>  </a:t>
            </a:r>
            <a:r>
              <a:rPr lang="en-US" sz="3200" b="1" dirty="0" err="1">
                <a:solidFill>
                  <a:srgbClr val="7030A0"/>
                </a:solidFill>
              </a:rPr>
              <a:t>không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nào</a:t>
            </a:r>
            <a:r>
              <a:rPr lang="en-US" sz="3200" b="1" dirty="0">
                <a:solidFill>
                  <a:srgbClr val="7030A0"/>
                </a:solidFill>
              </a:rPr>
              <a:t>?     </a:t>
            </a:r>
          </a:p>
        </p:txBody>
      </p:sp>
    </p:spTree>
    <p:extLst>
      <p:ext uri="{BB962C8B-B14F-4D97-AF65-F5344CB8AC3E}">
        <p14:creationId xmlns:p14="http://schemas.microsoft.com/office/powerpoint/2010/main" val="2027858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dirty="0"/>
          </a:p>
        </p:txBody>
      </p:sp>
      <p:pic>
        <p:nvPicPr>
          <p:cNvPr id="24580" name="Picture 2" descr="F:\Tranh ảnh dạy học\Hinh nen dep\SLGG_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628900" y="1905000"/>
            <a:ext cx="72390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Hoạt động 3: Củng cố</a:t>
            </a:r>
          </a:p>
        </p:txBody>
      </p:sp>
      <p:pic>
        <p:nvPicPr>
          <p:cNvPr id="23560" name="HatGapLangTa-TranVietB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9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930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36705" y="2590802"/>
            <a:ext cx="575029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5400" dirty="0">
                <a:solidFill>
                  <a:srgbClr val="FF0000"/>
                </a:solidFill>
                <a:latin typeface=".VnVogue" panose="020B7200000000000000" pitchFamily="34" charset="0"/>
              </a:rPr>
              <a:t>Trò chơi</a:t>
            </a:r>
            <a:endParaRPr lang="en-US" sz="5400" dirty="0">
              <a:solidFill>
                <a:srgbClr val="FF0000"/>
              </a:solidFill>
              <a:latin typeface=".VnVogu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Mò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cua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bắt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ốc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4073526" y="1917703"/>
            <a:ext cx="3943351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Arial" panose="020B0604020202020204" pitchFamily="34" charset="0"/>
              </a:rPr>
              <a:t>Cô đọc lần 1</a:t>
            </a:r>
          </a:p>
        </p:txBody>
      </p:sp>
      <p:sp>
        <p:nvSpPr>
          <p:cNvPr id="11" name="WordArt 24"/>
          <p:cNvSpPr>
            <a:spLocks noChangeArrowheads="1" noChangeShapeType="1" noTextEdit="1"/>
          </p:cNvSpPr>
          <p:nvPr/>
        </p:nvSpPr>
        <p:spPr bwMode="auto">
          <a:xfrm>
            <a:off x="4106863" y="2681291"/>
            <a:ext cx="3543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Arial" panose="020B0604020202020204" pitchFamily="34" charset="0"/>
              </a:rPr>
              <a:t>Giảng nội dung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34642" y="3288601"/>
            <a:ext cx="74066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>
                <a:latin typeface="+mj-lt"/>
              </a:rPr>
              <a:t>Bài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mô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ảnh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đẹp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con </a:t>
            </a:r>
            <a:r>
              <a:rPr lang="en-US" sz="2800" dirty="0" err="1">
                <a:latin typeface="+mj-lt"/>
              </a:rPr>
              <a:t>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gíup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 .</a:t>
            </a:r>
          </a:p>
        </p:txBody>
      </p:sp>
    </p:spTree>
    <p:extLst>
      <p:ext uri="{BB962C8B-B14F-4D97-AF65-F5344CB8AC3E}">
        <p14:creationId xmlns:p14="http://schemas.microsoft.com/office/powerpoint/2010/main" val="207831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81" y="12880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b="1" dirty="0">
                <a:solidFill>
                  <a:srgbClr val="7030A0"/>
                </a:solidFill>
                <a:latin typeface="Times New Roman"/>
                <a:ea typeface="Calibri"/>
              </a:rPr>
              <a:t>- Luật chơi: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đôi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nào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chọn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nhiều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con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cua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, con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ốc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theo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quy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định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cô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thì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sẽ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thắng</a:t>
            </a:r>
            <a:endParaRPr lang="en-US" b="1" dirty="0">
              <a:solidFill>
                <a:srgbClr val="7030A0"/>
              </a:solidFill>
              <a:latin typeface="Times New Roman"/>
              <a:ea typeface="Arial"/>
            </a:endParaRPr>
          </a:p>
          <a:p>
            <a:r>
              <a:rPr lang="vi-VN" b="1" dirty="0">
                <a:solidFill>
                  <a:srgbClr val="7030A0"/>
                </a:solidFill>
                <a:latin typeface="Times New Roman"/>
                <a:ea typeface="Calibri"/>
              </a:rPr>
              <a:t>- Cách chơi: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cô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có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2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cái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túi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đó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có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cua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và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cá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tôm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tép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…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cô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sẽ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chia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lớp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thành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2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đội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mỗi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đội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5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bạn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. Cc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sẽ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thò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tay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vào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túi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và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sờ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chọn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con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cua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hoặc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con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ốc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theo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quy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định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. Cc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nhớ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là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không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nhìn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vào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</a:rPr>
              <a:t>túi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09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38400" y="1920241"/>
            <a:ext cx="812292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3500" b="1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GDTT : </a:t>
            </a:r>
            <a:r>
              <a:rPr lang="vi-VN" sz="3500" b="1" u="sng" dirty="0">
                <a:solidFill>
                  <a:srgbClr val="C00000"/>
                </a:solidFill>
                <a:latin typeface="+mj-lt"/>
              </a:rPr>
              <a:t>:</a:t>
            </a:r>
            <a:r>
              <a:rPr lang="vi-VN" sz="35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/>
              <a:t>Qua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muốn</a:t>
            </a:r>
            <a:r>
              <a:rPr lang="en-US" sz="3600" dirty="0"/>
              <a:t> </a:t>
            </a:r>
            <a:r>
              <a:rPr lang="en-US" sz="3600" dirty="0" err="1"/>
              <a:t>giáo</a:t>
            </a:r>
            <a:r>
              <a:rPr lang="en-US" sz="3600" dirty="0"/>
              <a:t> </a:t>
            </a:r>
            <a:r>
              <a:rPr lang="en-US" sz="3600" dirty="0" err="1"/>
              <a:t>dục</a:t>
            </a:r>
            <a:r>
              <a:rPr lang="en-US" sz="3600" dirty="0"/>
              <a:t> cc ở </a:t>
            </a:r>
            <a:r>
              <a:rPr lang="en-US" sz="3600" dirty="0" err="1"/>
              <a:t>hiền</a:t>
            </a:r>
            <a:r>
              <a:rPr lang="en-US" sz="3600" dirty="0"/>
              <a:t> </a:t>
            </a:r>
            <a:r>
              <a:rPr lang="en-US" sz="3600" dirty="0" err="1"/>
              <a:t>thì</a:t>
            </a:r>
            <a:r>
              <a:rPr lang="en-US" sz="3600" dirty="0"/>
              <a:t> </a:t>
            </a:r>
            <a:r>
              <a:rPr lang="en-US" sz="3600" dirty="0" err="1"/>
              <a:t>gặp</a:t>
            </a:r>
            <a:r>
              <a:rPr lang="en-US" sz="3600" dirty="0"/>
              <a:t> </a:t>
            </a:r>
            <a:r>
              <a:rPr lang="en-US" sz="3600" dirty="0" err="1"/>
              <a:t>lành,và</a:t>
            </a:r>
            <a:r>
              <a:rPr lang="en-US" sz="3600" dirty="0"/>
              <a:t> </a:t>
            </a:r>
            <a:r>
              <a:rPr lang="en-US" sz="3600" dirty="0" err="1"/>
              <a:t>siêng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chịu</a:t>
            </a:r>
            <a:r>
              <a:rPr lang="en-US" sz="3600" dirty="0"/>
              <a:t> </a:t>
            </a:r>
            <a:r>
              <a:rPr lang="en-US" sz="3600" dirty="0" err="1"/>
              <a:t>khó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mọi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thương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hạnh</a:t>
            </a:r>
            <a:r>
              <a:rPr lang="en-US" sz="3600" dirty="0"/>
              <a:t> </a:t>
            </a:r>
            <a:r>
              <a:rPr lang="en-US" sz="3600" dirty="0" err="1"/>
              <a:t>phúc</a:t>
            </a:r>
            <a:r>
              <a:rPr lang="en-US" sz="3600" dirty="0"/>
              <a:t>.</a:t>
            </a:r>
          </a:p>
          <a:p>
            <a:pPr>
              <a:buNone/>
            </a:pPr>
            <a:endParaRPr lang="vi-VN" sz="35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5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4073526" y="1917703"/>
            <a:ext cx="3943351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Video </a:t>
            </a:r>
            <a:r>
              <a:rPr lang="en-US" sz="4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cô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đọc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lần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35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" name="WordArt 25"/>
          <p:cNvSpPr>
            <a:spLocks noChangeArrowheads="1" noChangeShapeType="1" noTextEdit="1"/>
          </p:cNvSpPr>
          <p:nvPr/>
        </p:nvSpPr>
        <p:spPr bwMode="auto">
          <a:xfrm>
            <a:off x="2458387" y="1863728"/>
            <a:ext cx="8319541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Cô đọc lần 2: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hình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ảnh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động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minh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hoa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̣</a:t>
            </a:r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94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DA2B25-0F49-4A0F-9041-85BD98BAF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Truyen tho - Nang tien oc - NOaduio (video-converter.com)">
            <a:hlinkClick r:id="" action="ppaction://media"/>
            <a:extLst>
              <a:ext uri="{FF2B5EF4-FFF2-40B4-BE49-F238E27FC236}">
                <a16:creationId xmlns:a16="http://schemas.microsoft.com/office/drawing/2014/main" id="{EEFC0BA3-5029-4582-B603-147141BE8E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2378" r="12245" b="-2777"/>
          <a:stretch/>
        </p:blipFill>
        <p:spPr>
          <a:xfrm>
            <a:off x="0" y="0"/>
            <a:ext cx="12192000" cy="70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" name="WordArt 25"/>
          <p:cNvSpPr>
            <a:spLocks noChangeArrowheads="1" noChangeShapeType="1" noTextEdit="1"/>
          </p:cNvSpPr>
          <p:nvPr/>
        </p:nvSpPr>
        <p:spPr bwMode="auto">
          <a:xfrm>
            <a:off x="2458387" y="1863728"/>
            <a:ext cx="8319541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Cô đọc lần 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: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đọc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va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̀ </a:t>
            </a:r>
            <a:r>
              <a:rPr lang="en-US" sz="4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diễn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giải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từng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tranh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5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2442" cy="6851142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312442" y="1377017"/>
            <a:ext cx="287955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</a:rPr>
              <a:t>Xưa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một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nghèo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</a:rPr>
              <a:t>Chuyên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mò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cua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bắt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ốc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19168" cy="6858000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286216" y="4338697"/>
            <a:ext cx="590578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Một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hôm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bắt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được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Một</a:t>
            </a:r>
            <a:r>
              <a:rPr lang="en-US" sz="3600" b="1" dirty="0">
                <a:solidFill>
                  <a:srgbClr val="FF0000"/>
                </a:solidFill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</a:rPr>
              <a:t>ốc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xinh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xinh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Vỏ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biên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biếc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xanh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Không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giống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như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ốc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khác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118756" y="1885949"/>
            <a:ext cx="641393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</a:rPr>
              <a:t>Bà</a:t>
            </a:r>
            <a:r>
              <a:rPr lang="en-US" sz="3500" b="1" dirty="0">
                <a:solidFill>
                  <a:srgbClr val="002060"/>
                </a:solidFill>
              </a:rPr>
              <a:t> </a:t>
            </a:r>
            <a:r>
              <a:rPr lang="en-US" sz="3500" b="1" dirty="0" err="1">
                <a:solidFill>
                  <a:srgbClr val="002060"/>
                </a:solidFill>
              </a:rPr>
              <a:t>thương</a:t>
            </a:r>
            <a:r>
              <a:rPr lang="en-US" sz="3500" b="1" dirty="0">
                <a:solidFill>
                  <a:srgbClr val="002060"/>
                </a:solidFill>
              </a:rPr>
              <a:t> </a:t>
            </a:r>
            <a:r>
              <a:rPr lang="en-US" sz="3500" b="1" dirty="0" err="1">
                <a:solidFill>
                  <a:srgbClr val="002060"/>
                </a:solidFill>
              </a:rPr>
              <a:t>không</a:t>
            </a:r>
            <a:r>
              <a:rPr lang="en-US" sz="3500" b="1" dirty="0">
                <a:solidFill>
                  <a:srgbClr val="002060"/>
                </a:solidFill>
              </a:rPr>
              <a:t> </a:t>
            </a:r>
            <a:r>
              <a:rPr lang="en-US" sz="3500" b="1" dirty="0" err="1">
                <a:solidFill>
                  <a:srgbClr val="002060"/>
                </a:solidFill>
              </a:rPr>
              <a:t>muốn</a:t>
            </a:r>
            <a:r>
              <a:rPr lang="en-US" sz="3500" b="1" dirty="0">
                <a:solidFill>
                  <a:srgbClr val="002060"/>
                </a:solidFill>
              </a:rPr>
              <a:t> </a:t>
            </a:r>
            <a:r>
              <a:rPr lang="en-US" sz="3500" b="1" dirty="0" err="1">
                <a:solidFill>
                  <a:srgbClr val="002060"/>
                </a:solidFill>
              </a:rPr>
              <a:t>bán</a:t>
            </a:r>
            <a:endParaRPr lang="en-US" sz="35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</a:rPr>
              <a:t>Bèn</a:t>
            </a:r>
            <a:r>
              <a:rPr lang="en-US" sz="3500" b="1" dirty="0">
                <a:solidFill>
                  <a:srgbClr val="002060"/>
                </a:solidFill>
              </a:rPr>
              <a:t> </a:t>
            </a:r>
            <a:r>
              <a:rPr lang="en-US" sz="3500" b="1" dirty="0" err="1">
                <a:solidFill>
                  <a:srgbClr val="002060"/>
                </a:solidFill>
              </a:rPr>
              <a:t>thả</a:t>
            </a:r>
            <a:r>
              <a:rPr lang="en-US" sz="3500" b="1" dirty="0">
                <a:solidFill>
                  <a:srgbClr val="002060"/>
                </a:solidFill>
              </a:rPr>
              <a:t> </a:t>
            </a:r>
            <a:r>
              <a:rPr lang="en-US" sz="3500" b="1" dirty="0" err="1">
                <a:solidFill>
                  <a:srgbClr val="002060"/>
                </a:solidFill>
              </a:rPr>
              <a:t>vào</a:t>
            </a:r>
            <a:r>
              <a:rPr lang="en-US" sz="3500" b="1" dirty="0">
                <a:solidFill>
                  <a:srgbClr val="002060"/>
                </a:solidFill>
              </a:rPr>
              <a:t> </a:t>
            </a:r>
            <a:r>
              <a:rPr lang="en-US" sz="3500" b="1" dirty="0" err="1">
                <a:solidFill>
                  <a:srgbClr val="002060"/>
                </a:solidFill>
              </a:rPr>
              <a:t>trong</a:t>
            </a:r>
            <a:r>
              <a:rPr lang="en-US" sz="3500" b="1" dirty="0">
                <a:solidFill>
                  <a:srgbClr val="002060"/>
                </a:solidFill>
              </a:rPr>
              <a:t> chum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</a:rPr>
              <a:t>Rồi</a:t>
            </a:r>
            <a:r>
              <a:rPr lang="en-US" sz="3500" b="1" dirty="0">
                <a:solidFill>
                  <a:srgbClr val="002060"/>
                </a:solidFill>
              </a:rPr>
              <a:t> </a:t>
            </a:r>
            <a:r>
              <a:rPr lang="en-US" sz="3500" b="1" dirty="0" err="1">
                <a:solidFill>
                  <a:srgbClr val="002060"/>
                </a:solidFill>
              </a:rPr>
              <a:t>bà</a:t>
            </a:r>
            <a:r>
              <a:rPr lang="en-US" sz="3500" b="1" dirty="0">
                <a:solidFill>
                  <a:srgbClr val="002060"/>
                </a:solidFill>
              </a:rPr>
              <a:t> </a:t>
            </a:r>
            <a:r>
              <a:rPr lang="en-US" sz="3500" b="1" dirty="0" err="1">
                <a:solidFill>
                  <a:srgbClr val="002060"/>
                </a:solidFill>
              </a:rPr>
              <a:t>lại</a:t>
            </a:r>
            <a:r>
              <a:rPr lang="en-US" sz="3500" b="1" dirty="0">
                <a:solidFill>
                  <a:srgbClr val="002060"/>
                </a:solidFill>
              </a:rPr>
              <a:t> </a:t>
            </a:r>
            <a:r>
              <a:rPr lang="en-US" sz="3500" b="1" dirty="0" err="1">
                <a:solidFill>
                  <a:srgbClr val="002060"/>
                </a:solidFill>
              </a:rPr>
              <a:t>đi</a:t>
            </a:r>
            <a:r>
              <a:rPr lang="en-US" sz="3500" b="1" dirty="0">
                <a:solidFill>
                  <a:srgbClr val="002060"/>
                </a:solidFill>
              </a:rPr>
              <a:t> </a:t>
            </a:r>
            <a:r>
              <a:rPr lang="en-US" sz="3500" b="1" dirty="0" err="1">
                <a:solidFill>
                  <a:srgbClr val="002060"/>
                </a:solidFill>
              </a:rPr>
              <a:t>làm</a:t>
            </a:r>
            <a:endParaRPr lang="en-US" sz="35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501</Words>
  <Application>Microsoft Office PowerPoint</Application>
  <PresentationFormat>Widescreen</PresentationFormat>
  <Paragraphs>65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.VnAvant</vt:lpstr>
      <vt:lpstr>.VnVogue</vt:lpstr>
      <vt:lpstr>Arial</vt:lpstr>
      <vt:lpstr>Calibri</vt:lpstr>
      <vt:lpstr>Calibri Light</vt:lpstr>
      <vt:lpstr>Tahoma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24</cp:revision>
  <dcterms:created xsi:type="dcterms:W3CDTF">2016-03-29T13:15:34Z</dcterms:created>
  <dcterms:modified xsi:type="dcterms:W3CDTF">2023-07-14T08:09:09Z</dcterms:modified>
</cp:coreProperties>
</file>