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1"/>
  </p:notesMasterIdLst>
  <p:sldIdLst>
    <p:sldId id="279" r:id="rId4"/>
    <p:sldId id="280" r:id="rId5"/>
    <p:sldId id="258" r:id="rId6"/>
    <p:sldId id="259" r:id="rId7"/>
    <p:sldId id="277" r:id="rId8"/>
    <p:sldId id="260" r:id="rId9"/>
    <p:sldId id="261" r:id="rId10"/>
    <p:sldId id="274" r:id="rId11"/>
    <p:sldId id="262" r:id="rId12"/>
    <p:sldId id="278" r:id="rId13"/>
    <p:sldId id="267" r:id="rId14"/>
    <p:sldId id="266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80B7D-1302-4B48-91D3-7DDBBEBB3B5B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F706-3A89-4464-963C-89718262F0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84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5E8B7-3F83-494F-852D-5AA73FD5F906}" type="slidenum">
              <a:rPr lang="en-US"/>
              <a:pPr/>
              <a:t>3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4376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440D1-67CF-4E58-AB3C-3CC6865E930D}" type="slidenum">
              <a:rPr lang="en-US"/>
              <a:pPr/>
              <a:t>4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07644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FF8D0-8437-445D-8C84-DDB5089CD169}" type="slidenum">
              <a:rPr lang="en-US"/>
              <a:pPr/>
              <a:t>6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66E7C-8700-450E-BDAD-203286436CF9}" type="slidenum">
              <a:rPr lang="en-US"/>
              <a:pPr/>
              <a:t>7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trụ.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6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F70045-566B-42D5-B47F-79F0759CDB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264044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470474-B4D1-4439-801C-3C78E3964B59}" type="slidenum">
              <a:rPr lang="en-US"/>
              <a:pPr/>
              <a:t>12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326808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70474-B4D1-4439-801C-3C78E3964B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342565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987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46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4812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05B7E-9A06-4C5B-B1CA-40602EA36F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79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0D36E-A444-4B77-9F2F-9B28E400BB2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7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E4F5C-B8EA-4C8C-BB64-520E0570181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2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1D458-E95E-4B06-862E-0BA42F5D30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0AE89-2E82-4CFD-9F67-D28AA3C93A3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04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089E8D-C1D8-4B2C-A68B-F36F4F82C3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6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066ED4-3C87-47C3-AB2C-8F3DB1F2FD3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40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0984F-720E-414A-89B0-D67146E7215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59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108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695F2-AD3E-4875-AB6B-8FFFA3F9D20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193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AFE22-9048-445B-8A40-EC67D6C5BE6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249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67182-2526-4194-A3F4-F2BB9052A73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91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05F21-41F9-4841-BC4B-F1300641E9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92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3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48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61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2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2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40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188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4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01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1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54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50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1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086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28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0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7BDF-BDE0-45A7-820D-21DDCED9FA03}" type="datetimeFigureOut">
              <a:rPr lang="vi-VN" smtClean="0"/>
              <a:t>12/11/2023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A7A57-9299-4F36-962E-0DF8CAB125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87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E4EE9-1466-4FB2-B1F6-F213D4B8C21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9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533-90FC-4150-8C7D-43855B854D1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D814-3E92-4ADB-945E-758DEE99D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fif"/><Relationship Id="rId10" Type="http://schemas.openxmlformats.org/officeDocument/2006/relationships/image" Target="../media/image5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fif"/><Relationship Id="rId12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jfif"/><Relationship Id="rId11" Type="http://schemas.openxmlformats.org/officeDocument/2006/relationships/image" Target="../media/image22.jfif"/><Relationship Id="rId5" Type="http://schemas.openxmlformats.org/officeDocument/2006/relationships/image" Target="../media/image16.jfif"/><Relationship Id="rId10" Type="http://schemas.openxmlformats.org/officeDocument/2006/relationships/image" Target="../media/image21.jfif"/><Relationship Id="rId4" Type="http://schemas.openxmlformats.org/officeDocument/2006/relationships/image" Target="../media/image7.jp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/>
          </p:cNvSpPr>
          <p:nvPr/>
        </p:nvSpPr>
        <p:spPr bwMode="auto">
          <a:xfrm>
            <a:off x="2286000" y="1485900"/>
            <a:ext cx="4800600" cy="1200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ArchUp">
              <a:avLst>
                <a:gd name="adj" fmla="val 1078731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/>
            <a:endParaRPr lang="en-US" sz="495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WordArt 11"/>
          <p:cNvSpPr>
            <a:spLocks noChangeArrowheads="1" noChangeShapeType="1"/>
          </p:cNvSpPr>
          <p:nvPr/>
        </p:nvSpPr>
        <p:spPr bwMode="auto">
          <a:xfrm>
            <a:off x="2657475" y="1771650"/>
            <a:ext cx="4143375" cy="1085850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/>
            <a:endParaRPr lang="en-US" sz="1500" b="1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99"/>
              </a:solidFill>
              <a:latin typeface="Times New Roman"/>
              <a:cs typeface="Times New Roman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57300" y="5791457"/>
            <a:ext cx="171450" cy="171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71800" y="572535"/>
            <a:ext cx="342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vi-VN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defTabSz="685800"/>
            <a:r>
              <a:rPr lang="en-US" altLang="vi-VN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vi-VN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altLang="vi-VN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66031" y="5257801"/>
            <a:ext cx="1949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vi-V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 HỌC</a:t>
            </a:r>
            <a:r>
              <a:rPr lang="en-US" altLang="vi-VN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2023-2024</a:t>
            </a:r>
            <a:endParaRPr lang="en-US" altLang="vi-V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8565" y="2717584"/>
            <a:ext cx="5455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8237" y="3382233"/>
            <a:ext cx="5956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Nhận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biết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phân biệt Khối cầu, khối trụ</a:t>
            </a: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5 – 6 tuổi</a:t>
            </a:r>
            <a:endParaRPr lang="en-US" altLang="en-US" sz="2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ECBE0-223F-0EB9-CE15-23B27FC186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177" y="899092"/>
            <a:ext cx="1896428" cy="182057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FD00F-3CE4-D14C-915E-6A99CAE0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5486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7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-228600" y="1712913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27033" name="Group 57"/>
          <p:cNvGrpSpPr>
            <a:grpSpLocks/>
          </p:cNvGrpSpPr>
          <p:nvPr/>
        </p:nvGrpSpPr>
        <p:grpSpPr bwMode="auto">
          <a:xfrm>
            <a:off x="0" y="1695450"/>
            <a:ext cx="3581400" cy="3879850"/>
            <a:chOff x="1584" y="812"/>
            <a:chExt cx="2256" cy="2444"/>
          </a:xfrm>
        </p:grpSpPr>
        <p:sp>
          <p:nvSpPr>
            <p:cNvPr id="127034" name="AutoShape 58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5" name="AutoShape 59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6" name="AutoShape 60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7" name="AutoShape 61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8" name="AutoShape 62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39" name="AutoShape 63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0" name="AutoShape 64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1" name="AutoShape 65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7042" name="AutoShape 66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 nhau:</a:t>
            </a: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4389438" y="1141413"/>
            <a:ext cx="6629400" cy="8763000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7E5496-BA8A-B06E-5DE2-6821DC7C9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241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1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2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7457E-6 L -0.32361 2.77457E-6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5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0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3928" y="3861048"/>
            <a:ext cx="3874000" cy="5115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005064"/>
            <a:ext cx="3967062" cy="52384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59AA3A-FDA9-E0C6-2801-C944A0879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0792" y="5823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31077 -0.3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323528" y="3323055"/>
            <a:ext cx="2520281" cy="2520280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4800" b="1">
              <a:solidFill>
                <a:srgbClr val="0000FF"/>
              </a:solidFill>
            </a:endParaRP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4067944" y="2492896"/>
            <a:ext cx="4754562" cy="7440612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3" y="3284052"/>
            <a:ext cx="242389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471763-6876-0012-5A4C-9E905A082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203" y="605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47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022E-16 L 0.39409 -0.3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5" y="-1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40573 -0.37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70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30" name="Oval 54"/>
          <p:cNvSpPr>
            <a:spLocks noChangeAspect="1" noChangeArrowheads="1"/>
          </p:cNvSpPr>
          <p:nvPr/>
        </p:nvSpPr>
        <p:spPr bwMode="auto">
          <a:xfrm>
            <a:off x="2580800" y="2765511"/>
            <a:ext cx="2448271" cy="2448270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7043" name="Rectangle 67"/>
          <p:cNvSpPr>
            <a:spLocks noChangeArrowheads="1"/>
          </p:cNvSpPr>
          <p:nvPr/>
        </p:nvSpPr>
        <p:spPr bwMode="auto">
          <a:xfrm>
            <a:off x="2482850" y="198438"/>
            <a:ext cx="4629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7044" name="Group 68"/>
          <p:cNvGrpSpPr>
            <a:grpSpLocks/>
          </p:cNvGrpSpPr>
          <p:nvPr/>
        </p:nvGrpSpPr>
        <p:grpSpPr bwMode="auto">
          <a:xfrm>
            <a:off x="531611" y="3356992"/>
            <a:ext cx="4054512" cy="5769187"/>
            <a:chOff x="-336" y="480"/>
            <a:chExt cx="4176" cy="5520"/>
          </a:xfrm>
        </p:grpSpPr>
        <p:sp>
          <p:nvSpPr>
            <p:cNvPr id="127045" name="Line 69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7046" name="Group 70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7047" name="Picture 71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7048" name="Group 72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7049" name="Oval 73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050" name="AutoShape 74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051" name="Oval 75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33" y="2747946"/>
            <a:ext cx="2448271" cy="24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564DC-F391-141F-17F3-FC8356FF1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789" y="6080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24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23229 -0.43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29 -0.43982 L 0.47865 -0.09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7B778C-E001-6AA8-7D6A-8D08548B1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0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3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MẶT TRÒN BAO QUANH TRONG CÁC KHỐI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5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705" y="1848218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214" y="4237340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5965060" y="4261184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67" y="1697178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67979" y="5085184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667A2E-33A1-6513-B472-26E83EA4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03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22951 0.1495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747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22969 0.1467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733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7344 0.4784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2391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1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/>
      <p:bldP spid="13" grpId="1"/>
      <p:bldP spid="13" grpId="2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MẶT TRÊN VÀ MẶT ĐÁY LÀ MẶT PHẲNG?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35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7705" y="1857218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4406055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5715147" y="4355368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244">
            <a:off x="-114071" y="1605325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9681" y="4901308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CA292B-E56A-DA78-089B-C92FECA41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2582" y="5824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33021 -0.0444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-222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7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-243408"/>
            <a:ext cx="8229600" cy="4525963"/>
          </a:xfrm>
        </p:spPr>
        <p:txBody>
          <a:bodyPr>
            <a:prstTxWarp prst="textDeflate">
              <a:avLst/>
            </a:prstTxWarp>
          </a:bodyPr>
          <a:lstStyle/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CÁC CON!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CBEE1F-45B4-E13A-6DD4-B7613A277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0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a nhạc thiếu nhi  Quả bóng tròn tròn HD_480p">
            <a:hlinkClick r:id="" action="ppaction://media"/>
            <a:extLst>
              <a:ext uri="{FF2B5EF4-FFF2-40B4-BE49-F238E27FC236}">
                <a16:creationId xmlns:a16="http://schemas.microsoft.com/office/drawing/2014/main" id="{AC76374D-B0A3-EF52-F00C-2ECEDBC7A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903649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val 2"/>
          <p:cNvSpPr>
            <a:spLocks noChangeAspect="1" noChangeArrowheads="1"/>
          </p:cNvSpPr>
          <p:nvPr/>
        </p:nvSpPr>
        <p:spPr bwMode="auto">
          <a:xfrm>
            <a:off x="2603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4451" name="Group 3"/>
          <p:cNvGrpSpPr>
            <a:grpSpLocks/>
          </p:cNvGrpSpPr>
          <p:nvPr/>
        </p:nvGrpSpPr>
        <p:grpSpPr bwMode="auto">
          <a:xfrm flipH="1">
            <a:off x="2590800" y="1301750"/>
            <a:ext cx="3886200" cy="3879850"/>
            <a:chOff x="1584" y="812"/>
            <a:chExt cx="2256" cy="2444"/>
          </a:xfrm>
        </p:grpSpPr>
        <p:sp>
          <p:nvSpPr>
            <p:cNvPr id="104452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3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4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5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6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7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8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9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0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61" name="Oval 13"/>
          <p:cNvSpPr>
            <a:spLocks noChangeAspect="1" noChangeArrowheads="1"/>
          </p:cNvSpPr>
          <p:nvPr/>
        </p:nvSpPr>
        <p:spPr bwMode="auto">
          <a:xfrm>
            <a:off x="2644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4462" name="AutoShape 14"/>
          <p:cNvSpPr>
            <a:spLocks noChangeArrowheads="1"/>
          </p:cNvSpPr>
          <p:nvPr/>
        </p:nvSpPr>
        <p:spPr bwMode="auto">
          <a:xfrm rot="16200000">
            <a:off x="4406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4463" name="Oval 15"/>
          <p:cNvSpPr>
            <a:spLocks noChangeAspect="1" noChangeArrowheads="1"/>
          </p:cNvSpPr>
          <p:nvPr/>
        </p:nvSpPr>
        <p:spPr bwMode="auto">
          <a:xfrm>
            <a:off x="2608263" y="1274763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4466" name="Group 18"/>
          <p:cNvGrpSpPr>
            <a:grpSpLocks/>
          </p:cNvGrpSpPr>
          <p:nvPr/>
        </p:nvGrpSpPr>
        <p:grpSpPr bwMode="auto">
          <a:xfrm>
            <a:off x="2751138" y="1273175"/>
            <a:ext cx="3581400" cy="3879850"/>
            <a:chOff x="1584" y="812"/>
            <a:chExt cx="2256" cy="2444"/>
          </a:xfrm>
        </p:grpSpPr>
        <p:sp>
          <p:nvSpPr>
            <p:cNvPr id="104467" name="AutoShape 1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8" name="AutoShape 2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9" name="AutoShape 2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0" name="AutoShape 2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1" name="AutoShape 2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2" name="AutoShape 2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3" name="AutoShape 2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4" name="AutoShape 2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75" name="AutoShape 2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80" name="Rectangle 32"/>
          <p:cNvSpPr>
            <a:spLocks noChangeArrowheads="1"/>
          </p:cNvSpPr>
          <p:nvPr/>
        </p:nvSpPr>
        <p:spPr bwMode="auto">
          <a:xfrm>
            <a:off x="1241425" y="196850"/>
            <a:ext cx="7704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/>
              <a:t>Nhận biết khối cầu</a:t>
            </a:r>
          </a:p>
        </p:txBody>
      </p:sp>
      <p:sp>
        <p:nvSpPr>
          <p:cNvPr id="104485" name="Text Box 37"/>
          <p:cNvSpPr txBox="1">
            <a:spLocks noChangeArrowheads="1"/>
          </p:cNvSpPr>
          <p:nvPr/>
        </p:nvSpPr>
        <p:spPr bwMode="auto">
          <a:xfrm>
            <a:off x="2365375" y="5545138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</a:rPr>
              <a:t>   Khối cầu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87B6C0-0185-6AFA-D2D0-CF9D53DC8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138" y="5545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9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4450" grpId="0" animBg="1"/>
      <p:bldP spid="104461" grpId="0" animBg="1"/>
      <p:bldP spid="104462" grpId="0" animBg="1"/>
      <p:bldP spid="104462" grpId="1" animBg="1"/>
      <p:bldP spid="104463" grpId="0" animBg="1"/>
      <p:bldP spid="104463" grpId="1" animBg="1"/>
      <p:bldP spid="1044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Oval 2"/>
          <p:cNvSpPr>
            <a:spLocks noChangeAspect="1" noChangeArrowheads="1"/>
          </p:cNvSpPr>
          <p:nvPr/>
        </p:nvSpPr>
        <p:spPr bwMode="auto">
          <a:xfrm>
            <a:off x="2603500" y="1282700"/>
            <a:ext cx="3894138" cy="3894138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2883" name="Group 3"/>
          <p:cNvGrpSpPr>
            <a:grpSpLocks/>
          </p:cNvGrpSpPr>
          <p:nvPr/>
        </p:nvGrpSpPr>
        <p:grpSpPr bwMode="auto">
          <a:xfrm flipH="1">
            <a:off x="2590800" y="1301750"/>
            <a:ext cx="3886200" cy="3879850"/>
            <a:chOff x="1584" y="812"/>
            <a:chExt cx="2256" cy="2444"/>
          </a:xfrm>
        </p:grpSpPr>
        <p:sp>
          <p:nvSpPr>
            <p:cNvPr id="122884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5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6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7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8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89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0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1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892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2893" name="Oval 13"/>
          <p:cNvSpPr>
            <a:spLocks noChangeAspect="1" noChangeArrowheads="1"/>
          </p:cNvSpPr>
          <p:nvPr/>
        </p:nvSpPr>
        <p:spPr bwMode="auto">
          <a:xfrm>
            <a:off x="2644775" y="1295400"/>
            <a:ext cx="3875088" cy="3875088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4" name="AutoShape 14"/>
          <p:cNvSpPr>
            <a:spLocks noChangeArrowheads="1"/>
          </p:cNvSpPr>
          <p:nvPr/>
        </p:nvSpPr>
        <p:spPr bwMode="auto">
          <a:xfrm rot="16200000">
            <a:off x="4406900" y="4076700"/>
            <a:ext cx="330200" cy="1816100"/>
          </a:xfrm>
          <a:prstGeom prst="moon">
            <a:avLst>
              <a:gd name="adj" fmla="val 49995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5" name="Oval 15"/>
          <p:cNvSpPr>
            <a:spLocks noChangeAspect="1" noChangeArrowheads="1"/>
          </p:cNvSpPr>
          <p:nvPr/>
        </p:nvSpPr>
        <p:spPr bwMode="auto">
          <a:xfrm>
            <a:off x="2608263" y="1274763"/>
            <a:ext cx="3913187" cy="3913187"/>
          </a:xfrm>
          <a:prstGeom prst="ellips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>
                    <a:alpha val="73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2896" name="AutoShape 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22897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grpSp>
        <p:nvGrpSpPr>
          <p:cNvPr id="122898" name="Group 18"/>
          <p:cNvGrpSpPr>
            <a:grpSpLocks/>
          </p:cNvGrpSpPr>
          <p:nvPr/>
        </p:nvGrpSpPr>
        <p:grpSpPr bwMode="auto">
          <a:xfrm>
            <a:off x="2751138" y="1273175"/>
            <a:ext cx="3581400" cy="3879850"/>
            <a:chOff x="1584" y="812"/>
            <a:chExt cx="2256" cy="2444"/>
          </a:xfrm>
        </p:grpSpPr>
        <p:sp>
          <p:nvSpPr>
            <p:cNvPr id="122899" name="AutoShape 1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0" name="AutoShape 2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1" name="AutoShape 2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2" name="AutoShape 2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3" name="AutoShape 2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4" name="AutoShape 2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5" name="AutoShape 2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6" name="AutoShape 2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2907" name="AutoShape 2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2908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</a:rPr>
              <a:t>Khối cầu</a:t>
            </a:r>
          </a:p>
        </p:txBody>
      </p:sp>
      <p:sp>
        <p:nvSpPr>
          <p:cNvPr id="122909" name="Text Box 29"/>
          <p:cNvSpPr txBox="1">
            <a:spLocks noChangeArrowheads="1"/>
          </p:cNvSpPr>
          <p:nvPr/>
        </p:nvSpPr>
        <p:spPr bwMode="auto">
          <a:xfrm>
            <a:off x="184150" y="6096000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Khung của khối cầu.</a:t>
            </a:r>
          </a:p>
        </p:txBody>
      </p:sp>
      <p:sp>
        <p:nvSpPr>
          <p:cNvPr id="122910" name="Text Box 30"/>
          <p:cNvSpPr txBox="1">
            <a:spLocks noChangeArrowheads="1"/>
          </p:cNvSpPr>
          <p:nvPr/>
        </p:nvSpPr>
        <p:spPr bwMode="auto">
          <a:xfrm>
            <a:off x="2914650" y="6096000"/>
            <a:ext cx="3054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Mặt tròn bao quanh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2911" name="Text Box 31"/>
          <p:cNvSpPr txBox="1">
            <a:spLocks noChangeArrowheads="1"/>
          </p:cNvSpPr>
          <p:nvPr/>
        </p:nvSpPr>
        <p:spPr bwMode="auto">
          <a:xfrm>
            <a:off x="6019800" y="60960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Khối cầu có thể lăn.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FF1117-0551-6989-56D9-6615B5A21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60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2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2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8" dur="30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30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4509E-6 L 0.25 -1.44509E-6 " pathEditMode="relative" rAng="0" ptsTypes="AA">
                                      <p:cBhvr>
                                        <p:cTn id="52" dur="3000" spd="-100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3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2312 L 0.25156 0.02312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30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2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8"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882" grpId="0" animBg="1"/>
      <p:bldP spid="122882" grpId="1" animBg="1"/>
      <p:bldP spid="122893" grpId="0" animBg="1"/>
      <p:bldP spid="122893" grpId="1" animBg="1"/>
      <p:bldP spid="122893" grpId="2" animBg="1"/>
      <p:bldP spid="122894" grpId="0" animBg="1"/>
      <p:bldP spid="122894" grpId="1" animBg="1"/>
      <p:bldP spid="122894" grpId="2" animBg="1"/>
      <p:bldP spid="122895" grpId="0" animBg="1"/>
      <p:bldP spid="122895" grpId="1" animBg="1"/>
      <p:bldP spid="122895" grpId="2" animBg="1"/>
      <p:bldP spid="122909" grpId="0"/>
      <p:bldP spid="122910" grpId="0"/>
      <p:bldP spid="1229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1" y="1592214"/>
            <a:ext cx="194421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-2953" r="21815" b="14354"/>
          <a:stretch/>
        </p:blipFill>
        <p:spPr>
          <a:xfrm>
            <a:off x="3491880" y="1772234"/>
            <a:ext cx="1800200" cy="1764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92214"/>
            <a:ext cx="2381250" cy="1909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05064"/>
            <a:ext cx="2160240" cy="2095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1" r="5600"/>
          <a:stretch/>
        </p:blipFill>
        <p:spPr>
          <a:xfrm>
            <a:off x="4572000" y="4293096"/>
            <a:ext cx="2736304" cy="2353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339A68-B44F-8422-6AC2-B0356C7CE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88610" y="6167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khoi t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AutoShape 3"/>
          <p:cNvSpPr>
            <a:spLocks noChangeArrowheads="1"/>
          </p:cNvSpPr>
          <p:nvPr/>
        </p:nvSpPr>
        <p:spPr bwMode="auto">
          <a:xfrm>
            <a:off x="2971800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2978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6501" name="Group 5"/>
          <p:cNvGrpSpPr>
            <a:grpSpLocks/>
          </p:cNvGrpSpPr>
          <p:nvPr/>
        </p:nvGrpSpPr>
        <p:grpSpPr bwMode="auto">
          <a:xfrm>
            <a:off x="2955925" y="1498600"/>
            <a:ext cx="3254375" cy="3810000"/>
            <a:chOff x="-384" y="936"/>
            <a:chExt cx="2050" cy="2400"/>
          </a:xfrm>
        </p:grpSpPr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6503" name="AutoShape 7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6504" name="Oval 8"/>
          <p:cNvSpPr>
            <a:spLocks noChangeArrowheads="1"/>
          </p:cNvSpPr>
          <p:nvPr/>
        </p:nvSpPr>
        <p:spPr bwMode="auto">
          <a:xfrm>
            <a:off x="2955925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2895600" y="762000"/>
            <a:ext cx="6629400" cy="8763000"/>
            <a:chOff x="-336" y="480"/>
            <a:chExt cx="4176" cy="5520"/>
          </a:xfrm>
        </p:grpSpPr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06507" name="Group 11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06508" name="Picture 12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509" name="Group 13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06510" name="Oval 14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06511" name="AutoShape 15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06512" name="Oval 16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2422525" y="5424488"/>
            <a:ext cx="447198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>
                <a:solidFill>
                  <a:srgbClr val="FF0000"/>
                </a:solidFill>
              </a:rPr>
              <a:t>Khối trụ</a:t>
            </a:r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1727200" y="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Nhận biết khối trụ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840519-1B21-0844-AFC5-75E5A4C4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06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499" grpId="0" animBg="1"/>
      <p:bldP spid="106499" grpId="1" animBg="1"/>
      <p:bldP spid="106500" grpId="0" animBg="1"/>
      <p:bldP spid="106500" grpId="1" animBg="1"/>
      <p:bldP spid="106504" grpId="0" animBg="1"/>
      <p:bldP spid="106504" grpId="1" animBg="1"/>
      <p:bldP spid="1065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khoi t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762000"/>
            <a:ext cx="3324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AutoShape 3"/>
          <p:cNvSpPr>
            <a:spLocks noChangeArrowheads="1"/>
          </p:cNvSpPr>
          <p:nvPr/>
        </p:nvSpPr>
        <p:spPr bwMode="auto">
          <a:xfrm>
            <a:off x="2971800" y="14986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4932" name="Oval 4"/>
          <p:cNvSpPr>
            <a:spLocks noChangeArrowheads="1"/>
          </p:cNvSpPr>
          <p:nvPr/>
        </p:nvSpPr>
        <p:spPr bwMode="auto">
          <a:xfrm>
            <a:off x="2978150" y="41656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2955925" y="1498600"/>
            <a:ext cx="3254375" cy="3810000"/>
            <a:chOff x="-384" y="936"/>
            <a:chExt cx="2050" cy="2400"/>
          </a:xfrm>
        </p:grpSpPr>
        <p:sp>
          <p:nvSpPr>
            <p:cNvPr id="124934" name="Oval 6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3399FF">
                    <a:gamma/>
                    <a:shade val="60392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2225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24935" name="AutoShape 7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G0" fmla="+- 233 0 0"/>
                <a:gd name="G1" fmla="+- 21600 0 233"/>
                <a:gd name="G2" fmla="*/ 233 1 2"/>
                <a:gd name="G3" fmla="+- 21600 0 G2"/>
                <a:gd name="G4" fmla="+/ 233 21600 2"/>
                <a:gd name="G5" fmla="+/ G1 0 2"/>
                <a:gd name="G6" fmla="*/ 21600 21600 233"/>
                <a:gd name="G7" fmla="*/ G6 1 2"/>
                <a:gd name="G8" fmla="+- 21600 0 G7"/>
                <a:gd name="G9" fmla="*/ 21600 1 2"/>
                <a:gd name="G10" fmla="+- 233 0 G9"/>
                <a:gd name="G11" fmla="?: G10 G8 0"/>
                <a:gd name="G12" fmla="?: G10 G7 21600"/>
                <a:gd name="T0" fmla="*/ 21483 w 21600"/>
                <a:gd name="T1" fmla="*/ 10800 h 21600"/>
                <a:gd name="T2" fmla="*/ 10800 w 21600"/>
                <a:gd name="T3" fmla="*/ 21600 h 21600"/>
                <a:gd name="T4" fmla="*/ 117 w 21600"/>
                <a:gd name="T5" fmla="*/ 10800 h 21600"/>
                <a:gd name="T6" fmla="*/ 10800 w 21600"/>
                <a:gd name="T7" fmla="*/ 0 h 21600"/>
                <a:gd name="T8" fmla="*/ 1917 w 21600"/>
                <a:gd name="T9" fmla="*/ 1917 h 21600"/>
                <a:gd name="T10" fmla="*/ 19683 w 21600"/>
                <a:gd name="T11" fmla="*/ 1968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shade val="57255"/>
                    <a:invGamma/>
                  </a:srgbClr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24936" name="Oval 8"/>
          <p:cNvSpPr>
            <a:spLocks noChangeArrowheads="1"/>
          </p:cNvSpPr>
          <p:nvPr/>
        </p:nvSpPr>
        <p:spPr bwMode="auto">
          <a:xfrm>
            <a:off x="2955925" y="790575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4937" name="Group 9"/>
          <p:cNvGrpSpPr>
            <a:grpSpLocks/>
          </p:cNvGrpSpPr>
          <p:nvPr/>
        </p:nvGrpSpPr>
        <p:grpSpPr bwMode="auto">
          <a:xfrm>
            <a:off x="2895600" y="762000"/>
            <a:ext cx="6629400" cy="8763000"/>
            <a:chOff x="-336" y="480"/>
            <a:chExt cx="4176" cy="5520"/>
          </a:xfrm>
        </p:grpSpPr>
        <p:sp>
          <p:nvSpPr>
            <p:cNvPr id="124938" name="Line 10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24939" name="Group 11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24940" name="Picture 12" descr="khoi tr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4941" name="Group 13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24942" name="Oval 14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24943" name="AutoShape 15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24944" name="Oval 16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2494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481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24946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2494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124948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24949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sp>
        <p:nvSpPr>
          <p:cNvPr id="124950" name="Text Box 22"/>
          <p:cNvSpPr txBox="1">
            <a:spLocks noChangeArrowheads="1"/>
          </p:cNvSpPr>
          <p:nvPr/>
        </p:nvSpPr>
        <p:spPr bwMode="auto">
          <a:xfrm>
            <a:off x="0" y="5980113"/>
            <a:ext cx="263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Khung của khối trụ.</a:t>
            </a:r>
          </a:p>
        </p:txBody>
      </p:sp>
      <p:sp>
        <p:nvSpPr>
          <p:cNvPr id="124951" name="Text Box 23"/>
          <p:cNvSpPr txBox="1">
            <a:spLocks noChangeArrowheads="1"/>
          </p:cNvSpPr>
          <p:nvPr/>
        </p:nvSpPr>
        <p:spPr bwMode="auto">
          <a:xfrm>
            <a:off x="2690813" y="6022975"/>
            <a:ext cx="2986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Mặt trên và mặt đáy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5867400" y="6097588"/>
            <a:ext cx="298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Mặt tròn bao quanh.</a:t>
            </a:r>
          </a:p>
        </p:txBody>
      </p:sp>
      <p:sp>
        <p:nvSpPr>
          <p:cNvPr id="124953" name="Text Box 25"/>
          <p:cNvSpPr txBox="1">
            <a:spLocks noChangeArrowheads="1"/>
          </p:cNvSpPr>
          <p:nvPr/>
        </p:nvSpPr>
        <p:spPr bwMode="auto">
          <a:xfrm>
            <a:off x="1236663" y="6491288"/>
            <a:ext cx="3335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3. Khối trụ có thể trượt</a:t>
            </a: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24954" name="Text Box 26"/>
          <p:cNvSpPr txBox="1">
            <a:spLocks noChangeArrowheads="1"/>
          </p:cNvSpPr>
          <p:nvPr/>
        </p:nvSpPr>
        <p:spPr bwMode="auto">
          <a:xfrm>
            <a:off x="4648200" y="6491288"/>
            <a:ext cx="347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4. Khối trụ có thể lật và lăn.</a:t>
            </a:r>
          </a:p>
        </p:txBody>
      </p:sp>
      <p:pic>
        <p:nvPicPr>
          <p:cNvPr id="124955" name="Picture 27" descr="2FF4A10BE8D543779575ADE7409EF7B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8275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56" name="Picture 28" descr="69D537EC41674A80AAA68CB93FBC129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0"/>
            <a:ext cx="110966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2CD7DD-CBB7-0B04-D52F-B9D83E1EF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7429" y="524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4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4798E-6 L -0.3125 -2.94798E-6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4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2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2.94798E-6 L -0.0625 -0.1389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6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3000" fill="hold"/>
                                        <p:tgtEl>
                                          <p:spTgt spid="1249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4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4931" grpId="0" animBg="1"/>
      <p:bldP spid="124931" grpId="1" animBg="1"/>
      <p:bldP spid="124932" grpId="0" animBg="1"/>
      <p:bldP spid="124932" grpId="1" animBg="1"/>
      <p:bldP spid="124936" grpId="0" animBg="1"/>
      <p:bldP spid="124936" grpId="1" animBg="1"/>
      <p:bldP spid="124950" grpId="0"/>
      <p:bldP spid="124951" grpId="0"/>
      <p:bldP spid="124952" grpId="0"/>
      <p:bldP spid="124953" grpId="0"/>
      <p:bldP spid="1249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53" y="4215739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3568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" y="4077072"/>
            <a:ext cx="2399928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5" y="1545513"/>
            <a:ext cx="2615126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95" y="4277281"/>
            <a:ext cx="1303884" cy="1999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5469"/>
            <a:ext cx="1914525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84" y="4437112"/>
            <a:ext cx="1839678" cy="1839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BCC55-073A-9F0D-02BB-8CB82217A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8968" y="6054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711200" y="276225"/>
            <a:ext cx="728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latin typeface="Arial" charset="0"/>
              </a:rPr>
              <a:t>  Phân biệt khối cầu, khối trụ</a:t>
            </a:r>
          </a:p>
        </p:txBody>
      </p:sp>
      <p:grpSp>
        <p:nvGrpSpPr>
          <p:cNvPr id="112657" name="Group 17"/>
          <p:cNvGrpSpPr>
            <a:grpSpLocks/>
          </p:cNvGrpSpPr>
          <p:nvPr/>
        </p:nvGrpSpPr>
        <p:grpSpPr bwMode="auto">
          <a:xfrm>
            <a:off x="5436096" y="2708919"/>
            <a:ext cx="6527304" cy="7309793"/>
            <a:chOff x="-336" y="480"/>
            <a:chExt cx="4176" cy="5520"/>
          </a:xfrm>
        </p:grpSpPr>
        <p:sp>
          <p:nvSpPr>
            <p:cNvPr id="112658" name="Line 1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12659" name="Group 1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12660" name="Picture 2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2661" name="Group 2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12662" name="Oval 2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99FF">
                        <a:gamma/>
                        <a:shade val="60392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2225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12663" name="AutoShape 2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G0" fmla="+- 233 0 0"/>
                    <a:gd name="G1" fmla="+- 21600 0 233"/>
                    <a:gd name="G2" fmla="*/ 233 1 2"/>
                    <a:gd name="G3" fmla="+- 21600 0 G2"/>
                    <a:gd name="G4" fmla="+/ 233 21600 2"/>
                    <a:gd name="G5" fmla="+/ G1 0 2"/>
                    <a:gd name="G6" fmla="*/ 21600 21600 233"/>
                    <a:gd name="G7" fmla="*/ G6 1 2"/>
                    <a:gd name="G8" fmla="+- 21600 0 G7"/>
                    <a:gd name="G9" fmla="*/ 21600 1 2"/>
                    <a:gd name="G10" fmla="+- 233 0 G9"/>
                    <a:gd name="G11" fmla="?: G10 G8 0"/>
                    <a:gd name="G12" fmla="?: G10 G7 21600"/>
                    <a:gd name="T0" fmla="*/ 21483 w 21600"/>
                    <a:gd name="T1" fmla="*/ 10800 h 21600"/>
                    <a:gd name="T2" fmla="*/ 10800 w 21600"/>
                    <a:gd name="T3" fmla="*/ 21600 h 21600"/>
                    <a:gd name="T4" fmla="*/ 117 w 21600"/>
                    <a:gd name="T5" fmla="*/ 10800 h 21600"/>
                    <a:gd name="T6" fmla="*/ 10800 w 21600"/>
                    <a:gd name="T7" fmla="*/ 0 h 21600"/>
                    <a:gd name="T8" fmla="*/ 1917 w 21600"/>
                    <a:gd name="T9" fmla="*/ 1917 h 21600"/>
                    <a:gd name="T10" fmla="*/ 19683 w 21600"/>
                    <a:gd name="T11" fmla="*/ 1968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99FF">
                        <a:gamma/>
                        <a:shade val="57255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112664" name="Oval 2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sp>
        <p:nvSpPr>
          <p:cNvPr id="112665" name="Oval 25"/>
          <p:cNvSpPr>
            <a:spLocks noChangeAspect="1" noChangeArrowheads="1"/>
          </p:cNvSpPr>
          <p:nvPr/>
        </p:nvSpPr>
        <p:spPr bwMode="auto">
          <a:xfrm>
            <a:off x="758825" y="2290217"/>
            <a:ext cx="3875088" cy="3875087"/>
          </a:xfrm>
          <a:prstGeom prst="ellipse">
            <a:avLst/>
          </a:prstGeom>
          <a:gradFill rotWithShape="1">
            <a:gsLst>
              <a:gs pos="0">
                <a:srgbClr val="3399FF">
                  <a:gamma/>
                  <a:shade val="46275"/>
                  <a:invGamma/>
                  <a:alpha val="73000"/>
                </a:srgbClr>
              </a:gs>
              <a:gs pos="100000">
                <a:srgbClr val="3399FF">
                  <a:alpha val="7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12667" name="Group 27"/>
          <p:cNvGrpSpPr>
            <a:grpSpLocks/>
          </p:cNvGrpSpPr>
          <p:nvPr/>
        </p:nvGrpSpPr>
        <p:grpSpPr bwMode="auto">
          <a:xfrm>
            <a:off x="879475" y="2357462"/>
            <a:ext cx="3581400" cy="3879850"/>
            <a:chOff x="1584" y="812"/>
            <a:chExt cx="2256" cy="2444"/>
          </a:xfrm>
        </p:grpSpPr>
        <p:sp>
          <p:nvSpPr>
            <p:cNvPr id="112668" name="AutoShape 28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69" name="AutoShape 29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0" name="AutoShape 30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1" name="AutoShape 31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2" name="AutoShape 32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3" name="AutoShape 33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4" name="AutoShape 34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5" name="AutoShape 35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76" name="AutoShape 36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12677" name="Rectangle 37"/>
          <p:cNvSpPr>
            <a:spLocks noChangeArrowheads="1"/>
          </p:cNvSpPr>
          <p:nvPr/>
        </p:nvSpPr>
        <p:spPr bwMode="auto">
          <a:xfrm>
            <a:off x="1977703" y="799802"/>
            <a:ext cx="5042569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0000FF"/>
                </a:solidFill>
              </a:rPr>
              <a:t>Giống nhau:</a:t>
            </a:r>
          </a:p>
        </p:txBody>
      </p:sp>
      <p:grpSp>
        <p:nvGrpSpPr>
          <p:cNvPr id="112678" name="Group 38"/>
          <p:cNvGrpSpPr>
            <a:grpSpLocks/>
          </p:cNvGrpSpPr>
          <p:nvPr/>
        </p:nvGrpSpPr>
        <p:grpSpPr bwMode="auto">
          <a:xfrm>
            <a:off x="879475" y="2357462"/>
            <a:ext cx="3581400" cy="3879850"/>
            <a:chOff x="1584" y="812"/>
            <a:chExt cx="2256" cy="2444"/>
          </a:xfrm>
        </p:grpSpPr>
        <p:sp>
          <p:nvSpPr>
            <p:cNvPr id="112679" name="AutoShape 39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0" name="AutoShape 40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1" name="AutoShape 41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2" name="AutoShape 42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3" name="AutoShape 43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4" name="AutoShape 44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5" name="AutoShape 45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6" name="AutoShape 46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12687" name="AutoShape 47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tx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67FB97-B979-7996-F439-640D38170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8905" y="634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 0.00856 L -0.3632 0.008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61 0.02338 L -0.17361 -0.1155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3000" fill="hold"/>
                                        <p:tgtEl>
                                          <p:spTgt spid="1126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11 4.81481E-6 L 0.13889 4.81481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3.7037E-7 L 0.15 -3.7037E-7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3000" fill="hold"/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3.7037E-7 L 0.15 -3.7037E-7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0" dur="3000" fill="hold"/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43" grpId="0" build="allAtOnce"/>
      <p:bldP spid="112665" grpId="0" animBg="1"/>
      <p:bldP spid="112665" grpId="1" animBg="1"/>
      <p:bldP spid="112665" grpId="2" animBg="1"/>
      <p:bldP spid="1126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403</Words>
  <Application>Microsoft Office PowerPoint</Application>
  <PresentationFormat>On-screen Show (4:3)</PresentationFormat>
  <Paragraphs>62</Paragraphs>
  <Slides>17</Slides>
  <Notes>7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MỞ RỘNG </vt:lpstr>
      <vt:lpstr>PowerPoint Presentation</vt:lpstr>
      <vt:lpstr>PowerPoint Presentation</vt:lpstr>
      <vt:lpstr>MỞ RỘNG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KHỐI NÀO CÓ MẶT TRÒN BAO QUANH TRONG CÁC KHỐI SAU?</vt:lpstr>
      <vt:lpstr>KHỐI NÀO CÓ MẶT TRÊN VÀ MẶT ĐÁY LÀ MẶT PHẲNG?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Trang Nguyen</cp:lastModifiedBy>
  <cp:revision>88</cp:revision>
  <dcterms:created xsi:type="dcterms:W3CDTF">2020-04-14T07:04:16Z</dcterms:created>
  <dcterms:modified xsi:type="dcterms:W3CDTF">2023-11-12T10:02:28Z</dcterms:modified>
</cp:coreProperties>
</file>