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318" r:id="rId2"/>
    <p:sldId id="279" r:id="rId3"/>
    <p:sldId id="258" r:id="rId4"/>
    <p:sldId id="308" r:id="rId5"/>
    <p:sldId id="309" r:id="rId6"/>
    <p:sldId id="311" r:id="rId7"/>
    <p:sldId id="315" r:id="rId8"/>
    <p:sldId id="322" r:id="rId9"/>
    <p:sldId id="289" r:id="rId10"/>
  </p:sldIdLst>
  <p:sldSz cx="18288000" cy="10287000"/>
  <p:notesSz cx="6858000" cy="9144000"/>
  <p:embeddedFontLst>
    <p:embeddedFont>
      <p:font typeface="Arial Narrow" panose="020B0606020202030204" pitchFamily="34" charset="0"/>
      <p:regular r:id="rId12"/>
      <p:bold r:id="rId13"/>
      <p:italic r:id="rId14"/>
      <p:boldItalic r:id="rId15"/>
    </p:embeddedFont>
    <p:embeddedFont>
      <p:font typeface="UTM Alberta Heavy" panose="020B0604020202020204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51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9A590F-996E-46EA-B587-D687BBCD56C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2F925C-427A-431E-B6F9-FE167925A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35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E04C1-9D65-4DC6-9395-76A36E97F5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565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2.svg"/><Relationship Id="rId12" Type="http://schemas.openxmlformats.org/officeDocument/2006/relationships/image" Target="../media/image5.png"/><Relationship Id="rId17" Type="http://schemas.openxmlformats.org/officeDocument/2006/relationships/image" Target="../media/image8.png"/><Relationship Id="rId2" Type="http://schemas.openxmlformats.org/officeDocument/2006/relationships/audio" Target="../media/media1.m4a"/><Relationship Id="rId16" Type="http://schemas.openxmlformats.org/officeDocument/2006/relationships/image" Target="../media/image7.png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image" Target="../media/image17.svg"/><Relationship Id="rId5" Type="http://schemas.openxmlformats.org/officeDocument/2006/relationships/image" Target="../media/image1.png"/><Relationship Id="rId15" Type="http://schemas.openxmlformats.org/officeDocument/2006/relationships/image" Target="../media/image72.sv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svg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8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3.m4a"/><Relationship Id="rId7" Type="http://schemas.openxmlformats.org/officeDocument/2006/relationships/image" Target="../media/image13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8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8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8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8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6" y="-57623"/>
            <a:ext cx="18293559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67790" y="7553782"/>
            <a:ext cx="3307540" cy="2540982"/>
            <a:chOff x="0" y="0"/>
            <a:chExt cx="4410053" cy="338797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522471" cy="338797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 l="16600" t="40891" r="18022" b="16600"/>
            <a:stretch>
              <a:fillRect/>
            </a:stretch>
          </p:blipFill>
          <p:spPr>
            <a:xfrm rot="-9951490">
              <a:off x="3221933" y="125266"/>
              <a:ext cx="1115908" cy="729534"/>
            </a:xfrm>
            <a:prstGeom prst="rect">
              <a:avLst/>
            </a:prstGeom>
          </p:spPr>
        </p:pic>
      </p:grpSp>
      <p:grpSp>
        <p:nvGrpSpPr>
          <p:cNvPr id="6" name="Group 7"/>
          <p:cNvGrpSpPr/>
          <p:nvPr/>
        </p:nvGrpSpPr>
        <p:grpSpPr>
          <a:xfrm>
            <a:off x="-588794" y="2701197"/>
            <a:ext cx="3276600" cy="2147527"/>
            <a:chOff x="0" y="0"/>
            <a:chExt cx="4413804" cy="4488970"/>
          </a:xfrm>
        </p:grpSpPr>
        <p:pic>
          <p:nvPicPr>
            <p:cNvPr id="7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 l="16600" b="16600"/>
            <a:stretch>
              <a:fillRect/>
            </a:stretch>
          </p:blipFill>
          <p:spPr>
            <a:xfrm rot="-9951490">
              <a:off x="370612" y="1859411"/>
              <a:ext cx="1423526" cy="1431333"/>
            </a:xfrm>
            <a:prstGeom prst="rect">
              <a:avLst/>
            </a:prstGeom>
          </p:spPr>
        </p:pic>
        <p:pic>
          <p:nvPicPr>
            <p:cNvPr id="8" name="Picture 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-2473933">
              <a:off x="831897" y="465066"/>
              <a:ext cx="2750010" cy="3558837"/>
            </a:xfrm>
            <a:prstGeom prst="rect">
              <a:avLst/>
            </a:prstGeom>
          </p:spPr>
        </p:pic>
      </p:grpSp>
      <p:pic>
        <p:nvPicPr>
          <p:cNvPr id="9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0593324">
            <a:off x="526518" y="6631131"/>
            <a:ext cx="1550821" cy="3280583"/>
          </a:xfrm>
          <a:prstGeom prst="rect">
            <a:avLst/>
          </a:prstGeom>
        </p:spPr>
      </p:pic>
      <p:sp>
        <p:nvSpPr>
          <p:cNvPr id="12" name="TextBox 4"/>
          <p:cNvSpPr txBox="1"/>
          <p:nvPr/>
        </p:nvSpPr>
        <p:spPr>
          <a:xfrm rot="21590871">
            <a:off x="18897827" y="3524324"/>
            <a:ext cx="869338" cy="6540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151"/>
              </a:lnSpc>
              <a:spcBef>
                <a:spcPct val="0"/>
              </a:spcBef>
            </a:pPr>
            <a:r>
              <a:rPr lang="en-US" sz="8000" dirty="0" smtClean="0">
                <a:solidFill>
                  <a:srgbClr val="231F20"/>
                </a:solidFill>
                <a:latin typeface="UTM Alberta Heavy"/>
              </a:rPr>
              <a:t>      </a:t>
            </a:r>
          </a:p>
          <a:p>
            <a:pPr>
              <a:lnSpc>
                <a:spcPts val="10151"/>
              </a:lnSpc>
              <a:spcBef>
                <a:spcPct val="0"/>
              </a:spcBef>
            </a:pPr>
            <a:endParaRPr lang="en-US" sz="8000" dirty="0">
              <a:solidFill>
                <a:srgbClr val="231F20"/>
              </a:solidFill>
              <a:latin typeface="UTM Alberta Heavy"/>
            </a:endParaRPr>
          </a:p>
          <a:p>
            <a:pPr>
              <a:lnSpc>
                <a:spcPts val="10151"/>
              </a:lnSpc>
              <a:spcBef>
                <a:spcPct val="0"/>
              </a:spcBef>
            </a:pPr>
            <a:endParaRPr lang="en-US" sz="8000" dirty="0">
              <a:solidFill>
                <a:srgbClr val="231F20"/>
              </a:solidFill>
              <a:latin typeface="UTM Alberta Heavy"/>
            </a:endParaRPr>
          </a:p>
          <a:p>
            <a:pPr>
              <a:lnSpc>
                <a:spcPts val="10151"/>
              </a:lnSpc>
              <a:spcBef>
                <a:spcPct val="0"/>
              </a:spcBef>
            </a:pPr>
            <a:endParaRPr lang="en-US" sz="8000" dirty="0" smtClean="0">
              <a:solidFill>
                <a:srgbClr val="231F20"/>
              </a:solidFill>
              <a:latin typeface="UTM Alberta Heavy"/>
            </a:endParaRPr>
          </a:p>
          <a:p>
            <a:pPr>
              <a:lnSpc>
                <a:spcPts val="10151"/>
              </a:lnSpc>
              <a:spcBef>
                <a:spcPct val="0"/>
              </a:spcBef>
            </a:pPr>
            <a:endParaRPr lang="en-US" sz="8000" dirty="0">
              <a:solidFill>
                <a:srgbClr val="231F20"/>
              </a:solidFill>
              <a:latin typeface="UTM Alberta Heavy"/>
            </a:endParaRPr>
          </a:p>
        </p:txBody>
      </p:sp>
      <p:sp>
        <p:nvSpPr>
          <p:cNvPr id="13" name="TextBox 5"/>
          <p:cNvSpPr txBox="1"/>
          <p:nvPr/>
        </p:nvSpPr>
        <p:spPr>
          <a:xfrm>
            <a:off x="3668842" y="3560744"/>
            <a:ext cx="1005840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795"/>
              </a:lnSpc>
            </a:pPr>
            <a:r>
              <a:rPr lang="en-US" sz="6600" b="1" dirty="0" smtClean="0">
                <a:solidFill>
                  <a:srgbClr val="231F20"/>
                </a:solidFill>
                <a:latin typeface="Futura Md BT" panose="020B0602020204020303" pitchFamily="34" charset="0"/>
              </a:rPr>
              <a:t>GIÁO DỤC ÂM NHẠC</a:t>
            </a:r>
            <a:endParaRPr lang="en-US" sz="6600" b="1" dirty="0">
              <a:solidFill>
                <a:srgbClr val="231F20"/>
              </a:solidFill>
              <a:latin typeface="Futura Md BT" panose="020B06020202040203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88305" y="5085877"/>
            <a:ext cx="128456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4000" b="1" i="1" dirty="0" err="1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Dạy</a:t>
            </a:r>
            <a:r>
              <a:rPr lang="en-US" sz="4000" b="1" i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hát</a:t>
            </a:r>
            <a:r>
              <a:rPr lang="en-US" sz="4000" b="1" i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: </a:t>
            </a:r>
            <a:r>
              <a:rPr lang="en-US" sz="4000" b="1" i="1" dirty="0" err="1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Chúc</a:t>
            </a:r>
            <a:r>
              <a:rPr lang="en-US" sz="4000" b="1" i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mừng</a:t>
            </a:r>
            <a:r>
              <a:rPr lang="en-US" sz="4000" b="1" i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sinh</a:t>
            </a:r>
            <a:r>
              <a:rPr lang="en-US" sz="4000" b="1" i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nhật</a:t>
            </a:r>
            <a:r>
              <a:rPr lang="en-US" sz="4000" b="1" i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: (</a:t>
            </a:r>
            <a:r>
              <a:rPr lang="en-US" sz="4000" b="1" i="1" dirty="0" err="1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Nhạc</a:t>
            </a:r>
            <a:r>
              <a:rPr lang="en-US" sz="4000" b="1" i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</a:t>
            </a:r>
            <a:r>
              <a:rPr lang="en-US" sz="4000" b="1" i="1" dirty="0" err="1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Anh</a:t>
            </a:r>
            <a:r>
              <a:rPr lang="en-US" sz="4000" b="1" i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)</a:t>
            </a:r>
            <a:endParaRPr lang="en-US" sz="4000" b="1" i="1" dirty="0" smtClean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000" b="1" i="1" dirty="0" err="1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Nghe</a:t>
            </a:r>
            <a:r>
              <a:rPr lang="en-US" sz="4000" b="1" i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hát</a:t>
            </a:r>
            <a:r>
              <a:rPr lang="en-US" sz="4000" b="1" i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: </a:t>
            </a:r>
            <a:r>
              <a:rPr lang="en-US" sz="4000" b="1" i="1" dirty="0" err="1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Em</a:t>
            </a:r>
            <a:r>
              <a:rPr lang="en-US" sz="4000" b="1" i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là</a:t>
            </a:r>
            <a:r>
              <a:rPr lang="en-US" sz="4000" b="1" i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bông</a:t>
            </a:r>
            <a:r>
              <a:rPr lang="en-US" sz="4000" b="1" i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hồng</a:t>
            </a:r>
            <a:r>
              <a:rPr lang="en-US" sz="4000" b="1" i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nhỏ</a:t>
            </a:r>
            <a:r>
              <a:rPr lang="en-US" sz="4000" b="1" i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: NS </a:t>
            </a:r>
            <a:r>
              <a:rPr lang="en-US" sz="4000" b="1" i="1" dirty="0" err="1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Trịnh</a:t>
            </a:r>
            <a:r>
              <a:rPr lang="en-US" sz="4000" b="1" i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Công</a:t>
            </a:r>
            <a:r>
              <a:rPr lang="en-US" sz="4000" b="1" i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Sơn</a:t>
            </a:r>
            <a:r>
              <a:rPr lang="en-US" sz="4000" b="1" i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en-US" sz="4000" b="1" i="1" dirty="0" err="1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Trò</a:t>
            </a:r>
            <a:r>
              <a:rPr lang="en-US" sz="4000" b="1" i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chơi</a:t>
            </a:r>
            <a:r>
              <a:rPr lang="en-US" sz="4000" b="1" i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âm</a:t>
            </a:r>
            <a:r>
              <a:rPr lang="en-US" sz="4000" b="1" i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nhạc</a:t>
            </a:r>
            <a:r>
              <a:rPr lang="en-US" sz="4000" b="1" i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“</a:t>
            </a:r>
            <a:r>
              <a:rPr lang="en-US" sz="4000" b="1" i="1" dirty="0" err="1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ai</a:t>
            </a:r>
            <a:r>
              <a:rPr lang="en-US" sz="4000" b="1" i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nhanh</a:t>
            </a:r>
            <a:r>
              <a:rPr lang="en-US" sz="4000" b="1" i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nhất</a:t>
            </a:r>
            <a:r>
              <a:rPr lang="en-US" sz="4000" b="1" i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”</a:t>
            </a:r>
          </a:p>
          <a:p>
            <a:pPr algn="just"/>
            <a:r>
              <a:rPr lang="en-US" sz="40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                     </a:t>
            </a:r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Lứa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tuổi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mẫu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giáo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bé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3-4 </a:t>
            </a:r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tuổi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40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                                   </a:t>
            </a:r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Cô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giáo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: </a:t>
            </a:r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Thanh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Tâm</a:t>
            </a:r>
            <a:endParaRPr lang="en-US" sz="3200" b="1" i="1" dirty="0">
              <a:solidFill>
                <a:srgbClr val="7030A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48200" y="2006647"/>
            <a:ext cx="929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 Narrow" panose="020B0606020202030204" pitchFamily="34" charset="0"/>
                <a:cs typeface="Arial" panose="020B0604020202020204" pitchFamily="34" charset="0"/>
              </a:rPr>
              <a:t>PHÒNG GIÁO DỤC VÀ ĐÀO TẠO QUẬN LONG BIÊN</a:t>
            </a:r>
          </a:p>
          <a:p>
            <a:pPr algn="ctr"/>
            <a:r>
              <a:rPr lang="en-US" b="1" dirty="0">
                <a:latin typeface="Arial Narrow" panose="020B0606020202030204" pitchFamily="34" charset="0"/>
                <a:cs typeface="Arial" panose="020B0604020202020204" pitchFamily="34" charset="0"/>
              </a:rPr>
              <a:t>TRƯỜNG MẦM NON HOA SEN </a:t>
            </a:r>
            <a:endParaRPr lang="en-US" dirty="0">
              <a:latin typeface="Arial Narrow" panose="020B0606020202030204" pitchFamily="34" charset="0"/>
            </a:endParaRPr>
          </a:p>
        </p:txBody>
      </p:sp>
      <p:pic>
        <p:nvPicPr>
          <p:cNvPr id="15" name="Picture 1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8052750" y="2687811"/>
            <a:ext cx="1981201" cy="1223679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2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66"/>
    </mc:Choice>
    <mc:Fallback xmlns="">
      <p:transition spd="slow" advTm="23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Ảnh phông nền cho tiệc sinh nhậ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1734800" y="2019300"/>
            <a:ext cx="5410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Bánh</a:t>
            </a:r>
            <a:r>
              <a:rPr lang="en-US" sz="66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sinh</a:t>
            </a:r>
            <a:r>
              <a:rPr lang="en-US" sz="66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nhật</a:t>
            </a:r>
            <a:endParaRPr lang="en-US" sz="66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3600" y="5524500"/>
            <a:ext cx="6400800" cy="38817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770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82"/>
    </mc:Choice>
    <mc:Fallback xmlns="">
      <p:transition spd="slow" advTm="33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rcRect l="1724" t="44127" r="4696" b="724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ông nền sinh nhật đẹ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35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8001000" y="266700"/>
            <a:ext cx="876300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200" b="1" dirty="0" smtClean="0">
              <a:solidFill>
                <a:srgbClr val="C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</a:t>
            </a:r>
            <a:r>
              <a:rPr lang="en-US" sz="5400" b="1" dirty="0" err="1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Bài</a:t>
            </a:r>
            <a:r>
              <a:rPr lang="en-US" sz="54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hát</a:t>
            </a:r>
            <a:r>
              <a:rPr lang="en-US" sz="54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: </a:t>
            </a:r>
            <a:r>
              <a:rPr lang="en-US" sz="5400" b="1" dirty="0" err="1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Chúc</a:t>
            </a:r>
            <a:r>
              <a:rPr lang="en-US" sz="54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mừng</a:t>
            </a:r>
            <a:r>
              <a:rPr lang="en-US" sz="54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sinh</a:t>
            </a:r>
            <a:r>
              <a:rPr lang="en-US" sz="54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nhật</a:t>
            </a:r>
            <a:endParaRPr lang="en-US" sz="5400" b="1" dirty="0">
              <a:solidFill>
                <a:srgbClr val="C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Nhạc</a:t>
            </a:r>
            <a:r>
              <a:rPr lang="en-US" sz="5400" b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Anh</a:t>
            </a:r>
            <a:endParaRPr lang="en-US" sz="5400" b="1" dirty="0" smtClean="0">
              <a:solidFill>
                <a:srgbClr val="7030A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endParaRPr lang="en-US" sz="5400" b="1" dirty="0">
              <a:solidFill>
                <a:srgbClr val="7030A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7"/>
          <a:stretch>
            <a:fillRect/>
          </a:stretch>
        </p:blipFill>
        <p:spPr>
          <a:xfrm>
            <a:off x="7772400" y="3162300"/>
            <a:ext cx="9686109" cy="6113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00"/>
    </mc:Choice>
    <mc:Fallback xmlns="">
      <p:transition spd="slow" advTm="10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9444E-6 3.08642E-6 L 3.19444E-6 -0.07207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9444E-6 4.81481E-6 L 3.19444E-6 -0.07207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ông nền sinh nhật đẹ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35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9372600" y="419100"/>
            <a:ext cx="854310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con </a:t>
            </a:r>
            <a:r>
              <a:rPr lang="en-US" sz="4000" b="1" dirty="0" err="1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vừa</a:t>
            </a:r>
            <a:r>
              <a:rPr lang="en-US" sz="40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lắng</a:t>
            </a:r>
            <a:r>
              <a:rPr lang="en-US" sz="40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nghe</a:t>
            </a:r>
            <a:r>
              <a:rPr lang="en-US" sz="40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hát</a:t>
            </a:r>
            <a:r>
              <a:rPr lang="en-US" sz="40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gì</a:t>
            </a:r>
            <a:r>
              <a:rPr lang="en-US" sz="40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4000" b="1" dirty="0" err="1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Chúc</a:t>
            </a:r>
            <a:r>
              <a:rPr lang="en-US" sz="40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mừng</a:t>
            </a:r>
            <a:r>
              <a:rPr lang="en-US" sz="40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sinh</a:t>
            </a:r>
            <a:r>
              <a:rPr lang="en-US" sz="40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nhật</a:t>
            </a:r>
            <a:endParaRPr lang="en-US" sz="4000" b="1" dirty="0" smtClean="0">
              <a:solidFill>
                <a:srgbClr val="C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en-US" sz="4000" b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Nhạc</a:t>
            </a:r>
            <a:r>
              <a:rPr lang="en-US" sz="4000" b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Anh</a:t>
            </a:r>
            <a:endParaRPr lang="en-US" sz="4000" b="1" dirty="0" smtClean="0">
              <a:solidFill>
                <a:srgbClr val="7030A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rgbClr val="7030A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6"/>
          <a:stretch>
            <a:fillRect/>
          </a:stretch>
        </p:blipFill>
        <p:spPr>
          <a:xfrm>
            <a:off x="8001000" y="2684859"/>
            <a:ext cx="9914709" cy="6591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765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25"/>
    </mc:Choice>
    <mc:Fallback xmlns="">
      <p:transition spd="slow" advTm="30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4.32099E-6 L -1.66667E-6 -0.07207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4.69136E-6 L 1.25E-6 -0.07207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52778E-6 -4.19753E-6 L -1.52778E-6 -0.07206 " pathEditMode="relative" rAng="0" ptsTypes="AA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ời chúc mừng sinh nhật bạn thân hay hài hước ý nghĩa nhất • Adayne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448" y="0"/>
            <a:ext cx="18288000" cy="1009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219200" y="1333500"/>
            <a:ext cx="159258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   </a:t>
            </a:r>
            <a:r>
              <a:rPr lang="en-US" sz="6000" b="1" dirty="0" err="1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Các</a:t>
            </a:r>
            <a:r>
              <a:rPr lang="en-US" sz="60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con </a:t>
            </a:r>
            <a:r>
              <a:rPr lang="en-US" sz="6000" b="1" dirty="0" err="1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hãy</a:t>
            </a:r>
            <a:r>
              <a:rPr lang="en-US" sz="60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hát</a:t>
            </a:r>
            <a:r>
              <a:rPr lang="en-US" sz="60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bài</a:t>
            </a:r>
            <a:r>
              <a:rPr lang="en-US" sz="60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này</a:t>
            </a:r>
            <a:r>
              <a:rPr lang="en-US" sz="60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với</a:t>
            </a:r>
            <a:r>
              <a:rPr lang="en-US" sz="60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cô</a:t>
            </a:r>
            <a:r>
              <a:rPr lang="en-US" sz="60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nhé</a:t>
            </a:r>
            <a:endParaRPr lang="en-US" sz="6000" b="1" dirty="0" smtClean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rgbClr val="7030A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" y="2626162"/>
            <a:ext cx="11963400" cy="6555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996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4"/>
    </mc:Choice>
    <mc:Fallback xmlns="">
      <p:transition spd="slow" advTm="9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6.17284E-7 L 2.5E-6 -0.07207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ời chúc mừng sinh nhật bạn thân hay hài hước ý nghĩa nhất • Adayne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09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219200" y="1333500"/>
            <a:ext cx="159258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   </a:t>
            </a:r>
            <a:r>
              <a:rPr lang="en-US" sz="4800" b="1" dirty="0" err="1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con </a:t>
            </a:r>
            <a:r>
              <a:rPr lang="en-US" sz="4800" b="1" dirty="0" err="1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hãy</a:t>
            </a:r>
            <a:r>
              <a:rPr lang="en-US" sz="48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hát</a:t>
            </a:r>
            <a:r>
              <a:rPr lang="en-US" sz="48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bài</a:t>
            </a:r>
            <a:r>
              <a:rPr lang="en-US" sz="48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này</a:t>
            </a:r>
            <a:r>
              <a:rPr lang="en-US" sz="48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một</a:t>
            </a:r>
            <a:r>
              <a:rPr lang="en-US" sz="48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lần</a:t>
            </a:r>
            <a:r>
              <a:rPr lang="en-US" sz="48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với</a:t>
            </a:r>
            <a:r>
              <a:rPr lang="en-US" sz="48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cô</a:t>
            </a:r>
            <a:r>
              <a:rPr lang="en-US" sz="48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nhé</a:t>
            </a:r>
            <a:endParaRPr lang="en-US" sz="4800" b="1" dirty="0" smtClean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rgbClr val="7030A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" y="2626162"/>
            <a:ext cx="11963400" cy="6555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42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35"/>
    </mc:Choice>
    <mc:Fallback xmlns="">
      <p:transition spd="slow" advTm="7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556E-7 6.17284E-7 L 5.55556E-7 -0.07207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ời chúc mừng sinh nhật bạn thân hay hài hước ý nghĩa nhất • Adayne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09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71600" y="495300"/>
            <a:ext cx="10820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   </a:t>
            </a:r>
            <a:r>
              <a:rPr lang="en-US" sz="4000" b="1" dirty="0" err="1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hãy</a:t>
            </a:r>
            <a:r>
              <a:rPr lang="en-US" sz="40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nhiều</a:t>
            </a:r>
            <a:r>
              <a:rPr lang="en-US" sz="40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lần</a:t>
            </a:r>
            <a:r>
              <a:rPr lang="en-US" sz="40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khi</a:t>
            </a:r>
            <a:r>
              <a:rPr lang="en-US" sz="40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thuộc</a:t>
            </a:r>
            <a:r>
              <a:rPr lang="en-US" sz="40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rồi</a:t>
            </a:r>
            <a:r>
              <a:rPr lang="en-US" sz="40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cho</a:t>
            </a:r>
            <a:r>
              <a:rPr lang="en-US" sz="40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ông</a:t>
            </a:r>
            <a:r>
              <a:rPr lang="en-US" sz="40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bà</a:t>
            </a:r>
            <a:r>
              <a:rPr lang="en-US" sz="40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bố</a:t>
            </a:r>
            <a:r>
              <a:rPr lang="en-US" sz="40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mẹ</a:t>
            </a:r>
            <a:r>
              <a:rPr lang="en-US" sz="40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nghe</a:t>
            </a:r>
            <a:r>
              <a:rPr lang="en-US" sz="40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nhé</a:t>
            </a:r>
            <a:endParaRPr lang="en-US" sz="4000" b="1" dirty="0" smtClean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endParaRPr lang="en-US" sz="4000" b="1" dirty="0">
              <a:solidFill>
                <a:srgbClr val="7030A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" y="2626162"/>
            <a:ext cx="11963400" cy="6555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696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85"/>
    </mc:Choice>
    <mc:Fallback xmlns="">
      <p:transition spd="slow" advTm="15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2.46914E-6 L 1.66667E-6 -0.07207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564x/5f/20/31/5f20312d18d05cbf090c6092650b04e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"/>
            <a:ext cx="188976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29000" y="647700"/>
            <a:ext cx="11963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 </a:t>
            </a:r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Em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sẽ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là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mùa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xuân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của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mẹ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em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sẽ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là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màu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nắng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của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cha, </a:t>
            </a:r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em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đến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trường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học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bao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điều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lạ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môi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hé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cười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là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nụ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hoa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.</a:t>
            </a:r>
          </a:p>
          <a:p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Đó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cũng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chính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là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lời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trong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bài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hát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: </a:t>
            </a:r>
            <a:r>
              <a:rPr lang="en-US" sz="3200" b="1" i="1" dirty="0" err="1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Em</a:t>
            </a:r>
            <a:r>
              <a:rPr lang="en-US" sz="3200" b="1" i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là</a:t>
            </a:r>
            <a:r>
              <a:rPr lang="en-US" sz="3200" b="1" i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bông</a:t>
            </a:r>
            <a:r>
              <a:rPr lang="en-US" sz="3200" b="1" i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hồng</a:t>
            </a:r>
            <a:r>
              <a:rPr lang="en-US" sz="3200" b="1" i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nhỏ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STNS </a:t>
            </a:r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Trịnh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Công</a:t>
            </a:r>
            <a:r>
              <a:rPr lang="en-US" sz="32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Sơn</a:t>
            </a:r>
            <a:endParaRPr lang="en-US" sz="3200" i="1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5650" y="2709802"/>
            <a:ext cx="11696700" cy="60579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68"/>
    </mc:Choice>
    <mc:Fallback xmlns="">
      <p:transition spd="slow" advTm="24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5f/20/31/5f20312d18d05cbf090c6092650b04e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"/>
            <a:ext cx="188976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5650" y="2633604"/>
            <a:ext cx="11696700" cy="61341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Rectangle 1"/>
          <p:cNvSpPr/>
          <p:nvPr/>
        </p:nvSpPr>
        <p:spPr>
          <a:xfrm>
            <a:off x="3276600" y="571501"/>
            <a:ext cx="13411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i="1" dirty="0">
                <a:solidFill>
                  <a:srgbClr val="0070C0"/>
                </a:solidFill>
              </a:rPr>
              <a:t>Bài hát </a:t>
            </a:r>
            <a:r>
              <a:rPr lang="en-US" sz="3200" i="1" dirty="0" smtClean="0">
                <a:solidFill>
                  <a:srgbClr val="0070C0"/>
                </a:solidFill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</a:rPr>
              <a:t>Em</a:t>
            </a:r>
            <a:r>
              <a:rPr lang="en-US" sz="3200" b="1" i="1" dirty="0" smtClean="0">
                <a:solidFill>
                  <a:srgbClr val="C00000"/>
                </a:solidFill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</a:rPr>
              <a:t>là</a:t>
            </a:r>
            <a:r>
              <a:rPr lang="en-US" sz="3200" b="1" i="1" dirty="0" smtClean="0">
                <a:solidFill>
                  <a:srgbClr val="C00000"/>
                </a:solidFill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</a:rPr>
              <a:t>bông</a:t>
            </a:r>
            <a:r>
              <a:rPr lang="en-US" sz="3200" b="1" i="1" dirty="0" smtClean="0">
                <a:solidFill>
                  <a:srgbClr val="C00000"/>
                </a:solidFill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</a:rPr>
              <a:t>hồng</a:t>
            </a:r>
            <a:r>
              <a:rPr lang="en-US" sz="3200" b="1" i="1" dirty="0" smtClean="0">
                <a:solidFill>
                  <a:srgbClr val="C00000"/>
                </a:solidFill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</a:rPr>
              <a:t>nhỏ</a:t>
            </a:r>
            <a:r>
              <a:rPr lang="en-US" sz="3200" b="1" i="1" dirty="0" smtClean="0">
                <a:solidFill>
                  <a:srgbClr val="C00000"/>
                </a:solidFill>
              </a:rPr>
              <a:t>: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C</a:t>
            </a:r>
            <a:r>
              <a:rPr lang="vi-VN" sz="3200" i="1" dirty="0" smtClean="0">
                <a:solidFill>
                  <a:srgbClr val="0070C0"/>
                </a:solidFill>
              </a:rPr>
              <a:t>ó </a:t>
            </a:r>
            <a:r>
              <a:rPr lang="vi-VN" sz="3200" i="1" dirty="0">
                <a:solidFill>
                  <a:srgbClr val="0070C0"/>
                </a:solidFill>
              </a:rPr>
              <a:t>giai điệu nhanh, vui tươi nói về em bé với niềm tự hào là mùa </a:t>
            </a:r>
            <a:r>
              <a:rPr lang="vi-VN" sz="3200" i="1" dirty="0" smtClean="0">
                <a:solidFill>
                  <a:srgbClr val="0070C0"/>
                </a:solidFill>
              </a:rPr>
              <a:t>xuân</a:t>
            </a:r>
            <a:r>
              <a:rPr lang="en-US" sz="3200" i="1" dirty="0" smtClean="0">
                <a:solidFill>
                  <a:srgbClr val="0070C0"/>
                </a:solidFill>
              </a:rPr>
              <a:t>,</a:t>
            </a:r>
            <a:r>
              <a:rPr lang="vi-VN" sz="3200" i="1" dirty="0" smtClean="0">
                <a:solidFill>
                  <a:srgbClr val="0070C0"/>
                </a:solidFill>
              </a:rPr>
              <a:t> </a:t>
            </a:r>
            <a:r>
              <a:rPr lang="vi-VN" sz="3200" i="1" dirty="0">
                <a:solidFill>
                  <a:srgbClr val="0070C0"/>
                </a:solidFill>
              </a:rPr>
              <a:t>là tia nắng của cha mẹ, Khi đến trường em được học bao điều hay, em luôn làm cho cha mẹ vui lòng đấy.</a:t>
            </a:r>
            <a:endParaRPr lang="en-US" sz="3200" i="1" dirty="0">
              <a:solidFill>
                <a:srgbClr val="0070C0"/>
              </a:solidFill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1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88"/>
    </mc:Choice>
    <mc:Fallback xmlns="">
      <p:transition spd="slow" advTm="43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</TotalTime>
  <Words>249</Words>
  <Application>Microsoft Office PowerPoint</Application>
  <PresentationFormat>Custom</PresentationFormat>
  <Paragraphs>27</Paragraphs>
  <Slides>9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Futura Md BT</vt:lpstr>
      <vt:lpstr>Arial Narrow</vt:lpstr>
      <vt:lpstr>Arial</vt:lpstr>
      <vt:lpstr>UTM Alberta Heavy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Grade 5 Music</dc:title>
  <dc:creator>tang huy phuong</dc:creator>
  <cp:lastModifiedBy>acer</cp:lastModifiedBy>
  <cp:revision>89</cp:revision>
  <dcterms:created xsi:type="dcterms:W3CDTF">2006-08-16T00:00:00Z</dcterms:created>
  <dcterms:modified xsi:type="dcterms:W3CDTF">2023-10-08T01:17:51Z</dcterms:modified>
  <dc:identifier>DAEqy2xUAhM</dc:identifier>
</cp:coreProperties>
</file>