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6"/>
  </p:notesMasterIdLst>
  <p:sldIdLst>
    <p:sldId id="256" r:id="rId7"/>
    <p:sldId id="280" r:id="rId8"/>
    <p:sldId id="310" r:id="rId9"/>
    <p:sldId id="311" r:id="rId10"/>
    <p:sldId id="322" r:id="rId11"/>
    <p:sldId id="323" r:id="rId12"/>
    <p:sldId id="281" r:id="rId13"/>
    <p:sldId id="305" r:id="rId14"/>
    <p:sldId id="308" r:id="rId15"/>
    <p:sldId id="320" r:id="rId16"/>
    <p:sldId id="288" r:id="rId17"/>
    <p:sldId id="317" r:id="rId18"/>
    <p:sldId id="316" r:id="rId19"/>
    <p:sldId id="297" r:id="rId20"/>
    <p:sldId id="292" r:id="rId21"/>
    <p:sldId id="318" r:id="rId22"/>
    <p:sldId id="319" r:id="rId23"/>
    <p:sldId id="315" r:id="rId24"/>
    <p:sldId id="303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79294-3A07-4DD0-834D-708EE49A775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D110-2262-4B88-A4EB-7DA10AB1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5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1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8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3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6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2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66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8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91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6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2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1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1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2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2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0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5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3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43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18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3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57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77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1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2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58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47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8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14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8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5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33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76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39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7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71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8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934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41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686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0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8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14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1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5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40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7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0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6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/>
              <a:pPr>
                <a:defRPr/>
              </a:pPr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0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media11.wav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audio" Target="../media/media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microsoft.com/office/2007/relationships/media" Target="../media/media12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13.wav"/><Relationship Id="rId7" Type="http://schemas.openxmlformats.org/officeDocument/2006/relationships/audio" Target="../media/audio4.wav"/><Relationship Id="rId12" Type="http://schemas.openxmlformats.org/officeDocument/2006/relationships/image" Target="../media/image55.png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jp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2.pn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audio" Target="../media/media15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microsoft.com/office/2007/relationships/media" Target="../media/media15.wav"/><Relationship Id="rId16" Type="http://schemas.openxmlformats.org/officeDocument/2006/relationships/image" Target="../media/image64.png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.jp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4.png"/><Relationship Id="rId18" Type="http://schemas.openxmlformats.org/officeDocument/2006/relationships/image" Target="../media/image4.png"/><Relationship Id="rId3" Type="http://schemas.openxmlformats.org/officeDocument/2006/relationships/audio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3.png"/><Relationship Id="rId17" Type="http://schemas.openxmlformats.org/officeDocument/2006/relationships/image" Target="../media/image71.png"/><Relationship Id="rId2" Type="http://schemas.microsoft.com/office/2007/relationships/media" Target="../media/media16.wav"/><Relationship Id="rId16" Type="http://schemas.openxmlformats.org/officeDocument/2006/relationships/image" Target="../media/image70.png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9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jp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4.png"/><Relationship Id="rId18" Type="http://schemas.openxmlformats.org/officeDocument/2006/relationships/image" Target="../media/image4.png"/><Relationship Id="rId3" Type="http://schemas.openxmlformats.org/officeDocument/2006/relationships/audio" Target="../media/media17.wav"/><Relationship Id="rId7" Type="http://schemas.openxmlformats.org/officeDocument/2006/relationships/audio" Target="../media/audio2.wav"/><Relationship Id="rId12" Type="http://schemas.openxmlformats.org/officeDocument/2006/relationships/image" Target="../media/image63.png"/><Relationship Id="rId17" Type="http://schemas.openxmlformats.org/officeDocument/2006/relationships/image" Target="../media/image75.png"/><Relationship Id="rId2" Type="http://schemas.microsoft.com/office/2007/relationships/media" Target="../media/media17.wav"/><Relationship Id="rId16" Type="http://schemas.openxmlformats.org/officeDocument/2006/relationships/image" Target="../media/image74.png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3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8.jpg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" Type="http://schemas.openxmlformats.org/officeDocument/2006/relationships/audio" Target="../media/media18.wav"/><Relationship Id="rId21" Type="http://schemas.openxmlformats.org/officeDocument/2006/relationships/image" Target="../media/image87.png"/><Relationship Id="rId34" Type="http://schemas.openxmlformats.org/officeDocument/2006/relationships/image" Target="../media/image11.png"/><Relationship Id="rId7" Type="http://schemas.openxmlformats.org/officeDocument/2006/relationships/audio" Target="../media/audio2.wav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microsoft.com/office/2007/relationships/media" Target="../media/media18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4.png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24" Type="http://schemas.microsoft.com/office/2007/relationships/hdphoto" Target="../media/hdphoto5.wdp"/><Relationship Id="rId32" Type="http://schemas.openxmlformats.org/officeDocument/2006/relationships/image" Target="../media/image97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3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6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3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7.png"/><Relationship Id="rId4" Type="http://schemas.openxmlformats.org/officeDocument/2006/relationships/image" Target="../media/image9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wav"/><Relationship Id="rId7" Type="http://schemas.openxmlformats.org/officeDocument/2006/relationships/image" Target="../media/image10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wav"/><Relationship Id="rId7" Type="http://schemas.microsoft.com/office/2007/relationships/hdphoto" Target="../media/hdphoto2.wdp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6.wav"/><Relationship Id="rId7" Type="http://schemas.microsoft.com/office/2007/relationships/hdphoto" Target="../media/hdphoto3.wdp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8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media8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1.png"/><Relationship Id="rId2" Type="http://schemas.microsoft.com/office/2007/relationships/media" Target="../media/media8.wav"/><Relationship Id="rId16" Type="http://schemas.openxmlformats.org/officeDocument/2006/relationships/image" Target="../media/image10.png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media9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27088" y="404813"/>
            <a:ext cx="7772400" cy="1470025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PHÒNG GIÁO DỤC VÀ ĐÀO TẠO QUẬN LONG BIÊN</a:t>
            </a:r>
            <a:r>
              <a:rPr lang="en-US" sz="3200" b="1" smtClean="0">
                <a:solidFill>
                  <a:srgbClr val="FF0000"/>
                </a:solidFill>
              </a:rPr>
              <a:t/>
            </a:r>
            <a:br>
              <a:rPr lang="en-US" sz="3200" b="1" smtClean="0">
                <a:solidFill>
                  <a:srgbClr val="FF0000"/>
                </a:solidFill>
              </a:rPr>
            </a:br>
            <a:r>
              <a:rPr lang="en-US" sz="2400" b="1" smtClean="0">
                <a:solidFill>
                  <a:srgbClr val="FF0000"/>
                </a:solidFill>
              </a:rPr>
              <a:t>TRƯỜNG MN HOA SEN</a:t>
            </a:r>
            <a:br>
              <a:rPr lang="en-US" sz="2400" b="1" smtClean="0">
                <a:solidFill>
                  <a:srgbClr val="FF0000"/>
                </a:solidFill>
              </a:rPr>
            </a:br>
            <a:endParaRPr lang="en-US" sz="400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99592" y="2420888"/>
            <a:ext cx="7272338" cy="2017713"/>
          </a:xfrm>
        </p:spPr>
        <p:txBody>
          <a:bodyPr/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C000"/>
                </a:solidFill>
              </a:rPr>
              <a:t>Lĩnh vực: Phát triển nhận thức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0000"/>
                </a:solidFill>
              </a:rPr>
              <a:t>Đề tài: </a:t>
            </a:r>
            <a:r>
              <a:rPr lang="en-US" sz="2400" b="1" smtClean="0">
                <a:solidFill>
                  <a:srgbClr val="FF0000"/>
                </a:solidFill>
              </a:rPr>
              <a:t>Gộp 2 nhóm đối tượng trong phạm vi 4,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rgbClr val="FF0000"/>
                </a:solidFill>
              </a:rPr>
              <a:t> đếm và nói kết quả</a:t>
            </a: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1600" b="1">
                <a:solidFill>
                  <a:srgbClr val="00B050"/>
                </a:solidFill>
              </a:rPr>
              <a:t>LỨA TUỔI MẪU GIÁO NHỠ 4-5 TUỔI</a:t>
            </a:r>
            <a:endParaRPr lang="en-US" sz="1200" b="1">
              <a:solidFill>
                <a:srgbClr val="00B050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70C0"/>
                </a:solidFill>
              </a:rPr>
              <a:t> Người thực </a:t>
            </a:r>
            <a:r>
              <a:rPr lang="en-US" sz="2000" b="1" smtClean="0">
                <a:solidFill>
                  <a:srgbClr val="0070C0"/>
                </a:solidFill>
              </a:rPr>
              <a:t>hiện</a:t>
            </a:r>
            <a:endParaRPr lang="en-US" sz="2400" b="1" u="sng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b="1" i="1" smtClean="0">
                <a:solidFill>
                  <a:srgbClr val="FF0000"/>
                </a:solidFill>
              </a:rPr>
              <a:t>Cô giáo: Kim Dung</a:t>
            </a:r>
            <a:endParaRPr lang="en-US" sz="2400" b="1" i="1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83" y="1196752"/>
            <a:ext cx="1728192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3789040"/>
            <a:ext cx="16525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508">
        <p14:ripple/>
      </p:transition>
    </mc:Choice>
    <mc:Fallback xmlns="">
      <p:transition spd="slow" advTm="15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28" y="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Có </a:t>
            </a:r>
            <a:r>
              <a:rPr lang="en-US" sz="2800" b="1">
                <a:solidFill>
                  <a:srgbClr val="0070C0"/>
                </a:solidFill>
              </a:rPr>
              <a:t>bao nhiêu cách gộp 2 nhóm </a:t>
            </a:r>
            <a:r>
              <a:rPr lang="en-US" sz="2800" b="1" smtClean="0">
                <a:solidFill>
                  <a:srgbClr val="0070C0"/>
                </a:solidFill>
              </a:rPr>
              <a:t>thành 4 đối tượng? </a:t>
            </a:r>
            <a:r>
              <a:rPr lang="en-US" sz="2800" b="1">
                <a:solidFill>
                  <a:srgbClr val="0070C0"/>
                </a:solidFill>
              </a:rPr>
              <a:t>Đó là những cách </a:t>
            </a:r>
            <a:r>
              <a:rPr lang="en-US" sz="2800" b="1" smtClean="0">
                <a:solidFill>
                  <a:srgbClr val="0070C0"/>
                </a:solidFill>
              </a:rPr>
              <a:t>nào? </a:t>
            </a:r>
            <a:endParaRPr lang="en-US" sz="600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03301" y="3432535"/>
            <a:ext cx="1832327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193" y="3536792"/>
            <a:ext cx="1769052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07" y="2459139"/>
            <a:ext cx="2918089" cy="19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2" y="338126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1" y="2589082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342943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91" y="2572148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75" y="3662786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58" y="3662787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96" y="4123573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034142" y="1876980"/>
            <a:ext cx="1832328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108" y="1917404"/>
            <a:ext cx="1769052" cy="1512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1" y="4252797"/>
            <a:ext cx="839069" cy="86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" y="2215244"/>
            <a:ext cx="810716" cy="8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9" y="3509413"/>
            <a:ext cx="878400" cy="90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40" y="202337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" y="3452203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3" y="2028745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1" y="2259420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8" y="4188619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07790" y="2430828"/>
            <a:ext cx="108012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mtClean="0">
                <a:solidFill>
                  <a:srgbClr val="FFFF00"/>
                </a:solidFill>
                <a:latin typeface=".VnAvant" pitchFamily="34" charset="0"/>
                <a:ea typeface="+mj-ea"/>
                <a:cs typeface="Times New Roman" pitchFamily="18" charset="0"/>
              </a:rPr>
              <a:t>4</a:t>
            </a:r>
            <a:endParaRPr lang="en-US" sz="8000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34" y="2572148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1889173" y="3666666"/>
            <a:ext cx="1199634" cy="607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006896" y="3662786"/>
            <a:ext cx="996405" cy="525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09232" y="2486799"/>
            <a:ext cx="1045616" cy="730233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>
            <a:off x="1943160" y="2673488"/>
            <a:ext cx="1145647" cy="6527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3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466">
        <p:circle/>
      </p:transition>
    </mc:Choice>
    <mc:Fallback xmlns="">
      <p:transition spd="slow" advTm="454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1182" y="177180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7851" y="1893505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cs typeface="Arial" charset="0"/>
              </a:rPr>
              <a:t>4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057" y="1883674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3057" y="3719605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" y="1629876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3387" y="4084330"/>
            <a:ext cx="686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0" y="2343765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00565" y="4199993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2485" y="602547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92485" y="585128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6476" y="585128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6004" y="585128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/>
          </a:p>
        </p:txBody>
      </p:sp>
      <p:sp>
        <p:nvSpPr>
          <p:cNvPr id="18" name="Rectangle 17"/>
          <p:cNvSpPr/>
          <p:nvPr/>
        </p:nvSpPr>
        <p:spPr>
          <a:xfrm>
            <a:off x="4477419" y="5739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2485" y="60254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1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287">
        <p:dissolve/>
      </p:transition>
    </mc:Choice>
    <mc:Fallback xmlns="">
      <p:transition spd="slow" advTm="432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46632 0.00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06296 L 0.43073 -0.06852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270" y="70042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7146" y="1938598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4386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2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8707" y="762392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8707" y="772616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8707" y="762392"/>
            <a:ext cx="980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1826" y="762392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79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2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30" y="2276297"/>
            <a:ext cx="15478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3387" y="202804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93" y="4332585"/>
            <a:ext cx="1543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00" y="400904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637">
        <p:dissolve/>
      </p:transition>
    </mc:Choice>
    <mc:Fallback xmlns="">
      <p:transition spd="slow" advTm="356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47657 -0.004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389 -0.07338 L 0.48403 -0.094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8651" y="369749"/>
            <a:ext cx="5692484" cy="934969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5" y="1883674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6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8227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3" y="3573488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53" y="4233577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81112" y="2310181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440" y="792283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440" y="773405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1160" y="772445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7440" y="792283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6018" y="76003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8019" y="792283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6" y="156810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65" y="3982095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694">
        <p:dissolve/>
      </p:transition>
    </mc:Choice>
    <mc:Fallback xmlns="">
      <p:transition spd="slow" advTm="366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40834 -0.0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57 0.00324 L 0.46788 0.0092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492896"/>
            <a:ext cx="5760640" cy="930027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en-US" sz="300" b="1">
                <a:solidFill>
                  <a:srgbClr val="FF0000"/>
                </a:solidFill>
              </a:rPr>
              <a:t>T</a:t>
            </a:r>
            <a:r>
              <a:rPr lang="en-US" sz="300" b="1" smtClean="0">
                <a:solidFill>
                  <a:srgbClr val="FF0000"/>
                </a:solidFill>
              </a:rPr>
              <a:t>rò chơi</a:t>
            </a:r>
            <a:endParaRPr lang="en-US" sz="300" b="1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389">
        <p:checker/>
      </p:transition>
    </mc:Choice>
    <mc:Fallback xmlns="">
      <p:transition spd="slow" advTm="1038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Administrator\Desktop\Picture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9" y="4457201"/>
            <a:ext cx="381635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Administrator\Desktop\Picture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16223"/>
            <a:ext cx="3028950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79" y="1418381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213">
            <a:off x="2603109" y="1992031"/>
            <a:ext cx="15605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426" y="2881923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191" y="5302365"/>
            <a:ext cx="2736304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840585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1" y="4824941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4" y="4872195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52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856">
        <p:circle/>
      </p:transition>
    </mc:Choice>
    <mc:Fallback>
      <p:transition spd="slow" advTm="98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5938 -0.44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222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7.40741E-7 L 0.38403 -0.449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-225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36667 -0.458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3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15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7265" y="2824946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2" y="2200434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" y="5261791"/>
            <a:ext cx="29686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17" y="5316919"/>
            <a:ext cx="26527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146845" y="5316919"/>
            <a:ext cx="2674160" cy="1524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15" y="5230530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3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6509">
        <p:dissolve/>
      </p:transition>
    </mc:Choice>
    <mc:Fallback xmlns="">
      <p:transition spd="slow" advTm="465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23351 -0.455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92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4157" y="2630298"/>
            <a:ext cx="1142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4" y="2517363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82" y="2557938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72" y="2502232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8126" y="5306084"/>
            <a:ext cx="2844315" cy="1483483"/>
            <a:chOff x="-35498" y="2897438"/>
            <a:chExt cx="2844315" cy="1483483"/>
          </a:xfrm>
        </p:grpSpPr>
        <p:sp>
          <p:nvSpPr>
            <p:cNvPr id="22" name="Oval 21"/>
            <p:cNvSpPr/>
            <p:nvPr/>
          </p:nvSpPr>
          <p:spPr>
            <a:xfrm>
              <a:off x="36509" y="2897438"/>
              <a:ext cx="2772308" cy="148348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81" y="3103794"/>
              <a:ext cx="964719" cy="882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603" y="3051010"/>
              <a:ext cx="1080120" cy="988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498" y="3051010"/>
              <a:ext cx="1118722" cy="102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Oval 27"/>
          <p:cNvSpPr/>
          <p:nvPr/>
        </p:nvSpPr>
        <p:spPr>
          <a:xfrm>
            <a:off x="3215342" y="5306083"/>
            <a:ext cx="2772308" cy="14834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4" y="5281670"/>
            <a:ext cx="1287151" cy="11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120866" y="5267441"/>
            <a:ext cx="2907408" cy="1497712"/>
            <a:chOff x="0" y="3104451"/>
            <a:chExt cx="2907408" cy="1497712"/>
          </a:xfrm>
        </p:grpSpPr>
        <p:sp>
          <p:nvSpPr>
            <p:cNvPr id="31" name="Oval 30"/>
            <p:cNvSpPr/>
            <p:nvPr/>
          </p:nvSpPr>
          <p:spPr>
            <a:xfrm>
              <a:off x="0" y="3104451"/>
              <a:ext cx="2907408" cy="149771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22" y="3172114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107" y="3172113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1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846">
        <p:circle/>
      </p:transition>
    </mc:Choice>
    <mc:Fallback xmlns="">
      <p:transition spd="slow" advTm="37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2.96296E-6 L 0.0309 -0.51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80051" y="0"/>
            <a:ext cx="82296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Trò chơi: Ghép hình</a:t>
            </a:r>
            <a:endParaRPr lang="en-US" sz="3600" b="1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21375" y="2380557"/>
            <a:ext cx="3661803" cy="4297549"/>
            <a:chOff x="1662773" y="324803"/>
            <a:chExt cx="2678455" cy="380343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773" y="1979713"/>
              <a:ext cx="1119680" cy="214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927" y="3193956"/>
              <a:ext cx="555194" cy="814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206105" y="324803"/>
              <a:ext cx="135123" cy="272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93" y="820329"/>
            <a:ext cx="1908487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96" y="786782"/>
            <a:ext cx="1944191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35527" y="1585294"/>
            <a:ext cx="154133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ea typeface="Calibri"/>
              </a:rPr>
              <a:t> 4</a:t>
            </a:r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104208">
            <a:off x="3306948" y="1648535"/>
            <a:ext cx="615130" cy="434199"/>
          </a:xfrm>
          <a:prstGeom prst="rightArrow">
            <a:avLst>
              <a:gd name="adj1" fmla="val 31893"/>
              <a:gd name="adj2" fmla="val 5000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4854322">
            <a:off x="5271651" y="1750023"/>
            <a:ext cx="286520" cy="913339"/>
          </a:xfrm>
          <a:prstGeom prst="downArrow">
            <a:avLst>
              <a:gd name="adj1" fmla="val 50000"/>
              <a:gd name="adj2" fmla="val 53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2757">
            <a:off x="3774893" y="3598744"/>
            <a:ext cx="1066400" cy="2390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36" y="1749460"/>
            <a:ext cx="903344" cy="8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26" y="1629942"/>
            <a:ext cx="919745" cy="8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36" y="2567538"/>
            <a:ext cx="917551" cy="8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61" y="2319399"/>
            <a:ext cx="890552" cy="81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5180660" y="6364636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45358" y="3220318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20282" y="3220317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14" y="3030704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98" y="2993780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82" y="4260590"/>
            <a:ext cx="1536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53" y="582520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40" y="504415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15" y="4606259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92" y="6443428"/>
            <a:ext cx="5857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6" y="6257622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58" y="6183550"/>
            <a:ext cx="8969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10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09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08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07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06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05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04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03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01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02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strator\Desktop\P3png.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29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1258" y="1373709"/>
            <a:ext cx="3090719" cy="17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1565" y="752370"/>
            <a:ext cx="1692788" cy="307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0" y="3282248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40" y="3195605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59" y="3045071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1414946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34" y="1855718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08" y="1941711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81" y="963747"/>
            <a:ext cx="5921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3136945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4 dưa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" y="752370"/>
            <a:ext cx="3247729" cy="34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cam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74" y="631352"/>
            <a:ext cx="4382025" cy="36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4 lê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15" y="4250462"/>
            <a:ext cx="3120888" cy="29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5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8093">
        <p:circle/>
      </p:transition>
    </mc:Choice>
    <mc:Fallback xmlns="">
      <p:transition spd="slow" advTm="780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03506 0.0020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283 0.004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276 -0.0039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en-US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315">
        <p:blinds dir="vert"/>
      </p:transition>
    </mc:Choice>
    <mc:Fallback xmlns="">
      <p:transition spd="slow" advTm="24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smtClean="0">
                <a:solidFill>
                  <a:srgbClr val="0070C0"/>
                </a:solidFill>
                <a:ea typeface="+mj-ea"/>
              </a:rPr>
              <a:t>Phần 1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</a:rPr>
              <a:t>       Ôn nhận biết số lượng và th</a:t>
            </a: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êm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 bớt trong phạm vi 4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967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50">
        <p:circle/>
      </p:transition>
    </mc:Choice>
    <mc:Fallback xmlns="">
      <p:transition spd="slow" advTm="10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ea typeface="+mn-ea"/>
              </a:rPr>
              <a:t>Phần 1: Ôn 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</a:rPr>
              <a:t>nhận biết số lượng và 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  <a:t/>
            </a:r>
            <a:b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</a:br>
            <a:endParaRPr 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4" y="2604141"/>
            <a:ext cx="1223962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62" y="2636912"/>
            <a:ext cx="1224136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16" y="2604141"/>
            <a:ext cx="1295276" cy="24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3" y="2636912"/>
            <a:ext cx="1260574" cy="2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71" y="2348880"/>
            <a:ext cx="3313229" cy="40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9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104">
        <p:circle/>
      </p:transition>
    </mc:Choice>
    <mc:Fallback xmlns="">
      <p:transition spd="slow" advTm="18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Phần 1: Ôn nhận biết số lượng và th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>
                <a:solidFill>
                  <a:schemeClr val="accent1">
                    <a:lumMod val="75000"/>
                  </a:schemeClr>
                </a:solidFill>
              </a:rPr>
            </a:br>
            <a:endParaRPr lang="en-US" b="1">
              <a:solidFill>
                <a:schemeClr val="accent1">
                  <a:lumMod val="75000"/>
                </a:schemeClr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6" y="1814747"/>
            <a:ext cx="2823043" cy="28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38075"/>
            <a:ext cx="2766381" cy="27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3715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94" y="1784022"/>
            <a:ext cx="2920434" cy="29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6256" y="195547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>
                <a:solidFill>
                  <a:srgbClr val="4F81BD">
                    <a:lumMod val="75000"/>
                  </a:srgbClr>
                </a:solidFill>
                <a:latin typeface=".VnAvant" pitchFamily="34" charset="0"/>
                <a:ea typeface="+mj-ea"/>
                <a:cs typeface="Times New Roman" pitchFamily="18" charset="0"/>
              </a:rPr>
              <a:t>3</a:t>
            </a:r>
            <a:endParaRPr lang="en-US" sz="8800"/>
          </a:p>
        </p:txBody>
      </p:sp>
      <p:sp>
        <p:nvSpPr>
          <p:cNvPr id="5" name="Rectangle 4"/>
          <p:cNvSpPr/>
          <p:nvPr/>
        </p:nvSpPr>
        <p:spPr>
          <a:xfrm>
            <a:off x="6984178" y="204009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600" b="1" smtClean="0">
                <a:solidFill>
                  <a:srgbClr val="4F81BD">
                    <a:lumMod val="75000"/>
                  </a:srgbClr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88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1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848">
        <p:dissolve/>
      </p:transition>
    </mc:Choice>
    <mc:Fallback xmlns="">
      <p:transition spd="slow" advTm="368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2050" name="Picture 2" descr="C:\Users\Administrator\Desktop\linh tinh\chỉ mjpg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0595"/>
            <a:ext cx="1800200" cy="1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2" y="1939738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8019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6205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3780" y="1772816"/>
            <a:ext cx="11753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8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800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5477">
        <p:checker/>
      </p:transition>
    </mc:Choice>
    <mc:Fallback xmlns="">
      <p:transition spd="slow" advTm="3547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1026" name="Picture 2" descr="C:\Users\Administrator\Desktop\linh tinh\20160310121812_TA020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143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0414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74" y="191211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9013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7830" y="1958427"/>
            <a:ext cx="101021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720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6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860">
        <p:dissolve/>
      </p:transition>
    </mc:Choice>
    <mc:Fallback xmlns="">
      <p:transition spd="slow" advTm="338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ea typeface="+mj-ea"/>
              </a:rPr>
              <a:t>Phần </a:t>
            </a:r>
            <a:r>
              <a:rPr lang="en-US" sz="4000" b="1" smtClean="0">
                <a:solidFill>
                  <a:srgbClr val="FF0000"/>
                </a:solidFill>
                <a:ea typeface="+mj-ea"/>
              </a:rPr>
              <a:t>2</a:t>
            </a:r>
          </a:p>
          <a:p>
            <a:pPr marL="0" indent="0" algn="ctr">
              <a:buNone/>
            </a:pPr>
            <a:r>
              <a:rPr lang="en-US" b="1" smtClean="0">
                <a:solidFill>
                  <a:srgbClr val="0070C0"/>
                </a:solidFill>
                <a:ea typeface="+mj-ea"/>
              </a:rPr>
              <a:t> </a:t>
            </a:r>
            <a:r>
              <a:rPr lang="en-US" sz="4000" b="1">
                <a:solidFill>
                  <a:srgbClr val="FF0000"/>
                </a:solidFill>
                <a:ea typeface="+mj-ea"/>
              </a:rPr>
              <a:t>Gộp 2 nhóm đối tượng trong phạm vi 4,  đếm và nói kết quả</a:t>
            </a:r>
            <a:br>
              <a:rPr lang="en-US" sz="4000" b="1">
                <a:solidFill>
                  <a:srgbClr val="FF0000"/>
                </a:solidFill>
                <a:ea typeface="+mj-ea"/>
              </a:rPr>
            </a:b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334">
        <p:checker/>
      </p:transition>
    </mc:Choice>
    <mc:Fallback xmlns="">
      <p:transition spd="slow" advTm="123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275" y="108056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3200" b="1" smtClean="0">
                <a:solidFill>
                  <a:srgbClr val="FF0000"/>
                </a:solidFill>
                <a:ea typeface="+mn-ea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" y="4149080"/>
            <a:ext cx="3706664" cy="24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0" y="1094215"/>
            <a:ext cx="4482578" cy="38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4" y="5069623"/>
            <a:ext cx="1044127" cy="10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45" y="5175244"/>
            <a:ext cx="1068384" cy="1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8" y="5119880"/>
            <a:ext cx="1008509" cy="103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47" y="5073070"/>
            <a:ext cx="1963342" cy="169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692695"/>
            <a:ext cx="3213100" cy="23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1566387"/>
            <a:ext cx="9747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05" y="1534789"/>
            <a:ext cx="15605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Administrator\Desktop\pngtree-cartoon-pink-rabbit-png-image_33303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" b="99333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631">
            <a:off x="-547482" y="203857"/>
            <a:ext cx="2022150" cy="29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241" y="3306161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8510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5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063">
        <p:circle/>
      </p:transition>
    </mc:Choice>
    <mc:Fallback xmlns="">
      <p:transition spd="slow" advTm="670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44513 0.145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72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49115 -0.25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-129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51493 -0.37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-188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0365 -0.2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-1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2" y="3168589"/>
            <a:ext cx="32194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05" y="1152594"/>
            <a:ext cx="44862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1345" y="752878"/>
            <a:ext cx="713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91" y="423968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92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" y="188640"/>
            <a:ext cx="3219450" cy="220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85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3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20" y="-346800"/>
            <a:ext cx="20240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934" y="2709863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0935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0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104">
        <p:circle/>
      </p:transition>
    </mc:Choice>
    <mc:Fallback xmlns="">
      <p:transition spd="slow" advTm="64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41389 0.282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163 0.272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3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57639 -0.21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05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56701 -0.197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-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1|1.1|1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|9.8|4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1.9|1.1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0.7|0.6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5.1|1.3|5.1|5.7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|0.9|1.3|5.9|8.9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9|0.8|0.9|0.7|6.6|0.8|7.3|0.8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0.8|0.9|0.8|0.9|6.8|0.7|7.1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|12.3|1.6|9.2|1.2|1|0.8|5.5|3.9|8.8|1.1|1.1|1.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0.9|0.7|8.5|1|1.1|12.5|1.4|7.1|1.2|1|1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5|10.3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1.5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7|9.5|5.4|1.7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5555</TotalTime>
  <Words>268</Words>
  <Application>Microsoft Office PowerPoint</Application>
  <PresentationFormat>On-screen Show (4:3)</PresentationFormat>
  <Paragraphs>104</Paragraphs>
  <Slides>19</Slides>
  <Notes>6</Notes>
  <HiddenSlides>0</HiddenSlides>
  <MMClips>19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Blank</vt:lpstr>
      <vt:lpstr>1_Blank</vt:lpstr>
      <vt:lpstr>2_Blank</vt:lpstr>
      <vt:lpstr>3_Blank</vt:lpstr>
      <vt:lpstr>4_Blank</vt:lpstr>
      <vt:lpstr>5_Blank</vt:lpstr>
      <vt:lpstr>PHÒNG GIÁO DỤC VÀ ĐÀO TẠO QUẬN LONG BIÊN TRƯỜNG MN HOA SEN </vt:lpstr>
      <vt:lpstr>PowerPoint Presentation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PowerPoint Presentation</vt:lpstr>
      <vt:lpstr> </vt:lpstr>
      <vt:lpstr>PowerPoint Presentation</vt:lpstr>
      <vt:lpstr>Có bao nhiêu cách gộp 2 nhóm thành 4 đối tượng? Đó là những cách nào? </vt:lpstr>
      <vt:lpstr> Gộp theo yêu cầu </vt:lpstr>
      <vt:lpstr>  Gộp theo yêu cầu </vt:lpstr>
      <vt:lpstr>Gộp theo yêu cầu </vt:lpstr>
      <vt:lpstr>Trò chơi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Ghép hình</vt:lpstr>
      <vt:lpstr>Xin chào và hẹn gặp lại!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MN HOA SEN</dc:title>
  <dc:creator>HuongTV</dc:creator>
  <cp:lastModifiedBy>acer</cp:lastModifiedBy>
  <cp:revision>611</cp:revision>
  <dcterms:created xsi:type="dcterms:W3CDTF">2020-04-18T08:55:11Z</dcterms:created>
  <dcterms:modified xsi:type="dcterms:W3CDTF">2021-09-08T12:44:25Z</dcterms:modified>
</cp:coreProperties>
</file>