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80" r:id="rId3"/>
    <p:sldId id="258" r:id="rId4"/>
    <p:sldId id="259" r:id="rId5"/>
    <p:sldId id="277" r:id="rId6"/>
    <p:sldId id="260" r:id="rId7"/>
    <p:sldId id="261" r:id="rId8"/>
    <p:sldId id="274" r:id="rId9"/>
    <p:sldId id="262" r:id="rId10"/>
    <p:sldId id="278" r:id="rId11"/>
    <p:sldId id="267" r:id="rId12"/>
    <p:sldId id="266" r:id="rId13"/>
    <p:sldId id="268" r:id="rId14"/>
    <p:sldId id="269" r:id="rId15"/>
    <p:sldId id="275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80B7D-1302-4B48-91D3-7DDBBEBB3B5B}" type="datetimeFigureOut">
              <a:rPr lang="vi-VN" smtClean="0"/>
              <a:t>23/10/2023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4F706-3A89-4464-963C-89718262F0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4842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98685-8BC0-4849-A270-1932462691D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02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5E8B7-3F83-494F-852D-5AA73FD5F906}" type="slidenum">
              <a:rPr lang="en-US"/>
              <a:pPr/>
              <a:t>2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43766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3440D1-67CF-4E58-AB3C-3CC6865E930D}" type="slidenum">
              <a:rPr lang="en-US"/>
              <a:pPr/>
              <a:t>3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2076444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0FF8D0-8437-445D-8C84-DDB5089CD169}" type="slidenum">
              <a:rPr lang="en-US"/>
              <a:pPr/>
              <a:t>5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trụ.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31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F66E7C-8700-450E-BDAD-203286436CF9}" type="slidenum">
              <a:rPr lang="en-US"/>
              <a:pPr/>
              <a:t>6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trụ.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56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F70045-566B-42D5-B47F-79F0759CDB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2640444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70474-B4D1-4439-801C-3C78E3964B59}" type="slidenum">
              <a:rPr lang="en-US"/>
              <a:pPr/>
              <a:t>11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268083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70474-B4D1-4439-801C-3C78E3964B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425651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23/10/2023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9873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23/10/2023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246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23/10/2023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4812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305B7E-9A06-4C5B-B1CA-40602EA36FA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379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A0D36E-A444-4B77-9F2F-9B28E400BB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677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1E4F5C-B8EA-4C8C-BB64-520E0570181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327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31D458-E95E-4B06-862E-0BA42F5D302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714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70AE89-2E82-4CFD-9F67-D28AA3C93A3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104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089E8D-C1D8-4B2C-A68B-F36F4F82C32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568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066ED4-3C87-47C3-AB2C-8F3DB1F2FD3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940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00984F-720E-414A-89B0-D67146E7215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59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23/10/2023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0108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1695F2-AD3E-4875-AB6B-8FFFA3F9D20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193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4AFE22-9048-445B-8A40-EC67D6C5BE6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249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867182-2526-4194-A3F4-F2BB9052A73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191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405F21-41F9-4841-BC4B-F1300641E93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92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23/10/2023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018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23/10/2023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541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23/10/2023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750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23/10/2023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11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23/10/2023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861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23/10/2023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8280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23/10/2023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70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27BDF-BDE0-45A7-820D-21DDCED9FA03}" type="datetimeFigureOut">
              <a:rPr lang="vi-VN" smtClean="0"/>
              <a:t>23/10/2023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987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8E4EE9-1466-4FB2-B1F6-F213D4B8C21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39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fif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fif"/><Relationship Id="rId3" Type="http://schemas.openxmlformats.org/officeDocument/2006/relationships/image" Target="../media/image13.jfif"/><Relationship Id="rId7" Type="http://schemas.openxmlformats.org/officeDocument/2006/relationships/image" Target="../media/image1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fif"/><Relationship Id="rId4" Type="http://schemas.openxmlformats.org/officeDocument/2006/relationships/image" Target="../media/image14.jfif"/><Relationship Id="rId9" Type="http://schemas.openxmlformats.org/officeDocument/2006/relationships/image" Target="../media/image19.jf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9413" y="584405"/>
            <a:ext cx="55739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UBND QUẬN LONG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BIÊN  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MẦM NON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LONG BIÊN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727" y="2438400"/>
            <a:ext cx="8332346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HOẠT ĐỘNG: LÀM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QUEN VỚI TOÁN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ĐỀ TÀI: DẠY TRẺ GỌI TÊN KHỐI CẦU, KHỐI TRỤ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ĐỘ TUỔI: 4-5 TUỔI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LỚP MG NHỠ B4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GIÁO VIÊN: HIỆP THẮNG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53867"/>
            <a:ext cx="1393556" cy="14151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025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8"/>
    </mc:Choice>
    <mc:Fallback xmlns="">
      <p:transition spd="slow" advTm="226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3928" y="3861048"/>
            <a:ext cx="3874000" cy="5115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005064"/>
            <a:ext cx="3967062" cy="523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0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0.31077 -0.31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8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323528" y="3323055"/>
            <a:ext cx="2520281" cy="2520280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4800" b="1">
              <a:solidFill>
                <a:srgbClr val="0000FF"/>
              </a:solidFill>
            </a:endParaRPr>
          </a:p>
        </p:txBody>
      </p:sp>
      <p:grpSp>
        <p:nvGrpSpPr>
          <p:cNvPr id="127044" name="Group 68"/>
          <p:cNvGrpSpPr>
            <a:grpSpLocks/>
          </p:cNvGrpSpPr>
          <p:nvPr/>
        </p:nvGrpSpPr>
        <p:grpSpPr bwMode="auto">
          <a:xfrm>
            <a:off x="4067944" y="2492896"/>
            <a:ext cx="4754562" cy="7440612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27046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7048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83" y="3284052"/>
            <a:ext cx="242389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9747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022E-16 L 0.39409 -0.37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5" y="-186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40573 -0.378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2580800" y="2765511"/>
            <a:ext cx="2448271" cy="2448270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7044" name="Group 68"/>
          <p:cNvGrpSpPr>
            <a:grpSpLocks/>
          </p:cNvGrpSpPr>
          <p:nvPr/>
        </p:nvGrpSpPr>
        <p:grpSpPr bwMode="auto">
          <a:xfrm>
            <a:off x="531611" y="3356992"/>
            <a:ext cx="4054512" cy="5769187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27046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7048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733" y="2747946"/>
            <a:ext cx="2448271" cy="244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46245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0.23229 -0.439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29 -0.43982 L 0.47865 -0.09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9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7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NHẤT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3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ĐOÁN GIỎI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09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NÀO CÓ MẶT TRÒN BAO QUANH TRONG CÁC KHỐI SAU?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35363" y="1848218"/>
            <a:ext cx="2016784" cy="2016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705" y="1848218"/>
            <a:ext cx="2014442" cy="2014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214" y="4237340"/>
            <a:ext cx="3168352" cy="4411438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5965060" y="4261184"/>
            <a:ext cx="1665637" cy="2256406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67" y="1697178"/>
            <a:ext cx="3346033" cy="3757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3358" y="2215851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226548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7988" y="520569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67979" y="5085184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6397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22951 0.1495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76" y="747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22969 0.1467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733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07344 0.4784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2391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  <p:bldP spid="9" grpId="1"/>
      <p:bldP spid="13" grpId="0"/>
      <p:bldP spid="13" grpId="1"/>
      <p:bldP spid="13" grpId="2"/>
      <p:bldP spid="14" grpId="0"/>
      <p:bldP spid="14" grpId="1"/>
      <p:bldP spid="15" grpId="0"/>
      <p:bldP spid="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NÀO CÓ MẶT TRÊN VÀ MẶT ĐÁY LÀ MẶT PHẲNG?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35363" y="1848218"/>
            <a:ext cx="2016784" cy="2016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705" y="1857218"/>
            <a:ext cx="2014442" cy="2014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4406055"/>
            <a:ext cx="3168352" cy="4411438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5715147" y="4355368"/>
            <a:ext cx="1665637" cy="2256406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7244">
            <a:off x="-114071" y="1605325"/>
            <a:ext cx="3346033" cy="3757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3358" y="2215851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226548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7988" y="520569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49681" y="4901308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4941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33021 -0.0444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10" y="-222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  <p:bldP spid="9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-243408"/>
            <a:ext cx="8229600" cy="4525963"/>
          </a:xfrm>
        </p:spPr>
        <p:txBody>
          <a:bodyPr>
            <a:prstTxWarp prst="textDeflate">
              <a:avLst/>
            </a:prstTxWarp>
          </a:bodyPr>
          <a:lstStyle/>
          <a:p>
            <a:pPr marL="0" indent="0" algn="ctr">
              <a:buNone/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BÉ!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73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Oval 2"/>
          <p:cNvSpPr>
            <a:spLocks noChangeAspect="1" noChangeArrowheads="1"/>
          </p:cNvSpPr>
          <p:nvPr/>
        </p:nvSpPr>
        <p:spPr bwMode="auto">
          <a:xfrm>
            <a:off x="2603500" y="128270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4451" name="Group 3"/>
          <p:cNvGrpSpPr>
            <a:grpSpLocks/>
          </p:cNvGrpSpPr>
          <p:nvPr/>
        </p:nvGrpSpPr>
        <p:grpSpPr bwMode="auto">
          <a:xfrm flipH="1">
            <a:off x="2590800" y="1301750"/>
            <a:ext cx="3886200" cy="3879850"/>
            <a:chOff x="1584" y="812"/>
            <a:chExt cx="2256" cy="2444"/>
          </a:xfrm>
        </p:grpSpPr>
        <p:sp>
          <p:nvSpPr>
            <p:cNvPr id="104452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3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4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5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6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7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8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9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60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4461" name="Oval 13"/>
          <p:cNvSpPr>
            <a:spLocks noChangeAspect="1" noChangeArrowheads="1"/>
          </p:cNvSpPr>
          <p:nvPr/>
        </p:nvSpPr>
        <p:spPr bwMode="auto">
          <a:xfrm>
            <a:off x="2644775" y="1295400"/>
            <a:ext cx="3875088" cy="387508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4462" name="AutoShape 14"/>
          <p:cNvSpPr>
            <a:spLocks noChangeArrowheads="1"/>
          </p:cNvSpPr>
          <p:nvPr/>
        </p:nvSpPr>
        <p:spPr bwMode="auto">
          <a:xfrm rot="16200000">
            <a:off x="4406900" y="407670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4463" name="Oval 15"/>
          <p:cNvSpPr>
            <a:spLocks noChangeAspect="1" noChangeArrowheads="1"/>
          </p:cNvSpPr>
          <p:nvPr/>
        </p:nvSpPr>
        <p:spPr bwMode="auto">
          <a:xfrm>
            <a:off x="2608263" y="127476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>
                    <a:alpha val="73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4466" name="Group 18"/>
          <p:cNvGrpSpPr>
            <a:grpSpLocks/>
          </p:cNvGrpSpPr>
          <p:nvPr/>
        </p:nvGrpSpPr>
        <p:grpSpPr bwMode="auto">
          <a:xfrm>
            <a:off x="2751138" y="1273175"/>
            <a:ext cx="3581400" cy="3879850"/>
            <a:chOff x="1584" y="812"/>
            <a:chExt cx="2256" cy="2444"/>
          </a:xfrm>
        </p:grpSpPr>
        <p:sp>
          <p:nvSpPr>
            <p:cNvPr id="104467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68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69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0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1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2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3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4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5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4480" name="Rectangle 32"/>
          <p:cNvSpPr>
            <a:spLocks noChangeArrowheads="1"/>
          </p:cNvSpPr>
          <p:nvPr/>
        </p:nvSpPr>
        <p:spPr bwMode="auto">
          <a:xfrm>
            <a:off x="1241425" y="196850"/>
            <a:ext cx="77041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/>
              <a:t>Nhận biết khối cầu</a:t>
            </a:r>
          </a:p>
        </p:txBody>
      </p:sp>
      <p:sp>
        <p:nvSpPr>
          <p:cNvPr id="104485" name="Text Box 37"/>
          <p:cNvSpPr txBox="1">
            <a:spLocks noChangeArrowheads="1"/>
          </p:cNvSpPr>
          <p:nvPr/>
        </p:nvSpPr>
        <p:spPr bwMode="auto">
          <a:xfrm>
            <a:off x="2365375" y="5545138"/>
            <a:ext cx="487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</a:rPr>
              <a:t>   Khối cầu</a:t>
            </a:r>
          </a:p>
        </p:txBody>
      </p:sp>
    </p:spTree>
    <p:extLst>
      <p:ext uri="{BB962C8B-B14F-4D97-AF65-F5344CB8AC3E}">
        <p14:creationId xmlns:p14="http://schemas.microsoft.com/office/powerpoint/2010/main" val="34194892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  <p:bldP spid="104461" grpId="0" animBg="1"/>
      <p:bldP spid="104462" grpId="0" animBg="1"/>
      <p:bldP spid="104462" grpId="1" animBg="1"/>
      <p:bldP spid="104463" grpId="0" animBg="1"/>
      <p:bldP spid="104463" grpId="1" animBg="1"/>
      <p:bldP spid="1044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Oval 2"/>
          <p:cNvSpPr>
            <a:spLocks noChangeAspect="1" noChangeArrowheads="1"/>
          </p:cNvSpPr>
          <p:nvPr/>
        </p:nvSpPr>
        <p:spPr bwMode="auto">
          <a:xfrm>
            <a:off x="2603500" y="128270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22883" name="Group 3"/>
          <p:cNvGrpSpPr>
            <a:grpSpLocks/>
          </p:cNvGrpSpPr>
          <p:nvPr/>
        </p:nvGrpSpPr>
        <p:grpSpPr bwMode="auto">
          <a:xfrm flipH="1">
            <a:off x="2590800" y="1301750"/>
            <a:ext cx="3886200" cy="3879850"/>
            <a:chOff x="1584" y="812"/>
            <a:chExt cx="2256" cy="2444"/>
          </a:xfrm>
        </p:grpSpPr>
        <p:sp>
          <p:nvSpPr>
            <p:cNvPr id="122884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5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6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7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8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9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90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91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92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2893" name="Oval 13"/>
          <p:cNvSpPr>
            <a:spLocks noChangeAspect="1" noChangeArrowheads="1"/>
          </p:cNvSpPr>
          <p:nvPr/>
        </p:nvSpPr>
        <p:spPr bwMode="auto">
          <a:xfrm>
            <a:off x="2644775" y="1295400"/>
            <a:ext cx="3875088" cy="387508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894" name="AutoShape 14"/>
          <p:cNvSpPr>
            <a:spLocks noChangeArrowheads="1"/>
          </p:cNvSpPr>
          <p:nvPr/>
        </p:nvSpPr>
        <p:spPr bwMode="auto">
          <a:xfrm rot="16200000">
            <a:off x="4406900" y="407670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895" name="Oval 15"/>
          <p:cNvSpPr>
            <a:spLocks noChangeAspect="1" noChangeArrowheads="1"/>
          </p:cNvSpPr>
          <p:nvPr/>
        </p:nvSpPr>
        <p:spPr bwMode="auto">
          <a:xfrm>
            <a:off x="2608263" y="127476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>
                    <a:alpha val="73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896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6720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22897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0540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grpSp>
        <p:nvGrpSpPr>
          <p:cNvPr id="122898" name="Group 18"/>
          <p:cNvGrpSpPr>
            <a:grpSpLocks/>
          </p:cNvGrpSpPr>
          <p:nvPr/>
        </p:nvGrpSpPr>
        <p:grpSpPr bwMode="auto">
          <a:xfrm>
            <a:off x="2751138" y="1273175"/>
            <a:ext cx="3581400" cy="3879850"/>
            <a:chOff x="1584" y="812"/>
            <a:chExt cx="2256" cy="2444"/>
          </a:xfrm>
        </p:grpSpPr>
        <p:sp>
          <p:nvSpPr>
            <p:cNvPr id="122899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0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1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2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3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4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5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6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7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2908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562600"/>
            <a:ext cx="1676400" cy="533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cầu</a:t>
            </a:r>
          </a:p>
        </p:txBody>
      </p:sp>
      <p:sp>
        <p:nvSpPr>
          <p:cNvPr id="122909" name="Text Box 29"/>
          <p:cNvSpPr txBox="1">
            <a:spLocks noChangeArrowheads="1"/>
          </p:cNvSpPr>
          <p:nvPr/>
        </p:nvSpPr>
        <p:spPr bwMode="auto">
          <a:xfrm>
            <a:off x="184150" y="6096000"/>
            <a:ext cx="2722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cầu.</a:t>
            </a:r>
          </a:p>
        </p:txBody>
      </p:sp>
      <p:sp>
        <p:nvSpPr>
          <p:cNvPr id="122910" name="Text Box 30"/>
          <p:cNvSpPr txBox="1">
            <a:spLocks noChangeArrowheads="1"/>
          </p:cNvSpPr>
          <p:nvPr/>
        </p:nvSpPr>
        <p:spPr bwMode="auto">
          <a:xfrm>
            <a:off x="2914650" y="6096000"/>
            <a:ext cx="3054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tròn bao quanh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2911" name="Text Box 31"/>
          <p:cNvSpPr txBox="1">
            <a:spLocks noChangeArrowheads="1"/>
          </p:cNvSpPr>
          <p:nvPr/>
        </p:nvSpPr>
        <p:spPr bwMode="auto">
          <a:xfrm>
            <a:off x="6019800" y="60960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Khối cầu có thể lăn.</a:t>
            </a:r>
          </a:p>
        </p:txBody>
      </p:sp>
    </p:spTree>
    <p:extLst>
      <p:ext uri="{BB962C8B-B14F-4D97-AF65-F5344CB8AC3E}">
        <p14:creationId xmlns:p14="http://schemas.microsoft.com/office/powerpoint/2010/main" val="40033560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2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2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2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4" dur="30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6" dur="30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4509E-6 L 0.25 -1.44509E-6 " pathEditMode="relative" rAng="0" ptsTypes="AA">
                                      <p:cBhvr>
                                        <p:cTn id="48" dur="3000" spd="-100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3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2312 L 0.25156 0.02312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7" dur="30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29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2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8"/>
                  </p:tgtEl>
                </p:cond>
              </p:nextCondLst>
            </p:seq>
          </p:childTnLst>
        </p:cTn>
      </p:par>
    </p:tnLst>
    <p:bldLst>
      <p:bldP spid="122882" grpId="0" animBg="1"/>
      <p:bldP spid="122882" grpId="1" animBg="1"/>
      <p:bldP spid="122893" grpId="0" animBg="1"/>
      <p:bldP spid="122893" grpId="1" animBg="1"/>
      <p:bldP spid="122893" grpId="2" animBg="1"/>
      <p:bldP spid="122894" grpId="0" animBg="1"/>
      <p:bldP spid="122894" grpId="1" animBg="1"/>
      <p:bldP spid="122894" grpId="2" animBg="1"/>
      <p:bldP spid="122895" grpId="0" animBg="1"/>
      <p:bldP spid="122895" grpId="1" animBg="1"/>
      <p:bldP spid="122895" grpId="2" animBg="1"/>
      <p:bldP spid="122909" grpId="0"/>
      <p:bldP spid="122910" grpId="0"/>
      <p:bldP spid="1229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51" y="1592214"/>
            <a:ext cx="1944216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1" t="-2953" r="21815" b="14354"/>
          <a:stretch/>
        </p:blipFill>
        <p:spPr>
          <a:xfrm>
            <a:off x="3491880" y="1772234"/>
            <a:ext cx="1800200" cy="1764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92214"/>
            <a:ext cx="2381250" cy="1909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77072"/>
            <a:ext cx="2160240" cy="20958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1" r="5600"/>
          <a:stretch/>
        </p:blipFill>
        <p:spPr>
          <a:xfrm>
            <a:off x="4572000" y="4293096"/>
            <a:ext cx="2736304" cy="2353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910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khoi t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9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6500" name="Oval 4"/>
          <p:cNvSpPr>
            <a:spLocks noChangeArrowheads="1"/>
          </p:cNvSpPr>
          <p:nvPr/>
        </p:nvSpPr>
        <p:spPr bwMode="auto">
          <a:xfrm>
            <a:off x="2978150" y="41656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6501" name="Group 5"/>
          <p:cNvGrpSpPr>
            <a:grpSpLocks/>
          </p:cNvGrpSpPr>
          <p:nvPr/>
        </p:nvGrpSpPr>
        <p:grpSpPr bwMode="auto">
          <a:xfrm>
            <a:off x="2955925" y="1498600"/>
            <a:ext cx="3254375" cy="3810000"/>
            <a:chOff x="-384" y="936"/>
            <a:chExt cx="2050" cy="2400"/>
          </a:xfrm>
        </p:grpSpPr>
        <p:sp>
          <p:nvSpPr>
            <p:cNvPr id="106502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0392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6503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G0" fmla="+- 233 0 0"/>
                <a:gd name="G1" fmla="+- 21600 0 233"/>
                <a:gd name="G2" fmla="*/ 233 1 2"/>
                <a:gd name="G3" fmla="+- 21600 0 G2"/>
                <a:gd name="G4" fmla="+/ 233 21600 2"/>
                <a:gd name="G5" fmla="+/ G1 0 2"/>
                <a:gd name="G6" fmla="*/ 21600 21600 233"/>
                <a:gd name="G7" fmla="*/ G6 1 2"/>
                <a:gd name="G8" fmla="+- 21600 0 G7"/>
                <a:gd name="G9" fmla="*/ 21600 1 2"/>
                <a:gd name="G10" fmla="+- 233 0 G9"/>
                <a:gd name="G11" fmla="?: G10 G8 0"/>
                <a:gd name="G12" fmla="?: G10 G7 21600"/>
                <a:gd name="T0" fmla="*/ 21483 w 21600"/>
                <a:gd name="T1" fmla="*/ 10800 h 21600"/>
                <a:gd name="T2" fmla="*/ 10800 w 21600"/>
                <a:gd name="T3" fmla="*/ 21600 h 21600"/>
                <a:gd name="T4" fmla="*/ 117 w 21600"/>
                <a:gd name="T5" fmla="*/ 10800 h 21600"/>
                <a:gd name="T6" fmla="*/ 10800 w 21600"/>
                <a:gd name="T7" fmla="*/ 0 h 21600"/>
                <a:gd name="T8" fmla="*/ 1917 w 21600"/>
                <a:gd name="T9" fmla="*/ 1917 h 21600"/>
                <a:gd name="T10" fmla="*/ 19683 w 21600"/>
                <a:gd name="T11" fmla="*/ 1968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shade val="57255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6504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6505" name="Group 9"/>
          <p:cNvGrpSpPr>
            <a:grpSpLocks/>
          </p:cNvGrpSpPr>
          <p:nvPr/>
        </p:nvGrpSpPr>
        <p:grpSpPr bwMode="auto">
          <a:xfrm>
            <a:off x="2895600" y="762000"/>
            <a:ext cx="6629400" cy="8763000"/>
            <a:chOff x="-336" y="480"/>
            <a:chExt cx="4176" cy="5520"/>
          </a:xfrm>
        </p:grpSpPr>
        <p:sp>
          <p:nvSpPr>
            <p:cNvPr id="106506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06507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06508" name="Picture 12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6509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06510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06511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06512" name="Oval 16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06525" name="Text Box 29"/>
          <p:cNvSpPr txBox="1">
            <a:spLocks noChangeArrowheads="1"/>
          </p:cNvSpPr>
          <p:nvPr/>
        </p:nvSpPr>
        <p:spPr bwMode="auto">
          <a:xfrm>
            <a:off x="2422525" y="5424488"/>
            <a:ext cx="4471988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>
                <a:solidFill>
                  <a:srgbClr val="FF0000"/>
                </a:solidFill>
              </a:rPr>
              <a:t>Khối trụ</a:t>
            </a:r>
          </a:p>
        </p:txBody>
      </p:sp>
      <p:sp>
        <p:nvSpPr>
          <p:cNvPr id="106526" name="Text Box 30"/>
          <p:cNvSpPr txBox="1">
            <a:spLocks noChangeArrowheads="1"/>
          </p:cNvSpPr>
          <p:nvPr/>
        </p:nvSpPr>
        <p:spPr bwMode="auto">
          <a:xfrm>
            <a:off x="1727200" y="0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Nhận biết khối trụ</a:t>
            </a:r>
          </a:p>
        </p:txBody>
      </p:sp>
    </p:spTree>
    <p:extLst>
      <p:ext uri="{BB962C8B-B14F-4D97-AF65-F5344CB8AC3E}">
        <p14:creationId xmlns:p14="http://schemas.microsoft.com/office/powerpoint/2010/main" val="59707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animBg="1"/>
      <p:bldP spid="106499" grpId="1" animBg="1"/>
      <p:bldP spid="106500" grpId="0" animBg="1"/>
      <p:bldP spid="106500" grpId="1" animBg="1"/>
      <p:bldP spid="106504" grpId="0" animBg="1"/>
      <p:bldP spid="106504" grpId="1" animBg="1"/>
      <p:bldP spid="1065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khoi t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1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4932" name="Oval 4"/>
          <p:cNvSpPr>
            <a:spLocks noChangeArrowheads="1"/>
          </p:cNvSpPr>
          <p:nvPr/>
        </p:nvSpPr>
        <p:spPr bwMode="auto">
          <a:xfrm>
            <a:off x="2978150" y="41656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24933" name="Group 5"/>
          <p:cNvGrpSpPr>
            <a:grpSpLocks/>
          </p:cNvGrpSpPr>
          <p:nvPr/>
        </p:nvGrpSpPr>
        <p:grpSpPr bwMode="auto">
          <a:xfrm>
            <a:off x="2955925" y="1498600"/>
            <a:ext cx="3254375" cy="3810000"/>
            <a:chOff x="-384" y="936"/>
            <a:chExt cx="2050" cy="2400"/>
          </a:xfrm>
        </p:grpSpPr>
        <p:sp>
          <p:nvSpPr>
            <p:cNvPr id="124934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0392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4935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G0" fmla="+- 233 0 0"/>
                <a:gd name="G1" fmla="+- 21600 0 233"/>
                <a:gd name="G2" fmla="*/ 233 1 2"/>
                <a:gd name="G3" fmla="+- 21600 0 G2"/>
                <a:gd name="G4" fmla="+/ 233 21600 2"/>
                <a:gd name="G5" fmla="+/ G1 0 2"/>
                <a:gd name="G6" fmla="*/ 21600 21600 233"/>
                <a:gd name="G7" fmla="*/ G6 1 2"/>
                <a:gd name="G8" fmla="+- 21600 0 G7"/>
                <a:gd name="G9" fmla="*/ 21600 1 2"/>
                <a:gd name="G10" fmla="+- 233 0 G9"/>
                <a:gd name="G11" fmla="?: G10 G8 0"/>
                <a:gd name="G12" fmla="?: G10 G7 21600"/>
                <a:gd name="T0" fmla="*/ 21483 w 21600"/>
                <a:gd name="T1" fmla="*/ 10800 h 21600"/>
                <a:gd name="T2" fmla="*/ 10800 w 21600"/>
                <a:gd name="T3" fmla="*/ 21600 h 21600"/>
                <a:gd name="T4" fmla="*/ 117 w 21600"/>
                <a:gd name="T5" fmla="*/ 10800 h 21600"/>
                <a:gd name="T6" fmla="*/ 10800 w 21600"/>
                <a:gd name="T7" fmla="*/ 0 h 21600"/>
                <a:gd name="T8" fmla="*/ 1917 w 21600"/>
                <a:gd name="T9" fmla="*/ 1917 h 21600"/>
                <a:gd name="T10" fmla="*/ 19683 w 21600"/>
                <a:gd name="T11" fmla="*/ 1968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shade val="57255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4936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24937" name="Group 9"/>
          <p:cNvGrpSpPr>
            <a:grpSpLocks/>
          </p:cNvGrpSpPr>
          <p:nvPr/>
        </p:nvGrpSpPr>
        <p:grpSpPr bwMode="auto">
          <a:xfrm>
            <a:off x="2895600" y="762000"/>
            <a:ext cx="6629400" cy="8763000"/>
            <a:chOff x="-336" y="480"/>
            <a:chExt cx="4176" cy="5520"/>
          </a:xfrm>
        </p:grpSpPr>
        <p:sp>
          <p:nvSpPr>
            <p:cNvPr id="124938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24939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4940" name="Picture 12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4941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4942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24943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24944" name="Oval 16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24945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481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24946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99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12494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008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124948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863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124949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562600"/>
            <a:ext cx="1676400" cy="533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trụ</a:t>
            </a:r>
          </a:p>
        </p:txBody>
      </p:sp>
      <p:sp>
        <p:nvSpPr>
          <p:cNvPr id="124950" name="Text Box 22"/>
          <p:cNvSpPr txBox="1">
            <a:spLocks noChangeArrowheads="1"/>
          </p:cNvSpPr>
          <p:nvPr/>
        </p:nvSpPr>
        <p:spPr bwMode="auto">
          <a:xfrm>
            <a:off x="0" y="5980113"/>
            <a:ext cx="2630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trụ.</a:t>
            </a:r>
          </a:p>
        </p:txBody>
      </p:sp>
      <p:sp>
        <p:nvSpPr>
          <p:cNvPr id="124951" name="Text Box 23"/>
          <p:cNvSpPr txBox="1">
            <a:spLocks noChangeArrowheads="1"/>
          </p:cNvSpPr>
          <p:nvPr/>
        </p:nvSpPr>
        <p:spPr bwMode="auto">
          <a:xfrm>
            <a:off x="2690813" y="6022975"/>
            <a:ext cx="2986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trên và mặt đáy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4952" name="Text Box 24"/>
          <p:cNvSpPr txBox="1">
            <a:spLocks noChangeArrowheads="1"/>
          </p:cNvSpPr>
          <p:nvPr/>
        </p:nvSpPr>
        <p:spPr bwMode="auto">
          <a:xfrm>
            <a:off x="5867400" y="6097588"/>
            <a:ext cx="2986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Mặt tròn bao quanh.</a:t>
            </a:r>
          </a:p>
        </p:txBody>
      </p:sp>
      <p:sp>
        <p:nvSpPr>
          <p:cNvPr id="124953" name="Text Box 25"/>
          <p:cNvSpPr txBox="1">
            <a:spLocks noChangeArrowheads="1"/>
          </p:cNvSpPr>
          <p:nvPr/>
        </p:nvSpPr>
        <p:spPr bwMode="auto">
          <a:xfrm>
            <a:off x="1236663" y="6491288"/>
            <a:ext cx="3335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3. Khối trụ có thể trượt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4954" name="Text Box 26"/>
          <p:cNvSpPr txBox="1">
            <a:spLocks noChangeArrowheads="1"/>
          </p:cNvSpPr>
          <p:nvPr/>
        </p:nvSpPr>
        <p:spPr bwMode="auto">
          <a:xfrm>
            <a:off x="4648200" y="6491288"/>
            <a:ext cx="347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4. Khối trụ có thể lật và lăn.</a:t>
            </a:r>
          </a:p>
        </p:txBody>
      </p:sp>
      <p:pic>
        <p:nvPicPr>
          <p:cNvPr id="124955" name="Picture 27" descr="2FF4A10BE8D543779575ADE7409EF7B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56" name="Picture 28" descr="69D537EC41674A80AAA68CB93FBC129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98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49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49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49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49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4798E-6 L -0.3125 -2.94798E-6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49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" dur="2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5 -2.94798E-6 L -0.0625 -0.13896 " pathEditMode="relative" rAng="0" ptsTypes="AA">
                                      <p:cBhvr>
                                        <p:cTn id="75" dur="3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96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3000" fill="hold"/>
                                        <p:tgtEl>
                                          <p:spTgt spid="1249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7"/>
                  </p:tgtEl>
                </p:cond>
              </p:nextCondLst>
            </p:seq>
          </p:childTnLst>
        </p:cTn>
      </p:par>
    </p:tnLst>
    <p:bldLst>
      <p:bldP spid="124931" grpId="0" animBg="1"/>
      <p:bldP spid="124931" grpId="1" animBg="1"/>
      <p:bldP spid="124932" grpId="0" animBg="1"/>
      <p:bldP spid="124932" grpId="1" animBg="1"/>
      <p:bldP spid="124936" grpId="0" animBg="1"/>
      <p:bldP spid="124936" grpId="1" animBg="1"/>
      <p:bldP spid="124950" grpId="0"/>
      <p:bldP spid="124951" grpId="0"/>
      <p:bldP spid="124952" grpId="0"/>
      <p:bldP spid="124953" grpId="0"/>
      <p:bldP spid="1249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53" y="4215739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35685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5" y="4077072"/>
            <a:ext cx="2399928" cy="239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5" y="1545513"/>
            <a:ext cx="2615126" cy="213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495" y="4277281"/>
            <a:ext cx="1303884" cy="1999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15469"/>
            <a:ext cx="1914525" cy="239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584" y="4437112"/>
            <a:ext cx="1839678" cy="1839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2539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711200" y="276225"/>
            <a:ext cx="72850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latin typeface="Arial" charset="0"/>
              </a:rPr>
              <a:t>  Phân biệt khối cầu, khối trụ</a:t>
            </a:r>
          </a:p>
        </p:txBody>
      </p:sp>
      <p:grpSp>
        <p:nvGrpSpPr>
          <p:cNvPr id="112657" name="Group 17"/>
          <p:cNvGrpSpPr>
            <a:grpSpLocks/>
          </p:cNvGrpSpPr>
          <p:nvPr/>
        </p:nvGrpSpPr>
        <p:grpSpPr bwMode="auto">
          <a:xfrm>
            <a:off x="5334000" y="1255713"/>
            <a:ext cx="6629400" cy="8763000"/>
            <a:chOff x="-336" y="480"/>
            <a:chExt cx="4176" cy="5520"/>
          </a:xfrm>
        </p:grpSpPr>
        <p:sp>
          <p:nvSpPr>
            <p:cNvPr id="112658" name="Line 18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12659" name="Group 19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12660" name="Picture 20" descr="khoi tru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2661" name="Group 21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12662" name="Oval 22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12663" name="AutoShape 23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12664" name="Oval 24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12665" name="Oval 25"/>
          <p:cNvSpPr>
            <a:spLocks noChangeAspect="1" noChangeArrowheads="1"/>
          </p:cNvSpPr>
          <p:nvPr/>
        </p:nvSpPr>
        <p:spPr bwMode="auto">
          <a:xfrm>
            <a:off x="758825" y="1639888"/>
            <a:ext cx="3875088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12667" name="Group 27"/>
          <p:cNvGrpSpPr>
            <a:grpSpLocks/>
          </p:cNvGrpSpPr>
          <p:nvPr/>
        </p:nvGrpSpPr>
        <p:grpSpPr bwMode="auto">
          <a:xfrm>
            <a:off x="879475" y="1666875"/>
            <a:ext cx="3581400" cy="3879850"/>
            <a:chOff x="1584" y="812"/>
            <a:chExt cx="2256" cy="2444"/>
          </a:xfrm>
        </p:grpSpPr>
        <p:sp>
          <p:nvSpPr>
            <p:cNvPr id="112668" name="AutoShape 2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69" name="AutoShape 2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0" name="AutoShape 3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1" name="AutoShape 3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2" name="AutoShape 3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3" name="AutoShape 3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4" name="AutoShape 3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5" name="AutoShape 3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6" name="AutoShape 3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12677" name="Rectangle 37"/>
          <p:cNvSpPr>
            <a:spLocks noChangeArrowheads="1"/>
          </p:cNvSpPr>
          <p:nvPr/>
        </p:nvSpPr>
        <p:spPr bwMode="auto">
          <a:xfrm>
            <a:off x="1617663" y="0"/>
            <a:ext cx="50863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7200" b="1">
                <a:solidFill>
                  <a:srgbClr val="0000FF"/>
                </a:solidFill>
              </a:rPr>
              <a:t>Giống nhau:</a:t>
            </a:r>
          </a:p>
        </p:txBody>
      </p:sp>
      <p:grpSp>
        <p:nvGrpSpPr>
          <p:cNvPr id="112678" name="Group 38"/>
          <p:cNvGrpSpPr>
            <a:grpSpLocks/>
          </p:cNvGrpSpPr>
          <p:nvPr/>
        </p:nvGrpSpPr>
        <p:grpSpPr bwMode="auto">
          <a:xfrm>
            <a:off x="879475" y="1666875"/>
            <a:ext cx="3581400" cy="3879850"/>
            <a:chOff x="1584" y="812"/>
            <a:chExt cx="2256" cy="2444"/>
          </a:xfrm>
        </p:grpSpPr>
        <p:sp>
          <p:nvSpPr>
            <p:cNvPr id="112679" name="AutoShape 3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0" name="AutoShape 4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1" name="AutoShape 4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2" name="AutoShape 4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3" name="AutoShape 4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4" name="AutoShape 4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5" name="AutoShape 4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6" name="AutoShape 4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7" name="AutoShape 4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54974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1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69 0.00856 L -0.36319 0.0085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2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361 0.02335 L -0.17361 -0.11561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96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3000" fill="hold"/>
                                        <p:tgtEl>
                                          <p:spTgt spid="1126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11 -4.85549E-6 L 0.13889 -4.85549E-6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3000" fill="hold"/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2.08092E-6 L 0.15 2.08092E-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8" dur="3000" fill="hold"/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2.08092E-6 L 0.15 2.08092E-6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0" dur="3000" fill="hold"/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allAtOnce"/>
      <p:bldP spid="112665" grpId="0" animBg="1"/>
      <p:bldP spid="112665" grpId="1" animBg="1"/>
      <p:bldP spid="112665" grpId="2" animBg="1"/>
      <p:bldP spid="1126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-228600" y="1712913"/>
            <a:ext cx="3875088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27033" name="Group 57"/>
          <p:cNvGrpSpPr>
            <a:grpSpLocks/>
          </p:cNvGrpSpPr>
          <p:nvPr/>
        </p:nvGrpSpPr>
        <p:grpSpPr bwMode="auto">
          <a:xfrm>
            <a:off x="0" y="1695450"/>
            <a:ext cx="3581400" cy="3879850"/>
            <a:chOff x="1584" y="812"/>
            <a:chExt cx="2256" cy="2444"/>
          </a:xfrm>
        </p:grpSpPr>
        <p:sp>
          <p:nvSpPr>
            <p:cNvPr id="127034" name="AutoShape 5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5" name="AutoShape 5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6" name="AutoShape 6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7" name="AutoShape 6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8" name="AutoShape 6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9" name="AutoShape 6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40" name="AutoShape 6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41" name="AutoShape 6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42" name="AutoShape 6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Khác nhau:</a:t>
            </a:r>
          </a:p>
        </p:txBody>
      </p:sp>
      <p:grpSp>
        <p:nvGrpSpPr>
          <p:cNvPr id="127044" name="Group 68"/>
          <p:cNvGrpSpPr>
            <a:grpSpLocks/>
          </p:cNvGrpSpPr>
          <p:nvPr/>
        </p:nvGrpSpPr>
        <p:grpSpPr bwMode="auto">
          <a:xfrm>
            <a:off x="4389438" y="1141413"/>
            <a:ext cx="6629400" cy="8763000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127046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7048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515180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457E-6 L -0.32361 2.77457E-6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5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HAS_SCREEN_REC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412</Words>
  <Application>Microsoft Office PowerPoint</Application>
  <PresentationFormat>On-screen Show (4:3)</PresentationFormat>
  <Paragraphs>71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Default Design</vt:lpstr>
      <vt:lpstr>PowerPoint Presentation</vt:lpstr>
      <vt:lpstr>PowerPoint Presentation</vt:lpstr>
      <vt:lpstr>PowerPoint Presentation</vt:lpstr>
      <vt:lpstr>MỞ RỘNG </vt:lpstr>
      <vt:lpstr>PowerPoint Presentation</vt:lpstr>
      <vt:lpstr>PowerPoint Presentation</vt:lpstr>
      <vt:lpstr>MỞ RỘNG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KHỐI NÀO CÓ MẶT TRÒN BAO QUANH TRONG CÁC KHỐI SAU?</vt:lpstr>
      <vt:lpstr>KHỐI NÀO CÓ MẶT TRÊN VÀ MẶT ĐÁY LÀ MẶT PHẲNG?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MinhThangPC.VN</cp:lastModifiedBy>
  <cp:revision>87</cp:revision>
  <dcterms:created xsi:type="dcterms:W3CDTF">2020-04-14T07:04:16Z</dcterms:created>
  <dcterms:modified xsi:type="dcterms:W3CDTF">2023-10-23T07:22:50Z</dcterms:modified>
</cp:coreProperties>
</file>