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3" r:id="rId3"/>
    <p:sldId id="264" r:id="rId4"/>
    <p:sldId id="265" r:id="rId5"/>
    <p:sldId id="256" r:id="rId6"/>
    <p:sldId id="257" r:id="rId7"/>
    <p:sldId id="258" r:id="rId8"/>
    <p:sldId id="259" r:id="rId9"/>
    <p:sldId id="260" r:id="rId10"/>
    <p:sldId id="261" r:id="rId11"/>
    <p:sldId id="262"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93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6"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010EC0-4FDA-4E06-82B2-97061D8BB865}"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B50AA-38AB-46FA-B525-3A2106AF3526}" type="slidenum">
              <a:rPr lang="en-US" smtClean="0"/>
              <a:t>‹#›</a:t>
            </a:fld>
            <a:endParaRPr lang="en-US"/>
          </a:p>
        </p:txBody>
      </p:sp>
    </p:spTree>
    <p:extLst>
      <p:ext uri="{BB962C8B-B14F-4D97-AF65-F5344CB8AC3E}">
        <p14:creationId xmlns:p14="http://schemas.microsoft.com/office/powerpoint/2010/main" val="3408283142"/>
      </p:ext>
    </p:extLst>
  </p:cSld>
  <p:clrMapOvr>
    <a:masterClrMapping/>
  </p:clrMapOvr>
  <p:transition spd="slow" advClick="0" advTm="7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0EC0-4FDA-4E06-82B2-97061D8BB865}"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B50AA-38AB-46FA-B525-3A2106AF3526}" type="slidenum">
              <a:rPr lang="en-US" smtClean="0"/>
              <a:t>‹#›</a:t>
            </a:fld>
            <a:endParaRPr lang="en-US"/>
          </a:p>
        </p:txBody>
      </p:sp>
    </p:spTree>
    <p:extLst>
      <p:ext uri="{BB962C8B-B14F-4D97-AF65-F5344CB8AC3E}">
        <p14:creationId xmlns:p14="http://schemas.microsoft.com/office/powerpoint/2010/main" val="369428728"/>
      </p:ext>
    </p:extLst>
  </p:cSld>
  <p:clrMapOvr>
    <a:masterClrMapping/>
  </p:clrMapOvr>
  <p:transition spd="slow" advClick="0" advTm="7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0EC0-4FDA-4E06-82B2-97061D8BB865}"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B50AA-38AB-46FA-B525-3A2106AF3526}" type="slidenum">
              <a:rPr lang="en-US" smtClean="0"/>
              <a:t>‹#›</a:t>
            </a:fld>
            <a:endParaRPr lang="en-US"/>
          </a:p>
        </p:txBody>
      </p:sp>
    </p:spTree>
    <p:extLst>
      <p:ext uri="{BB962C8B-B14F-4D97-AF65-F5344CB8AC3E}">
        <p14:creationId xmlns:p14="http://schemas.microsoft.com/office/powerpoint/2010/main" val="4282713318"/>
      </p:ext>
    </p:extLst>
  </p:cSld>
  <p:clrMapOvr>
    <a:masterClrMapping/>
  </p:clrMapOvr>
  <p:transition spd="slow" advClick="0" advTm="7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C2999E-B260-4CE7-A45A-61E16A796C1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2263F6-CB68-4F38-AA90-CE142B0A792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26559"/>
      </p:ext>
    </p:extLst>
  </p:cSld>
  <p:clrMapOvr>
    <a:masterClrMapping/>
  </p:clrMapOvr>
  <p:transition spd="slow" advClick="0" advTm="7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FAB5BB-5126-41B4-A03C-140BBF20C55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D86D23-8D1E-47FF-8B86-1323BF800A8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234841"/>
      </p:ext>
    </p:extLst>
  </p:cSld>
  <p:clrMapOvr>
    <a:masterClrMapping/>
  </p:clrMapOvr>
  <p:transition spd="slow" advClick="0" advTm="7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FABC45-5D78-4933-846C-A0B58A0E974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155C89-D94E-4700-997E-CD3F7BBB2A3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294446"/>
      </p:ext>
    </p:extLst>
  </p:cSld>
  <p:clrMapOvr>
    <a:masterClrMapping/>
  </p:clrMapOvr>
  <p:transition spd="slow" advClick="0" advTm="7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35C50E-FF05-4A7F-AF6F-15ED57B3F190}"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48E4F0-BB8B-4CEB-A852-B1029E46C43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587168"/>
      </p:ext>
    </p:extLst>
  </p:cSld>
  <p:clrMapOvr>
    <a:masterClrMapping/>
  </p:clrMapOvr>
  <p:transition spd="slow" advClick="0" advTm="7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25A8EC-E545-4987-B82B-DF9A301E32C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61C253-473D-44EC-A983-69F33FC780D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565138"/>
      </p:ext>
    </p:extLst>
  </p:cSld>
  <p:clrMapOvr>
    <a:masterClrMapping/>
  </p:clrMapOvr>
  <p:transition spd="slow" advClick="0" advTm="7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8DD20D-1960-4285-A64E-B4C792A394B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DDCB27-2EE5-49D6-ACC4-EF807271DC8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235766"/>
      </p:ext>
    </p:extLst>
  </p:cSld>
  <p:clrMapOvr>
    <a:masterClrMapping/>
  </p:clrMapOvr>
  <p:transition spd="slow" advClick="0" advTm="7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F02878-422F-402D-BAC4-644F8E32B59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9104DD-6D06-4550-A71A-B6B9B3DC0B9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306284"/>
      </p:ext>
    </p:extLst>
  </p:cSld>
  <p:clrMapOvr>
    <a:masterClrMapping/>
  </p:clrMapOvr>
  <p:transition spd="slow" advClick="0" advTm="7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846198-AFEA-49E4-8F71-E219339C0CD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91261D-F8C3-4C93-8BCA-46DA61A06DC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209197"/>
      </p:ext>
    </p:extLst>
  </p:cSld>
  <p:clrMapOvr>
    <a:masterClrMapping/>
  </p:clrMapOvr>
  <p:transition spd="slow" advClick="0" advTm="7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0EC0-4FDA-4E06-82B2-97061D8BB865}"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B50AA-38AB-46FA-B525-3A2106AF3526}" type="slidenum">
              <a:rPr lang="en-US" smtClean="0"/>
              <a:t>‹#›</a:t>
            </a:fld>
            <a:endParaRPr lang="en-US"/>
          </a:p>
        </p:txBody>
      </p:sp>
    </p:spTree>
    <p:extLst>
      <p:ext uri="{BB962C8B-B14F-4D97-AF65-F5344CB8AC3E}">
        <p14:creationId xmlns:p14="http://schemas.microsoft.com/office/powerpoint/2010/main" val="544973361"/>
      </p:ext>
    </p:extLst>
  </p:cSld>
  <p:clrMapOvr>
    <a:masterClrMapping/>
  </p:clrMapOvr>
  <p:transition spd="slow" advClick="0" advTm="700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534EA0-A27D-4638-BF97-B78941A6700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E30C4C-C086-4B29-A4AD-26149CBB3E8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403210"/>
      </p:ext>
    </p:extLst>
  </p:cSld>
  <p:clrMapOvr>
    <a:masterClrMapping/>
  </p:clrMapOvr>
  <p:transition spd="slow" advClick="0" advTm="7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8E4E3D-01EB-4397-8D25-F8E155FA619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5BBE42-FAAF-4579-A70C-8D9CE31413B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644367"/>
      </p:ext>
    </p:extLst>
  </p:cSld>
  <p:clrMapOvr>
    <a:masterClrMapping/>
  </p:clrMapOvr>
  <p:transition spd="slow" advClick="0" advTm="70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9ADD86-0500-49AA-A00F-DC0CEB1BAD1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20536B-5D45-45FE-8487-E5ACE0A0E88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265699"/>
      </p:ext>
    </p:extLst>
  </p:cSld>
  <p:clrMapOvr>
    <a:masterClrMapping/>
  </p:clrMapOvr>
  <p:transition spd="slow" advClick="0" advTm="7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010EC0-4FDA-4E06-82B2-97061D8BB865}"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B50AA-38AB-46FA-B525-3A2106AF3526}" type="slidenum">
              <a:rPr lang="en-US" smtClean="0"/>
              <a:t>‹#›</a:t>
            </a:fld>
            <a:endParaRPr lang="en-US"/>
          </a:p>
        </p:txBody>
      </p:sp>
    </p:spTree>
    <p:extLst>
      <p:ext uri="{BB962C8B-B14F-4D97-AF65-F5344CB8AC3E}">
        <p14:creationId xmlns:p14="http://schemas.microsoft.com/office/powerpoint/2010/main" val="2555288158"/>
      </p:ext>
    </p:extLst>
  </p:cSld>
  <p:clrMapOvr>
    <a:masterClrMapping/>
  </p:clrMapOvr>
  <p:transition spd="slow" advClick="0" advTm="7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10EC0-4FDA-4E06-82B2-97061D8BB865}"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B50AA-38AB-46FA-B525-3A2106AF3526}" type="slidenum">
              <a:rPr lang="en-US" smtClean="0"/>
              <a:t>‹#›</a:t>
            </a:fld>
            <a:endParaRPr lang="en-US"/>
          </a:p>
        </p:txBody>
      </p:sp>
    </p:spTree>
    <p:extLst>
      <p:ext uri="{BB962C8B-B14F-4D97-AF65-F5344CB8AC3E}">
        <p14:creationId xmlns:p14="http://schemas.microsoft.com/office/powerpoint/2010/main" val="2407428232"/>
      </p:ext>
    </p:extLst>
  </p:cSld>
  <p:clrMapOvr>
    <a:masterClrMapping/>
  </p:clrMapOvr>
  <p:transition spd="slow" advClick="0" advTm="7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010EC0-4FDA-4E06-82B2-97061D8BB865}" type="datetimeFigureOut">
              <a:rPr lang="en-US" smtClean="0"/>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B50AA-38AB-46FA-B525-3A2106AF3526}" type="slidenum">
              <a:rPr lang="en-US" smtClean="0"/>
              <a:t>‹#›</a:t>
            </a:fld>
            <a:endParaRPr lang="en-US"/>
          </a:p>
        </p:txBody>
      </p:sp>
    </p:spTree>
    <p:extLst>
      <p:ext uri="{BB962C8B-B14F-4D97-AF65-F5344CB8AC3E}">
        <p14:creationId xmlns:p14="http://schemas.microsoft.com/office/powerpoint/2010/main" val="940768357"/>
      </p:ext>
    </p:extLst>
  </p:cSld>
  <p:clrMapOvr>
    <a:masterClrMapping/>
  </p:clrMapOvr>
  <p:transition spd="slow" advClick="0" advTm="7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010EC0-4FDA-4E06-82B2-97061D8BB865}" type="datetimeFigureOut">
              <a:rPr lang="en-US" smtClean="0"/>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B50AA-38AB-46FA-B525-3A2106AF3526}" type="slidenum">
              <a:rPr lang="en-US" smtClean="0"/>
              <a:t>‹#›</a:t>
            </a:fld>
            <a:endParaRPr lang="en-US"/>
          </a:p>
        </p:txBody>
      </p:sp>
    </p:spTree>
    <p:extLst>
      <p:ext uri="{BB962C8B-B14F-4D97-AF65-F5344CB8AC3E}">
        <p14:creationId xmlns:p14="http://schemas.microsoft.com/office/powerpoint/2010/main" val="2506892592"/>
      </p:ext>
    </p:extLst>
  </p:cSld>
  <p:clrMapOvr>
    <a:masterClrMapping/>
  </p:clrMapOvr>
  <p:transition spd="slow" advClick="0" advTm="7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10EC0-4FDA-4E06-82B2-97061D8BB865}" type="datetimeFigureOut">
              <a:rPr lang="en-US" smtClean="0"/>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B50AA-38AB-46FA-B525-3A2106AF3526}" type="slidenum">
              <a:rPr lang="en-US" smtClean="0"/>
              <a:t>‹#›</a:t>
            </a:fld>
            <a:endParaRPr lang="en-US"/>
          </a:p>
        </p:txBody>
      </p:sp>
    </p:spTree>
    <p:extLst>
      <p:ext uri="{BB962C8B-B14F-4D97-AF65-F5344CB8AC3E}">
        <p14:creationId xmlns:p14="http://schemas.microsoft.com/office/powerpoint/2010/main" val="1515813860"/>
      </p:ext>
    </p:extLst>
  </p:cSld>
  <p:clrMapOvr>
    <a:masterClrMapping/>
  </p:clrMapOvr>
  <p:transition spd="slow" advClick="0" advTm="7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010EC0-4FDA-4E06-82B2-97061D8BB865}"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B50AA-38AB-46FA-B525-3A2106AF3526}" type="slidenum">
              <a:rPr lang="en-US" smtClean="0"/>
              <a:t>‹#›</a:t>
            </a:fld>
            <a:endParaRPr lang="en-US"/>
          </a:p>
        </p:txBody>
      </p:sp>
    </p:spTree>
    <p:extLst>
      <p:ext uri="{BB962C8B-B14F-4D97-AF65-F5344CB8AC3E}">
        <p14:creationId xmlns:p14="http://schemas.microsoft.com/office/powerpoint/2010/main" val="2193211852"/>
      </p:ext>
    </p:extLst>
  </p:cSld>
  <p:clrMapOvr>
    <a:masterClrMapping/>
  </p:clrMapOvr>
  <p:transition spd="slow" advClick="0" advTm="7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010EC0-4FDA-4E06-82B2-97061D8BB865}"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B50AA-38AB-46FA-B525-3A2106AF3526}" type="slidenum">
              <a:rPr lang="en-US" smtClean="0"/>
              <a:t>‹#›</a:t>
            </a:fld>
            <a:endParaRPr lang="en-US"/>
          </a:p>
        </p:txBody>
      </p:sp>
    </p:spTree>
    <p:extLst>
      <p:ext uri="{BB962C8B-B14F-4D97-AF65-F5344CB8AC3E}">
        <p14:creationId xmlns:p14="http://schemas.microsoft.com/office/powerpoint/2010/main" val="1482168634"/>
      </p:ext>
    </p:extLst>
  </p:cSld>
  <p:clrMapOvr>
    <a:masterClrMapping/>
  </p:clrMapOvr>
  <p:transition spd="slow" advClick="0" advTm="7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10EC0-4FDA-4E06-82B2-97061D8BB865}" type="datetimeFigureOut">
              <a:rPr lang="en-US" smtClean="0"/>
              <a:t>12/11/2023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B50AA-38AB-46FA-B525-3A2106AF3526}" type="slidenum">
              <a:rPr lang="en-US" smtClean="0"/>
              <a:t>‹#›</a:t>
            </a:fld>
            <a:endParaRPr lang="en-US"/>
          </a:p>
        </p:txBody>
      </p:sp>
    </p:spTree>
    <p:extLst>
      <p:ext uri="{BB962C8B-B14F-4D97-AF65-F5344CB8AC3E}">
        <p14:creationId xmlns:p14="http://schemas.microsoft.com/office/powerpoint/2010/main" val="417369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7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27878F-6C58-44F0-9F05-F54E5156CE6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84D99C-D032-4C38-97CD-051BAE2D536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926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7000">
    <p:randomBar dir="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C:\Users\LENOVO\Desktop\h&#7897;i%20gi&#7843;ng\Nhac-thu-gian-hoc-tap-Part-1-Thien-nhien-Piano-song-alpha.mp3" TargetMode="External"/><Relationship Id="rId1" Type="http://schemas.microsoft.com/office/2007/relationships/media" Target="file:///C:\Users\LENOVO\Desktop\h&#7897;i%20gi&#7843;ng\Nhac-thu-gian-hoc-tap-Part-1-Thien-nhien-Piano-song-alpha.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0"/>
            <a:ext cx="12192000" cy="6858000"/>
          </a:xfrm>
          <a:prstGeom prst="rect">
            <a:avLst/>
          </a:prstGeom>
        </p:spPr>
      </p:pic>
      <p:pic>
        <p:nvPicPr>
          <p:cNvPr id="6" name="Picture 3" descr="C:\Users\Administrator\Downloads\z2927050180919_87679c610dadda88ac4fa8a014b7cf1f-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550" y="1671638"/>
            <a:ext cx="20923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2825" y="3548063"/>
            <a:ext cx="8564563" cy="1952625"/>
          </a:xfrm>
          <a:prstGeom prst="rect">
            <a:avLst/>
          </a:prstGeom>
          <a:noFill/>
        </p:spPr>
        <p:txBody>
          <a:bodyPr>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a:ea typeface="Calibri"/>
                <a:cs typeface="Times New Roman"/>
              </a:rPr>
              <a:t>GIÁO ÁN: PHÁT TRIỂN </a:t>
            </a:r>
            <a:r>
              <a:rPr kumimoji="0" lang="en-US" sz="2400" b="1" i="0" u="none" strike="noStrike" kern="1200" cap="none" spc="0" normalizeH="0" baseline="0" noProof="0" dirty="0">
                <a:ln>
                  <a:noFill/>
                </a:ln>
                <a:solidFill>
                  <a:srgbClr val="FF0000"/>
                </a:solidFill>
                <a:effectLst/>
                <a:uLnTx/>
                <a:uFillTx/>
                <a:latin typeface="Times New Roman"/>
                <a:ea typeface="Calibri"/>
                <a:cs typeface="Times New Roman"/>
              </a:rPr>
              <a:t>NGÔN NGỮ</a:t>
            </a:r>
          </a:p>
          <a:p>
            <a:pPr marL="0" marR="0" lvl="0" indent="1770063" algn="l" defTabSz="914400" rtl="0" eaLnBrk="1" fontAlgn="auto" latinLnBrk="0" hangingPunct="1">
              <a:lnSpc>
                <a:spcPct val="107000"/>
              </a:lnSpc>
              <a:spcBef>
                <a:spcPts val="0"/>
              </a:spcBef>
              <a:spcAft>
                <a:spcPts val="800"/>
              </a:spcAft>
              <a:buClrTx/>
              <a:buSzTx/>
              <a:buFontTx/>
              <a:buNone/>
              <a:tabLst/>
              <a:defRPr/>
            </a:pPr>
            <a:r>
              <a:rPr kumimoji="0" lang="vi-VN" sz="1600" b="1" i="0" u="none" strike="noStrike" kern="1200" cap="none" spc="0" normalizeH="0" baseline="0" noProof="0" dirty="0">
                <a:ln>
                  <a:noFill/>
                </a:ln>
                <a:solidFill>
                  <a:srgbClr val="002060"/>
                </a:solidFill>
                <a:effectLst/>
                <a:uLnTx/>
                <a:uFillTx/>
                <a:latin typeface="Times New Roman"/>
                <a:ea typeface="Calibri"/>
                <a:cs typeface="Times New Roman"/>
              </a:rPr>
              <a:t>Đề tài</a:t>
            </a:r>
            <a:r>
              <a:rPr kumimoji="0" lang="en-US" sz="16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vi-VN" sz="1600" b="1" i="0" u="none" strike="noStrike" kern="1200" cap="none" spc="0" normalizeH="0" baseline="0" noProof="0" dirty="0">
                <a:ln>
                  <a:noFill/>
                </a:ln>
                <a:solidFill>
                  <a:srgbClr val="002060"/>
                </a:solidFill>
                <a:effectLst/>
                <a:uLnTx/>
                <a:uFillTx/>
                <a:latin typeface="Times New Roman"/>
                <a:ea typeface="Calibri"/>
                <a:cs typeface="Times New Roman"/>
              </a:rPr>
              <a:t>:</a:t>
            </a:r>
            <a:r>
              <a:rPr kumimoji="0" lang="en-US" sz="1600" b="1" i="0" u="none" strike="noStrike" kern="1200" cap="none" spc="0" normalizeH="0" baseline="0" noProof="0" dirty="0">
                <a:ln>
                  <a:noFill/>
                </a:ln>
                <a:solidFill>
                  <a:srgbClr val="002060"/>
                </a:solidFill>
                <a:effectLst/>
                <a:uLnTx/>
                <a:uFillTx/>
                <a:latin typeface="Times New Roman"/>
                <a:ea typeface="Calibri"/>
                <a:cs typeface="Times New Roman"/>
              </a:rPr>
              <a:t> </a:t>
            </a:r>
            <a:r>
              <a:rPr lang="en-US" sz="1600" b="1" dirty="0" err="1" smtClean="0">
                <a:solidFill>
                  <a:srgbClr val="002060"/>
                </a:solidFill>
                <a:latin typeface="Times New Roman"/>
                <a:ea typeface="Calibri"/>
                <a:cs typeface="Times New Roman"/>
              </a:rPr>
              <a:t>Truyện</a:t>
            </a:r>
            <a:r>
              <a:rPr kumimoji="0" lang="en-US" sz="1600" b="1" i="0" u="none" strike="noStrike" kern="1200" cap="none" spc="0" normalizeH="0" baseline="0" noProof="0" dirty="0" smtClean="0">
                <a:ln>
                  <a:noFill/>
                </a:ln>
                <a:solidFill>
                  <a:srgbClr val="002060"/>
                </a:solidFill>
                <a:effectLst/>
                <a:uLnTx/>
                <a:uFillTx/>
                <a:latin typeface="Times New Roman"/>
                <a:ea typeface="Calibri"/>
                <a:cs typeface="Times New Roman"/>
              </a:rPr>
              <a:t> </a:t>
            </a:r>
            <a:r>
              <a:rPr kumimoji="0" lang="en-US" sz="1600" b="1" i="0" u="none" strike="noStrike" kern="1200" cap="none" spc="0" normalizeH="0" baseline="0" noProof="0" dirty="0">
                <a:ln>
                  <a:noFill/>
                </a:ln>
                <a:solidFill>
                  <a:srgbClr val="002060"/>
                </a:solidFill>
                <a:effectLst/>
                <a:uLnTx/>
                <a:uFillTx/>
                <a:latin typeface="Times New Roman"/>
                <a:ea typeface="Calibri"/>
                <a:cs typeface="Times New Roman"/>
              </a:rPr>
              <a:t>: “ </a:t>
            </a:r>
            <a:r>
              <a:rPr kumimoji="0" lang="en-US" sz="1600" b="1" i="0" u="none" strike="noStrike" kern="1200" cap="none" spc="0" normalizeH="0" baseline="0" noProof="0" dirty="0" err="1" smtClean="0">
                <a:ln>
                  <a:noFill/>
                </a:ln>
                <a:solidFill>
                  <a:srgbClr val="002060"/>
                </a:solidFill>
                <a:effectLst/>
                <a:uLnTx/>
                <a:uFillTx/>
                <a:latin typeface="Times New Roman"/>
                <a:ea typeface="Calibri"/>
                <a:cs typeface="Times New Roman"/>
              </a:rPr>
              <a:t>Cây</a:t>
            </a:r>
            <a:r>
              <a:rPr kumimoji="0" lang="en-US" sz="1600" b="1" i="0" u="none" strike="noStrike" kern="1200" cap="none" spc="0" normalizeH="0" noProof="0" dirty="0" smtClean="0">
                <a:ln>
                  <a:noFill/>
                </a:ln>
                <a:solidFill>
                  <a:srgbClr val="002060"/>
                </a:solidFill>
                <a:effectLst/>
                <a:uLnTx/>
                <a:uFillTx/>
                <a:latin typeface="Times New Roman"/>
                <a:ea typeface="Calibri"/>
                <a:cs typeface="Times New Roman"/>
              </a:rPr>
              <a:t> </a:t>
            </a:r>
            <a:r>
              <a:rPr kumimoji="0" lang="en-US" sz="1600" b="1" i="0" u="none" strike="noStrike" kern="1200" cap="none" spc="0" normalizeH="0" noProof="0" dirty="0" err="1" smtClean="0">
                <a:ln>
                  <a:noFill/>
                </a:ln>
                <a:solidFill>
                  <a:srgbClr val="002060"/>
                </a:solidFill>
                <a:effectLst/>
                <a:uLnTx/>
                <a:uFillTx/>
                <a:latin typeface="Times New Roman"/>
                <a:ea typeface="Calibri"/>
                <a:cs typeface="Times New Roman"/>
              </a:rPr>
              <a:t>rau</a:t>
            </a:r>
            <a:r>
              <a:rPr kumimoji="0" lang="en-US" sz="1600" b="1" i="0" u="none" strike="noStrike" kern="1200" cap="none" spc="0" normalizeH="0" noProof="0" dirty="0" smtClean="0">
                <a:ln>
                  <a:noFill/>
                </a:ln>
                <a:solidFill>
                  <a:srgbClr val="002060"/>
                </a:solidFill>
                <a:effectLst/>
                <a:uLnTx/>
                <a:uFillTx/>
                <a:latin typeface="Times New Roman"/>
                <a:ea typeface="Calibri"/>
                <a:cs typeface="Times New Roman"/>
              </a:rPr>
              <a:t> </a:t>
            </a:r>
            <a:r>
              <a:rPr kumimoji="0" lang="en-US" sz="1600" b="1" i="0" u="none" strike="noStrike" kern="1200" cap="none" spc="0" normalizeH="0" noProof="0" dirty="0" err="1" smtClean="0">
                <a:ln>
                  <a:noFill/>
                </a:ln>
                <a:solidFill>
                  <a:srgbClr val="002060"/>
                </a:solidFill>
                <a:effectLst/>
                <a:uLnTx/>
                <a:uFillTx/>
                <a:latin typeface="Times New Roman"/>
                <a:ea typeface="Calibri"/>
                <a:cs typeface="Times New Roman"/>
              </a:rPr>
              <a:t>của</a:t>
            </a:r>
            <a:r>
              <a:rPr kumimoji="0" lang="en-US" sz="1600" b="1" i="0" u="none" strike="noStrike" kern="1200" cap="none" spc="0" normalizeH="0" noProof="0" dirty="0" smtClean="0">
                <a:ln>
                  <a:noFill/>
                </a:ln>
                <a:solidFill>
                  <a:srgbClr val="002060"/>
                </a:solidFill>
                <a:effectLst/>
                <a:uLnTx/>
                <a:uFillTx/>
                <a:latin typeface="Times New Roman"/>
                <a:ea typeface="Calibri"/>
                <a:cs typeface="Times New Roman"/>
              </a:rPr>
              <a:t> </a:t>
            </a:r>
            <a:r>
              <a:rPr lang="en-US" sz="1600" b="1" dirty="0">
                <a:solidFill>
                  <a:srgbClr val="002060"/>
                </a:solidFill>
                <a:latin typeface="Times New Roman"/>
                <a:ea typeface="Calibri"/>
                <a:cs typeface="Times New Roman"/>
              </a:rPr>
              <a:t>T</a:t>
            </a:r>
            <a:r>
              <a:rPr kumimoji="0" lang="en-US" sz="1600" b="1" i="0" u="none" strike="noStrike" kern="1200" cap="none" spc="0" normalizeH="0" noProof="0" dirty="0" err="1" smtClean="0">
                <a:ln>
                  <a:noFill/>
                </a:ln>
                <a:solidFill>
                  <a:srgbClr val="002060"/>
                </a:solidFill>
                <a:effectLst/>
                <a:uLnTx/>
                <a:uFillTx/>
                <a:latin typeface="Times New Roman"/>
                <a:ea typeface="Calibri"/>
                <a:cs typeface="Times New Roman"/>
              </a:rPr>
              <a:t>hỏ</a:t>
            </a:r>
            <a:r>
              <a:rPr kumimoji="0" lang="en-US" sz="1600" b="1" i="0" u="none" strike="noStrike" kern="1200" cap="none" spc="0" normalizeH="0" noProof="0" dirty="0" smtClean="0">
                <a:ln>
                  <a:noFill/>
                </a:ln>
                <a:solidFill>
                  <a:srgbClr val="002060"/>
                </a:solidFill>
                <a:effectLst/>
                <a:uLnTx/>
                <a:uFillTx/>
                <a:latin typeface="Times New Roman"/>
                <a:ea typeface="Calibri"/>
                <a:cs typeface="Times New Roman"/>
              </a:rPr>
              <a:t> </a:t>
            </a:r>
            <a:r>
              <a:rPr lang="en-US" sz="1600" b="1" noProof="0" dirty="0" err="1" smtClean="0">
                <a:solidFill>
                  <a:srgbClr val="002060"/>
                </a:solidFill>
                <a:latin typeface="Times New Roman"/>
                <a:ea typeface="Calibri"/>
                <a:cs typeface="Times New Roman"/>
              </a:rPr>
              <a:t>Ú</a:t>
            </a:r>
            <a:r>
              <a:rPr kumimoji="0" lang="en-US" sz="1600" b="1" i="0" u="none" strike="noStrike" kern="1200" cap="none" spc="0" normalizeH="0" noProof="0" dirty="0" err="1" smtClean="0">
                <a:ln>
                  <a:noFill/>
                </a:ln>
                <a:solidFill>
                  <a:srgbClr val="002060"/>
                </a:solidFill>
                <a:effectLst/>
                <a:uLnTx/>
                <a:uFillTx/>
                <a:latin typeface="Times New Roman"/>
                <a:ea typeface="Calibri"/>
                <a:cs typeface="Times New Roman"/>
              </a:rPr>
              <a:t>t</a:t>
            </a:r>
            <a:r>
              <a:rPr kumimoji="0" lang="en-US" sz="1600" b="1" i="0" u="none" strike="noStrike" kern="1200" cap="none" spc="0" normalizeH="0" baseline="0" noProof="0" dirty="0" smtClean="0">
                <a:ln>
                  <a:noFill/>
                </a:ln>
                <a:solidFill>
                  <a:srgbClr val="002060"/>
                </a:solidFill>
                <a:effectLst/>
                <a:uLnTx/>
                <a:uFillTx/>
                <a:latin typeface="Times New Roman"/>
                <a:ea typeface="Calibri"/>
                <a:cs typeface="Times New Roman"/>
              </a:rPr>
              <a:t> </a:t>
            </a:r>
            <a:r>
              <a:rPr kumimoji="0" lang="en-US" sz="1600" b="1" i="0" u="none" strike="noStrike" kern="1200" cap="none" spc="0" normalizeH="0" baseline="0" noProof="0" dirty="0">
                <a:ln>
                  <a:noFill/>
                </a:ln>
                <a:solidFill>
                  <a:srgbClr val="002060"/>
                </a:solidFill>
                <a:effectLst/>
                <a:uLnTx/>
                <a:uFillTx/>
                <a:latin typeface="Times New Roman"/>
                <a:ea typeface="Calibri"/>
                <a:cs typeface="Times New Roman"/>
              </a:rPr>
              <a:t>” – T/g: </a:t>
            </a:r>
            <a:r>
              <a:rPr lang="en-US" sz="1600" b="1" dirty="0" err="1" smtClean="0">
                <a:solidFill>
                  <a:srgbClr val="002060"/>
                </a:solidFill>
                <a:latin typeface="Times New Roman"/>
                <a:ea typeface="Calibri"/>
                <a:cs typeface="Times New Roman"/>
              </a:rPr>
              <a:t>Phong</a:t>
            </a:r>
            <a:r>
              <a:rPr lang="en-US" sz="1600" b="1" dirty="0" smtClean="0">
                <a:solidFill>
                  <a:srgbClr val="002060"/>
                </a:solidFill>
                <a:latin typeface="Times New Roman"/>
                <a:ea typeface="Calibri"/>
                <a:cs typeface="Times New Roman"/>
              </a:rPr>
              <a:t> Thu</a:t>
            </a:r>
            <a:endParaRPr kumimoji="0" lang="en-US" sz="1600" b="0" i="0" u="none" strike="noStrike" kern="1200" cap="none" spc="0" normalizeH="0" baseline="0" noProof="0" dirty="0">
              <a:ln>
                <a:noFill/>
              </a:ln>
              <a:solidFill>
                <a:srgbClr val="002060"/>
              </a:solidFill>
              <a:effectLst/>
              <a:uLnTx/>
              <a:uFillTx/>
              <a:latin typeface="Times New Roman"/>
              <a:ea typeface="Calibri"/>
              <a:cs typeface="Times New Roman"/>
            </a:endParaRPr>
          </a:p>
          <a:p>
            <a:pPr marL="0" marR="0" lvl="0" indent="1770063"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err="1">
                <a:ln>
                  <a:noFill/>
                </a:ln>
                <a:solidFill>
                  <a:srgbClr val="002060"/>
                </a:solidFill>
                <a:effectLst/>
                <a:uLnTx/>
                <a:uFillTx/>
                <a:latin typeface="Times New Roman"/>
                <a:ea typeface="Calibri"/>
                <a:cs typeface="Times New Roman"/>
              </a:rPr>
              <a:t>Loại</a:t>
            </a:r>
            <a:r>
              <a:rPr kumimoji="0" lang="en-US" sz="16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en-US" sz="1600" b="1" i="0" u="none" strike="noStrike" kern="1200" cap="none" spc="0" normalizeH="0" baseline="0" noProof="0" dirty="0" err="1">
                <a:ln>
                  <a:noFill/>
                </a:ln>
                <a:solidFill>
                  <a:srgbClr val="002060"/>
                </a:solidFill>
                <a:effectLst/>
                <a:uLnTx/>
                <a:uFillTx/>
                <a:latin typeface="Times New Roman"/>
                <a:ea typeface="Calibri"/>
                <a:cs typeface="Times New Roman"/>
              </a:rPr>
              <a:t>tiết</a:t>
            </a:r>
            <a:r>
              <a:rPr kumimoji="0" lang="en-US" sz="1600" b="1" i="0" u="none" strike="noStrike" kern="1200" cap="none" spc="0" normalizeH="0" baseline="0" noProof="0" dirty="0">
                <a:ln>
                  <a:noFill/>
                </a:ln>
                <a:solidFill>
                  <a:srgbClr val="002060"/>
                </a:solidFill>
                <a:effectLst/>
                <a:uLnTx/>
                <a:uFillTx/>
                <a:latin typeface="Times New Roman"/>
                <a:ea typeface="Calibri"/>
                <a:cs typeface="Times New Roman"/>
              </a:rPr>
              <a:t> : </a:t>
            </a:r>
            <a:r>
              <a:rPr lang="en-US" sz="1600" b="1" noProof="0" dirty="0" err="1" smtClean="0">
                <a:solidFill>
                  <a:srgbClr val="002060"/>
                </a:solidFill>
                <a:latin typeface="Times New Roman"/>
                <a:ea typeface="Calibri"/>
                <a:cs typeface="Times New Roman"/>
              </a:rPr>
              <a:t>Trẻ</a:t>
            </a:r>
            <a:r>
              <a:rPr lang="en-US" sz="1600" b="1" noProof="0" dirty="0" smtClean="0">
                <a:solidFill>
                  <a:srgbClr val="002060"/>
                </a:solidFill>
                <a:latin typeface="Times New Roman"/>
                <a:ea typeface="Calibri"/>
                <a:cs typeface="Times New Roman"/>
              </a:rPr>
              <a:t> </a:t>
            </a:r>
            <a:r>
              <a:rPr lang="en-US" sz="1600" b="1" noProof="0" dirty="0" err="1" smtClean="0">
                <a:solidFill>
                  <a:srgbClr val="002060"/>
                </a:solidFill>
                <a:latin typeface="Times New Roman"/>
                <a:ea typeface="Calibri"/>
                <a:cs typeface="Times New Roman"/>
              </a:rPr>
              <a:t>đã</a:t>
            </a:r>
            <a:r>
              <a:rPr lang="en-US" sz="1600" b="1" noProof="0" dirty="0" smtClean="0">
                <a:solidFill>
                  <a:srgbClr val="002060"/>
                </a:solidFill>
                <a:latin typeface="Times New Roman"/>
                <a:ea typeface="Calibri"/>
                <a:cs typeface="Times New Roman"/>
              </a:rPr>
              <a:t> </a:t>
            </a:r>
            <a:r>
              <a:rPr lang="en-US" sz="1600" b="1" noProof="0" dirty="0" err="1" smtClean="0">
                <a:solidFill>
                  <a:srgbClr val="002060"/>
                </a:solidFill>
                <a:latin typeface="Times New Roman"/>
                <a:ea typeface="Calibri"/>
                <a:cs typeface="Times New Roman"/>
              </a:rPr>
              <a:t>biết</a:t>
            </a:r>
            <a:endParaRPr kumimoji="0" lang="en-US" sz="1600" b="0" i="0" u="none" strike="noStrike" kern="1200" cap="none" spc="0" normalizeH="0" baseline="0" noProof="0" dirty="0">
              <a:ln>
                <a:noFill/>
              </a:ln>
              <a:solidFill>
                <a:srgbClr val="002060"/>
              </a:solidFill>
              <a:effectLst/>
              <a:uLnTx/>
              <a:uFillTx/>
              <a:latin typeface="Times New Roman"/>
              <a:ea typeface="Calibri"/>
              <a:cs typeface="Times New Roman"/>
            </a:endParaRPr>
          </a:p>
          <a:p>
            <a:pPr marL="0" marR="0" lvl="0" indent="1770063" algn="l" defTabSz="914400" rtl="0" eaLnBrk="1" fontAlgn="auto" latinLnBrk="0" hangingPunct="1">
              <a:lnSpc>
                <a:spcPct val="107000"/>
              </a:lnSpc>
              <a:spcBef>
                <a:spcPts val="0"/>
              </a:spcBef>
              <a:spcAft>
                <a:spcPts val="800"/>
              </a:spcAft>
              <a:buClrTx/>
              <a:buSzTx/>
              <a:buFontTx/>
              <a:buNone/>
              <a:tabLst/>
              <a:defRPr/>
            </a:pPr>
            <a:r>
              <a:rPr kumimoji="0" lang="vi-VN" sz="1600" b="1" i="0" u="none" strike="noStrike" kern="1200" cap="none" spc="0" normalizeH="0" baseline="0" noProof="0" dirty="0">
                <a:ln>
                  <a:noFill/>
                </a:ln>
                <a:solidFill>
                  <a:srgbClr val="002060"/>
                </a:solidFill>
                <a:effectLst/>
                <a:uLnTx/>
                <a:uFillTx/>
                <a:latin typeface="Times New Roman"/>
                <a:ea typeface="Calibri"/>
                <a:cs typeface="Times New Roman"/>
              </a:rPr>
              <a:t>Lứa tuổi : </a:t>
            </a:r>
            <a:r>
              <a:rPr kumimoji="0" lang="en-US" sz="1600" b="1" i="0" u="none" strike="noStrike" kern="1200" cap="none" spc="0" normalizeH="0" baseline="0" noProof="0" dirty="0">
                <a:ln>
                  <a:noFill/>
                </a:ln>
                <a:solidFill>
                  <a:srgbClr val="002060"/>
                </a:solidFill>
                <a:effectLst/>
                <a:uLnTx/>
                <a:uFillTx/>
                <a:latin typeface="Times New Roman"/>
                <a:ea typeface="Calibri"/>
                <a:cs typeface="Times New Roman"/>
              </a:rPr>
              <a:t>4 - 5</a:t>
            </a:r>
            <a:r>
              <a:rPr kumimoji="0" lang="vi-VN" sz="1600" b="1" i="0" u="none" strike="noStrike" kern="1200" cap="none" spc="0" normalizeH="0" baseline="0" noProof="0" dirty="0">
                <a:ln>
                  <a:noFill/>
                </a:ln>
                <a:solidFill>
                  <a:srgbClr val="002060"/>
                </a:solidFill>
                <a:effectLst/>
                <a:uLnTx/>
                <a:uFillTx/>
                <a:latin typeface="Times New Roman"/>
                <a:ea typeface="Calibri"/>
                <a:cs typeface="Times New Roman"/>
              </a:rPr>
              <a:t> tuổi</a:t>
            </a:r>
            <a:endParaRPr kumimoji="0" lang="en-US" sz="1600" b="0" i="0" u="none" strike="noStrike" kern="1200" cap="none" spc="0" normalizeH="0" baseline="0" noProof="0" dirty="0">
              <a:ln>
                <a:noFill/>
              </a:ln>
              <a:solidFill>
                <a:srgbClr val="002060"/>
              </a:solidFill>
              <a:effectLst/>
              <a:uLnTx/>
              <a:uFillTx/>
              <a:latin typeface="Times New Roman"/>
              <a:ea typeface="Calibri"/>
              <a:cs typeface="Times New Roman"/>
            </a:endParaRPr>
          </a:p>
          <a:p>
            <a:pPr marL="0" marR="0" lvl="0" indent="1770063" algn="l" defTabSz="914400" rtl="0" eaLnBrk="1" fontAlgn="auto" latinLnBrk="0" hangingPunct="1">
              <a:lnSpc>
                <a:spcPct val="107000"/>
              </a:lnSpc>
              <a:spcBef>
                <a:spcPts val="0"/>
              </a:spcBef>
              <a:spcAft>
                <a:spcPts val="800"/>
              </a:spcAft>
              <a:buClrTx/>
              <a:buSzTx/>
              <a:buFontTx/>
              <a:buNone/>
              <a:tabLst>
                <a:tab pos="5145088" algn="l"/>
              </a:tabLst>
              <a:defRPr/>
            </a:pPr>
            <a:r>
              <a:rPr kumimoji="0" lang="vi-VN" sz="1600" b="1" i="0" u="none" strike="noStrike" kern="1200" cap="none" spc="0" normalizeH="0" baseline="0" noProof="0" dirty="0">
                <a:ln>
                  <a:noFill/>
                </a:ln>
                <a:solidFill>
                  <a:srgbClr val="002060"/>
                </a:solidFill>
                <a:effectLst/>
                <a:uLnTx/>
                <a:uFillTx/>
                <a:latin typeface="Times New Roman"/>
                <a:ea typeface="Calibri"/>
                <a:cs typeface="Times New Roman"/>
              </a:rPr>
              <a:t>Người thực hiện: </a:t>
            </a:r>
            <a:r>
              <a:rPr kumimoji="0" lang="en-US" sz="1600" b="1" i="0" u="none" strike="noStrike" kern="1200" cap="none" spc="0" normalizeH="0" baseline="0" noProof="0" dirty="0" err="1">
                <a:ln>
                  <a:noFill/>
                </a:ln>
                <a:solidFill>
                  <a:srgbClr val="002060"/>
                </a:solidFill>
                <a:effectLst/>
                <a:uLnTx/>
                <a:uFillTx/>
                <a:latin typeface="Times New Roman"/>
                <a:ea typeface="Calibri"/>
                <a:cs typeface="Times New Roman"/>
              </a:rPr>
              <a:t>Nguyễn</a:t>
            </a:r>
            <a:r>
              <a:rPr kumimoji="0" lang="en-US" sz="16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en-US" sz="1600" b="1" i="0" u="none" strike="noStrike" kern="1200" cap="none" spc="0" normalizeH="0" baseline="0" noProof="0" dirty="0" err="1">
                <a:ln>
                  <a:noFill/>
                </a:ln>
                <a:solidFill>
                  <a:srgbClr val="002060"/>
                </a:solidFill>
                <a:effectLst/>
                <a:uLnTx/>
                <a:uFillTx/>
                <a:latin typeface="Times New Roman"/>
                <a:ea typeface="Calibri"/>
                <a:cs typeface="Times New Roman"/>
              </a:rPr>
              <a:t>Vân</a:t>
            </a:r>
            <a:r>
              <a:rPr kumimoji="0" lang="en-US" sz="16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en-US" sz="1600" b="1" i="0" u="none" strike="noStrike" kern="1200" cap="none" spc="0" normalizeH="0" baseline="0" noProof="0" dirty="0" err="1">
                <a:ln>
                  <a:noFill/>
                </a:ln>
                <a:solidFill>
                  <a:srgbClr val="002060"/>
                </a:solidFill>
                <a:effectLst/>
                <a:uLnTx/>
                <a:uFillTx/>
                <a:latin typeface="Times New Roman"/>
                <a:ea typeface="Calibri"/>
                <a:cs typeface="Times New Roman"/>
              </a:rPr>
              <a:t>Anh</a:t>
            </a:r>
            <a:endParaRPr kumimoji="0" lang="en-US" sz="1600" b="0" i="0" u="none" strike="noStrike" kern="1200" cap="none" spc="0" normalizeH="0" baseline="0" noProof="0" dirty="0">
              <a:ln>
                <a:noFill/>
              </a:ln>
              <a:solidFill>
                <a:srgbClr val="002060"/>
              </a:solidFill>
              <a:effectLst/>
              <a:uLnTx/>
              <a:uFillTx/>
              <a:latin typeface="Times New Roman"/>
              <a:ea typeface="Calibri"/>
              <a:cs typeface="Times New Roman"/>
            </a:endParaRPr>
          </a:p>
        </p:txBody>
      </p:sp>
      <p:sp>
        <p:nvSpPr>
          <p:cNvPr id="8" name="Rectangle 7"/>
          <p:cNvSpPr>
            <a:spLocks noChangeArrowheads="1"/>
          </p:cNvSpPr>
          <p:nvPr/>
        </p:nvSpPr>
        <p:spPr bwMode="auto">
          <a:xfrm>
            <a:off x="4765675" y="62214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Năm học </a:t>
            </a:r>
            <a:r>
              <a:rPr kumimoji="0" lang="vi-VN" alt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202</a:t>
            </a:r>
            <a:r>
              <a:rPr kumimoji="0" lang="en-US" alt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3 - </a:t>
            </a:r>
            <a:r>
              <a:rPr kumimoji="0" lang="vi-VN" alt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202</a:t>
            </a:r>
            <a:r>
              <a:rPr kumimoji="0" lang="en-US" alt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4</a:t>
            </a:r>
          </a:p>
        </p:txBody>
      </p:sp>
      <p:sp>
        <p:nvSpPr>
          <p:cNvPr id="9" name="Rectangle 8"/>
          <p:cNvSpPr>
            <a:spLocks noChangeArrowheads="1"/>
          </p:cNvSpPr>
          <p:nvPr/>
        </p:nvSpPr>
        <p:spPr bwMode="auto">
          <a:xfrm>
            <a:off x="3643313" y="204788"/>
            <a:ext cx="525145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8859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859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859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859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859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tab pos="1885950" algn="l"/>
              </a:tabLst>
              <a:defRPr/>
            </a:pPr>
            <a:r>
              <a:rPr kumimoji="0" lang="en-US" alt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ỦY BAN NHÂN DÂN QUẬN LONG BIÊN</a:t>
            </a:r>
          </a:p>
          <a:p>
            <a:pPr marL="0" marR="0" lvl="0" indent="0" algn="ctr" defTabSz="914400" rtl="0" eaLnBrk="1" fontAlgn="base" latinLnBrk="0" hangingPunct="1">
              <a:lnSpc>
                <a:spcPct val="100000"/>
              </a:lnSpc>
              <a:spcBef>
                <a:spcPct val="0"/>
              </a:spcBef>
              <a:spcAft>
                <a:spcPts val="1000"/>
              </a:spcAft>
              <a:buClrTx/>
              <a:buSzTx/>
              <a:buFontTx/>
              <a:buNone/>
              <a:tabLst>
                <a:tab pos="1885950" algn="l"/>
              </a:tabLst>
              <a:defRPr/>
            </a:pPr>
            <a:r>
              <a:rPr kumimoji="0" lang="en-US" alt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 MẦM NON LONG BIÊN</a:t>
            </a:r>
          </a:p>
          <a:p>
            <a:pPr marL="0" marR="0" lvl="0" indent="0" algn="ctr" defTabSz="914400" rtl="0" eaLnBrk="1" fontAlgn="base" latinLnBrk="0" hangingPunct="1">
              <a:lnSpc>
                <a:spcPct val="100000"/>
              </a:lnSpc>
              <a:spcBef>
                <a:spcPct val="0"/>
              </a:spcBef>
              <a:spcAft>
                <a:spcPts val="1000"/>
              </a:spcAft>
              <a:buClrTx/>
              <a:buSzTx/>
              <a:buFontTx/>
              <a:buNone/>
              <a:tabLst>
                <a:tab pos="1885950" algn="l"/>
              </a:tabLst>
              <a:defRPr/>
            </a:pPr>
            <a:r>
              <a:rPr kumimoji="0" lang="en-US" alt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 name="Nhac-thu-gian-hoc-tap-Part-1-Thien-nhien-Piano-song-alpha.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1549063" y="6364410"/>
            <a:ext cx="487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382407"/>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animEffect transition="in" filter="fade">
                                      <p:cBhvr>
                                        <p:cTn id="9" dur="1000"/>
                                        <p:tgtEl>
                                          <p:spTgt spid="9">
                                            <p:txEl>
                                              <p:pRg st="0" end="0"/>
                                            </p:txEl>
                                          </p:spTgt>
                                        </p:tgtEl>
                                      </p:cBhvr>
                                    </p:animEffect>
                                    <p:anim calcmode="lin" valueType="num">
                                      <p:cBhvr>
                                        <p:cTn id="1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anim calcmode="lin" valueType="num">
                                      <p:cBhvr>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42" presetClass="entr" presetSubtype="0" fill="hold" nodeType="after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5000"/>
                            </p:stCondLst>
                            <p:childTnLst>
                              <p:par>
                                <p:cTn id="37" presetID="42" presetClass="entr" presetSubtype="0" fill="hold" nodeType="after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1000"/>
                                        <p:tgtEl>
                                          <p:spTgt spid="7">
                                            <p:txEl>
                                              <p:pRg st="1" end="1"/>
                                            </p:txEl>
                                          </p:spTgt>
                                        </p:tgtEl>
                                      </p:cBhvr>
                                    </p:animEffect>
                                    <p:anim calcmode="lin" valueType="num">
                                      <p:cBhvr>
                                        <p:cTn id="4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6000"/>
                            </p:stCondLst>
                            <p:childTnLst>
                              <p:par>
                                <p:cTn id="43" presetID="42" presetClass="entr" presetSubtype="0" fill="hold" nodeType="after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fade">
                                      <p:cBhvr>
                                        <p:cTn id="45" dur="1000"/>
                                        <p:tgtEl>
                                          <p:spTgt spid="7">
                                            <p:txEl>
                                              <p:pRg st="2" end="2"/>
                                            </p:txEl>
                                          </p:spTgt>
                                        </p:tgtEl>
                                      </p:cBhvr>
                                    </p:animEffect>
                                    <p:anim calcmode="lin" valueType="num">
                                      <p:cBhvr>
                                        <p:cTn id="4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7000"/>
                            </p:stCondLst>
                            <p:childTnLst>
                              <p:par>
                                <p:cTn id="49" presetID="42" presetClass="entr" presetSubtype="0" fill="hold" nodeType="after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animEffect transition="in" filter="fade">
                                      <p:cBhvr>
                                        <p:cTn id="51" dur="1000"/>
                                        <p:tgtEl>
                                          <p:spTgt spid="7">
                                            <p:txEl>
                                              <p:pRg st="3" end="3"/>
                                            </p:txEl>
                                          </p:spTgt>
                                        </p:tgtEl>
                                      </p:cBhvr>
                                    </p:animEffect>
                                    <p:anim calcmode="lin" valueType="num">
                                      <p:cBhvr>
                                        <p:cTn id="5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8000"/>
                            </p:stCondLst>
                            <p:childTnLst>
                              <p:par>
                                <p:cTn id="55" presetID="42" presetClass="entr" presetSubtype="0" fill="hold" nodeType="after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1000"/>
                                        <p:tgtEl>
                                          <p:spTgt spid="7">
                                            <p:txEl>
                                              <p:pRg st="4" end="4"/>
                                            </p:txEl>
                                          </p:spTgt>
                                        </p:tgtEl>
                                      </p:cBhvr>
                                    </p:animEffect>
                                    <p:anim calcmode="lin" valueType="num">
                                      <p:cBhvr>
                                        <p:cTn id="5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remove"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17225"/>
            <a:ext cx="12191999" cy="940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t>Đúng như lời mẹ đã nói: “Phải biết cách trồng và chăm sóc tưới bón”. Lần này, rau của thỏ Út lớn rất nhanh. Đến vụ thu hoạch, thỏ Út chở về nhà những cây rau lá xanh non.</a:t>
            </a:r>
          </a:p>
          <a:p>
            <a:pPr algn="ctr"/>
            <a:r>
              <a:rPr lang="vi-VN" sz="1400" b="1" dirty="0"/>
              <a:t>Thỏ Út rất vui. Mẹ thỏ còn vui hơn vì thấy thỏ Út đã biết chăm chỉ và chịu khó làm việc</a:t>
            </a:r>
            <a:r>
              <a:rPr lang="vi-VN" sz="1400" b="1" dirty="0" smtClean="0"/>
              <a:t>.</a:t>
            </a:r>
            <a:endParaRPr lang="vi-VN" sz="1400" b="1" dirty="0"/>
          </a:p>
        </p:txBody>
      </p:sp>
      <p:grpSp>
        <p:nvGrpSpPr>
          <p:cNvPr id="5" name="Group 4"/>
          <p:cNvGrpSpPr/>
          <p:nvPr/>
        </p:nvGrpSpPr>
        <p:grpSpPr>
          <a:xfrm>
            <a:off x="0" y="-61546"/>
            <a:ext cx="12192000" cy="5978770"/>
            <a:chOff x="0" y="-61546"/>
            <a:chExt cx="12192000" cy="5978770"/>
          </a:xfrm>
        </p:grpSpPr>
        <p:pic>
          <p:nvPicPr>
            <p:cNvPr id="2" name="Picture 1"/>
            <p:cNvPicPr>
              <a:picLocks noChangeAspect="1"/>
            </p:cNvPicPr>
            <p:nvPr/>
          </p:nvPicPr>
          <p:blipFill>
            <a:blip r:embed="rId2"/>
            <a:stretch>
              <a:fillRect/>
            </a:stretch>
          </p:blipFill>
          <p:spPr>
            <a:xfrm>
              <a:off x="0" y="-61546"/>
              <a:ext cx="12192000" cy="5978770"/>
            </a:xfrm>
            <a:prstGeom prst="rect">
              <a:avLst/>
            </a:prstGeom>
          </p:spPr>
        </p:pic>
        <p:pic>
          <p:nvPicPr>
            <p:cNvPr id="4"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55331"/>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7651920"/>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289345" cy="6850908"/>
            <a:chOff x="-97345" y="0"/>
            <a:chExt cx="12289345" cy="6850908"/>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1935803" y="2409791"/>
            <a:ext cx="803504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smtClean="0">
                <a:ln>
                  <a:noFill/>
                </a:ln>
                <a:solidFill>
                  <a:srgbClr val="002060"/>
                </a:solidFill>
                <a:effectLst/>
                <a:uLnTx/>
                <a:uFillTx/>
                <a:latin typeface="Calibri" panose="020F0502020204030204"/>
                <a:ea typeface="+mn-ea"/>
                <a:cs typeface="+mn-cs"/>
              </a:rPr>
              <a:t>“ĐÀM THOẠI”</a:t>
            </a:r>
            <a:endParaRPr kumimoji="0" lang="en-US" sz="8000" b="1" i="0" u="none" strike="noStrike" kern="1200" cap="none" spc="0" normalizeH="0" baseline="0" noProof="0" dirty="0" smtClean="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785873"/>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600"/>
                                        <p:tgtEl>
                                          <p:spTgt spid="4">
                                            <p:txEl>
                                              <p:pRg st="0" end="0"/>
                                            </p:txEl>
                                          </p:spTgt>
                                        </p:tgtEl>
                                      </p:cBhvr>
                                    </p:animEffect>
                                    <p:anim calcmode="lin" valueType="num">
                                      <p:cBhvr>
                                        <p:cTn id="8" dur="2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6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giáo dục đẹp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t="8344" b="744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1152" y="933946"/>
            <a:ext cx="8089392" cy="966803"/>
          </a:xfrm>
          <a:prstGeom prst="rect">
            <a:avLst/>
          </a:prstGeom>
        </p:spPr>
        <p:txBody>
          <a:bodyPr wrap="square">
            <a:spAutoFit/>
          </a:bodyPr>
          <a:lstStyle/>
          <a:p>
            <a:pPr>
              <a:lnSpc>
                <a:spcPct val="107000"/>
              </a:lnSpc>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diễn</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chuyện</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Thỏ</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mẹ</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dẫn</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chú</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thỏ</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đâu</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Thỏ</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mẹ</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dặn</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gì</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Giọng</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thỏ</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mẹ</a:t>
            </a:r>
            <a:r>
              <a:rPr lang="en-US"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như</a:t>
            </a:r>
            <a:r>
              <a:rPr lang="en-US"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thế</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246119" y="2061134"/>
            <a:ext cx="5514361" cy="3120765"/>
          </a:xfrm>
          <a:prstGeom prst="rect">
            <a:avLst/>
          </a:prstGeom>
        </p:spPr>
      </p:pic>
      <p:pic>
        <p:nvPicPr>
          <p:cNvPr id="11"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2872" y="210932"/>
            <a:ext cx="1266571" cy="9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563410"/>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giáo dục đẹp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t="8344" b="744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1152" y="992954"/>
            <a:ext cx="8089392" cy="651076"/>
          </a:xfrm>
          <a:prstGeom prst="rect">
            <a:avLst/>
          </a:prstGeom>
        </p:spPr>
        <p:txBody>
          <a:bodyPr wrap="square">
            <a:spAutoFit/>
          </a:bodyPr>
          <a:lstStyle/>
          <a:p>
            <a:r>
              <a:rPr lang="en-US" b="1" dirty="0" smtClean="0">
                <a:solidFill>
                  <a:schemeClr val="bg1"/>
                </a:solidFill>
              </a:rPr>
              <a:t>- </a:t>
            </a:r>
            <a:r>
              <a:rPr lang="en-US" b="1" dirty="0" err="1">
                <a:solidFill>
                  <a:schemeClr val="bg1"/>
                </a:solidFill>
              </a:rPr>
              <a:t>Mẹ</a:t>
            </a:r>
            <a:r>
              <a:rPr lang="en-US" b="1" dirty="0">
                <a:solidFill>
                  <a:schemeClr val="bg1"/>
                </a:solidFill>
              </a:rPr>
              <a:t> </a:t>
            </a:r>
            <a:r>
              <a:rPr lang="en-US" b="1" dirty="0" err="1">
                <a:solidFill>
                  <a:schemeClr val="bg1"/>
                </a:solidFill>
              </a:rPr>
              <a:t>giảng</a:t>
            </a:r>
            <a:r>
              <a:rPr lang="en-US" b="1" dirty="0">
                <a:solidFill>
                  <a:schemeClr val="bg1"/>
                </a:solidFill>
              </a:rPr>
              <a:t> </a:t>
            </a:r>
            <a:r>
              <a:rPr lang="en-US" b="1" dirty="0" err="1">
                <a:solidFill>
                  <a:schemeClr val="bg1"/>
                </a:solidFill>
              </a:rPr>
              <a:t>cách</a:t>
            </a:r>
            <a:r>
              <a:rPr lang="en-US" b="1" dirty="0">
                <a:solidFill>
                  <a:schemeClr val="bg1"/>
                </a:solidFill>
              </a:rPr>
              <a:t> </a:t>
            </a:r>
            <a:r>
              <a:rPr lang="en-US" b="1" dirty="0" err="1">
                <a:solidFill>
                  <a:schemeClr val="bg1"/>
                </a:solidFill>
              </a:rPr>
              <a:t>trồng</a:t>
            </a:r>
            <a:r>
              <a:rPr lang="en-US" b="1" dirty="0">
                <a:solidFill>
                  <a:schemeClr val="bg1"/>
                </a:solidFill>
              </a:rPr>
              <a:t> </a:t>
            </a:r>
            <a:r>
              <a:rPr lang="en-US" b="1" dirty="0" err="1">
                <a:solidFill>
                  <a:schemeClr val="bg1"/>
                </a:solidFill>
              </a:rPr>
              <a:t>rau</a:t>
            </a:r>
            <a:r>
              <a:rPr lang="en-US" b="1" dirty="0">
                <a:solidFill>
                  <a:schemeClr val="bg1"/>
                </a:solidFill>
              </a:rPr>
              <a:t> </a:t>
            </a:r>
            <a:r>
              <a:rPr lang="en-US" b="1" dirty="0" err="1">
                <a:solidFill>
                  <a:schemeClr val="bg1"/>
                </a:solidFill>
              </a:rPr>
              <a:t>như</a:t>
            </a:r>
            <a:r>
              <a:rPr lang="en-US" b="1" dirty="0">
                <a:solidFill>
                  <a:schemeClr val="bg1"/>
                </a:solidFill>
              </a:rPr>
              <a:t> </a:t>
            </a:r>
            <a:r>
              <a:rPr lang="en-US" b="1" dirty="0" err="1">
                <a:solidFill>
                  <a:schemeClr val="bg1"/>
                </a:solidFill>
              </a:rPr>
              <a:t>thế</a:t>
            </a:r>
            <a:r>
              <a:rPr lang="en-US" b="1" dirty="0">
                <a:solidFill>
                  <a:schemeClr val="bg1"/>
                </a:solidFill>
              </a:rPr>
              <a:t> </a:t>
            </a:r>
            <a:r>
              <a:rPr lang="en-US" b="1" dirty="0" err="1">
                <a:solidFill>
                  <a:schemeClr val="bg1"/>
                </a:solidFill>
              </a:rPr>
              <a:t>nào</a:t>
            </a:r>
            <a:r>
              <a:rPr lang="en-US" b="1" dirty="0">
                <a:solidFill>
                  <a:schemeClr val="bg1"/>
                </a:solidFill>
              </a:rPr>
              <a:t>? Ai </a:t>
            </a:r>
            <a:r>
              <a:rPr lang="en-US" b="1" dirty="0" err="1">
                <a:solidFill>
                  <a:schemeClr val="bg1"/>
                </a:solidFill>
              </a:rPr>
              <a:t>thể</a:t>
            </a:r>
            <a:r>
              <a:rPr lang="en-US" b="1" dirty="0">
                <a:solidFill>
                  <a:schemeClr val="bg1"/>
                </a:solidFill>
              </a:rPr>
              <a:t> </a:t>
            </a:r>
            <a:r>
              <a:rPr lang="en-US" b="1" dirty="0" err="1">
                <a:solidFill>
                  <a:schemeClr val="bg1"/>
                </a:solidFill>
              </a:rPr>
              <a:t>hiện</a:t>
            </a:r>
            <a:r>
              <a:rPr lang="en-US" b="1" dirty="0">
                <a:solidFill>
                  <a:schemeClr val="bg1"/>
                </a:solidFill>
              </a:rPr>
              <a:t> </a:t>
            </a:r>
            <a:r>
              <a:rPr lang="en-US" b="1" dirty="0" err="1">
                <a:solidFill>
                  <a:schemeClr val="bg1"/>
                </a:solidFill>
              </a:rPr>
              <a:t>lại</a:t>
            </a:r>
            <a:r>
              <a:rPr lang="en-US" b="1" dirty="0">
                <a:solidFill>
                  <a:schemeClr val="bg1"/>
                </a:solidFill>
              </a:rPr>
              <a:t> </a:t>
            </a:r>
            <a:r>
              <a:rPr lang="en-US" b="1" dirty="0" err="1">
                <a:solidFill>
                  <a:schemeClr val="bg1"/>
                </a:solidFill>
              </a:rPr>
              <a:t>điều</a:t>
            </a:r>
            <a:r>
              <a:rPr lang="en-US" b="1" dirty="0">
                <a:solidFill>
                  <a:schemeClr val="bg1"/>
                </a:solidFill>
              </a:rPr>
              <a:t> </a:t>
            </a:r>
            <a:r>
              <a:rPr lang="en-US" b="1" dirty="0" err="1">
                <a:solidFill>
                  <a:schemeClr val="bg1"/>
                </a:solidFill>
              </a:rPr>
              <a:t>đó</a:t>
            </a:r>
            <a:r>
              <a:rPr lang="en-US" b="1" dirty="0">
                <a:solidFill>
                  <a:schemeClr val="bg1"/>
                </a:solidFill>
              </a:rPr>
              <a:t>?</a:t>
            </a:r>
          </a:p>
          <a:p>
            <a:pPr lvl="0">
              <a:lnSpc>
                <a:spcPct val="107000"/>
              </a:lnSpc>
            </a:pPr>
            <a:r>
              <a:rPr kumimoji="0" lang="en-US" b="1" i="0" u="none" strike="noStrike" kern="1200" cap="none" spc="0" normalizeH="0" baseline="0" noProof="0" dirty="0" smtClean="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rPr>
              <a:t>Thỏ</a:t>
            </a:r>
            <a:r>
              <a:rPr lang="en-US" b="1" dirty="0">
                <a:solidFill>
                  <a:schemeClr val="bg1"/>
                </a:solidFill>
              </a:rPr>
              <a:t> </a:t>
            </a:r>
            <a:r>
              <a:rPr lang="en-US" b="1" dirty="0" err="1">
                <a:solidFill>
                  <a:schemeClr val="bg1"/>
                </a:solidFill>
              </a:rPr>
              <a:t>út</a:t>
            </a:r>
            <a:r>
              <a:rPr lang="en-US" b="1" dirty="0">
                <a:solidFill>
                  <a:schemeClr val="bg1"/>
                </a:solidFill>
              </a:rPr>
              <a:t> </a:t>
            </a:r>
            <a:r>
              <a:rPr lang="en-US" b="1" dirty="0" err="1">
                <a:solidFill>
                  <a:schemeClr val="bg1"/>
                </a:solidFill>
              </a:rPr>
              <a:t>đã</a:t>
            </a:r>
            <a:r>
              <a:rPr lang="en-US" b="1" dirty="0">
                <a:solidFill>
                  <a:schemeClr val="bg1"/>
                </a:solidFill>
              </a:rPr>
              <a:t> </a:t>
            </a:r>
            <a:r>
              <a:rPr lang="en-US" b="1" dirty="0" err="1">
                <a:solidFill>
                  <a:schemeClr val="bg1"/>
                </a:solidFill>
              </a:rPr>
              <a:t>nghĩ</a:t>
            </a:r>
            <a:r>
              <a:rPr lang="en-US" b="1" dirty="0">
                <a:solidFill>
                  <a:schemeClr val="bg1"/>
                </a:solidFill>
              </a:rPr>
              <a:t> </a:t>
            </a:r>
            <a:r>
              <a:rPr lang="en-US" b="1" dirty="0" err="1">
                <a:solidFill>
                  <a:schemeClr val="bg1"/>
                </a:solidFill>
              </a:rPr>
              <a:t>và</a:t>
            </a:r>
            <a:r>
              <a:rPr lang="en-US" b="1" dirty="0">
                <a:solidFill>
                  <a:schemeClr val="bg1"/>
                </a:solidFill>
              </a:rPr>
              <a:t> </a:t>
            </a:r>
            <a:r>
              <a:rPr lang="en-US" b="1" dirty="0" err="1">
                <a:solidFill>
                  <a:schemeClr val="bg1"/>
                </a:solidFill>
              </a:rPr>
              <a:t>làm</a:t>
            </a:r>
            <a:r>
              <a:rPr lang="en-US" b="1" dirty="0">
                <a:solidFill>
                  <a:schemeClr val="bg1"/>
                </a:solidFill>
              </a:rPr>
              <a:t> </a:t>
            </a:r>
            <a:r>
              <a:rPr lang="en-US" b="1" dirty="0" err="1">
                <a:solidFill>
                  <a:schemeClr val="bg1"/>
                </a:solidFill>
              </a:rPr>
              <a:t>gì</a:t>
            </a:r>
            <a:r>
              <a:rPr lang="en-US" b="1" dirty="0">
                <a:solidFill>
                  <a:schemeClr val="bg1"/>
                </a:solidFill>
              </a:rPr>
              <a:t>? </a:t>
            </a:r>
            <a:endParaRPr kumimoji="0" lang="en-US"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872" y="210932"/>
            <a:ext cx="1266571" cy="9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769278" y="1972677"/>
            <a:ext cx="6096851" cy="3429479"/>
          </a:xfrm>
          <a:prstGeom prst="rect">
            <a:avLst/>
          </a:prstGeom>
        </p:spPr>
      </p:pic>
    </p:spTree>
    <p:extLst>
      <p:ext uri="{BB962C8B-B14F-4D97-AF65-F5344CB8AC3E}">
        <p14:creationId xmlns:p14="http://schemas.microsoft.com/office/powerpoint/2010/main" val="2795668256"/>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giáo dục đẹp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t="8344" b="744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60909" y="1209723"/>
            <a:ext cx="8089392" cy="369332"/>
          </a:xfrm>
          <a:prstGeom prst="rect">
            <a:avLst/>
          </a:prstGeom>
        </p:spPr>
        <p:txBody>
          <a:bodyPr wrap="square">
            <a:spAutoFit/>
          </a:bodyPr>
          <a:lstStyle/>
          <a:p>
            <a:pPr lvl="0"/>
            <a:r>
              <a:rPr kumimoji="0" lang="en-US" sz="1600" b="1"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lang="en-US" b="1" dirty="0">
                <a:solidFill>
                  <a:schemeClr val="bg1"/>
                </a:solidFill>
              </a:rPr>
              <a:t>- </a:t>
            </a:r>
            <a:r>
              <a:rPr lang="en-US" b="1" dirty="0" err="1">
                <a:solidFill>
                  <a:schemeClr val="bg1"/>
                </a:solidFill>
              </a:rPr>
              <a:t>Chuyện</a:t>
            </a:r>
            <a:r>
              <a:rPr lang="en-US" b="1" dirty="0">
                <a:solidFill>
                  <a:schemeClr val="bg1"/>
                </a:solidFill>
              </a:rPr>
              <a:t> </a:t>
            </a:r>
            <a:r>
              <a:rPr lang="en-US" b="1" dirty="0" err="1">
                <a:solidFill>
                  <a:schemeClr val="bg1"/>
                </a:solidFill>
              </a:rPr>
              <a:t>gì</a:t>
            </a:r>
            <a:r>
              <a:rPr lang="en-US" b="1" dirty="0">
                <a:solidFill>
                  <a:schemeClr val="bg1"/>
                </a:solidFill>
              </a:rPr>
              <a:t> </a:t>
            </a:r>
            <a:r>
              <a:rPr lang="en-US" b="1" dirty="0" err="1">
                <a:solidFill>
                  <a:schemeClr val="bg1"/>
                </a:solidFill>
              </a:rPr>
              <a:t>đã</a:t>
            </a:r>
            <a:r>
              <a:rPr lang="en-US" b="1" dirty="0">
                <a:solidFill>
                  <a:schemeClr val="bg1"/>
                </a:solidFill>
              </a:rPr>
              <a:t> </a:t>
            </a:r>
            <a:r>
              <a:rPr lang="en-US" b="1" dirty="0" err="1">
                <a:solidFill>
                  <a:schemeClr val="bg1"/>
                </a:solidFill>
              </a:rPr>
              <a:t>xảy</a:t>
            </a:r>
            <a:r>
              <a:rPr lang="en-US" b="1" dirty="0">
                <a:solidFill>
                  <a:schemeClr val="bg1"/>
                </a:solidFill>
              </a:rPr>
              <a:t> </a:t>
            </a:r>
            <a:r>
              <a:rPr lang="en-US" b="1" dirty="0" err="1">
                <a:solidFill>
                  <a:schemeClr val="bg1"/>
                </a:solidFill>
              </a:rPr>
              <a:t>ra</a:t>
            </a:r>
            <a:r>
              <a:rPr lang="en-US" b="1" dirty="0">
                <a:solidFill>
                  <a:schemeClr val="bg1"/>
                </a:solidFill>
              </a:rPr>
              <a:t> </a:t>
            </a:r>
            <a:r>
              <a:rPr lang="en-US" b="1" dirty="0" err="1">
                <a:solidFill>
                  <a:schemeClr val="bg1"/>
                </a:solidFill>
              </a:rPr>
              <a:t>đối</a:t>
            </a:r>
            <a:r>
              <a:rPr lang="en-US" b="1" dirty="0">
                <a:solidFill>
                  <a:schemeClr val="bg1"/>
                </a:solidFill>
              </a:rPr>
              <a:t> </a:t>
            </a:r>
            <a:r>
              <a:rPr lang="en-US" b="1" dirty="0" err="1">
                <a:solidFill>
                  <a:schemeClr val="bg1"/>
                </a:solidFill>
              </a:rPr>
              <a:t>với</a:t>
            </a:r>
            <a:r>
              <a:rPr lang="en-US" b="1" dirty="0">
                <a:solidFill>
                  <a:schemeClr val="bg1"/>
                </a:solidFill>
              </a:rPr>
              <a:t> </a:t>
            </a:r>
            <a:r>
              <a:rPr lang="en-US" b="1" dirty="0" err="1">
                <a:solidFill>
                  <a:schemeClr val="bg1"/>
                </a:solidFill>
              </a:rPr>
              <a:t>luống</a:t>
            </a:r>
            <a:r>
              <a:rPr lang="en-US" b="1" dirty="0">
                <a:solidFill>
                  <a:schemeClr val="bg1"/>
                </a:solidFill>
              </a:rPr>
              <a:t> </a:t>
            </a:r>
            <a:r>
              <a:rPr lang="en-US" b="1" dirty="0" err="1">
                <a:solidFill>
                  <a:schemeClr val="bg1"/>
                </a:solidFill>
              </a:rPr>
              <a:t>rau</a:t>
            </a:r>
            <a:r>
              <a:rPr lang="en-US" b="1" dirty="0">
                <a:solidFill>
                  <a:schemeClr val="bg1"/>
                </a:solidFill>
              </a:rPr>
              <a:t> </a:t>
            </a:r>
            <a:r>
              <a:rPr lang="en-US" b="1" dirty="0" err="1">
                <a:solidFill>
                  <a:schemeClr val="bg1"/>
                </a:solidFill>
              </a:rPr>
              <a:t>của</a:t>
            </a:r>
            <a:r>
              <a:rPr lang="en-US" b="1" dirty="0">
                <a:solidFill>
                  <a:schemeClr val="bg1"/>
                </a:solidFill>
              </a:rPr>
              <a:t> </a:t>
            </a:r>
            <a:r>
              <a:rPr lang="en-US" b="1" dirty="0" err="1">
                <a:solidFill>
                  <a:schemeClr val="bg1"/>
                </a:solidFill>
              </a:rPr>
              <a:t>thỏ</a:t>
            </a:r>
            <a:r>
              <a:rPr lang="en-US" b="1" dirty="0">
                <a:solidFill>
                  <a:schemeClr val="bg1"/>
                </a:solidFill>
              </a:rPr>
              <a:t> </a:t>
            </a:r>
            <a:r>
              <a:rPr lang="en-US" b="1" dirty="0" err="1">
                <a:solidFill>
                  <a:schemeClr val="bg1"/>
                </a:solidFill>
              </a:rPr>
              <a:t>Út</a:t>
            </a:r>
            <a:r>
              <a:rPr lang="en-US" b="1" dirty="0">
                <a:solidFill>
                  <a:schemeClr val="bg1"/>
                </a:solidFill>
              </a:rPr>
              <a:t>? </a:t>
            </a:r>
            <a:r>
              <a:rPr lang="en-US" b="1" dirty="0" err="1">
                <a:solidFill>
                  <a:schemeClr val="bg1"/>
                </a:solidFill>
              </a:rPr>
              <a:t>Vì</a:t>
            </a:r>
            <a:r>
              <a:rPr lang="en-US" b="1" dirty="0">
                <a:solidFill>
                  <a:schemeClr val="bg1"/>
                </a:solidFill>
              </a:rPr>
              <a:t> </a:t>
            </a:r>
            <a:r>
              <a:rPr lang="en-US" b="1" dirty="0" err="1">
                <a:solidFill>
                  <a:schemeClr val="bg1"/>
                </a:solidFill>
              </a:rPr>
              <a:t>sao</a:t>
            </a:r>
            <a:r>
              <a:rPr lang="en-US" b="1" dirty="0">
                <a:solidFill>
                  <a:schemeClr val="bg1"/>
                </a:solidFill>
              </a:rPr>
              <a:t> </a:t>
            </a:r>
            <a:r>
              <a:rPr lang="en-US" b="1" dirty="0" err="1">
                <a:solidFill>
                  <a:schemeClr val="bg1"/>
                </a:solidFill>
              </a:rPr>
              <a:t>lại</a:t>
            </a:r>
            <a:r>
              <a:rPr lang="en-US" b="1" dirty="0">
                <a:solidFill>
                  <a:schemeClr val="bg1"/>
                </a:solidFill>
              </a:rPr>
              <a:t> </a:t>
            </a:r>
            <a:r>
              <a:rPr lang="en-US" b="1" dirty="0" err="1">
                <a:solidFill>
                  <a:schemeClr val="bg1"/>
                </a:solidFill>
              </a:rPr>
              <a:t>như</a:t>
            </a:r>
            <a:r>
              <a:rPr lang="en-US" b="1" dirty="0">
                <a:solidFill>
                  <a:schemeClr val="bg1"/>
                </a:solidFill>
              </a:rPr>
              <a:t> </a:t>
            </a:r>
            <a:r>
              <a:rPr lang="en-US" b="1" dirty="0" err="1" smtClean="0">
                <a:solidFill>
                  <a:schemeClr val="bg1"/>
                </a:solidFill>
              </a:rPr>
              <a:t>vậy</a:t>
            </a:r>
            <a:r>
              <a:rPr lang="en-US" b="1" dirty="0" smtClean="0">
                <a:solidFill>
                  <a:schemeClr val="bg1"/>
                </a:solidFill>
              </a:rPr>
              <a:t>?</a:t>
            </a:r>
          </a:p>
        </p:txBody>
      </p:sp>
      <p:pic>
        <p:nvPicPr>
          <p:cNvPr id="11"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872" y="210932"/>
            <a:ext cx="1266571" cy="9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968061" y="2056105"/>
            <a:ext cx="6096851" cy="3429479"/>
          </a:xfrm>
          <a:prstGeom prst="rect">
            <a:avLst/>
          </a:prstGeom>
        </p:spPr>
      </p:pic>
    </p:spTree>
    <p:extLst>
      <p:ext uri="{BB962C8B-B14F-4D97-AF65-F5344CB8AC3E}">
        <p14:creationId xmlns:p14="http://schemas.microsoft.com/office/powerpoint/2010/main" val="1824427704"/>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giáo dục đẹp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t="8344" b="744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60909" y="1209723"/>
            <a:ext cx="808939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Chuyện</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gì</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đã</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xảy</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ra</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đối</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với</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luống</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rau</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của</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thỏ</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Út</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Vì</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sao</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lại</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prstClr val="white"/>
                </a:solidFill>
                <a:effectLst/>
                <a:uLnTx/>
                <a:uFillTx/>
                <a:latin typeface="Calibri" panose="020F0502020204030204"/>
                <a:ea typeface="+mn-ea"/>
                <a:cs typeface="+mn-cs"/>
              </a:rPr>
              <a:t>như</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1" i="0" u="none" strike="noStrike" kern="1200" cap="none" spc="0" normalizeH="0" baseline="0" noProof="0" dirty="0" err="1" smtClean="0">
                <a:ln>
                  <a:noFill/>
                </a:ln>
                <a:solidFill>
                  <a:prstClr val="white"/>
                </a:solidFill>
                <a:effectLst/>
                <a:uLnTx/>
                <a:uFillTx/>
                <a:latin typeface="Calibri" panose="020F0502020204030204"/>
                <a:ea typeface="+mn-ea"/>
                <a:cs typeface="+mn-cs"/>
              </a:rPr>
              <a:t>vậy</a:t>
            </a:r>
            <a:r>
              <a:rPr kumimoji="0" lang="en-US" b="1" i="0" u="none" strike="noStrike" kern="1200" cap="none" spc="0" normalizeH="0" baseline="0" noProof="0" dirty="0" smtClean="0">
                <a:ln>
                  <a:noFill/>
                </a:ln>
                <a:solidFill>
                  <a:prstClr val="white"/>
                </a:solidFill>
                <a:effectLst/>
                <a:uLnTx/>
                <a:uFillTx/>
                <a:latin typeface="Calibri" panose="020F0502020204030204"/>
                <a:ea typeface="+mn-ea"/>
                <a:cs typeface="+mn-cs"/>
              </a:rPr>
              <a:t>?</a:t>
            </a:r>
          </a:p>
        </p:txBody>
      </p:sp>
      <p:pic>
        <p:nvPicPr>
          <p:cNvPr id="11"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872" y="210932"/>
            <a:ext cx="1266571" cy="9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047574" y="2012433"/>
            <a:ext cx="6096851" cy="3429479"/>
          </a:xfrm>
          <a:prstGeom prst="rect">
            <a:avLst/>
          </a:prstGeom>
        </p:spPr>
      </p:pic>
    </p:spTree>
    <p:extLst>
      <p:ext uri="{BB962C8B-B14F-4D97-AF65-F5344CB8AC3E}">
        <p14:creationId xmlns:p14="http://schemas.microsoft.com/office/powerpoint/2010/main" val="1376121348"/>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giáo dục đẹp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t="8344" b="744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80788" y="1168068"/>
            <a:ext cx="8089392" cy="369332"/>
          </a:xfrm>
          <a:prstGeom prst="rect">
            <a:avLst/>
          </a:prstGeom>
        </p:spPr>
        <p:txBody>
          <a:bodyPr wrap="square">
            <a:spAutoFit/>
          </a:bodyPr>
          <a:lstStyle/>
          <a:p>
            <a:r>
              <a:rPr kumimoji="0" lang="en-US" sz="1600" b="1"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lang="en-US" b="1" dirty="0" smtClean="0">
                <a:solidFill>
                  <a:schemeClr val="bg1"/>
                </a:solidFill>
              </a:rPr>
              <a:t>- </a:t>
            </a:r>
            <a:r>
              <a:rPr lang="en-US" b="1" dirty="0" err="1">
                <a:solidFill>
                  <a:schemeClr val="bg1"/>
                </a:solidFill>
              </a:rPr>
              <a:t>Thỏ</a:t>
            </a:r>
            <a:r>
              <a:rPr lang="en-US" b="1" dirty="0">
                <a:solidFill>
                  <a:schemeClr val="bg1"/>
                </a:solidFill>
              </a:rPr>
              <a:t> </a:t>
            </a:r>
            <a:r>
              <a:rPr lang="en-US" b="1" dirty="0" err="1">
                <a:solidFill>
                  <a:schemeClr val="bg1"/>
                </a:solidFill>
              </a:rPr>
              <a:t>út</a:t>
            </a:r>
            <a:r>
              <a:rPr lang="en-US" b="1" dirty="0">
                <a:solidFill>
                  <a:schemeClr val="bg1"/>
                </a:solidFill>
              </a:rPr>
              <a:t> </a:t>
            </a:r>
            <a:r>
              <a:rPr lang="en-US" b="1" dirty="0" err="1">
                <a:solidFill>
                  <a:schemeClr val="bg1"/>
                </a:solidFill>
              </a:rPr>
              <a:t>cảm</a:t>
            </a:r>
            <a:r>
              <a:rPr lang="en-US" b="1" dirty="0">
                <a:solidFill>
                  <a:schemeClr val="bg1"/>
                </a:solidFill>
              </a:rPr>
              <a:t> </a:t>
            </a:r>
            <a:r>
              <a:rPr lang="en-US" b="1" dirty="0" err="1">
                <a:solidFill>
                  <a:schemeClr val="bg1"/>
                </a:solidFill>
              </a:rPr>
              <a:t>thấy</a:t>
            </a:r>
            <a:r>
              <a:rPr lang="en-US" b="1" dirty="0">
                <a:solidFill>
                  <a:schemeClr val="bg1"/>
                </a:solidFill>
              </a:rPr>
              <a:t> </a:t>
            </a:r>
            <a:r>
              <a:rPr lang="en-US" b="1" dirty="0" err="1">
                <a:solidFill>
                  <a:schemeClr val="bg1"/>
                </a:solidFill>
              </a:rPr>
              <a:t>thế</a:t>
            </a:r>
            <a:r>
              <a:rPr lang="en-US" b="1" dirty="0">
                <a:solidFill>
                  <a:schemeClr val="bg1"/>
                </a:solidFill>
              </a:rPr>
              <a:t> </a:t>
            </a:r>
            <a:r>
              <a:rPr lang="en-US" b="1" dirty="0" err="1">
                <a:solidFill>
                  <a:schemeClr val="bg1"/>
                </a:solidFill>
              </a:rPr>
              <a:t>nào</a:t>
            </a:r>
            <a:r>
              <a:rPr lang="en-US" b="1" dirty="0">
                <a:solidFill>
                  <a:schemeClr val="bg1"/>
                </a:solidFill>
              </a:rPr>
              <a:t>?</a:t>
            </a:r>
          </a:p>
        </p:txBody>
      </p:sp>
      <p:pic>
        <p:nvPicPr>
          <p:cNvPr id="11"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872" y="210932"/>
            <a:ext cx="1266571" cy="9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958122" y="1992556"/>
            <a:ext cx="6096851" cy="3429479"/>
          </a:xfrm>
          <a:prstGeom prst="rect">
            <a:avLst/>
          </a:prstGeom>
        </p:spPr>
      </p:pic>
    </p:spTree>
    <p:extLst>
      <p:ext uri="{BB962C8B-B14F-4D97-AF65-F5344CB8AC3E}">
        <p14:creationId xmlns:p14="http://schemas.microsoft.com/office/powerpoint/2010/main" val="1970499741"/>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giáo dục đẹp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t="8344" b="744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60909" y="1209723"/>
            <a:ext cx="8089392" cy="369332"/>
          </a:xfrm>
          <a:prstGeom prst="rect">
            <a:avLst/>
          </a:prstGeom>
        </p:spPr>
        <p:txBody>
          <a:bodyPr wrap="square">
            <a:spAutoFit/>
          </a:bodyPr>
          <a:lstStyle/>
          <a:p>
            <a:r>
              <a:rPr kumimoji="0" lang="en-US" b="1" i="0" u="none" strike="noStrike" kern="1200" cap="none" spc="0" normalizeH="0" baseline="0" noProof="0" dirty="0" smtClean="0">
                <a:ln>
                  <a:noFill/>
                </a:ln>
                <a:solidFill>
                  <a:prstClr val="white"/>
                </a:solidFill>
                <a:effectLst/>
                <a:uLnTx/>
                <a:uFillTx/>
                <a:latin typeface="Calibri" panose="020F0502020204030204"/>
              </a:rPr>
              <a:t> </a:t>
            </a:r>
            <a:r>
              <a:rPr lang="en-US" b="1" dirty="0">
                <a:solidFill>
                  <a:schemeClr val="bg1"/>
                </a:solidFill>
              </a:rPr>
              <a:t>- </a:t>
            </a:r>
            <a:r>
              <a:rPr lang="en-US" b="1" dirty="0" err="1">
                <a:solidFill>
                  <a:schemeClr val="bg1"/>
                </a:solidFill>
              </a:rPr>
              <a:t>Thỏ</a:t>
            </a:r>
            <a:r>
              <a:rPr lang="en-US" b="1" dirty="0">
                <a:solidFill>
                  <a:schemeClr val="bg1"/>
                </a:solidFill>
              </a:rPr>
              <a:t> </a:t>
            </a:r>
            <a:r>
              <a:rPr lang="en-US" b="1" dirty="0" err="1">
                <a:solidFill>
                  <a:schemeClr val="bg1"/>
                </a:solidFill>
              </a:rPr>
              <a:t>mẹ</a:t>
            </a:r>
            <a:r>
              <a:rPr lang="en-US" b="1" dirty="0">
                <a:solidFill>
                  <a:schemeClr val="bg1"/>
                </a:solidFill>
              </a:rPr>
              <a:t> </a:t>
            </a:r>
            <a:r>
              <a:rPr lang="en-US" b="1" dirty="0" err="1">
                <a:solidFill>
                  <a:schemeClr val="bg1"/>
                </a:solidFill>
              </a:rPr>
              <a:t>thấy</a:t>
            </a:r>
            <a:r>
              <a:rPr lang="en-US" b="1" dirty="0">
                <a:solidFill>
                  <a:schemeClr val="bg1"/>
                </a:solidFill>
              </a:rPr>
              <a:t> </a:t>
            </a:r>
            <a:r>
              <a:rPr lang="en-US" b="1" dirty="0" err="1">
                <a:solidFill>
                  <a:schemeClr val="bg1"/>
                </a:solidFill>
              </a:rPr>
              <a:t>luống</a:t>
            </a:r>
            <a:r>
              <a:rPr lang="en-US" b="1" dirty="0">
                <a:solidFill>
                  <a:schemeClr val="bg1"/>
                </a:solidFill>
              </a:rPr>
              <a:t> </a:t>
            </a:r>
            <a:r>
              <a:rPr lang="en-US" b="1" dirty="0" err="1">
                <a:solidFill>
                  <a:schemeClr val="bg1"/>
                </a:solidFill>
              </a:rPr>
              <a:t>rau</a:t>
            </a:r>
            <a:r>
              <a:rPr lang="en-US" b="1" dirty="0">
                <a:solidFill>
                  <a:schemeClr val="bg1"/>
                </a:solidFill>
              </a:rPr>
              <a:t> </a:t>
            </a:r>
            <a:r>
              <a:rPr lang="en-US" b="1" dirty="0" err="1">
                <a:solidFill>
                  <a:schemeClr val="bg1"/>
                </a:solidFill>
              </a:rPr>
              <a:t>của</a:t>
            </a:r>
            <a:r>
              <a:rPr lang="en-US" b="1" dirty="0">
                <a:solidFill>
                  <a:schemeClr val="bg1"/>
                </a:solidFill>
              </a:rPr>
              <a:t> </a:t>
            </a:r>
            <a:r>
              <a:rPr lang="en-US" b="1" dirty="0" err="1">
                <a:solidFill>
                  <a:schemeClr val="bg1"/>
                </a:solidFill>
              </a:rPr>
              <a:t>thỏ</a:t>
            </a:r>
            <a:r>
              <a:rPr lang="en-US" b="1" dirty="0">
                <a:solidFill>
                  <a:schemeClr val="bg1"/>
                </a:solidFill>
              </a:rPr>
              <a:t> </a:t>
            </a:r>
            <a:r>
              <a:rPr lang="en-US" b="1" dirty="0" err="1">
                <a:solidFill>
                  <a:schemeClr val="bg1"/>
                </a:solidFill>
              </a:rPr>
              <a:t>út</a:t>
            </a:r>
            <a:r>
              <a:rPr lang="en-US" b="1" dirty="0">
                <a:solidFill>
                  <a:schemeClr val="bg1"/>
                </a:solidFill>
              </a:rPr>
              <a:t> </a:t>
            </a:r>
            <a:r>
              <a:rPr lang="en-US" b="1" dirty="0" err="1">
                <a:solidFill>
                  <a:schemeClr val="bg1"/>
                </a:solidFill>
              </a:rPr>
              <a:t>như</a:t>
            </a:r>
            <a:r>
              <a:rPr lang="en-US" b="1" dirty="0">
                <a:solidFill>
                  <a:schemeClr val="bg1"/>
                </a:solidFill>
              </a:rPr>
              <a:t> </a:t>
            </a:r>
            <a:r>
              <a:rPr lang="en-US" b="1" dirty="0" err="1">
                <a:solidFill>
                  <a:schemeClr val="bg1"/>
                </a:solidFill>
              </a:rPr>
              <a:t>vậy</a:t>
            </a:r>
            <a:r>
              <a:rPr lang="en-US" b="1" dirty="0">
                <a:solidFill>
                  <a:schemeClr val="bg1"/>
                </a:solidFill>
              </a:rPr>
              <a:t> </a:t>
            </a:r>
            <a:r>
              <a:rPr lang="en-US" b="1" dirty="0" err="1">
                <a:solidFill>
                  <a:schemeClr val="bg1"/>
                </a:solidFill>
              </a:rPr>
              <a:t>đã</a:t>
            </a:r>
            <a:r>
              <a:rPr lang="en-US" b="1" dirty="0">
                <a:solidFill>
                  <a:schemeClr val="bg1"/>
                </a:solidFill>
              </a:rPr>
              <a:t> </a:t>
            </a:r>
            <a:r>
              <a:rPr lang="en-US" b="1" dirty="0" err="1">
                <a:solidFill>
                  <a:schemeClr val="bg1"/>
                </a:solidFill>
              </a:rPr>
              <a:t>nói</a:t>
            </a:r>
            <a:r>
              <a:rPr lang="en-US" b="1" dirty="0">
                <a:solidFill>
                  <a:schemeClr val="bg1"/>
                </a:solidFill>
              </a:rPr>
              <a:t> </a:t>
            </a:r>
            <a:r>
              <a:rPr lang="en-US" b="1" dirty="0" err="1">
                <a:solidFill>
                  <a:schemeClr val="bg1"/>
                </a:solidFill>
              </a:rPr>
              <a:t>điều</a:t>
            </a:r>
            <a:r>
              <a:rPr lang="en-US" b="1" dirty="0">
                <a:solidFill>
                  <a:schemeClr val="bg1"/>
                </a:solidFill>
              </a:rPr>
              <a:t> </a:t>
            </a:r>
            <a:r>
              <a:rPr lang="en-US" b="1" dirty="0" err="1">
                <a:solidFill>
                  <a:schemeClr val="bg1"/>
                </a:solidFill>
              </a:rPr>
              <a:t>gì</a:t>
            </a:r>
            <a:r>
              <a:rPr lang="en-US" b="1" dirty="0">
                <a:solidFill>
                  <a:schemeClr val="bg1"/>
                </a:solidFill>
              </a:rPr>
              <a:t>?</a:t>
            </a:r>
          </a:p>
        </p:txBody>
      </p:sp>
      <p:pic>
        <p:nvPicPr>
          <p:cNvPr id="11"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872" y="210932"/>
            <a:ext cx="1266571" cy="9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047574" y="1883225"/>
            <a:ext cx="6096851" cy="3429479"/>
          </a:xfrm>
          <a:prstGeom prst="rect">
            <a:avLst/>
          </a:prstGeom>
        </p:spPr>
      </p:pic>
    </p:spTree>
    <p:extLst>
      <p:ext uri="{BB962C8B-B14F-4D97-AF65-F5344CB8AC3E}">
        <p14:creationId xmlns:p14="http://schemas.microsoft.com/office/powerpoint/2010/main" val="3863028853"/>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giáo dục đẹp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t="8344" b="744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60909" y="1209723"/>
            <a:ext cx="8089392" cy="923330"/>
          </a:xfrm>
          <a:prstGeom prst="rect">
            <a:avLst/>
          </a:prstGeom>
        </p:spPr>
        <p:txBody>
          <a:bodyPr wrap="square">
            <a:spAutoFit/>
          </a:bodyPr>
          <a:lstStyle/>
          <a:p>
            <a:r>
              <a:rPr lang="en-US" b="1" dirty="0" smtClean="0">
                <a:solidFill>
                  <a:schemeClr val="bg1"/>
                </a:solidFill>
              </a:rPr>
              <a:t>- </a:t>
            </a:r>
            <a:r>
              <a:rPr lang="en-US" b="1" dirty="0" err="1">
                <a:solidFill>
                  <a:schemeClr val="bg1"/>
                </a:solidFill>
              </a:rPr>
              <a:t>Thỏ</a:t>
            </a:r>
            <a:r>
              <a:rPr lang="en-US" b="1" dirty="0">
                <a:solidFill>
                  <a:schemeClr val="bg1"/>
                </a:solidFill>
              </a:rPr>
              <a:t> </a:t>
            </a:r>
            <a:r>
              <a:rPr lang="en-US" b="1" dirty="0" err="1">
                <a:solidFill>
                  <a:schemeClr val="bg1"/>
                </a:solidFill>
              </a:rPr>
              <a:t>Út</a:t>
            </a:r>
            <a:r>
              <a:rPr lang="en-US" b="1" dirty="0">
                <a:solidFill>
                  <a:schemeClr val="bg1"/>
                </a:solidFill>
              </a:rPr>
              <a:t> </a:t>
            </a:r>
            <a:r>
              <a:rPr lang="en-US" b="1" dirty="0" err="1">
                <a:solidFill>
                  <a:schemeClr val="bg1"/>
                </a:solidFill>
              </a:rPr>
              <a:t>đã</a:t>
            </a:r>
            <a:r>
              <a:rPr lang="en-US" b="1" dirty="0">
                <a:solidFill>
                  <a:schemeClr val="bg1"/>
                </a:solidFill>
              </a:rPr>
              <a:t> </a:t>
            </a:r>
            <a:r>
              <a:rPr lang="en-US" b="1" dirty="0" err="1">
                <a:solidFill>
                  <a:schemeClr val="bg1"/>
                </a:solidFill>
              </a:rPr>
              <a:t>sửa</a:t>
            </a:r>
            <a:r>
              <a:rPr lang="en-US" b="1" dirty="0">
                <a:solidFill>
                  <a:schemeClr val="bg1"/>
                </a:solidFill>
              </a:rPr>
              <a:t> </a:t>
            </a:r>
            <a:r>
              <a:rPr lang="en-US" b="1" dirty="0" err="1">
                <a:solidFill>
                  <a:schemeClr val="bg1"/>
                </a:solidFill>
              </a:rPr>
              <a:t>sai</a:t>
            </a:r>
            <a:r>
              <a:rPr lang="en-US" b="1" dirty="0">
                <a:solidFill>
                  <a:schemeClr val="bg1"/>
                </a:solidFill>
              </a:rPr>
              <a:t> </a:t>
            </a:r>
            <a:r>
              <a:rPr lang="en-US" b="1" dirty="0" err="1">
                <a:solidFill>
                  <a:schemeClr val="bg1"/>
                </a:solidFill>
              </a:rPr>
              <a:t>và</a:t>
            </a:r>
            <a:r>
              <a:rPr lang="en-US" b="1" dirty="0">
                <a:solidFill>
                  <a:schemeClr val="bg1"/>
                </a:solidFill>
              </a:rPr>
              <a:t> </a:t>
            </a:r>
            <a:r>
              <a:rPr lang="en-US" b="1" dirty="0" err="1">
                <a:solidFill>
                  <a:schemeClr val="bg1"/>
                </a:solidFill>
              </a:rPr>
              <a:t>rút</a:t>
            </a:r>
            <a:r>
              <a:rPr lang="en-US" b="1" dirty="0">
                <a:solidFill>
                  <a:schemeClr val="bg1"/>
                </a:solidFill>
              </a:rPr>
              <a:t> </a:t>
            </a:r>
            <a:r>
              <a:rPr lang="en-US" b="1" dirty="0" err="1">
                <a:solidFill>
                  <a:schemeClr val="bg1"/>
                </a:solidFill>
              </a:rPr>
              <a:t>ra</a:t>
            </a:r>
            <a:r>
              <a:rPr lang="en-US" b="1" dirty="0">
                <a:solidFill>
                  <a:schemeClr val="bg1"/>
                </a:solidFill>
              </a:rPr>
              <a:t> </a:t>
            </a:r>
            <a:r>
              <a:rPr lang="en-US" b="1" dirty="0" err="1">
                <a:solidFill>
                  <a:schemeClr val="bg1"/>
                </a:solidFill>
              </a:rPr>
              <a:t>bài</a:t>
            </a:r>
            <a:r>
              <a:rPr lang="en-US" b="1" dirty="0">
                <a:solidFill>
                  <a:schemeClr val="bg1"/>
                </a:solidFill>
              </a:rPr>
              <a:t> </a:t>
            </a:r>
            <a:r>
              <a:rPr lang="en-US" b="1" dirty="0" err="1">
                <a:solidFill>
                  <a:schemeClr val="bg1"/>
                </a:solidFill>
              </a:rPr>
              <a:t>học</a:t>
            </a:r>
            <a:r>
              <a:rPr lang="en-US" b="1" dirty="0">
                <a:solidFill>
                  <a:schemeClr val="bg1"/>
                </a:solidFill>
              </a:rPr>
              <a:t> </a:t>
            </a:r>
            <a:r>
              <a:rPr lang="en-US" b="1" dirty="0" err="1">
                <a:solidFill>
                  <a:schemeClr val="bg1"/>
                </a:solidFill>
              </a:rPr>
              <a:t>gì</a:t>
            </a:r>
            <a:r>
              <a:rPr lang="en-US" b="1" dirty="0">
                <a:solidFill>
                  <a:schemeClr val="bg1"/>
                </a:solidFill>
              </a:rPr>
              <a:t>?</a:t>
            </a:r>
          </a:p>
          <a:p>
            <a:r>
              <a:rPr lang="en-US" b="1" dirty="0">
                <a:solidFill>
                  <a:schemeClr val="bg1"/>
                </a:solidFill>
              </a:rPr>
              <a:t>- </a:t>
            </a:r>
            <a:r>
              <a:rPr lang="en-US" b="1" dirty="0" err="1">
                <a:solidFill>
                  <a:schemeClr val="bg1"/>
                </a:solidFill>
              </a:rPr>
              <a:t>Các</a:t>
            </a:r>
            <a:r>
              <a:rPr lang="en-US" b="1" dirty="0">
                <a:solidFill>
                  <a:schemeClr val="bg1"/>
                </a:solidFill>
              </a:rPr>
              <a:t> </a:t>
            </a:r>
            <a:r>
              <a:rPr lang="en-US" b="1" dirty="0" err="1">
                <a:solidFill>
                  <a:schemeClr val="bg1"/>
                </a:solidFill>
              </a:rPr>
              <a:t>nhân</a:t>
            </a:r>
            <a:r>
              <a:rPr lang="en-US" b="1" dirty="0">
                <a:solidFill>
                  <a:schemeClr val="bg1"/>
                </a:solidFill>
              </a:rPr>
              <a:t> </a:t>
            </a:r>
            <a:r>
              <a:rPr lang="en-US" b="1" dirty="0" err="1">
                <a:solidFill>
                  <a:schemeClr val="bg1"/>
                </a:solidFill>
              </a:rPr>
              <a:t>vật</a:t>
            </a:r>
            <a:r>
              <a:rPr lang="en-US" b="1" dirty="0">
                <a:solidFill>
                  <a:schemeClr val="bg1"/>
                </a:solidFill>
              </a:rPr>
              <a:t> </a:t>
            </a:r>
            <a:r>
              <a:rPr lang="en-US" b="1" dirty="0" err="1">
                <a:solidFill>
                  <a:schemeClr val="bg1"/>
                </a:solidFill>
              </a:rPr>
              <a:t>trong</a:t>
            </a:r>
            <a:r>
              <a:rPr lang="en-US" b="1" dirty="0">
                <a:solidFill>
                  <a:schemeClr val="bg1"/>
                </a:solidFill>
              </a:rPr>
              <a:t> </a:t>
            </a:r>
            <a:r>
              <a:rPr lang="en-US" b="1" dirty="0" err="1">
                <a:solidFill>
                  <a:schemeClr val="bg1"/>
                </a:solidFill>
              </a:rPr>
              <a:t>câu</a:t>
            </a:r>
            <a:r>
              <a:rPr lang="en-US" b="1" dirty="0">
                <a:solidFill>
                  <a:schemeClr val="bg1"/>
                </a:solidFill>
              </a:rPr>
              <a:t> </a:t>
            </a:r>
            <a:r>
              <a:rPr lang="en-US" b="1" dirty="0" err="1">
                <a:solidFill>
                  <a:schemeClr val="bg1"/>
                </a:solidFill>
              </a:rPr>
              <a:t>truyện</a:t>
            </a:r>
            <a:r>
              <a:rPr lang="en-US" b="1" dirty="0">
                <a:solidFill>
                  <a:schemeClr val="bg1"/>
                </a:solidFill>
              </a:rPr>
              <a:t> </a:t>
            </a:r>
            <a:r>
              <a:rPr lang="en-US" b="1" dirty="0" err="1">
                <a:solidFill>
                  <a:schemeClr val="bg1"/>
                </a:solidFill>
              </a:rPr>
              <a:t>đã</a:t>
            </a:r>
            <a:r>
              <a:rPr lang="en-US" b="1" dirty="0">
                <a:solidFill>
                  <a:schemeClr val="bg1"/>
                </a:solidFill>
              </a:rPr>
              <a:t> </a:t>
            </a:r>
            <a:r>
              <a:rPr lang="en-US" b="1" dirty="0" err="1">
                <a:solidFill>
                  <a:schemeClr val="bg1"/>
                </a:solidFill>
              </a:rPr>
              <a:t>có</a:t>
            </a:r>
            <a:r>
              <a:rPr lang="en-US" b="1" dirty="0">
                <a:solidFill>
                  <a:schemeClr val="bg1"/>
                </a:solidFill>
              </a:rPr>
              <a:t> </a:t>
            </a:r>
            <a:r>
              <a:rPr lang="en-US" b="1" dirty="0" err="1">
                <a:solidFill>
                  <a:schemeClr val="bg1"/>
                </a:solidFill>
              </a:rPr>
              <a:t>những</a:t>
            </a:r>
            <a:r>
              <a:rPr lang="en-US" b="1" dirty="0">
                <a:solidFill>
                  <a:schemeClr val="bg1"/>
                </a:solidFill>
              </a:rPr>
              <a:t> </a:t>
            </a:r>
            <a:r>
              <a:rPr lang="en-US" b="1" dirty="0" err="1">
                <a:solidFill>
                  <a:schemeClr val="bg1"/>
                </a:solidFill>
              </a:rPr>
              <a:t>hành</a:t>
            </a:r>
            <a:r>
              <a:rPr lang="en-US" b="1" dirty="0">
                <a:solidFill>
                  <a:schemeClr val="bg1"/>
                </a:solidFill>
              </a:rPr>
              <a:t> </a:t>
            </a:r>
            <a:r>
              <a:rPr lang="en-US" b="1" dirty="0" err="1">
                <a:solidFill>
                  <a:schemeClr val="bg1"/>
                </a:solidFill>
              </a:rPr>
              <a:t>động</a:t>
            </a:r>
            <a:r>
              <a:rPr lang="en-US" b="1" dirty="0">
                <a:solidFill>
                  <a:schemeClr val="bg1"/>
                </a:solidFill>
              </a:rPr>
              <a:t> </a:t>
            </a:r>
            <a:r>
              <a:rPr lang="en-US" b="1" dirty="0" err="1">
                <a:solidFill>
                  <a:schemeClr val="bg1"/>
                </a:solidFill>
              </a:rPr>
              <a:t>như</a:t>
            </a:r>
            <a:r>
              <a:rPr lang="en-US" b="1" dirty="0">
                <a:solidFill>
                  <a:schemeClr val="bg1"/>
                </a:solidFill>
              </a:rPr>
              <a:t> </a:t>
            </a:r>
            <a:r>
              <a:rPr lang="en-US" b="1" dirty="0" err="1">
                <a:solidFill>
                  <a:schemeClr val="bg1"/>
                </a:solidFill>
              </a:rPr>
              <a:t>thế</a:t>
            </a:r>
            <a:r>
              <a:rPr lang="en-US" b="1" dirty="0">
                <a:solidFill>
                  <a:schemeClr val="bg1"/>
                </a:solidFill>
              </a:rPr>
              <a:t> </a:t>
            </a:r>
            <a:r>
              <a:rPr lang="en-US" b="1" dirty="0" err="1">
                <a:solidFill>
                  <a:schemeClr val="bg1"/>
                </a:solidFill>
              </a:rPr>
              <a:t>nào</a:t>
            </a:r>
            <a:r>
              <a:rPr lang="en-US" b="1" dirty="0">
                <a:solidFill>
                  <a:schemeClr val="bg1"/>
                </a:solidFill>
              </a:rPr>
              <a:t> </a:t>
            </a:r>
            <a:r>
              <a:rPr lang="en-US" b="1" dirty="0" err="1">
                <a:solidFill>
                  <a:schemeClr val="bg1"/>
                </a:solidFill>
              </a:rPr>
              <a:t>để</a:t>
            </a:r>
            <a:r>
              <a:rPr lang="en-US" b="1" dirty="0">
                <a:solidFill>
                  <a:schemeClr val="bg1"/>
                </a:solidFill>
              </a:rPr>
              <a:t> </a:t>
            </a:r>
            <a:r>
              <a:rPr lang="en-US" b="1" dirty="0" err="1">
                <a:solidFill>
                  <a:schemeClr val="bg1"/>
                </a:solidFill>
              </a:rPr>
              <a:t>trồng</a:t>
            </a:r>
            <a:r>
              <a:rPr lang="en-US" b="1" dirty="0">
                <a:solidFill>
                  <a:schemeClr val="bg1"/>
                </a:solidFill>
              </a:rPr>
              <a:t> </a:t>
            </a:r>
            <a:r>
              <a:rPr lang="en-US" b="1" dirty="0" err="1">
                <a:solidFill>
                  <a:schemeClr val="bg1"/>
                </a:solidFill>
              </a:rPr>
              <a:t>được</a:t>
            </a:r>
            <a:r>
              <a:rPr lang="en-US" b="1" dirty="0">
                <a:solidFill>
                  <a:schemeClr val="bg1"/>
                </a:solidFill>
              </a:rPr>
              <a:t> </a:t>
            </a:r>
            <a:r>
              <a:rPr lang="en-US" b="1" dirty="0" err="1">
                <a:solidFill>
                  <a:schemeClr val="bg1"/>
                </a:solidFill>
              </a:rPr>
              <a:t>những</a:t>
            </a:r>
            <a:r>
              <a:rPr lang="en-US" b="1" dirty="0">
                <a:solidFill>
                  <a:schemeClr val="bg1"/>
                </a:solidFill>
              </a:rPr>
              <a:t> </a:t>
            </a:r>
            <a:r>
              <a:rPr lang="en-US" b="1" dirty="0" err="1">
                <a:solidFill>
                  <a:schemeClr val="bg1"/>
                </a:solidFill>
              </a:rPr>
              <a:t>luống</a:t>
            </a:r>
            <a:r>
              <a:rPr lang="en-US" b="1" dirty="0">
                <a:solidFill>
                  <a:schemeClr val="bg1"/>
                </a:solidFill>
              </a:rPr>
              <a:t> </a:t>
            </a:r>
            <a:r>
              <a:rPr lang="en-US" b="1" dirty="0" err="1">
                <a:solidFill>
                  <a:schemeClr val="bg1"/>
                </a:solidFill>
              </a:rPr>
              <a:t>rau</a:t>
            </a:r>
            <a:r>
              <a:rPr lang="en-US" b="1" dirty="0">
                <a:solidFill>
                  <a:schemeClr val="bg1"/>
                </a:solidFill>
              </a:rPr>
              <a:t> </a:t>
            </a:r>
            <a:r>
              <a:rPr lang="en-US" b="1" dirty="0" err="1">
                <a:solidFill>
                  <a:schemeClr val="bg1"/>
                </a:solidFill>
              </a:rPr>
              <a:t>xanh</a:t>
            </a:r>
            <a:r>
              <a:rPr lang="en-US" b="1" dirty="0">
                <a:solidFill>
                  <a:schemeClr val="bg1"/>
                </a:solidFill>
              </a:rPr>
              <a:t> </a:t>
            </a:r>
            <a:r>
              <a:rPr lang="en-US" b="1" dirty="0" err="1">
                <a:solidFill>
                  <a:schemeClr val="bg1"/>
                </a:solidFill>
              </a:rPr>
              <a:t>tốt</a:t>
            </a:r>
            <a:r>
              <a:rPr lang="en-US" b="1" dirty="0">
                <a:solidFill>
                  <a:schemeClr val="bg1"/>
                </a:solidFill>
              </a:rPr>
              <a:t>? </a:t>
            </a:r>
          </a:p>
        </p:txBody>
      </p:sp>
      <p:pic>
        <p:nvPicPr>
          <p:cNvPr id="11"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872" y="210932"/>
            <a:ext cx="1266571" cy="9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918365" y="2300669"/>
            <a:ext cx="6096851" cy="3429479"/>
          </a:xfrm>
          <a:prstGeom prst="rect">
            <a:avLst/>
          </a:prstGeom>
        </p:spPr>
      </p:pic>
    </p:spTree>
    <p:extLst>
      <p:ext uri="{BB962C8B-B14F-4D97-AF65-F5344CB8AC3E}">
        <p14:creationId xmlns:p14="http://schemas.microsoft.com/office/powerpoint/2010/main" val="937687631"/>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giáo dục đẹp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t="8344" b="744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60909" y="1209723"/>
            <a:ext cx="8089392" cy="830997"/>
          </a:xfrm>
          <a:prstGeom prst="rect">
            <a:avLst/>
          </a:prstGeom>
        </p:spPr>
        <p:txBody>
          <a:bodyPr wrap="square">
            <a:spAutoFit/>
          </a:bodyPr>
          <a:lstStyle/>
          <a:p>
            <a:r>
              <a:rPr kumimoji="0" lang="en-US" sz="2400" b="1" i="0" u="none" strike="noStrike" kern="1200" cap="none" spc="0" normalizeH="0" baseline="0" noProof="0" dirty="0" smtClean="0">
                <a:ln>
                  <a:noFill/>
                </a:ln>
                <a:solidFill>
                  <a:prstClr val="white"/>
                </a:solidFill>
                <a:effectLst/>
                <a:uLnTx/>
                <a:uFillTx/>
                <a:latin typeface="Calibri" panose="020F0502020204030204"/>
              </a:rPr>
              <a:t> </a:t>
            </a:r>
            <a:r>
              <a:rPr lang="en-US" sz="2400" b="1" dirty="0">
                <a:solidFill>
                  <a:schemeClr val="bg1"/>
                </a:solidFill>
              </a:rPr>
              <a:t>- </a:t>
            </a:r>
            <a:r>
              <a:rPr lang="en-US" sz="2400" b="1" dirty="0" err="1">
                <a:solidFill>
                  <a:schemeClr val="bg1"/>
                </a:solidFill>
              </a:rPr>
              <a:t>Các</a:t>
            </a:r>
            <a:r>
              <a:rPr lang="en-US" sz="2400" b="1" dirty="0">
                <a:solidFill>
                  <a:schemeClr val="bg1"/>
                </a:solidFill>
              </a:rPr>
              <a:t> con </a:t>
            </a:r>
            <a:r>
              <a:rPr lang="en-US" sz="2400" b="1" dirty="0" err="1">
                <a:solidFill>
                  <a:schemeClr val="bg1"/>
                </a:solidFill>
              </a:rPr>
              <a:t>thấy</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nhân</a:t>
            </a:r>
            <a:r>
              <a:rPr lang="en-US" sz="2400" b="1" dirty="0">
                <a:solidFill>
                  <a:schemeClr val="bg1"/>
                </a:solidFill>
              </a:rPr>
              <a:t> </a:t>
            </a:r>
            <a:r>
              <a:rPr lang="en-US" sz="2400" b="1" dirty="0" err="1">
                <a:solidFill>
                  <a:schemeClr val="bg1"/>
                </a:solidFill>
              </a:rPr>
              <a:t>vật</a:t>
            </a:r>
            <a:r>
              <a:rPr lang="en-US" sz="2400" b="1" dirty="0">
                <a:solidFill>
                  <a:schemeClr val="bg1"/>
                </a:solidFill>
              </a:rPr>
              <a:t> </a:t>
            </a:r>
            <a:r>
              <a:rPr lang="en-US" sz="2400" b="1" dirty="0" err="1">
                <a:solidFill>
                  <a:schemeClr val="bg1"/>
                </a:solidFill>
              </a:rPr>
              <a:t>trong</a:t>
            </a:r>
            <a:r>
              <a:rPr lang="en-US" sz="2400" b="1" dirty="0">
                <a:solidFill>
                  <a:schemeClr val="bg1"/>
                </a:solidFill>
              </a:rPr>
              <a:t> </a:t>
            </a:r>
            <a:r>
              <a:rPr lang="en-US" sz="2400" b="1" dirty="0" err="1">
                <a:solidFill>
                  <a:schemeClr val="bg1"/>
                </a:solidFill>
              </a:rPr>
              <a:t>câu</a:t>
            </a:r>
            <a:r>
              <a:rPr lang="en-US" sz="2400" b="1" dirty="0">
                <a:solidFill>
                  <a:schemeClr val="bg1"/>
                </a:solidFill>
              </a:rPr>
              <a:t> </a:t>
            </a:r>
            <a:r>
              <a:rPr lang="en-US" sz="2400" b="1" dirty="0" err="1">
                <a:solidFill>
                  <a:schemeClr val="bg1"/>
                </a:solidFill>
              </a:rPr>
              <a:t>chuyện</a:t>
            </a:r>
            <a:r>
              <a:rPr lang="en-US" sz="2400" b="1" dirty="0">
                <a:solidFill>
                  <a:schemeClr val="bg1"/>
                </a:solidFill>
              </a:rPr>
              <a:t> </a:t>
            </a:r>
            <a:r>
              <a:rPr lang="en-US" sz="2400" b="1" dirty="0" err="1">
                <a:solidFill>
                  <a:schemeClr val="bg1"/>
                </a:solidFill>
              </a:rPr>
              <a:t>có</a:t>
            </a:r>
            <a:r>
              <a:rPr lang="en-US" sz="2400" b="1" dirty="0">
                <a:solidFill>
                  <a:schemeClr val="bg1"/>
                </a:solidFill>
              </a:rPr>
              <a:t> </a:t>
            </a:r>
            <a:r>
              <a:rPr lang="en-US" sz="2400" b="1" dirty="0" err="1">
                <a:solidFill>
                  <a:schemeClr val="bg1"/>
                </a:solidFill>
              </a:rPr>
              <a:t>tính</a:t>
            </a:r>
            <a:r>
              <a:rPr lang="en-US" sz="2400" b="1" dirty="0">
                <a:solidFill>
                  <a:schemeClr val="bg1"/>
                </a:solidFill>
              </a:rPr>
              <a:t> </a:t>
            </a:r>
            <a:r>
              <a:rPr lang="en-US" sz="2400" b="1" dirty="0" err="1">
                <a:solidFill>
                  <a:schemeClr val="bg1"/>
                </a:solidFill>
              </a:rPr>
              <a:t>cách</a:t>
            </a:r>
            <a:r>
              <a:rPr lang="en-US" sz="2400" b="1" dirty="0">
                <a:solidFill>
                  <a:schemeClr val="bg1"/>
                </a:solidFill>
              </a:rPr>
              <a:t> </a:t>
            </a:r>
            <a:r>
              <a:rPr lang="en-US" sz="2400" b="1" dirty="0" err="1">
                <a:solidFill>
                  <a:schemeClr val="bg1"/>
                </a:solidFill>
              </a:rPr>
              <a:t>như</a:t>
            </a:r>
            <a:r>
              <a:rPr lang="en-US" sz="2400" b="1" dirty="0">
                <a:solidFill>
                  <a:schemeClr val="bg1"/>
                </a:solidFill>
              </a:rPr>
              <a:t> </a:t>
            </a:r>
            <a:r>
              <a:rPr lang="en-US" sz="2400" b="1" dirty="0" err="1">
                <a:solidFill>
                  <a:schemeClr val="bg1"/>
                </a:solidFill>
              </a:rPr>
              <a:t>thế</a:t>
            </a:r>
            <a:r>
              <a:rPr lang="en-US" sz="2400" b="1" dirty="0">
                <a:solidFill>
                  <a:schemeClr val="bg1"/>
                </a:solidFill>
              </a:rPr>
              <a:t> </a:t>
            </a:r>
            <a:r>
              <a:rPr lang="en-US" sz="2400" b="1" dirty="0" err="1">
                <a:solidFill>
                  <a:schemeClr val="bg1"/>
                </a:solidFill>
              </a:rPr>
              <a:t>nào</a:t>
            </a:r>
            <a:r>
              <a:rPr lang="en-US" sz="2400" b="1" dirty="0">
                <a:solidFill>
                  <a:schemeClr val="bg1"/>
                </a:solidFill>
              </a:rPr>
              <a:t>?</a:t>
            </a:r>
          </a:p>
        </p:txBody>
      </p:sp>
      <p:pic>
        <p:nvPicPr>
          <p:cNvPr id="11"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872" y="210932"/>
            <a:ext cx="1266571" cy="9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18266" y="2197316"/>
            <a:ext cx="9932035" cy="2463367"/>
          </a:xfrm>
          <a:prstGeom prst="rect">
            <a:avLst/>
          </a:prstGeom>
        </p:spPr>
        <p:txBody>
          <a:bodyPr wrap="square">
            <a:spAutoFit/>
          </a:bodyPr>
          <a:lstStyle/>
          <a:p>
            <a:pPr>
              <a:lnSpc>
                <a:spcPct val="107000"/>
              </a:lnSpc>
            </a:pP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nghe</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lời</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lớn</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chăm</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chỉ</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học</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tập</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làm</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mới</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kết</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quả</a:t>
            </a:r>
            <a:r>
              <a:rPr lang="en-US" sz="4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tốt</a:t>
            </a:r>
            <a:r>
              <a:rPr lang="en-US" sz="4800" b="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4679401"/>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4300"/>
                                        <p:tgtEl>
                                          <p:spTgt spid="3"/>
                                        </p:tgtEl>
                                      </p:cBhvr>
                                    </p:animEffect>
                                    <p:anim calcmode="lin" valueType="num">
                                      <p:cBhvr>
                                        <p:cTn id="14" dur="4300" fill="hold"/>
                                        <p:tgtEl>
                                          <p:spTgt spid="3"/>
                                        </p:tgtEl>
                                        <p:attrNameLst>
                                          <p:attrName>ppt_x</p:attrName>
                                        </p:attrNameLst>
                                      </p:cBhvr>
                                      <p:tavLst>
                                        <p:tav tm="0">
                                          <p:val>
                                            <p:strVal val="#ppt_x"/>
                                          </p:val>
                                        </p:tav>
                                        <p:tav tm="100000">
                                          <p:val>
                                            <p:strVal val="#ppt_x"/>
                                          </p:val>
                                        </p:tav>
                                      </p:tavLst>
                                    </p:anim>
                                    <p:anim calcmode="lin" valueType="num">
                                      <p:cBhvr>
                                        <p:cTn id="15" dur="43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1292" y="1414813"/>
            <a:ext cx="8035047" cy="273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2060"/>
                </a:solidFill>
                <a:effectLst/>
                <a:uLnTx/>
                <a:uFillTx/>
                <a:latin typeface="Calibri" panose="020F0502020204030204"/>
                <a:ea typeface="+mn-ea"/>
                <a:cs typeface="+mn-cs"/>
              </a:rPr>
              <a:t>HOẠT ĐỘNG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GÂY HỨNG THÚ</a:t>
            </a:r>
          </a:p>
          <a:p>
            <a:pPr algn="ctr"/>
            <a:r>
              <a:rPr lang="pt-BR" sz="3200" b="1" dirty="0">
                <a:solidFill>
                  <a:srgbClr val="0070C0"/>
                </a:solidFill>
              </a:rPr>
              <a:t>Cho trẻ </a:t>
            </a:r>
            <a:r>
              <a:rPr lang="vi-VN" sz="3200" b="1" dirty="0">
                <a:solidFill>
                  <a:srgbClr val="0070C0"/>
                </a:solidFill>
              </a:rPr>
              <a:t>sắp xếp các bức tranh theo nội dung của </a:t>
            </a:r>
            <a:r>
              <a:rPr lang="en-US" sz="3200" b="1" dirty="0" err="1">
                <a:solidFill>
                  <a:srgbClr val="0070C0"/>
                </a:solidFill>
              </a:rPr>
              <a:t>câu</a:t>
            </a:r>
            <a:r>
              <a:rPr lang="en-US" sz="3200" b="1" dirty="0">
                <a:solidFill>
                  <a:srgbClr val="0070C0"/>
                </a:solidFill>
              </a:rPr>
              <a:t> </a:t>
            </a:r>
            <a:r>
              <a:rPr lang="en-US" sz="3200" b="1" dirty="0" err="1" smtClean="0">
                <a:solidFill>
                  <a:srgbClr val="0070C0"/>
                </a:solidFill>
              </a:rPr>
              <a:t>chuyện</a:t>
            </a:r>
            <a:r>
              <a:rPr lang="vi-VN" sz="3200" b="1" dirty="0" smtClean="0">
                <a:solidFill>
                  <a:srgbClr val="0070C0"/>
                </a:solidFill>
              </a:rPr>
              <a:t> </a:t>
            </a:r>
            <a:r>
              <a:rPr lang="vi-VN" sz="3200" b="1" dirty="0">
                <a:solidFill>
                  <a:srgbClr val="0070C0"/>
                </a:solidFill>
              </a:rPr>
              <a:t>đã được </a:t>
            </a:r>
            <a:r>
              <a:rPr lang="en-US" sz="3200" b="1" dirty="0" err="1" smtClean="0">
                <a:solidFill>
                  <a:srgbClr val="0070C0"/>
                </a:solidFill>
              </a:rPr>
              <a:t>nghe</a:t>
            </a:r>
            <a:r>
              <a:rPr lang="en-US" sz="3200" b="1" dirty="0">
                <a:solidFill>
                  <a:srgbClr val="0070C0"/>
                </a:solidFill>
              </a:rPr>
              <a:t>!</a:t>
            </a:r>
          </a:p>
        </p:txBody>
      </p:sp>
      <p:pic>
        <p:nvPicPr>
          <p:cNvPr id="6"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17"/>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185973"/>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79513"/>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0084" y="1546697"/>
            <a:ext cx="8035047"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2060"/>
                </a:solidFill>
                <a:effectLst/>
                <a:uLnTx/>
                <a:uFillTx/>
                <a:latin typeface="Calibri" panose="020F0502020204030204"/>
                <a:ea typeface="+mn-ea"/>
                <a:cs typeface="+mn-cs"/>
              </a:rPr>
              <a:t>HOẠT ĐỘNG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smtClean="0">
                <a:solidFill>
                  <a:srgbClr val="FF0000"/>
                </a:solidFill>
                <a:latin typeface="Calibri" panose="020F0502020204030204"/>
              </a:rPr>
              <a:t>CHO TRẺ ĐÓNG KỊCH</a:t>
            </a:r>
            <a:endPar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0070C0"/>
                </a:solidFill>
                <a:effectLst/>
                <a:uLnTx/>
                <a:uFillTx/>
                <a:latin typeface="Calibri" panose="020F0502020204030204"/>
                <a:ea typeface="+mn-ea"/>
                <a:cs typeface="+mn-cs"/>
              </a:rPr>
              <a:t>Truyện</a:t>
            </a:r>
            <a:r>
              <a:rPr kumimoji="0" lang="en-US" sz="4800" b="1" i="0" u="none" strike="noStrike" kern="1200" cap="none" spc="0" normalizeH="0" baseline="0" noProof="0" dirty="0" smtClean="0">
                <a:ln>
                  <a:noFill/>
                </a:ln>
                <a:solidFill>
                  <a:srgbClr val="0070C0"/>
                </a:solidFill>
                <a:effectLst/>
                <a:uLnTx/>
                <a:uFillTx/>
                <a:latin typeface="Calibri" panose="020F0502020204030204"/>
                <a:ea typeface="+mn-ea"/>
                <a:cs typeface="+mn-cs"/>
              </a:rPr>
              <a:t>:“</a:t>
            </a:r>
            <a:r>
              <a:rPr kumimoji="0" lang="en-US" sz="4800" b="1" i="0" u="none" strike="noStrike" kern="1200" cap="none" spc="0" normalizeH="0" baseline="0" noProof="0" dirty="0" err="1">
                <a:ln>
                  <a:noFill/>
                </a:ln>
                <a:solidFill>
                  <a:srgbClr val="0070C0"/>
                </a:solidFill>
                <a:effectLst/>
                <a:uLnTx/>
                <a:uFillTx/>
                <a:latin typeface="Calibri" panose="020F0502020204030204"/>
                <a:ea typeface="Calibri"/>
                <a:cs typeface="Times New Roman"/>
              </a:rPr>
              <a:t>Cây</a:t>
            </a:r>
            <a:r>
              <a:rPr kumimoji="0" lang="en-US" sz="4800" b="1" i="0" u="none" strike="noStrike" kern="1200" cap="none" spc="0" normalizeH="0" baseline="0" noProof="0" dirty="0">
                <a:ln>
                  <a:noFill/>
                </a:ln>
                <a:solidFill>
                  <a:srgbClr val="0070C0"/>
                </a:solidFill>
                <a:effectLst/>
                <a:uLnTx/>
                <a:uFillTx/>
                <a:latin typeface="Calibri" panose="020F0502020204030204"/>
                <a:ea typeface="Calibri"/>
                <a:cs typeface="Times New Roman"/>
              </a:rPr>
              <a:t> </a:t>
            </a:r>
            <a:r>
              <a:rPr kumimoji="0" lang="en-US" sz="4800" b="1" i="0" u="none" strike="noStrike" kern="1200" cap="none" spc="0" normalizeH="0" baseline="0" noProof="0" dirty="0" err="1">
                <a:ln>
                  <a:noFill/>
                </a:ln>
                <a:solidFill>
                  <a:srgbClr val="0070C0"/>
                </a:solidFill>
                <a:effectLst/>
                <a:uLnTx/>
                <a:uFillTx/>
                <a:latin typeface="Calibri" panose="020F0502020204030204"/>
                <a:ea typeface="Calibri"/>
                <a:cs typeface="Times New Roman"/>
              </a:rPr>
              <a:t>rau</a:t>
            </a:r>
            <a:r>
              <a:rPr kumimoji="0" lang="en-US" sz="4800" b="1" i="0" u="none" strike="noStrike" kern="1200" cap="none" spc="0" normalizeH="0" baseline="0" noProof="0" dirty="0">
                <a:ln>
                  <a:noFill/>
                </a:ln>
                <a:solidFill>
                  <a:srgbClr val="0070C0"/>
                </a:solidFill>
                <a:effectLst/>
                <a:uLnTx/>
                <a:uFillTx/>
                <a:latin typeface="Calibri" panose="020F0502020204030204"/>
                <a:ea typeface="Calibri"/>
                <a:cs typeface="Times New Roman"/>
              </a:rPr>
              <a:t> </a:t>
            </a:r>
            <a:r>
              <a:rPr kumimoji="0" lang="en-US" sz="4800" b="1" i="0" u="none" strike="noStrike" kern="1200" cap="none" spc="0" normalizeH="0" baseline="0" noProof="0" dirty="0" err="1">
                <a:ln>
                  <a:noFill/>
                </a:ln>
                <a:solidFill>
                  <a:srgbClr val="0070C0"/>
                </a:solidFill>
                <a:effectLst/>
                <a:uLnTx/>
                <a:uFillTx/>
                <a:latin typeface="Calibri" panose="020F0502020204030204"/>
                <a:ea typeface="Calibri"/>
                <a:cs typeface="Times New Roman"/>
              </a:rPr>
              <a:t>của</a:t>
            </a:r>
            <a:r>
              <a:rPr kumimoji="0" lang="en-US" sz="4800" b="1" i="0" u="none" strike="noStrike" kern="1200" cap="none" spc="0" normalizeH="0" baseline="0" noProof="0" dirty="0">
                <a:ln>
                  <a:noFill/>
                </a:ln>
                <a:solidFill>
                  <a:srgbClr val="0070C0"/>
                </a:solidFill>
                <a:effectLst/>
                <a:uLnTx/>
                <a:uFillTx/>
                <a:latin typeface="Calibri" panose="020F0502020204030204"/>
                <a:ea typeface="Calibri"/>
                <a:cs typeface="Times New Roman"/>
              </a:rPr>
              <a:t> </a:t>
            </a:r>
            <a:r>
              <a:rPr kumimoji="0" lang="en-US" sz="4800" b="1" i="0" u="none" strike="noStrike" kern="1200" cap="none" spc="0" normalizeH="0" baseline="0" noProof="0" dirty="0" err="1">
                <a:ln>
                  <a:noFill/>
                </a:ln>
                <a:solidFill>
                  <a:srgbClr val="0070C0"/>
                </a:solidFill>
                <a:effectLst/>
                <a:uLnTx/>
                <a:uFillTx/>
                <a:latin typeface="Calibri" panose="020F0502020204030204"/>
                <a:ea typeface="Calibri"/>
                <a:cs typeface="Times New Roman"/>
              </a:rPr>
              <a:t>Thỏ</a:t>
            </a:r>
            <a:r>
              <a:rPr kumimoji="0" lang="en-US" sz="4800" b="1" i="0" u="none" strike="noStrike" kern="1200" cap="none" spc="0" normalizeH="0" baseline="0" noProof="0" dirty="0">
                <a:ln>
                  <a:noFill/>
                </a:ln>
                <a:solidFill>
                  <a:srgbClr val="0070C0"/>
                </a:solidFill>
                <a:effectLst/>
                <a:uLnTx/>
                <a:uFillTx/>
                <a:latin typeface="Calibri" panose="020F0502020204030204"/>
                <a:ea typeface="Calibri"/>
                <a:cs typeface="Times New Roman"/>
              </a:rPr>
              <a:t> </a:t>
            </a:r>
            <a:r>
              <a:rPr kumimoji="0" lang="en-US" sz="4800" b="1" i="0" u="none" strike="noStrike" kern="1200" cap="none" spc="0" normalizeH="0" baseline="0" noProof="0" dirty="0" err="1">
                <a:ln>
                  <a:noFill/>
                </a:ln>
                <a:solidFill>
                  <a:srgbClr val="0070C0"/>
                </a:solidFill>
                <a:effectLst/>
                <a:uLnTx/>
                <a:uFillTx/>
                <a:latin typeface="Calibri" panose="020F0502020204030204"/>
                <a:ea typeface="Calibri"/>
                <a:cs typeface="Times New Roman"/>
              </a:rPr>
              <a:t>Út</a:t>
            </a:r>
            <a:r>
              <a:rPr kumimoji="0" lang="en-US" sz="4800" b="1" i="0" u="none" strike="noStrike" kern="1200" cap="none" spc="0" normalizeH="0" baseline="0" noProof="0" dirty="0">
                <a:ln>
                  <a:noFill/>
                </a:ln>
                <a:solidFill>
                  <a:srgbClr val="0070C0"/>
                </a:solidFill>
                <a:effectLst/>
                <a:uLnTx/>
                <a:uFillTx/>
                <a:latin typeface="Calibri" panose="020F0502020204030204"/>
                <a:ea typeface="Calibri"/>
                <a:cs typeface="Times New Roman"/>
              </a:rPr>
              <a:t> </a:t>
            </a:r>
            <a:r>
              <a:rPr kumimoji="0" lang="en-US" sz="4800" b="1" i="0" u="none" strike="noStrike" kern="1200" cap="none" spc="0" normalizeH="0" baseline="0" noProof="0" dirty="0" smtClean="0">
                <a:ln>
                  <a:noFill/>
                </a:ln>
                <a:solidFill>
                  <a:srgbClr val="0070C0"/>
                </a:solidFill>
                <a:effectLst/>
                <a:uLnTx/>
                <a:uFillTx/>
                <a:latin typeface="Calibri" panose="020F0502020204030204"/>
                <a:ea typeface="+mn-ea"/>
                <a:cs typeface="+mn-cs"/>
              </a:rPr>
              <a:t>”</a:t>
            </a:r>
          </a:p>
        </p:txBody>
      </p:sp>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207505"/>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7000" b="94000" l="2000" r="98625">
                        <a14:foregroundMark x1="27000" y1="30625" x2="92875" y2="45625"/>
                        <a14:foregroundMark x1="28375" y1="46500" x2="84375" y2="25375"/>
                        <a14:foregroundMark x1="50125" y1="32375" x2="51250" y2="48250"/>
                        <a14:foregroundMark x1="28250" y1="47250" x2="86250" y2="48250"/>
                        <a14:foregroundMark x1="26500" y1="63375" x2="85000" y2="62875"/>
                        <a14:foregroundMark x1="29750" y1="89000" x2="81250" y2="68125"/>
                        <a14:foregroundMark x1="73875" y1="70375" x2="81750" y2="77625"/>
                        <a14:foregroundMark x1="42500" y1="37750" x2="49000" y2="38625"/>
                        <a14:foregroundMark x1="27375" y1="50250" x2="90625" y2="50125"/>
                      </a14:backgroundRemoval>
                    </a14:imgEffect>
                  </a14:imgLayer>
                </a14:imgProps>
              </a:ext>
            </a:extLst>
          </a:blip>
          <a:stretch>
            <a:fillRect/>
          </a:stretch>
        </p:blipFill>
        <p:spPr>
          <a:xfrm>
            <a:off x="3508514" y="1249017"/>
            <a:ext cx="4800599" cy="4800599"/>
          </a:xfrm>
          <a:prstGeom prst="rect">
            <a:avLst/>
          </a:prstGeom>
        </p:spPr>
      </p:pic>
      <p:pic>
        <p:nvPicPr>
          <p:cNvPr id="8" name="Picture 3" descr="C:\Users\Administrator\Downloads\z2927050180919_87679c610dadda88ac4fa8a014b7cf1f-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7845" y="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649301"/>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0084" y="1546697"/>
            <a:ext cx="8035047"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2060"/>
                </a:solidFill>
                <a:effectLst/>
                <a:uLnTx/>
                <a:uFillTx/>
                <a:latin typeface="Calibri" panose="020F0502020204030204"/>
                <a:ea typeface="+mn-ea"/>
                <a:cs typeface="+mn-cs"/>
              </a:rPr>
              <a:t>HOẠT ĐỘNG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PHƯƠNG PHÁP TỔ CHỨC</a:t>
            </a:r>
          </a:p>
          <a:p>
            <a:pPr lvl="0" algn="ctr">
              <a:defRPr/>
            </a:pPr>
            <a:r>
              <a:rPr kumimoji="0" lang="en-US" sz="4800" b="1" i="0" u="none" strike="noStrike" kern="1200" cap="none" spc="0" normalizeH="0" baseline="0" noProof="0" dirty="0" err="1" smtClean="0">
                <a:ln>
                  <a:noFill/>
                </a:ln>
                <a:solidFill>
                  <a:srgbClr val="0070C0"/>
                </a:solidFill>
                <a:effectLst/>
                <a:uLnTx/>
                <a:uFillTx/>
                <a:latin typeface="Calibri" panose="020F0502020204030204"/>
                <a:ea typeface="+mn-ea"/>
                <a:cs typeface="+mn-cs"/>
              </a:rPr>
              <a:t>Truyện</a:t>
            </a:r>
            <a:r>
              <a:rPr kumimoji="0" lang="en-US" sz="4800" b="1" i="0" u="none" strike="noStrike" kern="1200" cap="none" spc="0" normalizeH="0" baseline="0" noProof="0" dirty="0" smtClean="0">
                <a:ln>
                  <a:noFill/>
                </a:ln>
                <a:solidFill>
                  <a:srgbClr val="0070C0"/>
                </a:solidFill>
                <a:effectLst/>
                <a:uLnTx/>
                <a:uFillTx/>
                <a:latin typeface="Calibri" panose="020F0502020204030204"/>
                <a:ea typeface="+mn-ea"/>
                <a:cs typeface="+mn-cs"/>
              </a:rPr>
              <a:t>:“</a:t>
            </a:r>
            <a:r>
              <a:rPr lang="en-US" sz="4800" b="1" dirty="0" err="1">
                <a:solidFill>
                  <a:srgbClr val="0070C0"/>
                </a:solidFill>
                <a:ea typeface="Calibri"/>
                <a:cs typeface="Times New Roman"/>
              </a:rPr>
              <a:t>Cây</a:t>
            </a:r>
            <a:r>
              <a:rPr lang="en-US" sz="4800" b="1" dirty="0">
                <a:solidFill>
                  <a:srgbClr val="0070C0"/>
                </a:solidFill>
                <a:ea typeface="Calibri"/>
                <a:cs typeface="Times New Roman"/>
              </a:rPr>
              <a:t> </a:t>
            </a:r>
            <a:r>
              <a:rPr lang="en-US" sz="4800" b="1" dirty="0" err="1">
                <a:solidFill>
                  <a:srgbClr val="0070C0"/>
                </a:solidFill>
                <a:ea typeface="Calibri"/>
                <a:cs typeface="Times New Roman"/>
              </a:rPr>
              <a:t>rau</a:t>
            </a:r>
            <a:r>
              <a:rPr lang="en-US" sz="4800" b="1" dirty="0">
                <a:solidFill>
                  <a:srgbClr val="0070C0"/>
                </a:solidFill>
                <a:ea typeface="Calibri"/>
                <a:cs typeface="Times New Roman"/>
              </a:rPr>
              <a:t> </a:t>
            </a:r>
            <a:r>
              <a:rPr lang="en-US" sz="4800" b="1" dirty="0" err="1">
                <a:solidFill>
                  <a:srgbClr val="0070C0"/>
                </a:solidFill>
                <a:ea typeface="Calibri"/>
                <a:cs typeface="Times New Roman"/>
              </a:rPr>
              <a:t>của</a:t>
            </a:r>
            <a:r>
              <a:rPr lang="en-US" sz="4800" b="1" dirty="0">
                <a:solidFill>
                  <a:srgbClr val="0070C0"/>
                </a:solidFill>
                <a:ea typeface="Calibri"/>
                <a:cs typeface="Times New Roman"/>
              </a:rPr>
              <a:t> </a:t>
            </a:r>
            <a:r>
              <a:rPr lang="en-US" sz="4800" b="1" dirty="0" err="1">
                <a:solidFill>
                  <a:srgbClr val="0070C0"/>
                </a:solidFill>
                <a:ea typeface="Calibri"/>
                <a:cs typeface="Times New Roman"/>
              </a:rPr>
              <a:t>Thỏ</a:t>
            </a:r>
            <a:r>
              <a:rPr lang="en-US" sz="4800" b="1" dirty="0">
                <a:solidFill>
                  <a:srgbClr val="0070C0"/>
                </a:solidFill>
                <a:ea typeface="Calibri"/>
                <a:cs typeface="Times New Roman"/>
              </a:rPr>
              <a:t> </a:t>
            </a:r>
            <a:r>
              <a:rPr lang="en-US" sz="4800" b="1" dirty="0" err="1">
                <a:solidFill>
                  <a:srgbClr val="0070C0"/>
                </a:solidFill>
                <a:ea typeface="Calibri"/>
                <a:cs typeface="Times New Roman"/>
              </a:rPr>
              <a:t>Út</a:t>
            </a:r>
            <a:r>
              <a:rPr lang="en-US" sz="4800" b="1" dirty="0">
                <a:solidFill>
                  <a:srgbClr val="0070C0"/>
                </a:solidFill>
                <a:ea typeface="Calibri"/>
                <a:cs typeface="Times New Roman"/>
              </a:rPr>
              <a:t> </a:t>
            </a:r>
            <a:r>
              <a:rPr kumimoji="0" lang="en-US" sz="4800" b="1" i="0" u="none" strike="noStrike" kern="1200" cap="none" spc="0" normalizeH="0" baseline="0" noProof="0" dirty="0" smtClean="0">
                <a:ln>
                  <a:noFill/>
                </a:ln>
                <a:solidFill>
                  <a:srgbClr val="0070C0"/>
                </a:solidFill>
                <a:effectLst/>
                <a:uLnTx/>
                <a:uFillTx/>
                <a:latin typeface="Calibri" panose="020F0502020204030204"/>
                <a:ea typeface="+mn-ea"/>
                <a:cs typeface="+mn-cs"/>
              </a:rPr>
              <a:t>”</a:t>
            </a:r>
          </a:p>
          <a:p>
            <a:pPr lvl="0" algn="ctr">
              <a:defRPr/>
            </a:pPr>
            <a:r>
              <a:rPr lang="en-US" sz="4800" b="1" noProof="0" dirty="0" err="1" smtClean="0">
                <a:solidFill>
                  <a:srgbClr val="0070C0"/>
                </a:solidFill>
                <a:latin typeface="Calibri" panose="020F0502020204030204"/>
              </a:rPr>
              <a:t>Tác</a:t>
            </a:r>
            <a:r>
              <a:rPr lang="en-US" sz="4800" b="1" noProof="0" dirty="0" smtClean="0">
                <a:solidFill>
                  <a:srgbClr val="0070C0"/>
                </a:solidFill>
                <a:latin typeface="Calibri" panose="020F0502020204030204"/>
              </a:rPr>
              <a:t> </a:t>
            </a:r>
            <a:r>
              <a:rPr lang="en-US" sz="4800" b="1" noProof="0" dirty="0" err="1" smtClean="0">
                <a:solidFill>
                  <a:srgbClr val="0070C0"/>
                </a:solidFill>
                <a:latin typeface="Calibri" panose="020F0502020204030204"/>
              </a:rPr>
              <a:t>giả</a:t>
            </a:r>
            <a:r>
              <a:rPr lang="en-US" sz="4800" b="1" noProof="0" dirty="0" smtClean="0">
                <a:solidFill>
                  <a:srgbClr val="0070C0"/>
                </a:solidFill>
                <a:latin typeface="Calibri" panose="020F0502020204030204"/>
              </a:rPr>
              <a:t>: </a:t>
            </a:r>
            <a:r>
              <a:rPr lang="en-US" sz="4800" b="1" noProof="0" dirty="0" err="1" smtClean="0">
                <a:solidFill>
                  <a:srgbClr val="0070C0"/>
                </a:solidFill>
                <a:latin typeface="Calibri" panose="020F0502020204030204"/>
              </a:rPr>
              <a:t>Phong</a:t>
            </a:r>
            <a:r>
              <a:rPr lang="en-US" sz="4800" b="1" noProof="0" dirty="0" smtClean="0">
                <a:solidFill>
                  <a:srgbClr val="0070C0"/>
                </a:solidFill>
                <a:latin typeface="Calibri" panose="020F0502020204030204"/>
              </a:rPr>
              <a:t> Thu</a:t>
            </a:r>
            <a:endParaRPr kumimoji="0" lang="en-US" sz="4800" b="1" i="0" u="none" strike="noStrike" kern="1200" cap="none" spc="0" normalizeH="0" baseline="0" noProof="0" dirty="0" smtClean="0">
              <a:ln>
                <a:noFill/>
              </a:ln>
              <a:solidFill>
                <a:srgbClr val="0070C0"/>
              </a:solidFill>
              <a:effectLst/>
              <a:uLnTx/>
              <a:uFillTx/>
              <a:latin typeface="Calibri" panose="020F0502020204030204"/>
              <a:ea typeface="+mn-ea"/>
              <a:cs typeface="+mn-cs"/>
            </a:endParaRPr>
          </a:p>
        </p:txBody>
      </p:sp>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414660"/>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60023"/>
            <a:ext cx="12192000" cy="13979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bg1"/>
                </a:solidFill>
              </a:rPr>
              <a:t>Mùa thu đã qua, mùa đông đã tới. Thỏ Mẹ dẫn các con ra vườn và bảo:</a:t>
            </a:r>
          </a:p>
          <a:p>
            <a:pPr algn="ctr"/>
            <a:r>
              <a:rPr lang="vi-VN" sz="1400" b="1" dirty="0">
                <a:solidFill>
                  <a:schemeClr val="bg1"/>
                </a:solidFill>
              </a:rPr>
              <a:t>- Các con ạ, bây giờ là vụ rau rồi, mẹ sẽ dạy các con trồng củ cải nhé.</a:t>
            </a:r>
          </a:p>
          <a:p>
            <a:pPr algn="ctr"/>
            <a:r>
              <a:rPr lang="vi-VN" sz="1400" b="1" dirty="0">
                <a:solidFill>
                  <a:schemeClr val="bg1"/>
                </a:solidFill>
              </a:rPr>
              <a:t>Ba anh em Thỏ ríu rít trả lời:</a:t>
            </a:r>
          </a:p>
          <a:p>
            <a:pPr algn="ctr"/>
            <a:r>
              <a:rPr lang="vi-VN" sz="1400" b="1" dirty="0">
                <a:solidFill>
                  <a:schemeClr val="bg1"/>
                </a:solidFill>
              </a:rPr>
              <a:t>- Thưa mẹ, vâng ạ!</a:t>
            </a:r>
          </a:p>
          <a:p>
            <a:pPr algn="ctr"/>
            <a:r>
              <a:rPr lang="vi-VN" sz="1400" b="1" dirty="0">
                <a:solidFill>
                  <a:schemeClr val="bg1"/>
                </a:solidFill>
              </a:rPr>
              <a:t>Bốn mẹ con quây quần bên luống đất, mẹ bắt đầu giảng:</a:t>
            </a:r>
          </a:p>
          <a:p>
            <a:pPr algn="ctr"/>
            <a:r>
              <a:rPr lang="vi-VN" sz="1400" b="1" dirty="0">
                <a:solidFill>
                  <a:schemeClr val="bg1"/>
                </a:solidFill>
              </a:rPr>
              <a:t>- Muốn trồng rau, người ta phải làm đất, rồi gieo hạt…</a:t>
            </a:r>
          </a:p>
        </p:txBody>
      </p:sp>
      <p:grpSp>
        <p:nvGrpSpPr>
          <p:cNvPr id="6" name="Group 5"/>
          <p:cNvGrpSpPr/>
          <p:nvPr/>
        </p:nvGrpSpPr>
        <p:grpSpPr>
          <a:xfrm>
            <a:off x="0" y="0"/>
            <a:ext cx="12192000" cy="5460023"/>
            <a:chOff x="0" y="0"/>
            <a:chExt cx="12192000" cy="5460023"/>
          </a:xfrm>
        </p:grpSpPr>
        <p:pic>
          <p:nvPicPr>
            <p:cNvPr id="2" name="Picture 1"/>
            <p:cNvPicPr>
              <a:picLocks noChangeAspect="1"/>
            </p:cNvPicPr>
            <p:nvPr/>
          </p:nvPicPr>
          <p:blipFill>
            <a:blip r:embed="rId2"/>
            <a:stretch>
              <a:fillRect/>
            </a:stretch>
          </p:blipFill>
          <p:spPr>
            <a:xfrm>
              <a:off x="0" y="0"/>
              <a:ext cx="12192000" cy="5460023"/>
            </a:xfrm>
            <a:prstGeom prst="rect">
              <a:avLst/>
            </a:prstGeom>
          </p:spPr>
        </p:pic>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55331"/>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43485451"/>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29300"/>
            <a:ext cx="12192000" cy="10287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t>Nhưng mới nghe mẹ nói vậy, thỏ Út đã nghĩ thầm: “Thế thì mình cũng biết rồi” và không chú ý nghe mẹ nói nữa. Chú ngồi đấy nhưng còn mải nhìn theo con bươm bướm ngoài vườn nên chẳng biết mẹ còn dặn điều gì nữa.</a:t>
            </a:r>
            <a:endParaRPr lang="vi-VN" sz="1400" b="1" dirty="0">
              <a:solidFill>
                <a:schemeClr val="bg1"/>
              </a:solidFill>
            </a:endParaRPr>
          </a:p>
        </p:txBody>
      </p:sp>
      <p:grpSp>
        <p:nvGrpSpPr>
          <p:cNvPr id="5" name="Group 4"/>
          <p:cNvGrpSpPr/>
          <p:nvPr/>
        </p:nvGrpSpPr>
        <p:grpSpPr>
          <a:xfrm>
            <a:off x="0" y="0"/>
            <a:ext cx="12192000" cy="5855677"/>
            <a:chOff x="0" y="-26377"/>
            <a:chExt cx="12192000" cy="5855677"/>
          </a:xfrm>
        </p:grpSpPr>
        <p:pic>
          <p:nvPicPr>
            <p:cNvPr id="2" name="Picture 1"/>
            <p:cNvPicPr>
              <a:picLocks noChangeAspect="1"/>
            </p:cNvPicPr>
            <p:nvPr/>
          </p:nvPicPr>
          <p:blipFill>
            <a:blip r:embed="rId2"/>
            <a:stretch>
              <a:fillRect/>
            </a:stretch>
          </p:blipFill>
          <p:spPr>
            <a:xfrm>
              <a:off x="0" y="-26377"/>
              <a:ext cx="12192000" cy="5855677"/>
            </a:xfrm>
            <a:prstGeom prst="rect">
              <a:avLst/>
            </a:prstGeom>
          </p:spPr>
        </p:pic>
        <p:pic>
          <p:nvPicPr>
            <p:cNvPr id="4"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6" y="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117848"/>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64468"/>
            <a:ext cx="12192000" cy="9935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t>Mẹ giảng xong, ba anh em bắt đầu làm việc, mỗi người phải trồng một luống rau nho nhỏ. Hai anh của thỏ Út cặm cụi cuốc đất, đập đất cho nhỏ tơi ra rồi mới gieo hạt, còn Thỏ Út thì chỉ làm qua quýt rồi nhảy đi chơi.</a:t>
            </a:r>
            <a:endParaRPr lang="vi-VN" sz="1400" b="1" dirty="0">
              <a:solidFill>
                <a:schemeClr val="bg1"/>
              </a:solidFill>
            </a:endParaRPr>
          </a:p>
        </p:txBody>
      </p:sp>
      <p:grpSp>
        <p:nvGrpSpPr>
          <p:cNvPr id="5" name="Group 4"/>
          <p:cNvGrpSpPr/>
          <p:nvPr/>
        </p:nvGrpSpPr>
        <p:grpSpPr>
          <a:xfrm>
            <a:off x="0" y="-26377"/>
            <a:ext cx="12192000" cy="5890845"/>
            <a:chOff x="0" y="-26377"/>
            <a:chExt cx="12192000" cy="5890845"/>
          </a:xfrm>
        </p:grpSpPr>
        <p:pic>
          <p:nvPicPr>
            <p:cNvPr id="2" name="Picture 1"/>
            <p:cNvPicPr>
              <a:picLocks noChangeAspect="1"/>
            </p:cNvPicPr>
            <p:nvPr/>
          </p:nvPicPr>
          <p:blipFill>
            <a:blip r:embed="rId2"/>
            <a:stretch>
              <a:fillRect/>
            </a:stretch>
          </p:blipFill>
          <p:spPr>
            <a:xfrm>
              <a:off x="0" y="-26377"/>
              <a:ext cx="12192000" cy="5890845"/>
            </a:xfrm>
            <a:prstGeom prst="rect">
              <a:avLst/>
            </a:prstGeom>
          </p:spPr>
        </p:pic>
        <p:pic>
          <p:nvPicPr>
            <p:cNvPr id="4"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55331"/>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93238592"/>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17224"/>
            <a:ext cx="12192000" cy="9407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t>Ít ngày sau, hạt giống nảy mầm. Những cây rau bé li ti hiện ra. Hai luống rau của các anh cây mọc đều, trông như những chiếc khăn màu xanh tươi phủ lên mặt đất, còn luống rau của thỏ Út thì cây mọc thưa thớt, cây cao, cây thấp.</a:t>
            </a:r>
            <a:endParaRPr lang="vi-VN" sz="1400" b="1" dirty="0">
              <a:solidFill>
                <a:schemeClr val="bg1"/>
              </a:solidFill>
            </a:endParaRPr>
          </a:p>
        </p:txBody>
      </p:sp>
      <p:grpSp>
        <p:nvGrpSpPr>
          <p:cNvPr id="5" name="Group 4"/>
          <p:cNvGrpSpPr/>
          <p:nvPr/>
        </p:nvGrpSpPr>
        <p:grpSpPr>
          <a:xfrm>
            <a:off x="0" y="0"/>
            <a:ext cx="12192000" cy="5943602"/>
            <a:chOff x="0" y="-26378"/>
            <a:chExt cx="12192000" cy="5943602"/>
          </a:xfrm>
        </p:grpSpPr>
        <p:pic>
          <p:nvPicPr>
            <p:cNvPr id="2" name="Picture 1"/>
            <p:cNvPicPr>
              <a:picLocks noChangeAspect="1"/>
            </p:cNvPicPr>
            <p:nvPr/>
          </p:nvPicPr>
          <p:blipFill>
            <a:blip r:embed="rId2"/>
            <a:stretch>
              <a:fillRect/>
            </a:stretch>
          </p:blipFill>
          <p:spPr>
            <a:xfrm>
              <a:off x="0" y="-26378"/>
              <a:ext cx="12192000" cy="5943602"/>
            </a:xfrm>
            <a:prstGeom prst="rect">
              <a:avLst/>
            </a:prstGeom>
          </p:spPr>
        </p:pic>
        <p:pic>
          <p:nvPicPr>
            <p:cNvPr id="4"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55331"/>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00425098"/>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5917224"/>
            <a:ext cx="12191999" cy="940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t>Thế nhưng thỏ Út vẫn mải chơi chẳng chịu chăm bón gì cả.</a:t>
            </a:r>
          </a:p>
          <a:p>
            <a:pPr algn="ctr"/>
            <a:r>
              <a:rPr lang="vi-VN" sz="1400" b="1" dirty="0"/>
              <a:t>Tới vụ thu hoạch, cây rau nào của các anh lá cũng to, củ cũng to, còn những cây rau của thỏ Út thì cằn cỗi vì thiếu nước, củ bé tí tẹo. Thỏ Út xấu hổ quá, biết nói sao với mẹ bây giờ</a:t>
            </a:r>
            <a:r>
              <a:rPr lang="vi-VN" sz="1400" b="1" dirty="0" smtClean="0"/>
              <a:t>?</a:t>
            </a:r>
            <a:endParaRPr lang="vi-VN" sz="1400" b="1" dirty="0"/>
          </a:p>
        </p:txBody>
      </p:sp>
      <p:grpSp>
        <p:nvGrpSpPr>
          <p:cNvPr id="5" name="Group 4"/>
          <p:cNvGrpSpPr/>
          <p:nvPr/>
        </p:nvGrpSpPr>
        <p:grpSpPr>
          <a:xfrm>
            <a:off x="-1" y="-8793"/>
            <a:ext cx="12192000" cy="5926017"/>
            <a:chOff x="0" y="-17585"/>
            <a:chExt cx="12192000" cy="5926017"/>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17585"/>
              <a:ext cx="12192000" cy="5926017"/>
            </a:xfrm>
            <a:prstGeom prst="rect">
              <a:avLst/>
            </a:prstGeom>
          </p:spPr>
        </p:pic>
        <p:pic>
          <p:nvPicPr>
            <p:cNvPr id="4" name="Picture 3" descr="C:\Users\Administrator\Downloads\z2927050180919_87679c610dadda88ac4fa8a014b7cf1f-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41" y="155331"/>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19685699"/>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904036"/>
            <a:ext cx="12191999" cy="940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t>Thấy vậy, thỏ Mẹ bảo:</a:t>
            </a:r>
          </a:p>
          <a:p>
            <a:pPr algn="ctr"/>
            <a:r>
              <a:rPr lang="vi-VN" sz="1400" b="1" dirty="0"/>
              <a:t>- Nếu con chú ý nghe lời mẹ và chăm sóc vườn rau thì rau của con sẽ tươi tốt đúng không?</a:t>
            </a:r>
          </a:p>
          <a:p>
            <a:pPr algn="ctr"/>
            <a:r>
              <a:rPr lang="vi-VN" sz="1400" b="1" dirty="0"/>
              <a:t>Sau vụ ấy, thỏ Út hỏi lại mẹ cách làm đất, trồng rau, vun luống, gieo hạt rồi bắt đầu trồng lại luống rau khác.</a:t>
            </a:r>
          </a:p>
        </p:txBody>
      </p:sp>
      <p:grpSp>
        <p:nvGrpSpPr>
          <p:cNvPr id="7" name="Group 6"/>
          <p:cNvGrpSpPr/>
          <p:nvPr/>
        </p:nvGrpSpPr>
        <p:grpSpPr>
          <a:xfrm>
            <a:off x="-1" y="0"/>
            <a:ext cx="12192000" cy="5943600"/>
            <a:chOff x="0" y="-26376"/>
            <a:chExt cx="12192000" cy="5943600"/>
          </a:xfrm>
        </p:grpSpPr>
        <p:pic>
          <p:nvPicPr>
            <p:cNvPr id="2" name="Picture 1"/>
            <p:cNvPicPr>
              <a:picLocks noChangeAspect="1"/>
            </p:cNvPicPr>
            <p:nvPr/>
          </p:nvPicPr>
          <p:blipFill>
            <a:blip r:embed="rId2"/>
            <a:stretch>
              <a:fillRect/>
            </a:stretch>
          </p:blipFill>
          <p:spPr>
            <a:xfrm>
              <a:off x="0" y="-26376"/>
              <a:ext cx="12192000" cy="5943600"/>
            </a:xfrm>
            <a:prstGeom prst="rect">
              <a:avLst/>
            </a:prstGeom>
          </p:spPr>
        </p:pic>
        <p:pic>
          <p:nvPicPr>
            <p:cNvPr id="6"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55331"/>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65739044"/>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794</Words>
  <Application>Microsoft Office PowerPoint</Application>
  <PresentationFormat>Widescreen</PresentationFormat>
  <Paragraphs>48</Paragraphs>
  <Slides>21</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17</cp:revision>
  <dcterms:created xsi:type="dcterms:W3CDTF">2023-11-27T13:57:58Z</dcterms:created>
  <dcterms:modified xsi:type="dcterms:W3CDTF">2023-12-11T13:43:11Z</dcterms:modified>
</cp:coreProperties>
</file>