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mf" ContentType="image/x-w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1" r:id="rId3"/>
    <p:sldId id="315" r:id="rId4"/>
    <p:sldId id="316" r:id="rId5"/>
    <p:sldId id="292" r:id="rId6"/>
    <p:sldId id="340" r:id="rId7"/>
    <p:sldId id="321" r:id="rId8"/>
    <p:sldId id="323" r:id="rId9"/>
    <p:sldId id="325" r:id="rId10"/>
    <p:sldId id="327" r:id="rId11"/>
    <p:sldId id="329" r:id="rId12"/>
    <p:sldId id="331" r:id="rId13"/>
    <p:sldId id="333" r:id="rId14"/>
    <p:sldId id="335" r:id="rId15"/>
    <p:sldId id="295" r:id="rId16"/>
    <p:sldId id="296" r:id="rId17"/>
    <p:sldId id="298" r:id="rId18"/>
    <p:sldId id="300" r:id="rId19"/>
    <p:sldId id="303" r:id="rId20"/>
    <p:sldId id="304" r:id="rId21"/>
    <p:sldId id="305" r:id="rId22"/>
    <p:sldId id="306" r:id="rId23"/>
    <p:sldId id="307" r:id="rId24"/>
    <p:sldId id="337" r:id="rId25"/>
    <p:sldId id="341" r:id="rId26"/>
    <p:sldId id="314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VNI-Avo" pitchFamily="2" charset="0"/>
      <p:regular r:id="rId36"/>
      <p:bold r:id="rId37"/>
      <p:italic r:id="rId38"/>
    </p:embeddedFont>
    <p:embeddedFont>
      <p:font typeface=".VnAvant" panose="020B7200000000000000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76" d="100"/>
          <a:sy n="76" d="100"/>
        </p:scale>
        <p:origin x="-2634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AFDC42-91F6-4FE3-8A12-72BE6EA9F7F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latin typeface="Calibri" panose="020F0502020204030204" pitchFamily="34" charset="0"/>
              </a:rPr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GIF"/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GIF"/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953000"/>
            <a:ext cx="14478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5181600"/>
            <a:ext cx="13716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4" descr="anim1690[1]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6248400"/>
            <a:ext cx="51054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3" name="AutoShape 5"/>
          <p:cNvSpPr/>
          <p:nvPr/>
        </p:nvSpPr>
        <p:spPr>
          <a:xfrm>
            <a:off x="3276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3254" name="AutoShape 6"/>
          <p:cNvSpPr/>
          <p:nvPr/>
        </p:nvSpPr>
        <p:spPr>
          <a:xfrm>
            <a:off x="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3255" name="AutoShape 7"/>
          <p:cNvSpPr/>
          <p:nvPr/>
        </p:nvSpPr>
        <p:spPr>
          <a:xfrm>
            <a:off x="6705600" y="144463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3256" name="AutoShape 8"/>
          <p:cNvSpPr>
            <a:spLocks noChangeArrowheads="1"/>
          </p:cNvSpPr>
          <p:nvPr/>
        </p:nvSpPr>
        <p:spPr bwMode="auto">
          <a:xfrm>
            <a:off x="3733800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7" name="AutoShape 9"/>
          <p:cNvSpPr>
            <a:spLocks noChangeArrowheads="1"/>
          </p:cNvSpPr>
          <p:nvPr/>
        </p:nvSpPr>
        <p:spPr bwMode="auto">
          <a:xfrm>
            <a:off x="3733800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8" name="AutoShape 10"/>
          <p:cNvSpPr>
            <a:spLocks noChangeArrowheads="1"/>
          </p:cNvSpPr>
          <p:nvPr/>
        </p:nvSpPr>
        <p:spPr bwMode="auto">
          <a:xfrm>
            <a:off x="3124200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9" name="AutoShape 11"/>
          <p:cNvSpPr>
            <a:spLocks noChangeArrowheads="1"/>
          </p:cNvSpPr>
          <p:nvPr/>
        </p:nvSpPr>
        <p:spPr bwMode="auto">
          <a:xfrm>
            <a:off x="3505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3352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1447800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1905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1447800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1143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5" name="AutoShape 17"/>
          <p:cNvSpPr>
            <a:spLocks noChangeArrowheads="1"/>
          </p:cNvSpPr>
          <p:nvPr/>
        </p:nvSpPr>
        <p:spPr bwMode="auto">
          <a:xfrm>
            <a:off x="762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6" name="AutoShape 18"/>
          <p:cNvSpPr>
            <a:spLocks noChangeArrowheads="1"/>
          </p:cNvSpPr>
          <p:nvPr/>
        </p:nvSpPr>
        <p:spPr bwMode="auto">
          <a:xfrm>
            <a:off x="7239000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69342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7620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9" name="AutoShape 21"/>
          <p:cNvSpPr>
            <a:spLocks noChangeArrowheads="1"/>
          </p:cNvSpPr>
          <p:nvPr/>
        </p:nvSpPr>
        <p:spPr bwMode="auto">
          <a:xfrm>
            <a:off x="7239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7315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71" name="AutoShape 23"/>
          <p:cNvSpPr/>
          <p:nvPr/>
        </p:nvSpPr>
        <p:spPr>
          <a:xfrm>
            <a:off x="1752600" y="2133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3272" name="AutoShape 24"/>
          <p:cNvSpPr/>
          <p:nvPr/>
        </p:nvSpPr>
        <p:spPr>
          <a:xfrm>
            <a:off x="3581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3273" name="AutoShape 25"/>
          <p:cNvSpPr/>
          <p:nvPr/>
        </p:nvSpPr>
        <p:spPr>
          <a:xfrm>
            <a:off x="6400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074" name="Text Box 26"/>
          <p:cNvSpPr txBox="1"/>
          <p:nvPr/>
        </p:nvSpPr>
        <p:spPr>
          <a:xfrm>
            <a:off x="1447800" y="228600"/>
            <a:ext cx="6629400" cy="6756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sz="2000" b="1" dirty="0">
                <a:solidFill>
                  <a:srgbClr val="FF00FF"/>
                </a:solidFill>
                <a:latin typeface="Arial" panose="020B0604020202020204" pitchFamily="34" charset="0"/>
              </a:rPr>
              <a:t>PHÒNG GIÁO DỤC &amp; ĐÀO TẠO </a:t>
            </a:r>
            <a:r>
              <a:rPr lang="vi-VN" sz="2000" b="1" dirty="0">
                <a:solidFill>
                  <a:srgbClr val="FF00FF"/>
                </a:solidFill>
                <a:latin typeface="Arial" panose="020B0604020202020204" pitchFamily="34" charset="0"/>
              </a:rPr>
              <a:t>QUẬN LONG BIÊN</a:t>
            </a:r>
            <a:endParaRPr sz="2000" b="1" dirty="0">
              <a:solidFill>
                <a:srgbClr val="FF00FF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sz="2000" b="1" dirty="0">
                <a:solidFill>
                  <a:srgbClr val="FF00FF"/>
                </a:solidFill>
                <a:latin typeface="Arial" panose="020B0604020202020204" pitchFamily="34" charset="0"/>
              </a:rPr>
              <a:t>TRƯỜNG MẦM NON </a:t>
            </a:r>
            <a:r>
              <a:rPr lang="en-US" sz="2000" b="1" dirty="0">
                <a:solidFill>
                  <a:srgbClr val="FF00FF"/>
                </a:solidFill>
                <a:latin typeface="Arial" panose="020B0604020202020204" pitchFamily="34" charset="0"/>
              </a:rPr>
              <a:t>LONG B</a:t>
            </a:r>
            <a:r>
              <a:rPr lang="vi-VN" sz="2000" b="1" dirty="0">
                <a:solidFill>
                  <a:srgbClr val="FF00FF"/>
                </a:solidFill>
                <a:latin typeface="Arial" panose="020B0604020202020204" pitchFamily="34" charset="0"/>
              </a:rPr>
              <a:t>IÊN A</a:t>
            </a:r>
            <a:endParaRPr lang="vi-VN" sz="2000" b="1" dirty="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sp>
        <p:nvSpPr>
          <p:cNvPr id="2075" name="Text Box 27"/>
          <p:cNvSpPr txBox="1"/>
          <p:nvPr/>
        </p:nvSpPr>
        <p:spPr>
          <a:xfrm>
            <a:off x="3429000" y="990600"/>
            <a:ext cx="2362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3600" i="1" dirty="0">
                <a:solidFill>
                  <a:srgbClr val="FF3300"/>
                </a:solidFill>
                <a:latin typeface="Arial" panose="020B0604020202020204" pitchFamily="34" charset="0"/>
              </a:rPr>
              <a:t>GIÁO ÁN</a:t>
            </a:r>
            <a:endParaRPr sz="3600" i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076" name="WordArt 28"/>
          <p:cNvSpPr>
            <a:spLocks noTextEdit="1"/>
          </p:cNvSpPr>
          <p:nvPr/>
        </p:nvSpPr>
        <p:spPr>
          <a:xfrm>
            <a:off x="1295400" y="1371600"/>
            <a:ext cx="65532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normAutofit/>
          </a:bodyPr>
          <a:p>
            <a:pPr algn="ctr" eaLnBrk="0" hangingPunct="0"/>
            <a:r>
              <a:rPr lang="en-US" sz="3600">
                <a:solidFill>
                  <a:srgbClr val="0000CC">
                    <a:alpha val="92940"/>
                  </a:srgbClr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 QUEN VỚI TÁC PHẨM VĂN HỌC</a:t>
            </a:r>
            <a:endParaRPr lang="en-US" sz="3600">
              <a:solidFill>
                <a:srgbClr val="0000CC">
                  <a:alpha val="92940"/>
                </a:srgbClr>
              </a:soli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77" name="Text Box 29"/>
          <p:cNvSpPr txBox="1"/>
          <p:nvPr/>
        </p:nvSpPr>
        <p:spPr>
          <a:xfrm>
            <a:off x="3124200" y="2514600"/>
            <a:ext cx="3505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dirty="0">
                <a:solidFill>
                  <a:schemeClr val="hlink"/>
                </a:solidFill>
                <a:latin typeface="Arial" panose="020B0604020202020204" pitchFamily="34" charset="0"/>
              </a:rPr>
              <a:t>      KỂ CHUYỆN </a:t>
            </a:r>
            <a:endParaRPr sz="2800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2078" name="WordArt 30"/>
          <p:cNvSpPr>
            <a:spLocks noTextEdit="1"/>
          </p:cNvSpPr>
          <p:nvPr/>
        </p:nvSpPr>
        <p:spPr>
          <a:xfrm>
            <a:off x="1066800" y="2895600"/>
            <a:ext cx="7162800" cy="1801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 eaLnBrk="0" hangingPunct="0"/>
            <a:r>
              <a:rPr lang="en-US" sz="3600">
                <a:solidFill>
                  <a:srgbClr val="FF0000">
                    <a:alpha val="89803"/>
                  </a:srgbClr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 đỗ con</a:t>
            </a:r>
            <a:endParaRPr lang="en-US" sz="3600">
              <a:solidFill>
                <a:srgbClr val="FF0000">
                  <a:alpha val="89803"/>
                </a:srgbClr>
              </a:soli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79" name="Text Box 31"/>
          <p:cNvSpPr txBox="1"/>
          <p:nvPr/>
        </p:nvSpPr>
        <p:spPr>
          <a:xfrm>
            <a:off x="2286000" y="4678363"/>
            <a:ext cx="55626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3200" dirty="0">
                <a:solidFill>
                  <a:srgbClr val="FF3300"/>
                </a:solidFill>
                <a:latin typeface="Arial" panose="020B0604020202020204" pitchFamily="34" charset="0"/>
              </a:rPr>
              <a:t>Đối tượng: </a:t>
            </a:r>
            <a:r>
              <a:rPr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giáo nhỡ</a:t>
            </a:r>
            <a:endParaRPr sz="32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080" name="Text Box 32"/>
          <p:cNvSpPr txBox="1"/>
          <p:nvPr/>
        </p:nvSpPr>
        <p:spPr>
          <a:xfrm>
            <a:off x="2362200" y="5576888"/>
            <a:ext cx="4953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 b="1" i="1" dirty="0">
                <a:solidFill>
                  <a:srgbClr val="0000FF"/>
                </a:solidFill>
                <a:latin typeface="Arial" panose="020B0604020202020204" pitchFamily="34" charset="0"/>
              </a:rPr>
              <a:t>Giáo viên: </a:t>
            </a: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</a:t>
            </a:r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Thị Thu</a:t>
            </a:r>
            <a:endParaRPr lang="vi-VN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81" name="Picture 33" descr="star_taking_a_bow_hg_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7400"/>
            <a:ext cx="14478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2" name="Picture 34" descr="star_taking_a_bow_hg_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2057400"/>
            <a:ext cx="1447800" cy="129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2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32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32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532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532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532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  <p:bldP spid="53254" grpId="0" animBg="1"/>
      <p:bldP spid="53255" grpId="0" animBg="1"/>
      <p:bldP spid="53271" grpId="0" animBg="1"/>
      <p:bldP spid="53272" grpId="0" animBg="1"/>
      <p:bldP spid="532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1" descr="DSC_015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1" descr="DSC_015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1" descr="DSC_015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1" descr="DSC_015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4" descr="khung-anh-dep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6"/>
          <p:cNvSpPr txBox="1"/>
          <p:nvPr/>
        </p:nvSpPr>
        <p:spPr>
          <a:xfrm>
            <a:off x="2590800" y="1676400"/>
            <a:ext cx="4495800" cy="1098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6600" b="1" dirty="0">
                <a:solidFill>
                  <a:srgbClr val="FF0000"/>
                </a:solidFill>
                <a:latin typeface="Arial" panose="020B0604020202020204" pitchFamily="34" charset="0"/>
              </a:rPr>
              <a:t>Đàm thoại</a:t>
            </a:r>
            <a:endParaRPr sz="6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pic>
        <p:nvPicPr>
          <p:cNvPr id="6146" name="Picture 1" descr="mdk1247797a53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0" y="2819400"/>
            <a:ext cx="6019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1" name="AutoShape 5"/>
          <p:cNvSpPr/>
          <p:nvPr/>
        </p:nvSpPr>
        <p:spPr>
          <a:xfrm>
            <a:off x="2209800" y="0"/>
            <a:ext cx="6934200" cy="2514600"/>
          </a:xfrm>
          <a:prstGeom prst="cloudCallout">
            <a:avLst>
              <a:gd name="adj1" fmla="val -9616"/>
              <a:gd name="adj2" fmla="val 3970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60422" name="Text Box 6"/>
          <p:cNvSpPr txBox="1"/>
          <p:nvPr/>
        </p:nvSpPr>
        <p:spPr>
          <a:xfrm>
            <a:off x="3200400" y="381000"/>
            <a:ext cx="5334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Arial" panose="020B0604020202020204" pitchFamily="34" charset="0"/>
              </a:rPr>
              <a:t> Cô vừa kể cho các con nghe câu chuyện gì?</a:t>
            </a:r>
            <a:endParaRPr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0423" name="Text Box 7"/>
          <p:cNvSpPr txBox="1"/>
          <p:nvPr/>
        </p:nvSpPr>
        <p:spPr>
          <a:xfrm>
            <a:off x="4876800" y="5181600"/>
            <a:ext cx="2438400" cy="112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dirty="0">
              <a:latin typeface="Arial" panose="020B0604020202020204" pitchFamily="34" charset="0"/>
            </a:endParaRPr>
          </a:p>
          <a:p>
            <a:endParaRPr dirty="0">
              <a:latin typeface="Arial" panose="020B0604020202020204" pitchFamily="34" charset="0"/>
            </a:endParaRPr>
          </a:p>
          <a:p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Chú đỗ con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 animBg="1"/>
      <p:bldP spid="60422" grpId="0"/>
      <p:bldP spid="604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1" descr="mdk1247797a53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09800"/>
            <a:ext cx="44196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2" descr="DSC_01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209800"/>
            <a:ext cx="47244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5" descr="gi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0"/>
            <a:ext cx="44196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6" descr="ong mat tro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572000"/>
            <a:ext cx="47244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905000" y="3733800"/>
            <a:ext cx="1995488" cy="822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FF0000"/>
                </a:solidFill>
                <a:latin typeface="VNI-Avo" pitchFamily="2" charset="0"/>
              </a:rPr>
              <a:t>Chuù Ñoã con</a:t>
            </a:r>
            <a:endParaRPr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7000" y="3581400"/>
            <a:ext cx="2268538" cy="822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FF0000"/>
                </a:solidFill>
                <a:latin typeface="VNI-Avo" pitchFamily="2" charset="0"/>
              </a:rPr>
              <a:t>Coâ Möa Xuaân</a:t>
            </a:r>
            <a:endParaRPr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5867400"/>
            <a:ext cx="2284413" cy="8223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FF0000"/>
                </a:solidFill>
                <a:latin typeface="VNI-Avo" pitchFamily="2" charset="0"/>
              </a:rPr>
              <a:t>Chò  Gioù Xuaân</a:t>
            </a:r>
            <a:endParaRPr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9938" y="5791200"/>
            <a:ext cx="1990725" cy="8223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B¸c MÆt Trêi</a:t>
            </a:r>
            <a:endParaRPr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418" name="Text Box 10"/>
          <p:cNvSpPr txBox="1"/>
          <p:nvPr/>
        </p:nvSpPr>
        <p:spPr>
          <a:xfrm>
            <a:off x="2590800" y="0"/>
            <a:ext cx="184150" cy="701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419" name="AutoShape 13"/>
          <p:cNvSpPr/>
          <p:nvPr/>
        </p:nvSpPr>
        <p:spPr>
          <a:xfrm flipH="1" flipV="1">
            <a:off x="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62478" name="Text Box 14"/>
          <p:cNvSpPr txBox="1"/>
          <p:nvPr/>
        </p:nvSpPr>
        <p:spPr>
          <a:xfrm>
            <a:off x="1066800" y="417513"/>
            <a:ext cx="5387975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Arial" panose="020B0604020202020204" pitchFamily="34" charset="0"/>
              </a:rPr>
              <a:t>Trong câu chuyện có những nhân vật nào?</a:t>
            </a:r>
            <a:endParaRPr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7419" grpId="0" animBg="1"/>
      <p:bldP spid="624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18435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371600" y="228600"/>
            <a:ext cx="4191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Arial" panose="020B0604020202020204" pitchFamily="34" charset="0"/>
              </a:rPr>
              <a:t>Chú đỗ con ngủ ở đâu suốt một năm?</a:t>
            </a:r>
            <a:endParaRPr sz="3600" dirty="0">
              <a:latin typeface="Arial" panose="020B0604020202020204" pitchFamily="34" charset="0"/>
            </a:endParaRPr>
          </a:p>
        </p:txBody>
      </p:sp>
      <p:pic>
        <p:nvPicPr>
          <p:cNvPr id="18437" name="Picture 1" descr="DSC_014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2743200"/>
            <a:ext cx="6858000" cy="381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19459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19460" name="Text Box 4"/>
          <p:cNvSpPr txBox="1"/>
          <p:nvPr/>
        </p:nvSpPr>
        <p:spPr>
          <a:xfrm>
            <a:off x="1371600" y="228600"/>
            <a:ext cx="4191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Arial" panose="020B0604020202020204" pitchFamily="34" charset="0"/>
              </a:rPr>
              <a:t>Khi tỉnh dậy chú thấy mình ở đâu?</a:t>
            </a:r>
            <a:endParaRPr sz="3600" dirty="0">
              <a:latin typeface="Arial" panose="020B0604020202020204" pitchFamily="34" charset="0"/>
            </a:endParaRPr>
          </a:p>
        </p:txBody>
      </p:sp>
      <p:pic>
        <p:nvPicPr>
          <p:cNvPr id="19461" name="Picture 1" descr="DSC_01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2743200"/>
            <a:ext cx="5715000" cy="411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20483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762000" y="304800"/>
            <a:ext cx="50292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Arial" panose="020B0604020202020204" pitchFamily="34" charset="0"/>
              </a:rPr>
              <a:t>Ai đã mang nước đến tắm mát cho đỗ con?</a:t>
            </a:r>
            <a:endParaRPr sz="3600" dirty="0">
              <a:latin typeface="Arial" panose="020B0604020202020204" pitchFamily="34" charset="0"/>
            </a:endParaRPr>
          </a:p>
        </p:txBody>
      </p:sp>
      <p:pic>
        <p:nvPicPr>
          <p:cNvPr id="6147" name="Picture 2" descr="DSC_014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0" y="2743200"/>
            <a:ext cx="5486400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Text Box 7"/>
          <p:cNvSpPr txBox="1"/>
          <p:nvPr/>
        </p:nvSpPr>
        <p:spPr>
          <a:xfrm>
            <a:off x="4191000" y="5413375"/>
            <a:ext cx="21320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Cô mưa xuân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2" descr="Hình nền Powerpoint 3D, background PP đơn giản, đẹp, cute -  https://beatwiki.com - Beatwik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937"/>
            <a:ext cx="9220200" cy="686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extBox 2"/>
          <p:cNvSpPr txBox="1"/>
          <p:nvPr/>
        </p:nvSpPr>
        <p:spPr>
          <a:xfrm>
            <a:off x="609600" y="533400"/>
            <a:ext cx="8534400" cy="61864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dirty="0">
                <a:latin typeface="Arial" panose="020B0604020202020204" pitchFamily="34" charset="0"/>
              </a:rPr>
              <a:t>I. Mục đích – yêu cầu:</a:t>
            </a:r>
            <a:endParaRPr dirty="0">
              <a:latin typeface="Arial" panose="020B0604020202020204" pitchFamily="34" charset="0"/>
            </a:endParaRPr>
          </a:p>
          <a:p>
            <a:r>
              <a:rPr b="1" dirty="0">
                <a:latin typeface="Arial" panose="020B0604020202020204" pitchFamily="34" charset="0"/>
              </a:rPr>
              <a:t>1. Kiến thức: 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- Trẻ nhớ tên câu truyện, tên tác giả, nắm rõ được nội dung câu chuyện: “ Câu chuyện nói về sự phát triển của cây đỗ. Chú Đỗ con lớn lên là nhờ có đất, nước, gió, ánh sáng và không khí ”.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- Trẻ biết thể hiện cảm xúc của mình qua tác phẩm.</a:t>
            </a:r>
            <a:endParaRPr dirty="0">
              <a:latin typeface="Arial" panose="020B0604020202020204" pitchFamily="34" charset="0"/>
            </a:endParaRPr>
          </a:p>
          <a:p>
            <a:r>
              <a:rPr b="1" dirty="0">
                <a:latin typeface="Arial" panose="020B0604020202020204" pitchFamily="34" charset="0"/>
              </a:rPr>
              <a:t>2. Kỹ năng: 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- Rèn kỹ năng quan sát, ghi nhớ có chủ định.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 - Phát triển vốn từ cho trẻ, trẻ trả lời các câu hỏi của cô mạch lạc, rõ ràng.</a:t>
            </a:r>
            <a:endParaRPr dirty="0">
              <a:latin typeface="Arial" panose="020B0604020202020204" pitchFamily="34" charset="0"/>
            </a:endParaRPr>
          </a:p>
          <a:p>
            <a:r>
              <a:rPr b="1" dirty="0">
                <a:latin typeface="Arial" panose="020B0604020202020204" pitchFamily="34" charset="0"/>
              </a:rPr>
              <a:t>3. Thái độ: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 - Trẻ chăm học, hứng thú nghe cô kể chuyện. 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- Trẻ biết yêu quý, chăm sóc và bảo vệ các loại cây.</a:t>
            </a:r>
            <a:endParaRPr dirty="0">
              <a:latin typeface="Arial" panose="020B0604020202020204" pitchFamily="34" charset="0"/>
            </a:endParaRPr>
          </a:p>
          <a:p>
            <a:r>
              <a:rPr b="1" dirty="0">
                <a:latin typeface="Arial" panose="020B0604020202020204" pitchFamily="34" charset="0"/>
              </a:rPr>
              <a:t>II. Chuẩnbị:</a:t>
            </a:r>
            <a:endParaRPr dirty="0">
              <a:latin typeface="Arial" panose="020B0604020202020204" pitchFamily="34" charset="0"/>
            </a:endParaRPr>
          </a:p>
          <a:p>
            <a:r>
              <a:rPr b="1" dirty="0">
                <a:latin typeface="Arial" panose="020B0604020202020204" pitchFamily="34" charset="0"/>
              </a:rPr>
              <a:t> 1. Đồ dùng của cô: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- Máy tính, máy chiếu, giáo án điện tử.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- Video sự hình thành cảu cây đỗ, Video truyện chú đỗ con.</a:t>
            </a:r>
            <a:endParaRPr dirty="0">
              <a:latin typeface="Arial" panose="020B0604020202020204" pitchFamily="34" charset="0"/>
            </a:endParaRPr>
          </a:p>
          <a:p>
            <a:r>
              <a:rPr b="1" dirty="0">
                <a:latin typeface="Arial" panose="020B0604020202020204" pitchFamily="34" charset="0"/>
              </a:rPr>
              <a:t>2. Đồ dùng của trẻ: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- Nhạc: Gieo hạt.</a:t>
            </a:r>
            <a:endParaRPr dirty="0">
              <a:latin typeface="Arial" panose="020B0604020202020204" pitchFamily="34" charset="0"/>
            </a:endParaRPr>
          </a:p>
          <a:p>
            <a:r>
              <a:rPr b="1" dirty="0">
                <a:latin typeface="Arial" panose="020B0604020202020204" pitchFamily="34" charset="0"/>
              </a:rPr>
              <a:t>3. Địa điểm: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Trẻ ngồi theo tổ, trong lớp.</a:t>
            </a:r>
            <a:endParaRPr dirty="0">
              <a:latin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</a:rPr>
              <a:t> </a:t>
            </a:r>
            <a:endParaRPr dirty="0">
              <a:latin typeface="Arial" panose="020B0604020202020204" pitchFamily="34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21507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1508" name="Text Box 4"/>
          <p:cNvSpPr txBox="1"/>
          <p:nvPr/>
        </p:nvSpPr>
        <p:spPr>
          <a:xfrm>
            <a:off x="762000" y="304800"/>
            <a:ext cx="50292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Arial" panose="020B0604020202020204" pitchFamily="34" charset="0"/>
              </a:rPr>
              <a:t>Ai đã thổi vi vu làm đỗ con thức giấc?</a:t>
            </a:r>
            <a:endParaRPr sz="3600" dirty="0">
              <a:latin typeface="Arial" panose="020B0604020202020204" pitchFamily="34" charset="0"/>
            </a:endParaRPr>
          </a:p>
        </p:txBody>
      </p:sp>
      <p:pic>
        <p:nvPicPr>
          <p:cNvPr id="6148" name="Picture 5" descr="gio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0" y="2819400"/>
            <a:ext cx="5943600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Text Box 8"/>
          <p:cNvSpPr txBox="1"/>
          <p:nvPr/>
        </p:nvSpPr>
        <p:spPr>
          <a:xfrm>
            <a:off x="4632325" y="5907088"/>
            <a:ext cx="200977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Chị gió xuân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22531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2532" name="Text Box 4"/>
          <p:cNvSpPr txBox="1"/>
          <p:nvPr/>
        </p:nvSpPr>
        <p:spPr>
          <a:xfrm>
            <a:off x="228600" y="381000"/>
            <a:ext cx="6019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Arial" panose="020B0604020202020204" pitchFamily="34" charset="0"/>
              </a:rPr>
              <a:t>Ai đã sưởi ấm cho đỗ con?</a:t>
            </a:r>
            <a:endParaRPr sz="3600" dirty="0">
              <a:latin typeface="Arial" panose="020B0604020202020204" pitchFamily="34" charset="0"/>
            </a:endParaRPr>
          </a:p>
        </p:txBody>
      </p:sp>
      <p:pic>
        <p:nvPicPr>
          <p:cNvPr id="6149" name="Picture 6" descr="ong mat troi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0" y="3200400"/>
            <a:ext cx="6096000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Text Box 8"/>
          <p:cNvSpPr txBox="1"/>
          <p:nvPr/>
        </p:nvSpPr>
        <p:spPr>
          <a:xfrm>
            <a:off x="4479925" y="5907088"/>
            <a:ext cx="197802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Bác mặt trời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23555" name="AutoShape 3"/>
          <p:cNvSpPr/>
          <p:nvPr/>
        </p:nvSpPr>
        <p:spPr>
          <a:xfrm flipH="1" flipV="1">
            <a:off x="457200" y="-228600"/>
            <a:ext cx="6934200" cy="3352800"/>
          </a:xfrm>
          <a:prstGeom prst="cloudCallout">
            <a:avLst>
              <a:gd name="adj1" fmla="val -14565"/>
              <a:gd name="adj2" fmla="val -28602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3556" name="Text Box 4"/>
          <p:cNvSpPr txBox="1"/>
          <p:nvPr/>
        </p:nvSpPr>
        <p:spPr>
          <a:xfrm>
            <a:off x="1676400" y="533400"/>
            <a:ext cx="6019800" cy="173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b="1" dirty="0">
                <a:latin typeface="Arial" panose="020B0604020202020204" pitchFamily="34" charset="0"/>
              </a:rPr>
              <a:t>Nhờ sự giúp đỡ của mọi người đỗ con đã thay đổi như thế nào?</a:t>
            </a:r>
            <a:endParaRPr sz="3600" b="1" dirty="0">
              <a:latin typeface="Arial" panose="020B0604020202020204" pitchFamily="34" charset="0"/>
            </a:endParaRPr>
          </a:p>
        </p:txBody>
      </p:sp>
      <p:pic>
        <p:nvPicPr>
          <p:cNvPr id="23557" name="Picture 1" descr="DSC_015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3505200"/>
            <a:ext cx="6096000" cy="335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2" descr="Hình Nền PP Đẹp ❤️ 1001 Ảnh Nền Powerpoint Đẹp Nhất 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Box 1"/>
          <p:cNvSpPr txBox="1"/>
          <p:nvPr/>
        </p:nvSpPr>
        <p:spPr>
          <a:xfrm>
            <a:off x="609600" y="533400"/>
            <a:ext cx="7696200" cy="451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5000"/>
              </a:lnSpc>
            </a:pPr>
            <a:r>
              <a:rPr b="1" dirty="0">
                <a:latin typeface="Arial" panose="020B0604020202020204" pitchFamily="34" charset="0"/>
              </a:rPr>
              <a:t>*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Giáo dục: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Đỗ con lớn lên được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nhờ có đất, cô Mưa Xuân, chị Gió Xuân, bác Mặt Trời đấy các con ạ. Cũng như tất cả các loại hạt , cây xanh, các loại hoa cũng cần có đất, nước, không khí, ánh sáng, nếu thiếu 1 trong cácyếu tố đó thì hạt không thể nảy mầm v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lớn lên được. V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đặc biệt cũng cần có sự chăm sóc của con người nữa đấy, các con nhớ chưa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b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4" descr="khung-anh-dep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11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TextBox 1"/>
          <p:cNvSpPr txBox="1"/>
          <p:nvPr/>
        </p:nvSpPr>
        <p:spPr>
          <a:xfrm>
            <a:off x="914400" y="2398713"/>
            <a:ext cx="76200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3: Cô cho trẻ xem video truyện.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953000"/>
            <a:ext cx="14478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5181600"/>
            <a:ext cx="13716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4" descr="anim1690[1]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248400"/>
            <a:ext cx="51054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69" name="AutoShape 5"/>
          <p:cNvSpPr/>
          <p:nvPr/>
        </p:nvSpPr>
        <p:spPr>
          <a:xfrm>
            <a:off x="3276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8070" name="AutoShape 6"/>
          <p:cNvSpPr/>
          <p:nvPr/>
        </p:nvSpPr>
        <p:spPr>
          <a:xfrm>
            <a:off x="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8071" name="AutoShape 7"/>
          <p:cNvSpPr/>
          <p:nvPr/>
        </p:nvSpPr>
        <p:spPr>
          <a:xfrm>
            <a:off x="71628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3733800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3" name="AutoShape 9"/>
          <p:cNvSpPr>
            <a:spLocks noChangeArrowheads="1"/>
          </p:cNvSpPr>
          <p:nvPr/>
        </p:nvSpPr>
        <p:spPr bwMode="auto">
          <a:xfrm>
            <a:off x="3733800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3124200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3505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6" name="AutoShape 12"/>
          <p:cNvSpPr>
            <a:spLocks noChangeArrowheads="1"/>
          </p:cNvSpPr>
          <p:nvPr/>
        </p:nvSpPr>
        <p:spPr bwMode="auto">
          <a:xfrm>
            <a:off x="3352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7" name="AutoShape 13"/>
          <p:cNvSpPr>
            <a:spLocks noChangeArrowheads="1"/>
          </p:cNvSpPr>
          <p:nvPr/>
        </p:nvSpPr>
        <p:spPr bwMode="auto">
          <a:xfrm>
            <a:off x="1447800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8" name="AutoShape 14"/>
          <p:cNvSpPr>
            <a:spLocks noChangeArrowheads="1"/>
          </p:cNvSpPr>
          <p:nvPr/>
        </p:nvSpPr>
        <p:spPr bwMode="auto">
          <a:xfrm>
            <a:off x="1905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9" name="AutoShape 15"/>
          <p:cNvSpPr>
            <a:spLocks noChangeArrowheads="1"/>
          </p:cNvSpPr>
          <p:nvPr/>
        </p:nvSpPr>
        <p:spPr bwMode="auto">
          <a:xfrm>
            <a:off x="1447800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0" name="AutoShape 16"/>
          <p:cNvSpPr>
            <a:spLocks noChangeArrowheads="1"/>
          </p:cNvSpPr>
          <p:nvPr/>
        </p:nvSpPr>
        <p:spPr bwMode="auto">
          <a:xfrm>
            <a:off x="1143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762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2" name="AutoShape 18"/>
          <p:cNvSpPr>
            <a:spLocks noChangeArrowheads="1"/>
          </p:cNvSpPr>
          <p:nvPr/>
        </p:nvSpPr>
        <p:spPr bwMode="auto">
          <a:xfrm>
            <a:off x="7239000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3" name="AutoShape 19"/>
          <p:cNvSpPr>
            <a:spLocks noChangeArrowheads="1"/>
          </p:cNvSpPr>
          <p:nvPr/>
        </p:nvSpPr>
        <p:spPr bwMode="auto">
          <a:xfrm>
            <a:off x="69342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4" name="AutoShape 20"/>
          <p:cNvSpPr>
            <a:spLocks noChangeArrowheads="1"/>
          </p:cNvSpPr>
          <p:nvPr/>
        </p:nvSpPr>
        <p:spPr bwMode="auto">
          <a:xfrm>
            <a:off x="7620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5" name="AutoShape 21"/>
          <p:cNvSpPr>
            <a:spLocks noChangeArrowheads="1"/>
          </p:cNvSpPr>
          <p:nvPr/>
        </p:nvSpPr>
        <p:spPr bwMode="auto">
          <a:xfrm>
            <a:off x="7239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6" name="AutoShape 22"/>
          <p:cNvSpPr>
            <a:spLocks noChangeArrowheads="1"/>
          </p:cNvSpPr>
          <p:nvPr/>
        </p:nvSpPr>
        <p:spPr bwMode="auto">
          <a:xfrm>
            <a:off x="7315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7" name="AutoShape 23"/>
          <p:cNvSpPr/>
          <p:nvPr/>
        </p:nvSpPr>
        <p:spPr>
          <a:xfrm>
            <a:off x="1752600" y="2133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8088" name="AutoShape 24"/>
          <p:cNvSpPr/>
          <p:nvPr/>
        </p:nvSpPr>
        <p:spPr>
          <a:xfrm>
            <a:off x="3581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8089" name="AutoShape 25"/>
          <p:cNvSpPr/>
          <p:nvPr/>
        </p:nvSpPr>
        <p:spPr>
          <a:xfrm>
            <a:off x="6400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26650" name="Picture 26" descr="star_taking_a_bow_hg_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267200"/>
            <a:ext cx="18288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51" name="Picture 27" descr="star_taking_a_bow_hg_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3568700"/>
            <a:ext cx="2057400" cy="184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52" name="Picture 28" descr="star_taking_a_bow_hg_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0"/>
            <a:ext cx="1828800" cy="1636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53" name="WordArt 29"/>
          <p:cNvSpPr>
            <a:spLocks noTextEdit="1"/>
          </p:cNvSpPr>
          <p:nvPr/>
        </p:nvSpPr>
        <p:spPr>
          <a:xfrm>
            <a:off x="762000" y="914400"/>
            <a:ext cx="7391400" cy="3657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 eaLnBrk="0" hangingPunct="0"/>
            <a:r>
              <a:rPr lang="en-US" sz="3600" b="1">
                <a:solidFill>
                  <a:srgbClr val="0080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 các con chăm ngoan</a:t>
            </a:r>
            <a:endParaRPr lang="en-US" sz="3600" b="1">
              <a:solidFill>
                <a:srgbClr val="008000"/>
              </a:soli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654" name="Picture 30" descr="star_taking_a_bow_hg_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200400"/>
            <a:ext cx="1143000" cy="477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 animBg="1"/>
      <p:bldP spid="88071" grpId="0" animBg="1"/>
      <p:bldP spid="88087" grpId="0" animBg="1"/>
      <p:bldP spid="88088" grpId="0" animBg="1"/>
      <p:bldP spid="880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 descr="Hình Nền PP Đẹp ❤️ 1001 Ảnh Nền Powerpoint Đẹp Nhất 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1"/>
          <p:cNvSpPr txBox="1"/>
          <p:nvPr/>
        </p:nvSpPr>
        <p:spPr>
          <a:xfrm>
            <a:off x="609600" y="533400"/>
            <a:ext cx="7696200" cy="251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5000"/>
              </a:lnSpc>
            </a:pPr>
            <a:r>
              <a:rPr b="1" dirty="0">
                <a:latin typeface="Times New Roman" panose="02020603050405020304" pitchFamily="18" charset="0"/>
                <a:cs typeface="Calibri" panose="020F0502020204030204" pitchFamily="34" charset="0"/>
              </a:rPr>
              <a:t>1. Ổn định tổ chức: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- Cô v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 các con cùng chơi trò chơi: Tập tầm vông nhé.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+ Tay cô có gì n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o? Các con có biết hạt đỗ lớn lên như n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o không?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- Chúng mình cùng đón xem đoạn video về quá trình phát triển từ hạt đỗ th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nh cây đỗ nhé!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 - Vừa rồi, cô v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 các con đã được quan sát cây đỗ lớn lênnhư thế n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o rồi, bây giờ các con có muốn biết để hạt đỗ nảy mầm v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 lớn lên như thế thì cần những yếu tố n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o, hãy lắng nghe cô kể câu chuyện : Chú đỗ con nhé.</a:t>
            </a:r>
            <a:endParaRPr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4" descr="khung-anh-dep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extBox 1"/>
          <p:cNvSpPr txBox="1"/>
          <p:nvPr/>
        </p:nvSpPr>
        <p:spPr>
          <a:xfrm>
            <a:off x="1143000" y="1752600"/>
            <a:ext cx="67818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1: Cô kể truyện diễn cảm v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trẻ tên truyện.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4" descr="khung-anh-dep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1"/>
          <p:cNvSpPr txBox="1"/>
          <p:nvPr/>
        </p:nvSpPr>
        <p:spPr>
          <a:xfrm>
            <a:off x="1143000" y="1752600"/>
            <a:ext cx="67818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2: Cô kể truyện bằng hình ảnh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3" descr="mdk1247797a53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4925"/>
            <a:ext cx="9144000" cy="689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927100" y="622300"/>
            <a:ext cx="7031091" cy="147771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Truyeän: Chuù Ñoã Con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1" descr="DSC_014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1" descr="DSC_01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1" descr="DSC_014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2284</Words>
  <Application>WPS Presentation</Application>
  <PresentationFormat>On-screen Show (4:3)</PresentationFormat>
  <Paragraphs>89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VNI-Avo</vt:lpstr>
      <vt:lpstr>.VnAvant</vt:lpstr>
      <vt:lpstr>Times New Roman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 ANH</dc:creator>
  <cp:lastModifiedBy>HP</cp:lastModifiedBy>
  <cp:revision>27</cp:revision>
  <dcterms:created xsi:type="dcterms:W3CDTF">2010-02-04T09:33:38Z</dcterms:created>
  <dcterms:modified xsi:type="dcterms:W3CDTF">2023-12-24T13:34:17Z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A559867B11614C9BBA1B154A19FA6F6F_12</vt:lpwstr>
  </property>
  <property fmtid="{D5CDD505-2E9C-101B-9397-08002B2CF9AE}" pid="3" name="KSOProductBuildVer">
    <vt:lpwstr>1033-12.2.0.13359</vt:lpwstr>
  </property>
</Properties>
</file>