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4" r:id="rId2"/>
    <p:sldId id="328" r:id="rId3"/>
    <p:sldId id="331" r:id="rId4"/>
    <p:sldId id="340" r:id="rId5"/>
    <p:sldId id="332" r:id="rId6"/>
    <p:sldId id="345" r:id="rId7"/>
    <p:sldId id="346" r:id="rId8"/>
    <p:sldId id="326" r:id="rId9"/>
    <p:sldId id="314" r:id="rId10"/>
    <p:sldId id="281"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CFA"/>
    <a:srgbClr val="DEF0FC"/>
    <a:srgbClr val="FFFFFF"/>
    <a:srgbClr val="FF00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400" autoAdjust="0"/>
  </p:normalViewPr>
  <p:slideViewPr>
    <p:cSldViewPr snapToGrid="0">
      <p:cViewPr varScale="1">
        <p:scale>
          <a:sx n="82" d="100"/>
          <a:sy n="82" d="100"/>
        </p:scale>
        <p:origin x="72"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A22550-074C-4A32-8534-00AA155D75B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260256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22550-074C-4A32-8534-00AA155D75B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261556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22550-074C-4A32-8534-00AA155D75B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75068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22550-074C-4A32-8534-00AA155D75B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13822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22550-074C-4A32-8534-00AA155D75B7}"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312156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A22550-074C-4A32-8534-00AA155D75B7}"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44257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A22550-074C-4A32-8534-00AA155D75B7}"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307691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A22550-074C-4A32-8534-00AA155D75B7}"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40932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22550-074C-4A32-8534-00AA155D75B7}"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15380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22550-074C-4A32-8534-00AA155D75B7}"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209530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22550-074C-4A32-8534-00AA155D75B7}"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59068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22550-074C-4A32-8534-00AA155D75B7}"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E3203-CEBE-4CF5-8CEB-1EF5C8C0F802}" type="slidenum">
              <a:rPr lang="en-US" smtClean="0"/>
              <a:t>‹#›</a:t>
            </a:fld>
            <a:endParaRPr lang="en-US"/>
          </a:p>
        </p:txBody>
      </p:sp>
    </p:spTree>
    <p:extLst>
      <p:ext uri="{BB962C8B-B14F-4D97-AF65-F5344CB8AC3E}">
        <p14:creationId xmlns:p14="http://schemas.microsoft.com/office/powerpoint/2010/main" val="1109922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045" y="1143015"/>
            <a:ext cx="2147977" cy="1876230"/>
          </a:xfrm>
          <a:prstGeom prst="rect">
            <a:avLst/>
          </a:prstGeom>
        </p:spPr>
      </p:pic>
      <p:sp>
        <p:nvSpPr>
          <p:cNvPr id="6" name="Rectangle 5"/>
          <p:cNvSpPr/>
          <p:nvPr/>
        </p:nvSpPr>
        <p:spPr>
          <a:xfrm>
            <a:off x="1742002" y="141847"/>
            <a:ext cx="8964706" cy="95410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n w="0"/>
                <a:solidFill>
                  <a:schemeClr val="tx1">
                    <a:lumMod val="95000"/>
                    <a:lumOff val="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p>
          <a:p>
            <a:pPr algn="ctr"/>
            <a:r>
              <a:rPr lang="en-US" sz="2800" dirty="0">
                <a:ln w="0"/>
                <a:solidFill>
                  <a:schemeClr val="tx1">
                    <a:lumMod val="95000"/>
                    <a:lumOff val="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t>
            </a:r>
            <a:r>
              <a:rPr lang="vi-VN" sz="2800" dirty="0">
                <a:ln w="0"/>
                <a:solidFill>
                  <a:schemeClr val="tx1">
                    <a:lumMod val="95000"/>
                    <a:lumOff val="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ƯỜNG</a:t>
            </a:r>
            <a:r>
              <a:rPr lang="en-US" sz="2800" dirty="0">
                <a:ln w="0"/>
                <a:solidFill>
                  <a:schemeClr val="tx1">
                    <a:lumMod val="95000"/>
                    <a:lumOff val="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MẦM NON </a:t>
            </a:r>
            <a:r>
              <a:rPr lang="en-US" sz="2800" dirty="0" smtClean="0">
                <a:ln w="0"/>
                <a:solidFill>
                  <a:schemeClr val="tx1">
                    <a:lumMod val="95000"/>
                    <a:lumOff val="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NẮNG MAI</a:t>
            </a:r>
            <a:endParaRPr lang="en-US" sz="2800" dirty="0">
              <a:ln w="0"/>
              <a:solidFill>
                <a:schemeClr val="tx1">
                  <a:lumMod val="95000"/>
                  <a:lumOff val="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879031" y="4788964"/>
            <a:ext cx="8815808"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err="1" smtClean="0">
                <a:ln/>
                <a:solidFill>
                  <a:schemeClr val="tx2"/>
                </a:solidFill>
                <a:latin typeface="Times New Roman" panose="02020603050405020304" pitchFamily="18" charset="0"/>
                <a:cs typeface="Times New Roman" panose="02020603050405020304" pitchFamily="18" charset="0"/>
              </a:rPr>
              <a:t>Lứa</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tuổi</a:t>
            </a:r>
            <a:r>
              <a:rPr lang="en-US" sz="2800" b="1" dirty="0" smtClean="0">
                <a:ln/>
                <a:solidFill>
                  <a:schemeClr val="tx2"/>
                </a:solidFill>
                <a:latin typeface="Times New Roman" panose="02020603050405020304" pitchFamily="18" charset="0"/>
                <a:cs typeface="Times New Roman" panose="02020603050405020304" pitchFamily="18" charset="0"/>
              </a:rPr>
              <a:t>: MGN 4-5 </a:t>
            </a:r>
            <a:r>
              <a:rPr lang="en-US" sz="2800" b="1" dirty="0" err="1" smtClean="0">
                <a:ln/>
                <a:solidFill>
                  <a:schemeClr val="tx2"/>
                </a:solidFill>
                <a:latin typeface="Times New Roman" panose="02020603050405020304" pitchFamily="18" charset="0"/>
                <a:cs typeface="Times New Roman" panose="02020603050405020304" pitchFamily="18" charset="0"/>
              </a:rPr>
              <a:t>tuổi</a:t>
            </a:r>
            <a:endParaRPr lang="en-US" sz="2800" b="1" dirty="0">
              <a:ln/>
              <a:solidFill>
                <a:schemeClr val="tx2"/>
              </a:solidFill>
              <a:latin typeface="Times New Roman" panose="02020603050405020304" pitchFamily="18" charset="0"/>
              <a:cs typeface="Times New Roman" panose="02020603050405020304" pitchFamily="18" charset="0"/>
            </a:endParaRPr>
          </a:p>
          <a:p>
            <a:pPr algn="ctr"/>
            <a:r>
              <a:rPr lang="en-US" sz="2800" b="1" dirty="0" err="1" smtClean="0">
                <a:ln/>
                <a:solidFill>
                  <a:schemeClr val="tx2"/>
                </a:solidFill>
                <a:latin typeface="Times New Roman" panose="02020603050405020304" pitchFamily="18" charset="0"/>
                <a:cs typeface="Times New Roman" panose="02020603050405020304" pitchFamily="18" charset="0"/>
              </a:rPr>
              <a:t>Cô</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giáo</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Lê</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Thị</a:t>
            </a:r>
            <a:r>
              <a:rPr lang="en-US" sz="2800" b="1" dirty="0" smtClean="0">
                <a:ln/>
                <a:solidFill>
                  <a:schemeClr val="tx2"/>
                </a:solidFill>
                <a:latin typeface="Times New Roman" panose="02020603050405020304" pitchFamily="18" charset="0"/>
                <a:cs typeface="Times New Roman" panose="02020603050405020304" pitchFamily="18" charset="0"/>
              </a:rPr>
              <a:t> Thu </a:t>
            </a:r>
            <a:r>
              <a:rPr lang="en-US" sz="2800" b="1" dirty="0" err="1" smtClean="0">
                <a:ln/>
                <a:solidFill>
                  <a:schemeClr val="tx2"/>
                </a:solidFill>
                <a:latin typeface="Times New Roman" panose="02020603050405020304" pitchFamily="18" charset="0"/>
                <a:cs typeface="Times New Roman" panose="02020603050405020304" pitchFamily="18" charset="0"/>
              </a:rPr>
              <a:t>Trà</a:t>
            </a:r>
            <a:endParaRPr lang="en-US" sz="2800" b="1" cap="none" spc="0" dirty="0">
              <a:ln/>
              <a:solidFill>
                <a:schemeClr val="tx2"/>
              </a:solidFill>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3054016" y="3199285"/>
            <a:ext cx="8519310" cy="584775"/>
          </a:xfrm>
          <a:prstGeom prst="rect">
            <a:avLst/>
          </a:prstGeom>
          <a:noFill/>
        </p:spPr>
        <p:txBody>
          <a:bodyPr wrap="square" rtlCol="0">
            <a:spAutoFit/>
          </a:bodyPr>
          <a:lstStyle/>
          <a:p>
            <a:r>
              <a:rPr lang="en-US" sz="3200" b="1" dirty="0" smtClean="0">
                <a:solidFill>
                  <a:schemeClr val="accent3">
                    <a:lumMod val="50000"/>
                  </a:schemeClr>
                </a:solidFill>
              </a:rPr>
              <a:t>LĨNH VỰC PHÁT TRIỂN NHẬN THỨC</a:t>
            </a:r>
            <a:endParaRPr lang="en-US" sz="3200" b="1" dirty="0">
              <a:solidFill>
                <a:schemeClr val="accent3">
                  <a:lumMod val="50000"/>
                </a:schemeClr>
              </a:solidFill>
            </a:endParaRPr>
          </a:p>
        </p:txBody>
      </p:sp>
      <p:sp>
        <p:nvSpPr>
          <p:cNvPr id="10" name="TextBox 9"/>
          <p:cNvSpPr txBox="1"/>
          <p:nvPr/>
        </p:nvSpPr>
        <p:spPr>
          <a:xfrm>
            <a:off x="4408268" y="3850135"/>
            <a:ext cx="5175508" cy="584775"/>
          </a:xfrm>
          <a:prstGeom prst="rect">
            <a:avLst/>
          </a:prstGeom>
          <a:noFill/>
        </p:spPr>
        <p:txBody>
          <a:bodyPr wrap="square" rtlCol="0">
            <a:spAutoFit/>
          </a:bodyPr>
          <a:lstStyle/>
          <a:p>
            <a:r>
              <a:rPr lang="en-US" sz="3200" b="1" dirty="0" smtClean="0">
                <a:solidFill>
                  <a:srgbClr val="0070C0"/>
                </a:solidFill>
              </a:rPr>
              <a:t>ĐỀ TÀI: </a:t>
            </a:r>
            <a:r>
              <a:rPr lang="en-US" sz="3200" b="1" dirty="0" smtClean="0">
                <a:solidFill>
                  <a:srgbClr val="0070C0"/>
                </a:solidFill>
              </a:rPr>
              <a:t>MƯA</a:t>
            </a:r>
            <a:endParaRPr lang="en-US" sz="3200" b="1" dirty="0">
              <a:solidFill>
                <a:srgbClr val="0070C0"/>
              </a:solidFill>
            </a:endParaRPr>
          </a:p>
        </p:txBody>
      </p:sp>
    </p:spTree>
    <p:extLst>
      <p:ext uri="{BB962C8B-B14F-4D97-AF65-F5344CB8AC3E}">
        <p14:creationId xmlns:p14="http://schemas.microsoft.com/office/powerpoint/2010/main" val="868991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3" name="TextBox 2"/>
          <p:cNvSpPr txBox="1"/>
          <p:nvPr/>
        </p:nvSpPr>
        <p:spPr>
          <a:xfrm>
            <a:off x="3307976" y="1344706"/>
            <a:ext cx="7812742" cy="1754326"/>
          </a:xfrm>
          <a:prstGeom prst="rect">
            <a:avLst/>
          </a:prstGeom>
          <a:noFill/>
        </p:spPr>
        <p:txBody>
          <a:bodyPr wrap="square" rtlCol="0">
            <a:spAutoFit/>
          </a:bodyPr>
          <a:lstStyle/>
          <a:p>
            <a:pPr algn="ctr"/>
            <a:r>
              <a:rPr lang="en-US" sz="5400" b="1" dirty="0" err="1" smtClean="0">
                <a:solidFill>
                  <a:srgbClr val="FF0000"/>
                </a:solidFill>
              </a:rPr>
              <a:t>Hẹn</a:t>
            </a:r>
            <a:r>
              <a:rPr lang="en-US" sz="5400" b="1" dirty="0" smtClean="0">
                <a:solidFill>
                  <a:srgbClr val="FF0000"/>
                </a:solidFill>
              </a:rPr>
              <a:t> </a:t>
            </a:r>
            <a:r>
              <a:rPr lang="en-US" sz="5400" b="1" dirty="0" err="1" smtClean="0">
                <a:solidFill>
                  <a:srgbClr val="FF0000"/>
                </a:solidFill>
              </a:rPr>
              <a:t>gặp</a:t>
            </a:r>
            <a:r>
              <a:rPr lang="en-US" sz="5400" b="1" dirty="0" smtClean="0">
                <a:solidFill>
                  <a:srgbClr val="FF0000"/>
                </a:solidFill>
              </a:rPr>
              <a:t> </a:t>
            </a:r>
            <a:r>
              <a:rPr lang="en-US" sz="5400" b="1" dirty="0" err="1" smtClean="0">
                <a:solidFill>
                  <a:srgbClr val="FF0000"/>
                </a:solidFill>
              </a:rPr>
              <a:t>lại</a:t>
            </a:r>
            <a:r>
              <a:rPr lang="en-US" sz="5400" b="1" dirty="0" smtClean="0">
                <a:solidFill>
                  <a:srgbClr val="FF0000"/>
                </a:solidFill>
              </a:rPr>
              <a:t> </a:t>
            </a:r>
            <a:r>
              <a:rPr lang="en-US" sz="5400" b="1" dirty="0" err="1" smtClean="0">
                <a:solidFill>
                  <a:srgbClr val="FF0000"/>
                </a:solidFill>
              </a:rPr>
              <a:t>các</a:t>
            </a:r>
            <a:r>
              <a:rPr lang="en-US" sz="5400" b="1" dirty="0" smtClean="0">
                <a:solidFill>
                  <a:srgbClr val="FF0000"/>
                </a:solidFill>
              </a:rPr>
              <a:t> con </a:t>
            </a:r>
            <a:r>
              <a:rPr lang="en-US" sz="5400" b="1" dirty="0" err="1" smtClean="0">
                <a:solidFill>
                  <a:srgbClr val="FF0000"/>
                </a:solidFill>
              </a:rPr>
              <a:t>vào</a:t>
            </a:r>
            <a:r>
              <a:rPr lang="en-US" sz="5400" b="1" dirty="0" smtClean="0">
                <a:solidFill>
                  <a:srgbClr val="FF0000"/>
                </a:solidFill>
              </a:rPr>
              <a:t> </a:t>
            </a:r>
            <a:r>
              <a:rPr lang="en-US" sz="5400" b="1" dirty="0" err="1" smtClean="0">
                <a:solidFill>
                  <a:srgbClr val="FF0000"/>
                </a:solidFill>
              </a:rPr>
              <a:t>những</a:t>
            </a:r>
            <a:r>
              <a:rPr lang="en-US" sz="5400" b="1" dirty="0" smtClean="0">
                <a:solidFill>
                  <a:srgbClr val="FF0000"/>
                </a:solidFill>
              </a:rPr>
              <a:t> </a:t>
            </a:r>
            <a:r>
              <a:rPr lang="en-US" sz="5400" b="1" dirty="0" err="1" smtClean="0">
                <a:solidFill>
                  <a:srgbClr val="FF0000"/>
                </a:solidFill>
              </a:rPr>
              <a:t>buổi</a:t>
            </a:r>
            <a:r>
              <a:rPr lang="en-US" sz="5400" b="1" dirty="0" smtClean="0">
                <a:solidFill>
                  <a:srgbClr val="FF0000"/>
                </a:solidFill>
              </a:rPr>
              <a:t> </a:t>
            </a:r>
            <a:r>
              <a:rPr lang="en-US" sz="5400" b="1" dirty="0" err="1" smtClean="0">
                <a:solidFill>
                  <a:srgbClr val="FF0000"/>
                </a:solidFill>
              </a:rPr>
              <a:t>học</a:t>
            </a:r>
            <a:r>
              <a:rPr lang="en-US" sz="5400" b="1" dirty="0" smtClean="0">
                <a:solidFill>
                  <a:srgbClr val="FF0000"/>
                </a:solidFill>
              </a:rPr>
              <a:t> </a:t>
            </a:r>
            <a:r>
              <a:rPr lang="en-US" sz="5400" b="1" dirty="0" err="1" smtClean="0">
                <a:solidFill>
                  <a:srgbClr val="FF0000"/>
                </a:solidFill>
              </a:rPr>
              <a:t>tiếp</a:t>
            </a:r>
            <a:r>
              <a:rPr lang="en-US" sz="5400" b="1" dirty="0" smtClean="0">
                <a:solidFill>
                  <a:srgbClr val="FF0000"/>
                </a:solidFill>
              </a:rPr>
              <a:t> </a:t>
            </a:r>
            <a:r>
              <a:rPr lang="en-US" sz="5400" b="1" dirty="0" err="1" smtClean="0">
                <a:solidFill>
                  <a:srgbClr val="FF0000"/>
                </a:solidFill>
              </a:rPr>
              <a:t>theo</a:t>
            </a:r>
            <a:endParaRPr lang="en-US" sz="5400" b="1" dirty="0">
              <a:solidFill>
                <a:srgbClr val="FF0000"/>
              </a:solidFill>
            </a:endParaRPr>
          </a:p>
        </p:txBody>
      </p:sp>
      <p:pic>
        <p:nvPicPr>
          <p:cNvPr id="4" name="Picture 3"/>
          <p:cNvPicPr>
            <a:picLocks noChangeAspect="1"/>
          </p:cNvPicPr>
          <p:nvPr/>
        </p:nvPicPr>
        <p:blipFill>
          <a:blip r:embed="rId3"/>
          <a:stretch>
            <a:fillRect/>
          </a:stretch>
        </p:blipFill>
        <p:spPr>
          <a:xfrm>
            <a:off x="0" y="0"/>
            <a:ext cx="1298561" cy="1042506"/>
          </a:xfrm>
          <a:prstGeom prst="rect">
            <a:avLst/>
          </a:prstGeom>
        </p:spPr>
      </p:pic>
    </p:spTree>
    <p:extLst>
      <p:ext uri="{BB962C8B-B14F-4D97-AF65-F5344CB8AC3E}">
        <p14:creationId xmlns:p14="http://schemas.microsoft.com/office/powerpoint/2010/main" val="886057430"/>
      </p:ext>
    </p:extLst>
  </p:cSld>
  <p:clrMapOvr>
    <a:masterClrMapping/>
  </p:clrMapOvr>
  <mc:AlternateContent xmlns:mc="http://schemas.openxmlformats.org/markup-compatibility/2006" xmlns:p14="http://schemas.microsoft.com/office/powerpoint/2010/main">
    <mc:Choice Requires="p14">
      <p:transition p14:dur="0" advTm="16035"/>
    </mc:Choice>
    <mc:Fallback xmlns="">
      <p:transition advTm="1603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852" r="12543"/>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0" y="0"/>
            <a:ext cx="1298561" cy="1042506"/>
          </a:xfrm>
          <a:prstGeom prst="rect">
            <a:avLst/>
          </a:prstGeom>
        </p:spPr>
      </p:pic>
      <p:sp>
        <p:nvSpPr>
          <p:cNvPr id="6" name="Rectangle 5"/>
          <p:cNvSpPr/>
          <p:nvPr/>
        </p:nvSpPr>
        <p:spPr>
          <a:xfrm>
            <a:off x="1761825" y="136532"/>
            <a:ext cx="8929625" cy="769441"/>
          </a:xfrm>
          <a:prstGeom prst="rect">
            <a:avLst/>
          </a:prstGeom>
        </p:spPr>
        <p:txBody>
          <a:bodyPr wrap="none">
            <a:spAutoFit/>
          </a:bodyPr>
          <a:lstStyle/>
          <a:p>
            <a:pPr algn="ct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Đây</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là</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hình</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ảnh</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nói</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về</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hiện</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tượng</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gì</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502" y="1042505"/>
            <a:ext cx="6072996" cy="5046053"/>
          </a:xfrm>
          <a:prstGeom prst="rect">
            <a:avLst/>
          </a:prstGeom>
        </p:spPr>
      </p:pic>
      <p:sp>
        <p:nvSpPr>
          <p:cNvPr id="9" name="TextBox 8"/>
          <p:cNvSpPr txBox="1"/>
          <p:nvPr/>
        </p:nvSpPr>
        <p:spPr>
          <a:xfrm>
            <a:off x="4799045" y="6211669"/>
            <a:ext cx="2593910" cy="646331"/>
          </a:xfrm>
          <a:prstGeom prst="rect">
            <a:avLst/>
          </a:prstGeom>
          <a:noFill/>
        </p:spPr>
        <p:txBody>
          <a:bodyPr wrap="square" rtlCol="0">
            <a:spAutoFit/>
          </a:bodyPr>
          <a:lstStyle/>
          <a:p>
            <a:r>
              <a:rPr lang="en-US" sz="3600" b="1" dirty="0" err="1" smtClean="0">
                <a:solidFill>
                  <a:srgbClr val="FF0000"/>
                </a:solidFill>
              </a:rPr>
              <a:t>Trời</a:t>
            </a:r>
            <a:r>
              <a:rPr lang="en-US" sz="3600" b="1" dirty="0" smtClean="0">
                <a:solidFill>
                  <a:srgbClr val="FF0000"/>
                </a:solidFill>
              </a:rPr>
              <a:t> </a:t>
            </a:r>
            <a:r>
              <a:rPr lang="en-US" sz="3600" b="1" dirty="0" err="1" smtClean="0">
                <a:solidFill>
                  <a:srgbClr val="FF0000"/>
                </a:solidFill>
              </a:rPr>
              <a:t>mưa</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14112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07502" y="68720"/>
            <a:ext cx="9675844" cy="646331"/>
          </a:xfrm>
          <a:prstGeom prst="rect">
            <a:avLst/>
          </a:prstGeom>
          <a:noFill/>
        </p:spPr>
        <p:txBody>
          <a:bodyPr wrap="square" rtlCol="0">
            <a:spAutoFit/>
          </a:bodyPr>
          <a:lstStyle/>
          <a:p>
            <a:r>
              <a:rPr lang="en-US" sz="3600" b="1" dirty="0" err="1" smtClean="0">
                <a:solidFill>
                  <a:srgbClr val="FF0000"/>
                </a:solidFill>
              </a:rPr>
              <a:t>Các</a:t>
            </a:r>
            <a:r>
              <a:rPr lang="en-US" sz="3600" b="1" dirty="0" smtClean="0">
                <a:solidFill>
                  <a:srgbClr val="FF0000"/>
                </a:solidFill>
              </a:rPr>
              <a:t> con </a:t>
            </a:r>
            <a:r>
              <a:rPr lang="en-US" sz="3600" b="1" dirty="0" err="1" smtClean="0">
                <a:solidFill>
                  <a:srgbClr val="FF0000"/>
                </a:solidFill>
              </a:rPr>
              <a:t>thấy</a:t>
            </a:r>
            <a:r>
              <a:rPr lang="en-US" sz="3600" b="1" dirty="0" smtClean="0">
                <a:solidFill>
                  <a:srgbClr val="FF0000"/>
                </a:solidFill>
              </a:rPr>
              <a:t> </a:t>
            </a:r>
            <a:r>
              <a:rPr lang="en-US" sz="3600" b="1" dirty="0" err="1" smtClean="0">
                <a:solidFill>
                  <a:srgbClr val="FF0000"/>
                </a:solidFill>
              </a:rPr>
              <a:t>trời</a:t>
            </a:r>
            <a:r>
              <a:rPr lang="en-US" sz="3600" b="1" dirty="0" smtClean="0">
                <a:solidFill>
                  <a:srgbClr val="FF0000"/>
                </a:solidFill>
              </a:rPr>
              <a:t> </a:t>
            </a:r>
            <a:r>
              <a:rPr lang="en-US" sz="3600" b="1" dirty="0" err="1" smtClean="0">
                <a:solidFill>
                  <a:srgbClr val="FF0000"/>
                </a:solidFill>
              </a:rPr>
              <a:t>mưa</a:t>
            </a:r>
            <a:r>
              <a:rPr lang="en-US" sz="3600" b="1" dirty="0" smtClean="0">
                <a:solidFill>
                  <a:srgbClr val="FF0000"/>
                </a:solidFill>
              </a:rPr>
              <a:t> </a:t>
            </a:r>
            <a:r>
              <a:rPr lang="en-US" sz="3600" b="1" dirty="0" err="1" smtClean="0">
                <a:solidFill>
                  <a:srgbClr val="FF0000"/>
                </a:solidFill>
              </a:rPr>
              <a:t>thì</a:t>
            </a:r>
            <a:r>
              <a:rPr lang="en-US" sz="3600" b="1" dirty="0" smtClean="0">
                <a:solidFill>
                  <a:srgbClr val="FF0000"/>
                </a:solidFill>
              </a:rPr>
              <a:t> </a:t>
            </a:r>
            <a:r>
              <a:rPr lang="en-US" sz="3600" b="1" dirty="0" err="1" smtClean="0">
                <a:solidFill>
                  <a:srgbClr val="FF0000"/>
                </a:solidFill>
              </a:rPr>
              <a:t>bầu</a:t>
            </a:r>
            <a:r>
              <a:rPr lang="en-US" sz="3600" b="1" dirty="0" smtClean="0">
                <a:solidFill>
                  <a:srgbClr val="FF0000"/>
                </a:solidFill>
              </a:rPr>
              <a:t> </a:t>
            </a:r>
            <a:r>
              <a:rPr lang="en-US" sz="3600" b="1" dirty="0" err="1" smtClean="0">
                <a:solidFill>
                  <a:srgbClr val="FF0000"/>
                </a:solidFill>
              </a:rPr>
              <a:t>trời</a:t>
            </a:r>
            <a:r>
              <a:rPr lang="en-US" sz="3600" b="1" dirty="0" smtClean="0">
                <a:solidFill>
                  <a:srgbClr val="FF0000"/>
                </a:solidFill>
              </a:rPr>
              <a:t> </a:t>
            </a:r>
            <a:r>
              <a:rPr lang="en-US" sz="3600" b="1" dirty="0" err="1" smtClean="0">
                <a:solidFill>
                  <a:srgbClr val="FF0000"/>
                </a:solidFill>
              </a:rPr>
              <a:t>như</a:t>
            </a:r>
            <a:r>
              <a:rPr lang="en-US" sz="3600" b="1" dirty="0" smtClean="0">
                <a:solidFill>
                  <a:srgbClr val="FF0000"/>
                </a:solidFill>
              </a:rPr>
              <a:t> </a:t>
            </a:r>
            <a:r>
              <a:rPr lang="en-US" sz="3600" b="1" dirty="0" err="1" smtClean="0">
                <a:solidFill>
                  <a:srgbClr val="FF0000"/>
                </a:solidFill>
              </a:rPr>
              <a:t>thế</a:t>
            </a:r>
            <a:r>
              <a:rPr lang="en-US" sz="3600" b="1" dirty="0" smtClean="0">
                <a:solidFill>
                  <a:srgbClr val="FF0000"/>
                </a:solidFill>
              </a:rPr>
              <a:t> </a:t>
            </a:r>
            <a:r>
              <a:rPr lang="en-US" sz="3600" b="1" dirty="0" err="1" smtClean="0">
                <a:solidFill>
                  <a:srgbClr val="FF0000"/>
                </a:solidFill>
              </a:rPr>
              <a:t>nào</a:t>
            </a:r>
            <a:r>
              <a:rPr lang="en-US" sz="3600" b="1" dirty="0" smtClean="0">
                <a:solidFill>
                  <a:srgbClr val="FF0000"/>
                </a:solidFill>
              </a:rPr>
              <a:t>?</a:t>
            </a:r>
            <a:endParaRPr lang="en-US" sz="3600" b="1"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209" y="835090"/>
            <a:ext cx="7287208" cy="5187819"/>
          </a:xfrm>
          <a:prstGeom prst="rect">
            <a:avLst/>
          </a:prstGeom>
        </p:spPr>
      </p:pic>
      <p:sp>
        <p:nvSpPr>
          <p:cNvPr id="22" name="TextBox 21"/>
          <p:cNvSpPr txBox="1"/>
          <p:nvPr/>
        </p:nvSpPr>
        <p:spPr>
          <a:xfrm>
            <a:off x="4133461" y="6142948"/>
            <a:ext cx="9675844" cy="646331"/>
          </a:xfrm>
          <a:prstGeom prst="rect">
            <a:avLst/>
          </a:prstGeom>
          <a:noFill/>
        </p:spPr>
        <p:txBody>
          <a:bodyPr wrap="square" rtlCol="0">
            <a:spAutoFit/>
          </a:bodyPr>
          <a:lstStyle/>
          <a:p>
            <a:r>
              <a:rPr lang="en-US" sz="3600" b="1" dirty="0" err="1" smtClean="0">
                <a:solidFill>
                  <a:srgbClr val="FF0000"/>
                </a:solidFill>
              </a:rPr>
              <a:t>Bầu</a:t>
            </a:r>
            <a:r>
              <a:rPr lang="en-US" sz="3600" b="1" dirty="0" smtClean="0">
                <a:solidFill>
                  <a:srgbClr val="FF0000"/>
                </a:solidFill>
              </a:rPr>
              <a:t> </a:t>
            </a:r>
            <a:r>
              <a:rPr lang="en-US" sz="3600" b="1" dirty="0" err="1" smtClean="0">
                <a:solidFill>
                  <a:srgbClr val="FF0000"/>
                </a:solidFill>
              </a:rPr>
              <a:t>trời</a:t>
            </a:r>
            <a:r>
              <a:rPr lang="en-US" sz="3600" b="1" dirty="0" smtClean="0">
                <a:solidFill>
                  <a:srgbClr val="FF0000"/>
                </a:solidFill>
              </a:rPr>
              <a:t> </a:t>
            </a:r>
            <a:r>
              <a:rPr lang="en-US" sz="3600" b="1" dirty="0" err="1" smtClean="0">
                <a:solidFill>
                  <a:srgbClr val="FF0000"/>
                </a:solidFill>
              </a:rPr>
              <a:t>mây</a:t>
            </a:r>
            <a:r>
              <a:rPr lang="en-US" sz="3600" b="1" dirty="0" smtClean="0">
                <a:solidFill>
                  <a:srgbClr val="FF0000"/>
                </a:solidFill>
              </a:rPr>
              <a:t> </a:t>
            </a:r>
            <a:r>
              <a:rPr lang="en-US" sz="3600" b="1" dirty="0" err="1" smtClean="0">
                <a:solidFill>
                  <a:srgbClr val="FF0000"/>
                </a:solidFill>
              </a:rPr>
              <a:t>đen</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13141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2" name="Straight Connector 21"/>
          <p:cNvCxnSpPr/>
          <p:nvPr/>
        </p:nvCxnSpPr>
        <p:spPr>
          <a:xfrm>
            <a:off x="5912735" y="1032978"/>
            <a:ext cx="29745" cy="5825022"/>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99" y="1032978"/>
            <a:ext cx="4453722" cy="3657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9991" y="1032978"/>
            <a:ext cx="4945224" cy="3657600"/>
          </a:xfrm>
          <a:prstGeom prst="rect">
            <a:avLst/>
          </a:prstGeom>
        </p:spPr>
      </p:pic>
      <p:sp>
        <p:nvSpPr>
          <p:cNvPr id="21" name="Rectangle 20"/>
          <p:cNvSpPr/>
          <p:nvPr/>
        </p:nvSpPr>
        <p:spPr>
          <a:xfrm>
            <a:off x="2945319" y="130210"/>
            <a:ext cx="7071167" cy="584775"/>
          </a:xfrm>
          <a:prstGeom prst="rect">
            <a:avLst/>
          </a:prstGeom>
        </p:spPr>
        <p:txBody>
          <a:bodyPr wrap="none">
            <a:spAutoFit/>
          </a:bodyPr>
          <a:lstStyle/>
          <a:p>
            <a:r>
              <a:rPr lang="vi-VN" sz="3200" dirty="0">
                <a:solidFill>
                  <a:srgbClr val="FF0000"/>
                </a:solidFill>
                <a:latin typeface="+mj-lt"/>
              </a:rPr>
              <a:t>Khi đi dưới trời mưa các con phải làm gì?</a:t>
            </a:r>
            <a:endParaRPr lang="en-US" sz="3200" dirty="0">
              <a:solidFill>
                <a:srgbClr val="FF0000"/>
              </a:solidFill>
              <a:latin typeface="+mj-lt"/>
            </a:endParaRPr>
          </a:p>
        </p:txBody>
      </p:sp>
      <p:sp>
        <p:nvSpPr>
          <p:cNvPr id="26" name="TextBox 25"/>
          <p:cNvSpPr txBox="1"/>
          <p:nvPr/>
        </p:nvSpPr>
        <p:spPr>
          <a:xfrm>
            <a:off x="1922106" y="5127957"/>
            <a:ext cx="1390261" cy="646331"/>
          </a:xfrm>
          <a:prstGeom prst="rect">
            <a:avLst/>
          </a:prstGeom>
          <a:noFill/>
        </p:spPr>
        <p:txBody>
          <a:bodyPr wrap="square" rtlCol="0">
            <a:spAutoFit/>
          </a:bodyPr>
          <a:lstStyle/>
          <a:p>
            <a:r>
              <a:rPr lang="en-US" sz="3600" b="1" dirty="0" err="1" smtClean="0">
                <a:solidFill>
                  <a:srgbClr val="FF0000"/>
                </a:solidFill>
              </a:rPr>
              <a:t>Che</a:t>
            </a:r>
            <a:r>
              <a:rPr lang="en-US" sz="3600" b="1" dirty="0" smtClean="0">
                <a:solidFill>
                  <a:srgbClr val="FF0000"/>
                </a:solidFill>
              </a:rPr>
              <a:t> ô</a:t>
            </a:r>
            <a:endParaRPr lang="en-US" sz="3600" b="1" dirty="0">
              <a:solidFill>
                <a:srgbClr val="FF0000"/>
              </a:solidFill>
            </a:endParaRPr>
          </a:p>
        </p:txBody>
      </p:sp>
      <p:sp>
        <p:nvSpPr>
          <p:cNvPr id="27" name="TextBox 26"/>
          <p:cNvSpPr txBox="1"/>
          <p:nvPr/>
        </p:nvSpPr>
        <p:spPr>
          <a:xfrm>
            <a:off x="7865706" y="5127957"/>
            <a:ext cx="3153747" cy="646331"/>
          </a:xfrm>
          <a:prstGeom prst="rect">
            <a:avLst/>
          </a:prstGeom>
          <a:noFill/>
        </p:spPr>
        <p:txBody>
          <a:bodyPr wrap="square" rtlCol="0">
            <a:spAutoFit/>
          </a:bodyPr>
          <a:lstStyle/>
          <a:p>
            <a:r>
              <a:rPr lang="en-US" sz="3600" b="1" dirty="0" err="1" smtClean="0">
                <a:solidFill>
                  <a:srgbClr val="FF0000"/>
                </a:solidFill>
              </a:rPr>
              <a:t>Mặc</a:t>
            </a:r>
            <a:r>
              <a:rPr lang="en-US" sz="3600" b="1" dirty="0" smtClean="0">
                <a:solidFill>
                  <a:srgbClr val="FF0000"/>
                </a:solidFill>
              </a:rPr>
              <a:t> </a:t>
            </a:r>
            <a:r>
              <a:rPr lang="en-US" sz="3600" b="1" dirty="0" err="1" smtClean="0">
                <a:solidFill>
                  <a:srgbClr val="FF0000"/>
                </a:solidFill>
              </a:rPr>
              <a:t>áo</a:t>
            </a:r>
            <a:r>
              <a:rPr lang="en-US" sz="3600" b="1" dirty="0" smtClean="0">
                <a:solidFill>
                  <a:srgbClr val="FF0000"/>
                </a:solidFill>
              </a:rPr>
              <a:t> </a:t>
            </a:r>
            <a:r>
              <a:rPr lang="en-US" sz="3600" b="1" dirty="0" err="1" smtClean="0">
                <a:solidFill>
                  <a:srgbClr val="FF0000"/>
                </a:solidFill>
              </a:rPr>
              <a:t>mưa</a:t>
            </a:r>
            <a:endParaRPr lang="en-US" sz="3600" b="1" dirty="0">
              <a:solidFill>
                <a:srgbClr val="FF0000"/>
              </a:solidFill>
            </a:endParaRPr>
          </a:p>
        </p:txBody>
      </p:sp>
    </p:spTree>
    <p:extLst>
      <p:ext uri="{BB962C8B-B14F-4D97-AF65-F5344CB8AC3E}">
        <p14:creationId xmlns:p14="http://schemas.microsoft.com/office/powerpoint/2010/main" val="100036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3722915" y="157361"/>
            <a:ext cx="6092889" cy="646331"/>
          </a:xfrm>
          <a:prstGeom prst="rect">
            <a:avLst/>
          </a:prstGeom>
          <a:noFill/>
        </p:spPr>
        <p:txBody>
          <a:bodyPr wrap="square" rtlCol="0">
            <a:spAutoFit/>
          </a:bodyPr>
          <a:lstStyle/>
          <a:p>
            <a:r>
              <a:rPr lang="vi-VN" sz="3600" dirty="0">
                <a:latin typeface="+mj-lt"/>
              </a:rPr>
              <a:t>Gió thổi như thế nào?</a:t>
            </a:r>
            <a:endParaRPr lang="en-US" sz="3600" b="1" dirty="0">
              <a:solidFill>
                <a:srgbClr val="FF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961053"/>
            <a:ext cx="7239000" cy="4449049"/>
          </a:xfrm>
          <a:prstGeom prst="rect">
            <a:avLst/>
          </a:prstGeom>
        </p:spPr>
      </p:pic>
      <p:sp>
        <p:nvSpPr>
          <p:cNvPr id="23" name="TextBox 22"/>
          <p:cNvSpPr txBox="1"/>
          <p:nvPr/>
        </p:nvSpPr>
        <p:spPr>
          <a:xfrm>
            <a:off x="4553339" y="5810885"/>
            <a:ext cx="4021494" cy="646331"/>
          </a:xfrm>
          <a:prstGeom prst="rect">
            <a:avLst/>
          </a:prstGeom>
          <a:noFill/>
        </p:spPr>
        <p:txBody>
          <a:bodyPr wrap="square" rtlCol="0">
            <a:spAutoFit/>
          </a:bodyPr>
          <a:lstStyle/>
          <a:p>
            <a:r>
              <a:rPr lang="en-US" sz="3600" b="1" dirty="0" err="1" smtClean="0">
                <a:solidFill>
                  <a:srgbClr val="FF0000"/>
                </a:solidFill>
              </a:rPr>
              <a:t>Gió</a:t>
            </a:r>
            <a:r>
              <a:rPr lang="en-US" sz="3600" b="1" dirty="0" smtClean="0">
                <a:solidFill>
                  <a:srgbClr val="FF0000"/>
                </a:solidFill>
              </a:rPr>
              <a:t> </a:t>
            </a:r>
            <a:r>
              <a:rPr lang="en-US" sz="3600" b="1" dirty="0" err="1" smtClean="0">
                <a:solidFill>
                  <a:srgbClr val="FF0000"/>
                </a:solidFill>
              </a:rPr>
              <a:t>thổi</a:t>
            </a:r>
            <a:r>
              <a:rPr lang="en-US" sz="3600" b="1" dirty="0" smtClean="0">
                <a:solidFill>
                  <a:srgbClr val="FF0000"/>
                </a:solidFill>
              </a:rPr>
              <a:t> </a:t>
            </a:r>
            <a:r>
              <a:rPr lang="en-US" sz="3600" b="1" dirty="0" err="1" smtClean="0">
                <a:solidFill>
                  <a:srgbClr val="FF0000"/>
                </a:solidFill>
              </a:rPr>
              <a:t>mạnh</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253695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74339" y="-83355"/>
            <a:ext cx="6925236" cy="707886"/>
          </a:xfrm>
          <a:prstGeom prst="rect">
            <a:avLst/>
          </a:prstGeom>
          <a:noFill/>
        </p:spPr>
        <p:txBody>
          <a:bodyPr wrap="square" rtlCol="0">
            <a:spAutoFit/>
          </a:bodyPr>
          <a:lstStyle/>
          <a:p>
            <a:r>
              <a:rPr lang="en-US" sz="4000" b="1" dirty="0" err="1" smtClean="0">
                <a:solidFill>
                  <a:srgbClr val="FF0000"/>
                </a:solidFill>
              </a:rPr>
              <a:t>Sét</a:t>
            </a:r>
            <a:r>
              <a:rPr lang="en-US" sz="4000" b="1" dirty="0" smtClean="0">
                <a:solidFill>
                  <a:srgbClr val="FF0000"/>
                </a:solidFill>
              </a:rPr>
              <a:t> </a:t>
            </a:r>
            <a:r>
              <a:rPr lang="en-US" sz="4000" b="1" dirty="0" err="1" smtClean="0">
                <a:solidFill>
                  <a:srgbClr val="FF0000"/>
                </a:solidFill>
              </a:rPr>
              <a:t>có</a:t>
            </a:r>
            <a:r>
              <a:rPr lang="en-US" sz="4000" b="1" dirty="0" smtClean="0">
                <a:solidFill>
                  <a:srgbClr val="FF0000"/>
                </a:solidFill>
              </a:rPr>
              <a:t> </a:t>
            </a:r>
            <a:r>
              <a:rPr lang="en-US" sz="4000" b="1" dirty="0" err="1" smtClean="0">
                <a:solidFill>
                  <a:srgbClr val="FF0000"/>
                </a:solidFill>
              </a:rPr>
              <a:t>nguy</a:t>
            </a:r>
            <a:r>
              <a:rPr lang="en-US" sz="4000" b="1" dirty="0" smtClean="0">
                <a:solidFill>
                  <a:srgbClr val="FF0000"/>
                </a:solidFill>
              </a:rPr>
              <a:t> </a:t>
            </a:r>
            <a:r>
              <a:rPr lang="en-US" sz="4000" b="1" dirty="0" err="1" smtClean="0">
                <a:solidFill>
                  <a:srgbClr val="FF0000"/>
                </a:solidFill>
              </a:rPr>
              <a:t>hiểm</a:t>
            </a:r>
            <a:r>
              <a:rPr lang="en-US" sz="4000" b="1" dirty="0" smtClean="0">
                <a:solidFill>
                  <a:srgbClr val="FF0000"/>
                </a:solidFill>
              </a:rPr>
              <a:t> </a:t>
            </a:r>
            <a:r>
              <a:rPr lang="en-US" sz="4000" b="1" dirty="0" err="1" smtClean="0">
                <a:solidFill>
                  <a:srgbClr val="FF0000"/>
                </a:solidFill>
              </a:rPr>
              <a:t>không</a:t>
            </a:r>
            <a:r>
              <a:rPr lang="en-US" sz="4000" b="1" dirty="0">
                <a:solidFill>
                  <a:srgbClr val="FF0000"/>
                </a:solidFill>
              </a:rPr>
              <a:t>?</a:t>
            </a:r>
            <a:endParaRPr lang="en-US" sz="40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596" y="783772"/>
            <a:ext cx="7620000" cy="5078574"/>
          </a:xfrm>
          <a:prstGeom prst="rect">
            <a:avLst/>
          </a:prstGeom>
        </p:spPr>
      </p:pic>
      <p:sp>
        <p:nvSpPr>
          <p:cNvPr id="5" name="TextBox 4"/>
          <p:cNvSpPr txBox="1"/>
          <p:nvPr/>
        </p:nvSpPr>
        <p:spPr>
          <a:xfrm>
            <a:off x="4468402" y="6021587"/>
            <a:ext cx="4731582" cy="646331"/>
          </a:xfrm>
          <a:prstGeom prst="rect">
            <a:avLst/>
          </a:prstGeom>
          <a:noFill/>
        </p:spPr>
        <p:txBody>
          <a:bodyPr wrap="square" rtlCol="0">
            <a:spAutoFit/>
          </a:bodyPr>
          <a:lstStyle/>
          <a:p>
            <a:r>
              <a:rPr lang="en-US" sz="3600" b="1" dirty="0" err="1" smtClean="0">
                <a:solidFill>
                  <a:srgbClr val="FF0000"/>
                </a:solidFill>
              </a:rPr>
              <a:t>Sét</a:t>
            </a:r>
            <a:r>
              <a:rPr lang="en-US" sz="3600" b="1" dirty="0" smtClean="0">
                <a:solidFill>
                  <a:srgbClr val="FF0000"/>
                </a:solidFill>
              </a:rPr>
              <a:t> </a:t>
            </a:r>
            <a:r>
              <a:rPr lang="en-US" sz="3600" b="1" dirty="0" err="1" smtClean="0">
                <a:solidFill>
                  <a:srgbClr val="FF0000"/>
                </a:solidFill>
              </a:rPr>
              <a:t>rất</a:t>
            </a:r>
            <a:r>
              <a:rPr lang="en-US" sz="3600" b="1" dirty="0" smtClean="0">
                <a:solidFill>
                  <a:srgbClr val="FF0000"/>
                </a:solidFill>
              </a:rPr>
              <a:t> </a:t>
            </a:r>
            <a:r>
              <a:rPr lang="en-US" sz="3600" b="1" dirty="0" err="1" smtClean="0">
                <a:solidFill>
                  <a:srgbClr val="FF0000"/>
                </a:solidFill>
              </a:rPr>
              <a:t>nguy</a:t>
            </a:r>
            <a:r>
              <a:rPr lang="en-US" sz="3600" b="1" dirty="0" smtClean="0">
                <a:solidFill>
                  <a:srgbClr val="FF0000"/>
                </a:solidFill>
              </a:rPr>
              <a:t> </a:t>
            </a:r>
            <a:r>
              <a:rPr lang="en-US" sz="3600" b="1" dirty="0" err="1" smtClean="0">
                <a:solidFill>
                  <a:srgbClr val="FF0000"/>
                </a:solidFill>
              </a:rPr>
              <a:t>hiểm</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9699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862576" y="280643"/>
            <a:ext cx="6925236" cy="707886"/>
          </a:xfrm>
          <a:prstGeom prst="rect">
            <a:avLst/>
          </a:prstGeom>
          <a:noFill/>
        </p:spPr>
        <p:txBody>
          <a:bodyPr wrap="square" rtlCol="0">
            <a:spAutoFit/>
          </a:bodyPr>
          <a:lstStyle/>
          <a:p>
            <a:r>
              <a:rPr lang="en-US" sz="4000" b="1" smtClean="0">
                <a:solidFill>
                  <a:srgbClr val="FF0000"/>
                </a:solidFill>
              </a:rPr>
              <a:t>Mưa có lợi ích như thế nào</a:t>
            </a:r>
            <a:r>
              <a:rPr lang="en-US" sz="4000" b="1" smtClean="0">
                <a:solidFill>
                  <a:srgbClr val="FF0000"/>
                </a:solidFill>
              </a:rPr>
              <a:t>?</a:t>
            </a:r>
            <a:endParaRPr lang="en-US" sz="4000" b="1" dirty="0">
              <a:solidFill>
                <a:srgbClr val="FF0000"/>
              </a:solidFill>
            </a:endParaRPr>
          </a:p>
        </p:txBody>
      </p:sp>
      <p:sp>
        <p:nvSpPr>
          <p:cNvPr id="4" name="Rectangle 3"/>
          <p:cNvSpPr/>
          <p:nvPr/>
        </p:nvSpPr>
        <p:spPr>
          <a:xfrm>
            <a:off x="3048000" y="5522463"/>
            <a:ext cx="6739812" cy="1200329"/>
          </a:xfrm>
          <a:prstGeom prst="rect">
            <a:avLst/>
          </a:prstGeom>
        </p:spPr>
        <p:txBody>
          <a:bodyPr wrap="square">
            <a:spAutoFit/>
          </a:bodyPr>
          <a:lstStyle/>
          <a:p>
            <a:r>
              <a:rPr lang="vi-VN" sz="3600" dirty="0">
                <a:solidFill>
                  <a:srgbClr val="000000"/>
                </a:solidFill>
                <a:latin typeface="+mj-lt"/>
              </a:rPr>
              <a:t>Mưa cung cấp nước sinh hoạt cho con người, loài vật và cây cối ạ.</a:t>
            </a:r>
            <a:endParaRPr lang="en-US" sz="36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1" y="1418254"/>
            <a:ext cx="6049346" cy="3796684"/>
          </a:xfrm>
          <a:prstGeom prst="rect">
            <a:avLst/>
          </a:prstGeom>
        </p:spPr>
      </p:pic>
    </p:spTree>
    <p:extLst>
      <p:ext uri="{BB962C8B-B14F-4D97-AF65-F5344CB8AC3E}">
        <p14:creationId xmlns:p14="http://schemas.microsoft.com/office/powerpoint/2010/main" val="323454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373DE0-94E4-4F0A-98FE-79532378ED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36336" cy="6858000"/>
          </a:xfrm>
          <a:prstGeom prst="rect">
            <a:avLst/>
          </a:prstGeom>
          <a:noFill/>
          <a:ln>
            <a:noFill/>
          </a:ln>
        </p:spPr>
      </p:pic>
      <p:sp>
        <p:nvSpPr>
          <p:cNvPr id="4" name="Rectangle 3"/>
          <p:cNvSpPr/>
          <p:nvPr/>
        </p:nvSpPr>
        <p:spPr>
          <a:xfrm>
            <a:off x="2212800" y="598753"/>
            <a:ext cx="7994890" cy="646331"/>
          </a:xfrm>
          <a:prstGeom prst="rect">
            <a:avLst/>
          </a:prstGeom>
        </p:spPr>
        <p:txBody>
          <a:bodyPr wrap="square">
            <a:spAutoFit/>
          </a:bodyPr>
          <a:lstStyle/>
          <a:p>
            <a:pPr algn="ctr"/>
            <a:r>
              <a:rPr lang="en-US" sz="3600" dirty="0" err="1" smtClean="0">
                <a:latin typeface="+mj-lt"/>
              </a:rPr>
              <a:t>Mưa</a:t>
            </a:r>
            <a:r>
              <a:rPr lang="en-US" sz="3600" dirty="0" smtClean="0">
                <a:latin typeface="+mj-lt"/>
              </a:rPr>
              <a:t> </a:t>
            </a:r>
            <a:r>
              <a:rPr lang="en-US" sz="3600" dirty="0" err="1" smtClean="0">
                <a:latin typeface="+mj-lt"/>
              </a:rPr>
              <a:t>quá</a:t>
            </a:r>
            <a:r>
              <a:rPr lang="en-US" sz="3600" dirty="0" smtClean="0">
                <a:latin typeface="+mj-lt"/>
              </a:rPr>
              <a:t> </a:t>
            </a:r>
            <a:r>
              <a:rPr lang="en-US" sz="3600" dirty="0" err="1" smtClean="0">
                <a:latin typeface="+mj-lt"/>
              </a:rPr>
              <a:t>nhiều</a:t>
            </a:r>
            <a:r>
              <a:rPr lang="en-US" sz="3600" dirty="0" smtClean="0">
                <a:latin typeface="+mj-lt"/>
              </a:rPr>
              <a:t> </a:t>
            </a:r>
            <a:r>
              <a:rPr lang="en-US" sz="3600" dirty="0" err="1" smtClean="0">
                <a:latin typeface="+mj-lt"/>
              </a:rPr>
              <a:t>sẽ</a:t>
            </a:r>
            <a:r>
              <a:rPr lang="en-US" sz="3600" dirty="0" smtClean="0">
                <a:latin typeface="+mj-lt"/>
              </a:rPr>
              <a:t> </a:t>
            </a:r>
            <a:r>
              <a:rPr lang="en-US" sz="3600" dirty="0" err="1" smtClean="0">
                <a:latin typeface="+mj-lt"/>
              </a:rPr>
              <a:t>xảy</a:t>
            </a:r>
            <a:r>
              <a:rPr lang="en-US" sz="3600" dirty="0" smtClean="0">
                <a:latin typeface="+mj-lt"/>
              </a:rPr>
              <a:t> </a:t>
            </a:r>
            <a:r>
              <a:rPr lang="en-US" sz="3600" dirty="0" err="1" smtClean="0">
                <a:latin typeface="+mj-lt"/>
              </a:rPr>
              <a:t>ra</a:t>
            </a:r>
            <a:r>
              <a:rPr lang="en-US" sz="3600" dirty="0" smtClean="0">
                <a:latin typeface="+mj-lt"/>
              </a:rPr>
              <a:t> </a:t>
            </a:r>
            <a:r>
              <a:rPr lang="en-US" sz="3600" dirty="0" err="1" smtClean="0">
                <a:latin typeface="+mj-lt"/>
              </a:rPr>
              <a:t>hiện</a:t>
            </a:r>
            <a:r>
              <a:rPr lang="en-US" sz="3600" dirty="0" smtClean="0">
                <a:latin typeface="+mj-lt"/>
              </a:rPr>
              <a:t> </a:t>
            </a:r>
            <a:r>
              <a:rPr lang="en-US" sz="3600" dirty="0" err="1" smtClean="0">
                <a:latin typeface="+mj-lt"/>
              </a:rPr>
              <a:t>tượng</a:t>
            </a:r>
            <a:r>
              <a:rPr lang="en-US" sz="3600" dirty="0" smtClean="0">
                <a:latin typeface="+mj-lt"/>
              </a:rPr>
              <a:t> </a:t>
            </a:r>
            <a:r>
              <a:rPr lang="en-US" sz="3600" dirty="0" err="1" smtClean="0">
                <a:latin typeface="+mj-lt"/>
              </a:rPr>
              <a:t>gì</a:t>
            </a:r>
            <a:r>
              <a:rPr lang="en-US" sz="3600" dirty="0" smtClean="0">
                <a:latin typeface="+mj-lt"/>
              </a:rPr>
              <a:t>?</a:t>
            </a:r>
            <a:endParaRPr lang="en-US" sz="3600" b="1" dirty="0">
              <a:solidFill>
                <a:srgbClr val="00B050"/>
              </a:solidFill>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2408" y="1399593"/>
            <a:ext cx="6354147" cy="4562668"/>
          </a:xfrm>
          <a:prstGeom prst="rect">
            <a:avLst/>
          </a:prstGeom>
        </p:spPr>
      </p:pic>
      <p:sp>
        <p:nvSpPr>
          <p:cNvPr id="7" name="TextBox 6"/>
          <p:cNvSpPr txBox="1"/>
          <p:nvPr/>
        </p:nvSpPr>
        <p:spPr>
          <a:xfrm>
            <a:off x="5765357" y="6289720"/>
            <a:ext cx="4731582" cy="646331"/>
          </a:xfrm>
          <a:prstGeom prst="rect">
            <a:avLst/>
          </a:prstGeom>
          <a:noFill/>
        </p:spPr>
        <p:txBody>
          <a:bodyPr wrap="square" rtlCol="0">
            <a:spAutoFit/>
          </a:bodyPr>
          <a:lstStyle/>
          <a:p>
            <a:r>
              <a:rPr lang="en-US" sz="3600" b="1" dirty="0" err="1" smtClean="0">
                <a:solidFill>
                  <a:srgbClr val="FF0000"/>
                </a:solidFill>
              </a:rPr>
              <a:t>Lũ</a:t>
            </a:r>
            <a:r>
              <a:rPr lang="en-US" sz="3600" b="1" dirty="0" smtClean="0">
                <a:solidFill>
                  <a:srgbClr val="FF0000"/>
                </a:solidFill>
              </a:rPr>
              <a:t> </a:t>
            </a:r>
            <a:r>
              <a:rPr lang="en-US" sz="3600" b="1" dirty="0" err="1" smtClean="0">
                <a:solidFill>
                  <a:srgbClr val="FF0000"/>
                </a:solidFill>
              </a:rPr>
              <a:t>lụt</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325676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4" name="Rectangle 3"/>
          <p:cNvSpPr/>
          <p:nvPr/>
        </p:nvSpPr>
        <p:spPr>
          <a:xfrm>
            <a:off x="2491273" y="1212609"/>
            <a:ext cx="8388221" cy="4031873"/>
          </a:xfrm>
          <a:prstGeom prst="rect">
            <a:avLst/>
          </a:prstGeom>
        </p:spPr>
        <p:txBody>
          <a:bodyPr wrap="square">
            <a:spAutoFit/>
          </a:bodyPr>
          <a:lstStyle/>
          <a:p>
            <a:r>
              <a:rPr lang="en-US" sz="4000" b="1" dirty="0" err="1" smtClean="0">
                <a:solidFill>
                  <a:srgbClr val="FF0000"/>
                </a:solidFill>
                <a:latin typeface="+mj-lt"/>
              </a:rPr>
              <a:t>Giáo</a:t>
            </a:r>
            <a:r>
              <a:rPr lang="en-US" sz="4000" b="1" dirty="0" smtClean="0">
                <a:solidFill>
                  <a:srgbClr val="FF0000"/>
                </a:solidFill>
                <a:latin typeface="+mj-lt"/>
              </a:rPr>
              <a:t> </a:t>
            </a:r>
            <a:r>
              <a:rPr lang="en-US" sz="4000" b="1" dirty="0" err="1" smtClean="0">
                <a:solidFill>
                  <a:srgbClr val="FF0000"/>
                </a:solidFill>
                <a:latin typeface="+mj-lt"/>
              </a:rPr>
              <a:t>dục</a:t>
            </a:r>
            <a:r>
              <a:rPr lang="vi-VN" sz="4000" b="1" dirty="0" smtClean="0">
                <a:solidFill>
                  <a:srgbClr val="FF0000"/>
                </a:solidFill>
                <a:latin typeface="+mj-lt"/>
              </a:rPr>
              <a:t>: </a:t>
            </a:r>
            <a:endParaRPr lang="en-US" sz="4000" b="1" dirty="0" smtClean="0">
              <a:solidFill>
                <a:srgbClr val="FF0000"/>
              </a:solidFill>
              <a:latin typeface="+mj-lt"/>
            </a:endParaRPr>
          </a:p>
          <a:p>
            <a:pPr marL="342900" indent="-342900">
              <a:buFontTx/>
              <a:buChar char="-"/>
            </a:pPr>
            <a:r>
              <a:rPr lang="vi-VN" sz="2400" dirty="0" smtClean="0">
                <a:solidFill>
                  <a:srgbClr val="000000"/>
                </a:solidFill>
                <a:latin typeface="+mj-lt"/>
              </a:rPr>
              <a:t>Mưa </a:t>
            </a:r>
            <a:r>
              <a:rPr lang="vi-VN" sz="2400" dirty="0">
                <a:solidFill>
                  <a:srgbClr val="000000"/>
                </a:solidFill>
                <a:latin typeface="+mj-lt"/>
              </a:rPr>
              <a:t>là hiện tượng thiên nhiên mưa đem lại lợi ích cho con người. </a:t>
            </a:r>
            <a:endParaRPr lang="en-US" sz="2400" dirty="0" smtClean="0">
              <a:solidFill>
                <a:srgbClr val="000000"/>
              </a:solidFill>
              <a:latin typeface="+mj-lt"/>
            </a:endParaRPr>
          </a:p>
          <a:p>
            <a:pPr marL="342900" indent="-342900">
              <a:buFontTx/>
              <a:buChar char="-"/>
            </a:pPr>
            <a:r>
              <a:rPr lang="vi-VN" sz="2400" dirty="0" smtClean="0">
                <a:solidFill>
                  <a:srgbClr val="000000"/>
                </a:solidFill>
                <a:latin typeface="+mj-lt"/>
              </a:rPr>
              <a:t>Cung </a:t>
            </a:r>
            <a:r>
              <a:rPr lang="vi-VN" sz="2400" dirty="0">
                <a:solidFill>
                  <a:srgbClr val="000000"/>
                </a:solidFill>
                <a:latin typeface="+mj-lt"/>
              </a:rPr>
              <a:t>cấp nước ăn, uống, nước sinh hoạt, lao động sản xuất</a:t>
            </a:r>
            <a:r>
              <a:rPr lang="vi-VN" sz="2400" dirty="0" smtClean="0">
                <a:solidFill>
                  <a:srgbClr val="000000"/>
                </a:solidFill>
                <a:latin typeface="+mj-lt"/>
              </a:rPr>
              <a:t>…</a:t>
            </a:r>
            <a:endParaRPr lang="en-US" sz="2400" dirty="0" smtClean="0">
              <a:solidFill>
                <a:srgbClr val="000000"/>
              </a:solidFill>
              <a:latin typeface="+mj-lt"/>
            </a:endParaRPr>
          </a:p>
          <a:p>
            <a:pPr marL="342900" indent="-342900">
              <a:buFontTx/>
              <a:buChar char="-"/>
            </a:pPr>
            <a:r>
              <a:rPr lang="vi-VN" sz="2400" dirty="0" smtClean="0">
                <a:solidFill>
                  <a:srgbClr val="000000"/>
                </a:solidFill>
                <a:latin typeface="+mj-lt"/>
              </a:rPr>
              <a:t>Làm </a:t>
            </a:r>
            <a:r>
              <a:rPr lang="vi-VN" sz="2400" dirty="0">
                <a:solidFill>
                  <a:srgbClr val="000000"/>
                </a:solidFill>
                <a:latin typeface="+mj-lt"/>
              </a:rPr>
              <a:t>cho cây cối xanh tươi, đâm chồi nảy lộc. </a:t>
            </a:r>
            <a:endParaRPr lang="en-US" sz="2400" dirty="0" smtClean="0">
              <a:solidFill>
                <a:srgbClr val="000000"/>
              </a:solidFill>
              <a:latin typeface="+mj-lt"/>
            </a:endParaRPr>
          </a:p>
          <a:p>
            <a:pPr marL="342900" indent="-342900">
              <a:buFontTx/>
              <a:buChar char="-"/>
            </a:pPr>
            <a:r>
              <a:rPr lang="vi-VN" sz="2400" dirty="0" smtClean="0">
                <a:solidFill>
                  <a:srgbClr val="000000"/>
                </a:solidFill>
                <a:latin typeface="+mj-lt"/>
              </a:rPr>
              <a:t>Nhưng </a:t>
            </a:r>
            <a:r>
              <a:rPr lang="vi-VN" sz="2400" dirty="0">
                <a:solidFill>
                  <a:srgbClr val="000000"/>
                </a:solidFill>
                <a:latin typeface="+mj-lt"/>
              </a:rPr>
              <a:t>nếu mưa nhiều sẽ dẫn đến nhiều hậu quả nghêm trọng như: Lũ lụt gây chết người, chết con vật, phá hỏng mùa màng, phá hỏng nhiều công trình…Vậy khi các con đi dưới trời mưa phải mặc áo mưa đội mũ, khi trời mưa to không được đi ra ngoài đường vì rất nguy hiểm.</a:t>
            </a:r>
            <a:endParaRPr lang="en-US" sz="2400" dirty="0">
              <a:latin typeface="+mj-lt"/>
            </a:endParaRPr>
          </a:p>
        </p:txBody>
      </p:sp>
    </p:spTree>
    <p:extLst>
      <p:ext uri="{BB962C8B-B14F-4D97-AF65-F5344CB8AC3E}">
        <p14:creationId xmlns:p14="http://schemas.microsoft.com/office/powerpoint/2010/main" val="6048355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quot;/&gt;&lt;property id=&quot;20307&quot; value=&quot;284&quot;/&gt;&lt;/object&gt;&lt;object type=&quot;3&quot; unique_id=&quot;10006&quot;&gt;&lt;property id=&quot;20148&quot; value=&quot;5&quot;/&gt;&lt;property id=&quot;20300&quot; value=&quot;Slide 3&quot;/&gt;&lt;property id=&quot;20307&quot; value=&quot;283&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72&quot;/&gt;&lt;/object&gt;&lt;object type=&quot;3&quot; unique_id=&quot;10009&quot;&gt;&lt;property id=&quot;20148&quot; value=&quot;5&quot;/&gt;&lt;property id=&quot;20300&quot; value=&quot;Slide 6&quot;/&gt;&lt;property id=&quot;20307&quot; value=&quot;258&quot;/&gt;&lt;/object&gt;&lt;object type=&quot;3&quot; unique_id=&quot;10010&quot;&gt;&lt;property id=&quot;20148&quot; value=&quot;5&quot;/&gt;&lt;property id=&quot;20300&quot; value=&quot;Slide 7&quot;/&gt;&lt;property id=&quot;20307&quot; value=&quot;277&quot;/&gt;&lt;/object&gt;&lt;object type=&quot;3&quot; unique_id=&quot;10011&quot;&gt;&lt;property id=&quot;20148&quot; value=&quot;5&quot;/&gt;&lt;property id=&quot;20300&quot; value=&quot;Slide 8&quot;/&gt;&lt;property id=&quot;20307&quot; value=&quot;275&quot;/&gt;&lt;/object&gt;&lt;object type=&quot;3&quot; unique_id=&quot;10012&quot;&gt;&lt;property id=&quot;20148&quot; value=&quot;5&quot;/&gt;&lt;property id=&quot;20300&quot; value=&quot;Slide 9&quot;/&gt;&lt;property id=&quot;20307&quot; value=&quot;280&quot;/&gt;&lt;/object&gt;&lt;object type=&quot;3&quot; unique_id=&quot;10013&quot;&gt;&lt;property id=&quot;20148&quot; value=&quot;5&quot;/&gt;&lt;property id=&quot;20300&quot; value=&quot;Slide 10&quot;/&gt;&lt;property id=&quot;20307&quot; value=&quot;267&quot;/&gt;&lt;/object&gt;&lt;object type=&quot;3&quot; unique_id=&quot;10015&quot;&gt;&lt;property id=&quot;20148&quot; value=&quot;5&quot;/&gt;&lt;property id=&quot;20300&quot; value=&quot;Slide 11&quot;/&gt;&lt;property id=&quot;20307&quot; value=&quot;276&quot;/&gt;&lt;/object&gt;&lt;object type=&quot;3&quot; unique_id=&quot;10016&quot;&gt;&lt;property id=&quot;20148&quot; value=&quot;5&quot;/&gt;&lt;property id=&quot;20300&quot; value=&quot;Slide 12&quot;/&gt;&lt;property id=&quot;20307&quot; value=&quot;270&quot;/&gt;&lt;/object&gt;&lt;object type=&quot;3&quot; unique_id=&quot;10017&quot;&gt;&lt;property id=&quot;20148&quot; value=&quot;5&quot;/&gt;&lt;property id=&quot;20300&quot; value=&quot;Slide 13&quot;/&gt;&lt;property id=&quot;20307&quot; value=&quot;271&quot;/&gt;&lt;/object&gt;&lt;object type=&quot;3&quot; unique_id=&quot;10018&quot;&gt;&lt;property id=&quot;20148&quot; value=&quot;5&quot;/&gt;&lt;property id=&quot;20300&quot; value=&quot;Slide 14&quot;/&gt;&lt;property id=&quot;20307&quot; value=&quot;28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3716</TotalTime>
  <Words>263</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LE THI KIEU NGAN</cp:lastModifiedBy>
  <cp:revision>575</cp:revision>
  <dcterms:created xsi:type="dcterms:W3CDTF">2021-09-16T02:30:04Z</dcterms:created>
  <dcterms:modified xsi:type="dcterms:W3CDTF">2023-02-28T13:44:02Z</dcterms:modified>
</cp:coreProperties>
</file>