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77" r:id="rId6"/>
    <p:sldId id="286" r:id="rId7"/>
    <p:sldId id="260" r:id="rId8"/>
    <p:sldId id="287" r:id="rId9"/>
    <p:sldId id="262" r:id="rId10"/>
    <p:sldId id="278" r:id="rId11"/>
    <p:sldId id="275" r:id="rId12"/>
    <p:sldId id="265" r:id="rId13"/>
    <p:sldId id="271" r:id="rId14"/>
    <p:sldId id="258" r:id="rId15"/>
    <p:sldId id="266" r:id="rId16"/>
    <p:sldId id="279" r:id="rId17"/>
    <p:sldId id="283" r:id="rId18"/>
    <p:sldId id="280" r:id="rId19"/>
    <p:sldId id="284" r:id="rId20"/>
    <p:sldId id="281" r:id="rId21"/>
    <p:sldId id="285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7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B1BF-A254-4A23-A3F3-91E799768AF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1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8"/>
          <a:stretch/>
        </p:blipFill>
        <p:spPr bwMode="auto">
          <a:xfrm rot="816170">
            <a:off x="419322" y="3228775"/>
            <a:ext cx="5581934" cy="30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8463" y="771091"/>
            <a:ext cx="1356967" cy="1354827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81178" y="150137"/>
            <a:ext cx="5191539" cy="6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</a:t>
            </a: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NON NẮNG MAI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0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8"/>
          <a:stretch/>
        </p:blipFill>
        <p:spPr bwMode="auto">
          <a:xfrm rot="20879531" flipH="1">
            <a:off x="6533055" y="3323330"/>
            <a:ext cx="5311834" cy="30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5366" y="2143898"/>
            <a:ext cx="74815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3600" b="1">
                <a:solidFill>
                  <a:srgbClr val="FF0000"/>
                </a:solidFill>
              </a:rPr>
              <a:t>GIÁO DỤC ÂM NHẠC</a:t>
            </a:r>
          </a:p>
          <a:p>
            <a:pPr algn="ctr"/>
            <a:endParaRPr lang="vi-VN" sz="3600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SG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Dạy hát</a:t>
            </a:r>
            <a:r>
              <a:rPr lang="vi-VN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vi-VN" sz="2400" b="1" dirty="0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Bé chúc xuân – NS</a:t>
            </a:r>
            <a:r>
              <a:rPr lang="vi-VN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en-SG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Vũ Hoàng</a:t>
            </a:r>
            <a:endParaRPr lang="vi-VN" sz="2400" b="1" dirty="0">
              <a:solidFill>
                <a:srgbClr val="00660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vi-VN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Nghe h</a:t>
            </a:r>
            <a:r>
              <a:rPr lang="en-SG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á</a:t>
            </a:r>
            <a:r>
              <a:rPr lang="vi-VN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</a:t>
            </a:r>
            <a:r>
              <a:rPr lang="vi-VN" sz="2400" b="1" dirty="0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Như hoa mùa xuân – NS</a:t>
            </a:r>
            <a:r>
              <a:rPr lang="vi-VN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Ch</a:t>
            </a:r>
            <a:r>
              <a:rPr lang="en-SG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âu Đăng Khoa</a:t>
            </a:r>
            <a:endParaRPr lang="vi-VN" sz="2400" b="1" dirty="0">
              <a:solidFill>
                <a:srgbClr val="00660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SG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Trò chơi</a:t>
            </a:r>
            <a:r>
              <a:rPr lang="vi-VN" sz="2400" b="1">
                <a:solidFill>
                  <a:srgbClr val="0066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vi-VN" sz="2400" b="1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Nốt nhạc diệu kì</a:t>
            </a:r>
          </a:p>
          <a:p>
            <a:endParaRPr lang="en-US" sz="2400" b="1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algn="ctr"/>
            <a:r>
              <a:rPr lang="en-SG" sz="2400" b="1">
                <a:solidFill>
                  <a:srgbClr val="0000CC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Lứa tuổi: Mẫu giáo lớp 5-6 tuổi</a:t>
            </a:r>
            <a:endParaRPr lang="vi-VN" sz="2400" b="1" dirty="0">
              <a:solidFill>
                <a:srgbClr val="0000CC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7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0"/>
    </mc:Choice>
    <mc:Fallback xmlns="">
      <p:transition spd="slow" advTm="2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0687" y="160022"/>
            <a:ext cx="828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hãy hát cùng với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nhé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57" y="2339069"/>
            <a:ext cx="8633179" cy="45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9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7"/>
    </mc:Choice>
    <mc:Fallback xmlns="">
      <p:transition spd="slow" advTm="6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745" y="348996"/>
            <a:ext cx="9430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và biểu diễn lại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video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45" y="1854199"/>
            <a:ext cx="9559497" cy="500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1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6"/>
    </mc:Choice>
    <mc:Fallback xmlns="">
      <p:transition spd="slow" advTm="14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741" y="308284"/>
            <a:ext cx="944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</a:rPr>
              <a:t>Một bài hát nữa cũng rất hay nói về vẻ đẹp của mùa xuân, </a:t>
            </a:r>
          </a:p>
          <a:p>
            <a:r>
              <a:rPr lang="vi-VN" sz="2400" b="1" dirty="0">
                <a:solidFill>
                  <a:srgbClr val="0000CC"/>
                </a:solidFill>
              </a:rPr>
              <a:t>đó là bài hát: Như hoa  mùa xuân của nhạc sỹ Châu Đăng Khoa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4098" name="Picture 2" descr="Kết quả hình ảnh cho như hoa mùa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2" y="1214852"/>
            <a:ext cx="10032262" cy="56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3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75"/>
    </mc:Choice>
    <mc:Fallback xmlns="">
      <p:transition spd="slow" advTm="13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như hoa mùa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2" y="1214852"/>
            <a:ext cx="10032262" cy="56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0216" y="204669"/>
            <a:ext cx="681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</a:rPr>
              <a:t>Mời các con cùng lắng nghe bài hát này qua phần thể hiện của bạn Phương Anh nhé</a:t>
            </a:r>
            <a:r>
              <a:rPr lang="en-US" sz="2400" b="1" dirty="0">
                <a:solidFill>
                  <a:srgbClr val="0000CC"/>
                </a:solidFill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5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0"/>
    </mc:Choice>
    <mc:Fallback xmlns="">
      <p:transition spd="slow" advTm="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5627" y="134601"/>
            <a:ext cx="814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nhỏ lớp mẫu giáo </a:t>
            </a:r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A</a:t>
            </a:r>
            <a:r>
              <a:rPr lang="en-SG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vi-VN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</a:t>
            </a:r>
            <a:r>
              <a:rPr lang="en-SG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Mai </a:t>
            </a:r>
            <a:r>
              <a:rPr lang="en-US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òn thể hiện bài hát này qua màn đ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diễn Flast Most rất hay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 các con cùng đón xem nhé! 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ết quả hình ảnh cho như hoa mùa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09" y="1596788"/>
            <a:ext cx="9353265" cy="52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1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4"/>
    </mc:Choice>
    <mc:Fallback xmlns="">
      <p:transition spd="slow" advTm="15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 về âm nh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57683" y="4132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chơi : </a:t>
            </a:r>
          </a:p>
          <a:p>
            <a:pPr algn="ctr"/>
            <a:r>
              <a:rPr lang="vi-VN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Nốt nhạc diệu kì</a:t>
            </a:r>
            <a:endParaRPr lang="en-US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889" y="2753088"/>
            <a:ext cx="7242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âm thanh trong mỗi nốt nhạc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 thanh trong nốt nhạc đó là tiếng gì?</a:t>
            </a:r>
            <a:endParaRPr lang="en-US" sz="2000" b="1" dirty="0">
              <a:solidFill>
                <a:srgbClr val="4610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b="1" dirty="0">
              <a:solidFill>
                <a:srgbClr val="4610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000" b="1" dirty="0">
                <a:solidFill>
                  <a:srgbClr val="4610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3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0"/>
    </mc:Choice>
    <mc:Fallback xmlns="">
      <p:transition spd="slow" advTm="38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6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25459"/>
          <a:stretch/>
        </p:blipFill>
        <p:spPr bwMode="auto">
          <a:xfrm>
            <a:off x="0" y="24063"/>
            <a:ext cx="12192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73" b="86553" l="64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16" t="48864" r="-196" b="12992"/>
          <a:stretch/>
        </p:blipFill>
        <p:spPr bwMode="auto">
          <a:xfrm>
            <a:off x="8740792" y="153387"/>
            <a:ext cx="2048218" cy="20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" b="44610" l="0" r="3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71" b="56148"/>
          <a:stretch/>
        </p:blipFill>
        <p:spPr bwMode="auto">
          <a:xfrm>
            <a:off x="1765698" y="517944"/>
            <a:ext cx="2436308" cy="25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441" b="90395" l="1500" r="3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369" r="68415" b="10348"/>
          <a:stretch/>
        </p:blipFill>
        <p:spPr bwMode="auto">
          <a:xfrm>
            <a:off x="5812646" y="3298928"/>
            <a:ext cx="2928146" cy="33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6049" y="153387"/>
            <a:ext cx="36199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Nốt nhạc đầu tiên</a:t>
            </a:r>
          </a:p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Bắt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1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1"/>
    </mc:Choice>
    <mc:Fallback xmlns="">
      <p:transition spd="slow" advTm="10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25459"/>
          <a:stretch/>
        </p:blipFill>
        <p:spPr bwMode="auto">
          <a:xfrm>
            <a:off x="0" y="24063"/>
            <a:ext cx="12192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5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9789" y="2177575"/>
            <a:ext cx="2316148" cy="2817734"/>
          </a:xfrm>
          <a:prstGeom prst="rect">
            <a:avLst/>
          </a:prstGeom>
        </p:spPr>
      </p:pic>
      <p:pic>
        <p:nvPicPr>
          <p:cNvPr id="11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" b="44610" l="0" r="3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71" b="56148"/>
          <a:stretch/>
        </p:blipFill>
        <p:spPr bwMode="auto">
          <a:xfrm>
            <a:off x="1677656" y="1263565"/>
            <a:ext cx="4629042" cy="49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1893" y="105205"/>
            <a:ext cx="6868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Âm thanh ở nốt nhạc đầu tiên là âm thanh của chuông gió</a:t>
            </a:r>
            <a:endParaRPr lang="vi-VN" sz="32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3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8"/>
    </mc:Choice>
    <mc:Fallback xmlns="">
      <p:transition spd="slow" advTm="17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25459"/>
          <a:stretch/>
        </p:blipFill>
        <p:spPr bwMode="auto">
          <a:xfrm>
            <a:off x="0" y="24063"/>
            <a:ext cx="12192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73" b="86553" l="64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16" t="48864" r="-196" b="12992"/>
          <a:stretch/>
        </p:blipFill>
        <p:spPr bwMode="auto">
          <a:xfrm>
            <a:off x="9028462" y="585097"/>
            <a:ext cx="2048218" cy="20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" b="44610" l="0" r="3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71" b="56148"/>
          <a:stretch/>
        </p:blipFill>
        <p:spPr bwMode="auto">
          <a:xfrm>
            <a:off x="1574860" y="404566"/>
            <a:ext cx="2436308" cy="25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441" b="90395" l="1500" r="3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369" r="68415" b="10348"/>
          <a:stretch/>
        </p:blipFill>
        <p:spPr bwMode="auto">
          <a:xfrm>
            <a:off x="5363468" y="2996049"/>
            <a:ext cx="2886560" cy="327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4380" y="193777"/>
            <a:ext cx="34387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Nốt nhạc thứ hai</a:t>
            </a:r>
          </a:p>
          <a:p>
            <a:pPr algn="ctr"/>
            <a:r>
              <a:rPr lang="vi-VN" sz="3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Bắt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5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8"/>
    </mc:Choice>
    <mc:Fallback xmlns="">
      <p:transition spd="slow" advTm="9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25459"/>
          <a:stretch/>
        </p:blipFill>
        <p:spPr bwMode="auto">
          <a:xfrm>
            <a:off x="0" y="24063"/>
            <a:ext cx="12192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73" b="86553" l="64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16" t="48864" r="-196" b="12992"/>
          <a:stretch/>
        </p:blipFill>
        <p:spPr bwMode="auto">
          <a:xfrm>
            <a:off x="7669209" y="2193339"/>
            <a:ext cx="4431923" cy="446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2822" y="188369"/>
            <a:ext cx="5833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Âm thanh ở nốt nhạc thứ hai là âm thanh của nước chảy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70" y="1612957"/>
            <a:ext cx="2132556" cy="2548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34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1"/>
    </mc:Choice>
    <mc:Fallback xmlns="">
      <p:transition spd="slow" advTm="14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hình nền 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" r="2887"/>
          <a:stretch/>
        </p:blipFill>
        <p:spPr bwMode="auto">
          <a:xfrm>
            <a:off x="2398645" y="1242391"/>
            <a:ext cx="7487478" cy="5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6632" y="331304"/>
            <a:ext cx="8531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1. Các bé ơi, kì nghỉ tết vừa qua của các con như thế nào?</a:t>
            </a:r>
          </a:p>
          <a:p>
            <a:r>
              <a:rPr lang="vi-VN" sz="2000" b="1" dirty="0">
                <a:solidFill>
                  <a:srgbClr val="0000CC"/>
                </a:solidFill>
              </a:rPr>
              <a:t>2. Chúng mình đã có những trải nghiệm gì hãy chia sẻ cùng cô nào?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11" name="Picture 6" descr="Kết quả hình ảnh cho hình nền 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7" r="69687"/>
          <a:stretch/>
        </p:blipFill>
        <p:spPr bwMode="auto">
          <a:xfrm>
            <a:off x="2398644" y="4651612"/>
            <a:ext cx="2337129" cy="2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hình nền 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62097" r="34108"/>
          <a:stretch/>
        </p:blipFill>
        <p:spPr bwMode="auto">
          <a:xfrm>
            <a:off x="4763068" y="4651612"/>
            <a:ext cx="2715905" cy="2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ết quả hình ảnh cho hình nền t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0" t="62097" r="2887"/>
          <a:stretch/>
        </p:blipFill>
        <p:spPr bwMode="auto">
          <a:xfrm>
            <a:off x="7533564" y="4651612"/>
            <a:ext cx="2352558" cy="2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8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6"/>
    </mc:Choice>
    <mc:Fallback xmlns="">
      <p:transition spd="slow" advTm="41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25459"/>
          <a:stretch/>
        </p:blipFill>
        <p:spPr bwMode="auto">
          <a:xfrm>
            <a:off x="0" y="24063"/>
            <a:ext cx="12192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73" b="86553" l="64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16" t="48864" r="-196" b="12992"/>
          <a:stretch/>
        </p:blipFill>
        <p:spPr bwMode="auto">
          <a:xfrm>
            <a:off x="8726193" y="32377"/>
            <a:ext cx="2048218" cy="20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7" b="44610" l="0" r="38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371" b="56148"/>
          <a:stretch/>
        </p:blipFill>
        <p:spPr bwMode="auto">
          <a:xfrm>
            <a:off x="1417801" y="328181"/>
            <a:ext cx="2436308" cy="25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441" b="90395" l="1500" r="3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369" r="68415" b="10348"/>
          <a:stretch/>
        </p:blipFill>
        <p:spPr bwMode="auto">
          <a:xfrm>
            <a:off x="5431211" y="3225131"/>
            <a:ext cx="2766305" cy="31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33525" y="328181"/>
            <a:ext cx="33249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Nốt nhạc thứ ba</a:t>
            </a:r>
          </a:p>
          <a:p>
            <a:pPr algn="ctr"/>
            <a:r>
              <a:rPr lang="vi-VN" sz="3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Bắt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0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6"/>
    </mc:Choice>
    <mc:Fallback xmlns="">
      <p:transition spd="slow" advTm="7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ết quả hình ảnh cho hình nền powerpoint nốt nhạ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25459"/>
          <a:stretch/>
        </p:blipFill>
        <p:spPr bwMode="auto">
          <a:xfrm>
            <a:off x="0" y="24063"/>
            <a:ext cx="12192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nốt nhạc đẹ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441" b="90395" l="1500" r="3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369" r="68415" b="10348"/>
          <a:stretch/>
        </p:blipFill>
        <p:spPr bwMode="auto">
          <a:xfrm>
            <a:off x="7015803" y="3372753"/>
            <a:ext cx="3245332" cy="36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93" y="1222946"/>
            <a:ext cx="1927760" cy="22180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52166" y="218682"/>
            <a:ext cx="6287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Âm thanh ở nốt </a:t>
            </a:r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nhạc thứ ba là âm thanh của kèn lá </a:t>
            </a:r>
          </a:p>
          <a:p>
            <a:pPr algn="ctr"/>
            <a:r>
              <a:rPr lang="vi-VN" sz="3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1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6"/>
    </mc:Choice>
    <mc:Fallback xmlns="">
      <p:transition spd="slow" advTm="14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3" y="27293"/>
            <a:ext cx="9525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3389" y="3323452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lại!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69165" y="1393946"/>
            <a:ext cx="3258204" cy="1191219"/>
            <a:chOff x="3414214" y="616024"/>
            <a:chExt cx="3258204" cy="1191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4869" t="19587" r="62671" b="53524"/>
            <a:stretch/>
          </p:blipFill>
          <p:spPr>
            <a:xfrm>
              <a:off x="4518545" y="647183"/>
              <a:ext cx="968992" cy="11600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32513" r="34021"/>
            <a:stretch/>
          </p:blipFill>
          <p:spPr>
            <a:xfrm>
              <a:off x="5662484" y="616024"/>
              <a:ext cx="1009934" cy="11644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61309" t="19587" r="16548" b="53524"/>
            <a:stretch/>
          </p:blipFill>
          <p:spPr>
            <a:xfrm>
              <a:off x="3414214" y="636180"/>
              <a:ext cx="955343" cy="11600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4096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090">
        <p15:prstTrans prst="peelOff"/>
      </p:transition>
    </mc:Choice>
    <mc:Fallback xmlns="">
      <p:transition spd="slow" advTm="16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2" y="1416039"/>
            <a:ext cx="10396578" cy="54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0676" y="199678"/>
            <a:ext cx="4041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</a:rPr>
              <a:t>Bài hát: Bé chúc xuân </a:t>
            </a:r>
          </a:p>
          <a:p>
            <a:r>
              <a:rPr lang="vi-VN" sz="2800" b="1" dirty="0">
                <a:solidFill>
                  <a:srgbClr val="0000CC"/>
                </a:solidFill>
              </a:rPr>
              <a:t>Nhạc sĩ: Vũ Hoàng  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5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0" y="2339069"/>
            <a:ext cx="8633179" cy="45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2940" y="1335185"/>
            <a:ext cx="2933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</a:rPr>
              <a:t>Bài hát: Bé chúc xuân </a:t>
            </a:r>
          </a:p>
          <a:p>
            <a:pPr algn="ctr"/>
            <a:r>
              <a:rPr lang="vi-VN" sz="2000" b="1" dirty="0">
                <a:solidFill>
                  <a:srgbClr val="0000CC"/>
                </a:solidFill>
              </a:rPr>
              <a:t>Nhạc sĩ: Vũ Hoàng  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1447" y="331302"/>
            <a:ext cx="7596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</a:rPr>
              <a:t>Các</a:t>
            </a:r>
            <a:r>
              <a:rPr lang="en-US" sz="4000" b="1" dirty="0">
                <a:solidFill>
                  <a:srgbClr val="0000CC"/>
                </a:solidFill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</a:rPr>
              <a:t>vừa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được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nghe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bài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hát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gì</a:t>
            </a:r>
            <a:r>
              <a:rPr lang="en-US" sz="4000" b="1" dirty="0">
                <a:solidFill>
                  <a:srgbClr val="0000CC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1"/>
    </mc:Choice>
    <mc:Fallback xmlns="">
      <p:transition spd="slow" advTm="20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2" y="1416039"/>
            <a:ext cx="10396578" cy="54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0676" y="199678"/>
            <a:ext cx="4041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</a:rPr>
              <a:t>Bài hát: Bé chúc xuân </a:t>
            </a:r>
          </a:p>
          <a:p>
            <a:r>
              <a:rPr lang="vi-VN" sz="2800" b="1" dirty="0">
                <a:solidFill>
                  <a:srgbClr val="0000CC"/>
                </a:solidFill>
              </a:rPr>
              <a:t>Nhạc sĩ: Vũ Hoàng  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8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2" y="1947610"/>
            <a:ext cx="436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Bánh chưng xanh bên dưa hấu đỏ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3515" y="1947610"/>
            <a:ext cx="432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Cành mai vàng bên cành đào tươi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4783" y="240737"/>
            <a:ext cx="6199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thấy những gì khi tết đến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230" name="Picture 14" descr="Kết quả hình ảnh cho bánh chưng xanh bên dưa hấu đ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10309"/>
          <a:stretch/>
        </p:blipFill>
        <p:spPr bwMode="auto">
          <a:xfrm>
            <a:off x="0" y="2551238"/>
            <a:ext cx="6226360" cy="4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Kết quả hình ảnh cho cành mai vàng bên cành đào tươ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14" y="2830628"/>
            <a:ext cx="5941086" cy="40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3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5"/>
    </mc:Choice>
    <mc:Fallback xmlns="">
      <p:transition spd="slow" advTm="1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152" y="3609865"/>
            <a:ext cx="451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</a:rPr>
              <a:t>Chúc ba mẹ thương bé nhiều nhiều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2773" y="448500"/>
            <a:ext cx="407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Chúc ông bà sức khỏe dồi dào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9234" name="Picture 18" descr="Kết quả hình ảnh cho chúc ông bà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46" y="848610"/>
            <a:ext cx="3657599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Kết quả hình ảnh cho chúc cha mẹ ngày tế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 b="10595"/>
          <a:stretch/>
        </p:blipFill>
        <p:spPr bwMode="auto">
          <a:xfrm>
            <a:off x="7937499" y="4009975"/>
            <a:ext cx="3720083" cy="28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73435" y="-21770"/>
            <a:ext cx="6426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nhỏ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chúc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đình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6440" y="3609865"/>
            <a:ext cx="490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</a:rPr>
              <a:t>Chúc anh chị thương bé nhiều nhiều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Kết quả hình ảnh cho bé chúc tết cha m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8800" r="6999"/>
          <a:stretch/>
        </p:blipFill>
        <p:spPr bwMode="auto">
          <a:xfrm>
            <a:off x="1041400" y="4056037"/>
            <a:ext cx="2707551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4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77"/>
    </mc:Choice>
    <mc:Fallback xmlns="">
      <p:transition spd="slow" advTm="25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5497" y="1944164"/>
            <a:ext cx="378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Bé lớn rồi bé không thích lì xì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9238" name="Picture 22" descr="Kết quả hình ảnh cho li x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4885" r="3252" b="6449"/>
          <a:stretch/>
        </p:blipFill>
        <p:spPr bwMode="auto">
          <a:xfrm>
            <a:off x="4091560" y="2802006"/>
            <a:ext cx="4509683" cy="33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7192" y="379992"/>
            <a:ext cx="6789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Năm nay bé đã lớn bé tự hứa điều gì?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7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9"/>
    </mc:Choice>
    <mc:Fallback xmlns="">
      <p:transition spd="slow" advTm="12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8513" y="134602"/>
            <a:ext cx="6133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hãy hát cùng với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nhé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ết quả hình ảnh cho bài hat be chuc x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7" y="1397726"/>
            <a:ext cx="10431565" cy="54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4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9"/>
    </mc:Choice>
    <mc:Fallback xmlns="">
      <p:transition spd="slow" advTm="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4|3|3.4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7.7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2|4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1|9.5|3.9|5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|0.7|3.6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3|1.1|4.7|0.7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3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476</Words>
  <Application>Microsoft Office PowerPoint</Application>
  <PresentationFormat>Widescreen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#9Slide03 Arima Madurai Medium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huong dinh</cp:lastModifiedBy>
  <cp:revision>94</cp:revision>
  <dcterms:created xsi:type="dcterms:W3CDTF">2021-02-19T06:45:44Z</dcterms:created>
  <dcterms:modified xsi:type="dcterms:W3CDTF">2023-04-07T08:12:39Z</dcterms:modified>
</cp:coreProperties>
</file>