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3" r:id="rId2"/>
    <p:sldId id="318" r:id="rId3"/>
    <p:sldId id="299" r:id="rId4"/>
    <p:sldId id="321" r:id="rId5"/>
    <p:sldId id="333" r:id="rId6"/>
    <p:sldId id="334" r:id="rId7"/>
    <p:sldId id="303" r:id="rId8"/>
    <p:sldId id="326" r:id="rId9"/>
    <p:sldId id="305" r:id="rId10"/>
    <p:sldId id="332" r:id="rId11"/>
    <p:sldId id="306" r:id="rId12"/>
    <p:sldId id="310" r:id="rId13"/>
    <p:sldId id="309" r:id="rId14"/>
    <p:sldId id="314" r:id="rId15"/>
    <p:sldId id="336" r:id="rId16"/>
    <p:sldId id="329" r:id="rId17"/>
    <p:sldId id="313" r:id="rId18"/>
    <p:sldId id="316" r:id="rId19"/>
    <p:sldId id="330" r:id="rId20"/>
    <p:sldId id="324" r:id="rId21"/>
    <p:sldId id="325" r:id="rId22"/>
    <p:sldId id="331" r:id="rId23"/>
    <p:sldId id="290" r:id="rId24"/>
    <p:sldId id="261" r:id="rId25"/>
    <p:sldId id="335" r:id="rId26"/>
    <p:sldId id="338" r:id="rId27"/>
    <p:sldId id="300" r:id="rId28"/>
    <p:sldId id="301" r:id="rId29"/>
    <p:sldId id="327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FF"/>
    <a:srgbClr val="FF66FF"/>
    <a:srgbClr val="3333FF"/>
    <a:srgbClr val="33CC33"/>
    <a:srgbClr val="FF0066"/>
    <a:srgbClr val="FFCC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48" autoAdjust="0"/>
    <p:restoredTop sz="94671" autoAdjust="0"/>
  </p:normalViewPr>
  <p:slideViewPr>
    <p:cSldViewPr>
      <p:cViewPr varScale="1">
        <p:scale>
          <a:sx n="83" d="100"/>
          <a:sy n="83" d="100"/>
        </p:scale>
        <p:origin x="160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DA10735-8E19-4560-AE44-AEBE88DB9ACF}" type="datetimeFigureOut">
              <a:rPr lang="vi-VN"/>
              <a:pPr>
                <a:defRPr/>
              </a:pPr>
              <a:t>09/08/2023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vi-VN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BA1E13-BA49-4767-A763-F763395199F9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 smtClean="0">
              <a:latin typeface="Calibri" panose="020F0502020204030204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042597-810E-4113-B8FA-4986CC911E1D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8C523D-E9FA-4893-ADA7-66620F5480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154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0009FE-E2F1-4FF0-9AE8-4860DB3E70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68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E3616-1202-494E-B9C6-67A55E47DF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051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vi-VN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613B3A-7CF0-4A97-BD80-5A01957F20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432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67E77-6C1A-4455-BA51-90A89BF0A2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478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506E8A-539E-44B9-8CEB-B054894A4D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097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804C09-18EB-4BCC-8DCD-2B6573C48A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332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063AC-32F5-4D5C-AA6D-EB47F6FCDB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69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21C86-8C80-41B3-A290-FC63CF18F7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846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657D04-EE6C-436C-8CF0-876A291771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27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B86324-F943-4A73-96D6-3DEBC553A7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511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056112-D12B-4839-800F-1E0A5617F3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5468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7B8079A8-FA6C-4852-AAB3-A0C86286154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13" Type="http://schemas.openxmlformats.org/officeDocument/2006/relationships/image" Target="../media/image48.jpeg"/><Relationship Id="rId3" Type="http://schemas.openxmlformats.org/officeDocument/2006/relationships/image" Target="../media/image38.gif"/><Relationship Id="rId7" Type="http://schemas.openxmlformats.org/officeDocument/2006/relationships/image" Target="../media/image42.jpeg"/><Relationship Id="rId12" Type="http://schemas.openxmlformats.org/officeDocument/2006/relationships/image" Target="../media/image47.gif"/><Relationship Id="rId2" Type="http://schemas.openxmlformats.org/officeDocument/2006/relationships/image" Target="../media/image37.jpeg"/><Relationship Id="rId16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png"/><Relationship Id="rId5" Type="http://schemas.openxmlformats.org/officeDocument/2006/relationships/image" Target="../media/image40.gif"/><Relationship Id="rId15" Type="http://schemas.openxmlformats.org/officeDocument/2006/relationships/image" Target="../media/image50.jpeg"/><Relationship Id="rId10" Type="http://schemas.openxmlformats.org/officeDocument/2006/relationships/image" Target="../media/image45.gif"/><Relationship Id="rId4" Type="http://schemas.openxmlformats.org/officeDocument/2006/relationships/image" Target="../media/image39.jpeg"/><Relationship Id="rId9" Type="http://schemas.openxmlformats.org/officeDocument/2006/relationships/image" Target="../media/image44.jpeg"/><Relationship Id="rId14" Type="http://schemas.openxmlformats.org/officeDocument/2006/relationships/image" Target="../media/image49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4.png"/><Relationship Id="rId7" Type="http://schemas.openxmlformats.org/officeDocument/2006/relationships/image" Target="http://images.timnhanh.com/photo/pictures/20090807/xuongrong3000/source/orientalstitchedchinese4737sq0-780561.jpg" TargetMode="External"/><Relationship Id="rId12" Type="http://schemas.openxmlformats.org/officeDocument/2006/relationships/image" Target="../media/image62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jpeg"/><Relationship Id="rId11" Type="http://schemas.openxmlformats.org/officeDocument/2006/relationships/image" Target="../media/image61.jpeg"/><Relationship Id="rId5" Type="http://schemas.openxmlformats.org/officeDocument/2006/relationships/image" Target="../media/image56.jpeg"/><Relationship Id="rId10" Type="http://schemas.openxmlformats.org/officeDocument/2006/relationships/image" Target="../media/image60.jpeg"/><Relationship Id="rId4" Type="http://schemas.openxmlformats.org/officeDocument/2006/relationships/image" Target="../media/image55.gif"/><Relationship Id="rId9" Type="http://schemas.openxmlformats.org/officeDocument/2006/relationships/image" Target="../media/image5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6" name="WordArt 16"/>
          <p:cNvSpPr>
            <a:spLocks noChangeArrowheads="1" noChangeShapeType="1" noTextEdit="1"/>
          </p:cNvSpPr>
          <p:nvPr/>
        </p:nvSpPr>
        <p:spPr bwMode="auto">
          <a:xfrm>
            <a:off x="2514600" y="2514600"/>
            <a:ext cx="4038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54"/>
              </a:avLst>
            </a:prstTxWarp>
          </a:bodyPr>
          <a:lstStyle/>
          <a:p>
            <a:pPr algn="ctr"/>
            <a:r>
              <a:rPr lang="en-US" sz="3600" b="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6338" name="WordArt 18"/>
          <p:cNvSpPr>
            <a:spLocks noChangeArrowheads="1" noChangeShapeType="1" noTextEdit="1"/>
          </p:cNvSpPr>
          <p:nvPr/>
        </p:nvSpPr>
        <p:spPr bwMode="auto">
          <a:xfrm>
            <a:off x="2106614" y="3657600"/>
            <a:ext cx="5132386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503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tài:Ngày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52" name="TextBox 2"/>
          <p:cNvSpPr txBox="1">
            <a:spLocks noChangeArrowheads="1"/>
          </p:cNvSpPr>
          <p:nvPr/>
        </p:nvSpPr>
        <p:spPr bwMode="auto">
          <a:xfrm>
            <a:off x="1524000" y="533400"/>
            <a:ext cx="6553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NẮNG MAI</a:t>
            </a:r>
          </a:p>
        </p:txBody>
      </p:sp>
      <p:sp>
        <p:nvSpPr>
          <p:cNvPr id="2053" name="TextBox 3"/>
          <p:cNvSpPr txBox="1">
            <a:spLocks noChangeArrowheads="1"/>
          </p:cNvSpPr>
          <p:nvPr/>
        </p:nvSpPr>
        <p:spPr bwMode="auto">
          <a:xfrm>
            <a:off x="990600" y="4267200"/>
            <a:ext cx="815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 err="1">
                <a:solidFill>
                  <a:schemeClr val="accent2"/>
                </a:solidFill>
              </a:rPr>
              <a:t>Độ</a:t>
            </a:r>
            <a:r>
              <a:rPr lang="en-GB" altLang="en-US" sz="2400" dirty="0">
                <a:solidFill>
                  <a:schemeClr val="accent2"/>
                </a:solidFill>
              </a:rPr>
              <a:t> </a:t>
            </a:r>
            <a:r>
              <a:rPr lang="en-GB" altLang="en-US" sz="2400" dirty="0" err="1">
                <a:solidFill>
                  <a:schemeClr val="accent2"/>
                </a:solidFill>
              </a:rPr>
              <a:t>tuổi</a:t>
            </a:r>
            <a:r>
              <a:rPr lang="en-GB" altLang="en-US" sz="2400" dirty="0">
                <a:solidFill>
                  <a:schemeClr val="accent2"/>
                </a:solidFill>
              </a:rPr>
              <a:t>: 4 – 5 </a:t>
            </a:r>
            <a:r>
              <a:rPr lang="en-GB" altLang="en-US" sz="2400" dirty="0" err="1">
                <a:solidFill>
                  <a:schemeClr val="accent2"/>
                </a:solidFill>
              </a:rPr>
              <a:t>tuổi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 eaLnBrk="1" hangingPunct="1"/>
            <a:r>
              <a:rPr lang="vi-VN" altLang="en-US" sz="2400" dirty="0" smtClean="0">
                <a:solidFill>
                  <a:schemeClr val="accent2"/>
                </a:solidFill>
              </a:rPr>
              <a:t>Giáo viên:Lê Thị Hương Liên</a:t>
            </a:r>
            <a:endParaRPr lang="en-GB" altLang="en-US" sz="2400" dirty="0">
              <a:solidFill>
                <a:schemeClr val="accent2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t="3223" r="5882" b="8459"/>
          <a:stretch>
            <a:fillRect/>
          </a:stretch>
        </p:blipFill>
        <p:spPr bwMode="auto">
          <a:xfrm>
            <a:off x="3586957" y="1241286"/>
            <a:ext cx="1899443" cy="127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47110" name="Picture 6" descr="IMG_073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19600" cy="617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4" descr="nhacuadontet1"/>
          <p:cNvPicPr>
            <a:picLocks noChangeAspect="1" noChangeArrowheads="1"/>
          </p:cNvPicPr>
          <p:nvPr/>
        </p:nvPicPr>
        <p:blipFill>
          <a:blip r:embed="rId3">
            <a:lum bright="8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66"/>
          <a:stretch>
            <a:fillRect/>
          </a:stretch>
        </p:blipFill>
        <p:spPr bwMode="auto">
          <a:xfrm>
            <a:off x="4495800" y="0"/>
            <a:ext cx="4648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457200" y="6019800"/>
            <a:ext cx="82296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0">
                <a:solidFill>
                  <a:srgbClr val="990000"/>
                </a:solidFill>
              </a:rPr>
              <a:t>Trang trí nhà cửa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74756" name="Picture 4" descr="gioheohamman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9"/>
          <a:stretch>
            <a:fillRect/>
          </a:stretch>
        </p:blipFill>
        <p:spPr>
          <a:xfrm>
            <a:off x="0" y="0"/>
            <a:ext cx="4572000" cy="3505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5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6" descr="banh tet 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4495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 descr="thit hun kho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9000"/>
            <a:ext cx="4495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4339" name="Picture 4" descr="mut dua,hat se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95800" cy="320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6" descr="news_12606019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4688"/>
            <a:ext cx="4495800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Picture 7" descr="DUA HAU sat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00400"/>
            <a:ext cx="4648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 descr="http://topgia.vn/nch/images/2016/1/cach-lam-mut-gung-ngon-cay-am-bung-ngay-tet-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150"/>
            <a:ext cx="46482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5363" name="Picture 4" descr="IMG_635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hao 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610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4800" y="381000"/>
            <a:ext cx="8534400" cy="6019800"/>
            <a:chOff x="-2448" y="816"/>
            <a:chExt cx="5232" cy="3792"/>
          </a:xfrm>
        </p:grpSpPr>
        <p:pic>
          <p:nvPicPr>
            <p:cNvPr id="16393" name="Picture 4" descr="phao hoa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48" y="816"/>
              <a:ext cx="5232" cy="3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4" name="Picture 5" descr="phao hoa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48" y="1920"/>
              <a:ext cx="2448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0" name="Picture 6" descr="phao hoa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610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phao hoa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610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phao hoa da na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610600" cy="6172200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100000">
                <a:srgbClr val="F2F2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WordArt 9"/>
          <p:cNvSpPr>
            <a:spLocks noChangeArrowheads="1" noChangeShapeType="1" noTextEdit="1"/>
          </p:cNvSpPr>
          <p:nvPr/>
        </p:nvSpPr>
        <p:spPr bwMode="auto">
          <a:xfrm>
            <a:off x="2286000" y="5334000"/>
            <a:ext cx="4772025" cy="49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PHÁO HOA NGÀY TẾT</a:t>
            </a:r>
          </a:p>
        </p:txBody>
      </p:sp>
      <p:pic>
        <p:nvPicPr>
          <p:cNvPr id="16392" name="Picture 10" descr="sqrndlredmed_w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326188"/>
            <a:ext cx="10668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3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12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71685" name="Picture 5" descr="IMG_073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8"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Thi_anh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57200"/>
            <a:ext cx="90805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0000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9459" name="Picture 4" descr="mua lan don xua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ết quả hình ảnh cho hình ảnh đánh cờ ngư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0"/>
            <a:ext cx="8648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33400" y="2133600"/>
            <a:ext cx="8229600" cy="1143000"/>
          </a:xfrm>
        </p:spPr>
        <p:txBody>
          <a:bodyPr/>
          <a:lstStyle/>
          <a:p>
            <a:pPr eaLnBrk="1" hangingPunct="1"/>
            <a:r>
              <a:rPr lang="vi-VN" altLang="en-US" smtClean="0"/>
              <a:t>*</a:t>
            </a:r>
            <a:r>
              <a:rPr lang="en-GB" altLang="en-US" smtClean="0"/>
              <a:t>Ổn</a:t>
            </a:r>
            <a:r>
              <a:rPr lang="vi-VN" altLang="en-US" smtClean="0"/>
              <a:t> định : Hát sắp đến tết rồi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vi-VN" altLang="en-US" smtClean="0"/>
              <a:t>Tết ở miền núi</a:t>
            </a:r>
          </a:p>
        </p:txBody>
      </p:sp>
      <p:pic>
        <p:nvPicPr>
          <p:cNvPr id="21507" name="Picture 2" descr="C:\Users\Administrator\Downloads\Du-lich-Mien-bac-mua-xuan-Mytour-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57300"/>
            <a:ext cx="9144000" cy="556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22531" name="Picture 2" descr="C:\Users\Administrator\Downloads\news_92120anh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9063"/>
            <a:ext cx="9459913" cy="6977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Kết quả hình ảnh cho hình ảnh chơi ném cò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7"/>
          <p:cNvSpPr>
            <a:spLocks noChangeArrowheads="1" noChangeShapeType="1" noTextEdit="1"/>
          </p:cNvSpPr>
          <p:nvPr/>
        </p:nvSpPr>
        <p:spPr bwMode="auto">
          <a:xfrm>
            <a:off x="1676400" y="1828800"/>
            <a:ext cx="5943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Trò chơi: "Ô SỐ BÍ ẨN"</a:t>
            </a:r>
            <a:endParaRPr lang="en-US" sz="2000" kern="1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4579" name="Rectangle 9"/>
          <p:cNvSpPr>
            <a:spLocks noChangeArrowheads="1"/>
          </p:cNvSpPr>
          <p:nvPr/>
        </p:nvSpPr>
        <p:spPr bwMode="auto">
          <a:xfrm>
            <a:off x="1606550" y="2606675"/>
            <a:ext cx="577373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0"/>
              <a:t>  </a:t>
            </a:r>
            <a:r>
              <a:rPr lang="en-US" altLang="en-US" sz="2800">
                <a:solidFill>
                  <a:srgbClr val="3333FF"/>
                </a:solidFill>
              </a:rPr>
              <a:t>Cô chia trẻ làm 2 đội,</a:t>
            </a:r>
          </a:p>
          <a:p>
            <a:pPr algn="ctr" eaLnBrk="1" hangingPunct="1"/>
            <a:r>
              <a:rPr lang="en-US" altLang="en-US" sz="2800">
                <a:solidFill>
                  <a:srgbClr val="3333FF"/>
                </a:solidFill>
              </a:rPr>
              <a:t> cho lần lượt từng đội  chọn ô số</a:t>
            </a:r>
          </a:p>
          <a:p>
            <a:pPr algn="ctr" eaLnBrk="1" hangingPunct="1"/>
            <a:r>
              <a:rPr lang="en-US" altLang="en-US" sz="2800">
                <a:solidFill>
                  <a:srgbClr val="3333FF"/>
                </a:solidFill>
              </a:rPr>
              <a:t> dưới mỗi ô số là một câu đố .</a:t>
            </a:r>
          </a:p>
          <a:p>
            <a:pPr algn="ctr" eaLnBrk="1" hangingPunct="1"/>
            <a:r>
              <a:rPr lang="en-US" altLang="en-US" sz="2800">
                <a:solidFill>
                  <a:srgbClr val="3333FF"/>
                </a:solidFill>
              </a:rPr>
              <a:t> Đội nào giải được nhiều ô số </a:t>
            </a:r>
          </a:p>
          <a:p>
            <a:pPr algn="ctr" eaLnBrk="1" hangingPunct="1"/>
            <a:r>
              <a:rPr lang="en-US" altLang="en-US" sz="2800">
                <a:solidFill>
                  <a:srgbClr val="3333FF"/>
                </a:solidFill>
              </a:rPr>
              <a:t>thì đội đó chiến thắng.</a:t>
            </a:r>
          </a:p>
        </p:txBody>
      </p:sp>
      <p:pic>
        <p:nvPicPr>
          <p:cNvPr id="24580" name="Picture 10" descr="sqrndlredmed_w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26188"/>
            <a:ext cx="13716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grpSp>
        <p:nvGrpSpPr>
          <p:cNvPr id="12294" name="Group 6"/>
          <p:cNvGrpSpPr>
            <a:grpSpLocks/>
          </p:cNvGrpSpPr>
          <p:nvPr/>
        </p:nvGrpSpPr>
        <p:grpSpPr bwMode="auto">
          <a:xfrm>
            <a:off x="457200" y="1600200"/>
            <a:ext cx="2743200" cy="2438400"/>
            <a:chOff x="288" y="1008"/>
            <a:chExt cx="1728" cy="1536"/>
          </a:xfrm>
        </p:grpSpPr>
        <p:sp>
          <p:nvSpPr>
            <p:cNvPr id="25678" name="Rectangle 7"/>
            <p:cNvSpPr>
              <a:spLocks noChangeArrowheads="1"/>
            </p:cNvSpPr>
            <p:nvPr/>
          </p:nvSpPr>
          <p:spPr bwMode="auto">
            <a:xfrm>
              <a:off x="288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3333FF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 b="0"/>
            </a:p>
          </p:txBody>
        </p:sp>
        <p:grpSp>
          <p:nvGrpSpPr>
            <p:cNvPr id="25679" name="Group 8"/>
            <p:cNvGrpSpPr>
              <a:grpSpLocks/>
            </p:cNvGrpSpPr>
            <p:nvPr/>
          </p:nvGrpSpPr>
          <p:grpSpPr bwMode="auto">
            <a:xfrm>
              <a:off x="336" y="1056"/>
              <a:ext cx="1632" cy="1440"/>
              <a:chOff x="336" y="1104"/>
              <a:chExt cx="1632" cy="1440"/>
            </a:xfrm>
          </p:grpSpPr>
          <p:pic>
            <p:nvPicPr>
              <p:cNvPr id="25680" name="Picture 9" descr="cay quat copy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1104"/>
                <a:ext cx="1632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81" name="WordArt 10"/>
              <p:cNvSpPr>
                <a:spLocks noChangeArrowheads="1" noChangeShapeType="1" noTextEdit="1"/>
              </p:cNvSpPr>
              <p:nvPr/>
            </p:nvSpPr>
            <p:spPr bwMode="auto">
              <a:xfrm>
                <a:off x="624" y="2304"/>
                <a:ext cx="1008" cy="19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solidFill>
                      <a:srgbClr val="FF0066">
                        <a:alpha val="92155"/>
                      </a:srgbClr>
                    </a:soli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cs typeface="Arial" panose="020B0604020202020204" pitchFamily="34" charset="0"/>
                  </a:rPr>
                  <a:t>Cây quật</a:t>
                </a:r>
              </a:p>
            </p:txBody>
          </p:sp>
        </p:grpSp>
      </p:grpSp>
      <p:grpSp>
        <p:nvGrpSpPr>
          <p:cNvPr id="12299" name="Group 11"/>
          <p:cNvGrpSpPr>
            <a:grpSpLocks/>
          </p:cNvGrpSpPr>
          <p:nvPr/>
        </p:nvGrpSpPr>
        <p:grpSpPr bwMode="auto">
          <a:xfrm>
            <a:off x="457200" y="1676400"/>
            <a:ext cx="2743200" cy="2438400"/>
            <a:chOff x="-1392" y="1152"/>
            <a:chExt cx="1728" cy="1536"/>
          </a:xfrm>
        </p:grpSpPr>
        <p:sp>
          <p:nvSpPr>
            <p:cNvPr id="25674" name="Rectangle 12"/>
            <p:cNvSpPr>
              <a:spLocks noChangeArrowheads="1"/>
            </p:cNvSpPr>
            <p:nvPr/>
          </p:nvSpPr>
          <p:spPr bwMode="auto">
            <a:xfrm>
              <a:off x="-1392" y="1152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lin ang="2700000" scaled="1"/>
            </a:gradFill>
            <a:ln w="381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>
                <a:solidFill>
                  <a:srgbClr val="3333FF"/>
                </a:solidFill>
              </a:endParaRPr>
            </a:p>
          </p:txBody>
        </p:sp>
        <p:sp>
          <p:nvSpPr>
            <p:cNvPr id="25675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-1296" y="1536"/>
              <a:ext cx="1416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 gì lá nhỏ 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 nó xinh xinh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 tươi trĩu cành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Bày trong ngày Tết ?</a:t>
              </a:r>
              <a:endPara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5676" name="Picture 14" descr="duck4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" y="1248"/>
              <a:ext cx="40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77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-1296" y="1200"/>
              <a:ext cx="612" cy="342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87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en-US" sz="20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cs typeface="Arial" panose="020B0604020202020204" pitchFamily="34" charset="0"/>
                </a:rPr>
                <a:t>Đố bé ?</a:t>
              </a:r>
            </a:p>
          </p:txBody>
        </p:sp>
      </p:grpSp>
      <p:grpSp>
        <p:nvGrpSpPr>
          <p:cNvPr id="12304" name="Group 16"/>
          <p:cNvGrpSpPr>
            <a:grpSpLocks/>
          </p:cNvGrpSpPr>
          <p:nvPr/>
        </p:nvGrpSpPr>
        <p:grpSpPr bwMode="auto">
          <a:xfrm>
            <a:off x="457200" y="1676400"/>
            <a:ext cx="2743200" cy="2438400"/>
            <a:chOff x="-1056" y="2928"/>
            <a:chExt cx="1728" cy="1536"/>
          </a:xfrm>
        </p:grpSpPr>
        <p:sp>
          <p:nvSpPr>
            <p:cNvPr id="12305" name="Rectangle 17"/>
            <p:cNvSpPr>
              <a:spLocks noChangeArrowheads="1"/>
            </p:cNvSpPr>
            <p:nvPr/>
          </p:nvSpPr>
          <p:spPr bwMode="auto">
            <a:xfrm>
              <a:off x="-1056" y="2928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00FFFF"/>
                </a:gs>
                <a:gs pos="100000">
                  <a:schemeClr val="bg1"/>
                </a:gs>
              </a:gsLst>
              <a:lin ang="18900000" scaled="1"/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vi-VN" b="0">
                <a:latin typeface="Arial" charset="0"/>
              </a:endParaRPr>
            </a:p>
          </p:txBody>
        </p:sp>
        <p:sp>
          <p:nvSpPr>
            <p:cNvPr id="25673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-432" y="3360"/>
              <a:ext cx="432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2307" name="Group 19"/>
          <p:cNvGrpSpPr>
            <a:grpSpLocks/>
          </p:cNvGrpSpPr>
          <p:nvPr/>
        </p:nvGrpSpPr>
        <p:grpSpPr bwMode="auto">
          <a:xfrm>
            <a:off x="3200400" y="1590675"/>
            <a:ext cx="2743200" cy="2447925"/>
            <a:chOff x="2016" y="1002"/>
            <a:chExt cx="1728" cy="1542"/>
          </a:xfrm>
        </p:grpSpPr>
        <p:sp>
          <p:nvSpPr>
            <p:cNvPr id="25668" name="Rectangle 20"/>
            <p:cNvSpPr>
              <a:spLocks noChangeArrowheads="1"/>
            </p:cNvSpPr>
            <p:nvPr/>
          </p:nvSpPr>
          <p:spPr bwMode="auto">
            <a:xfrm>
              <a:off x="2016" y="1002"/>
              <a:ext cx="1728" cy="154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>
                <a:solidFill>
                  <a:srgbClr val="FF66FF"/>
                </a:solidFill>
              </a:endParaRPr>
            </a:p>
          </p:txBody>
        </p:sp>
        <p:grpSp>
          <p:nvGrpSpPr>
            <p:cNvPr id="25669" name="Group 21"/>
            <p:cNvGrpSpPr>
              <a:grpSpLocks/>
            </p:cNvGrpSpPr>
            <p:nvPr/>
          </p:nvGrpSpPr>
          <p:grpSpPr bwMode="auto">
            <a:xfrm>
              <a:off x="2112" y="1104"/>
              <a:ext cx="1536" cy="1344"/>
              <a:chOff x="2064" y="1056"/>
              <a:chExt cx="1632" cy="1440"/>
            </a:xfrm>
          </p:grpSpPr>
          <p:pic>
            <p:nvPicPr>
              <p:cNvPr id="25670" name="Picture 22" descr="ban chung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4" y="1056"/>
                <a:ext cx="1632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71" name="WordArt 23"/>
              <p:cNvSpPr>
                <a:spLocks noChangeArrowheads="1" noChangeShapeType="1" noTextEdit="1"/>
              </p:cNvSpPr>
              <p:nvPr/>
            </p:nvSpPr>
            <p:spPr bwMode="auto">
              <a:xfrm>
                <a:off x="2208" y="2160"/>
                <a:ext cx="1296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2000" kern="10">
                    <a:ln w="12700">
                      <a:solidFill>
                        <a:srgbClr val="EAEAEA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A603AB"/>
                        </a:gs>
                        <a:gs pos="12000">
                          <a:srgbClr val="E81766"/>
                        </a:gs>
                        <a:gs pos="27000">
                          <a:srgbClr val="EE3F17"/>
                        </a:gs>
                        <a:gs pos="48000">
                          <a:srgbClr val="FFFF00"/>
                        </a:gs>
                        <a:gs pos="64999">
                          <a:srgbClr val="1A8D48"/>
                        </a:gs>
                        <a:gs pos="78999">
                          <a:srgbClr val="0819FB"/>
                        </a:gs>
                        <a:gs pos="100000">
                          <a:srgbClr val="A603AB"/>
                        </a:gs>
                      </a:gsLst>
                      <a:lin ang="0" scaled="1"/>
                    </a:gradFill>
                    <a:effectLst>
                      <a:outerShdw dist="35921" dir="2700000" sy="50000" kx="2115830" algn="bl" rotWithShape="0">
                        <a:srgbClr val="C0C0C0">
                          <a:alpha val="79999"/>
                        </a:srgbClr>
                      </a:outerShdw>
                    </a:effectLst>
                    <a:cs typeface="Arial" panose="020B0604020202020204" pitchFamily="34" charset="0"/>
                  </a:rPr>
                  <a:t>Bánh chưng</a:t>
                </a:r>
                <a:endParaRPr lang="en-US" sz="20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2312" name="Group 24"/>
          <p:cNvGrpSpPr>
            <a:grpSpLocks/>
          </p:cNvGrpSpPr>
          <p:nvPr/>
        </p:nvGrpSpPr>
        <p:grpSpPr bwMode="auto">
          <a:xfrm>
            <a:off x="3200400" y="1600200"/>
            <a:ext cx="2743200" cy="2438400"/>
            <a:chOff x="2016" y="1008"/>
            <a:chExt cx="1728" cy="1536"/>
          </a:xfrm>
        </p:grpSpPr>
        <p:sp>
          <p:nvSpPr>
            <p:cNvPr id="25664" name="Rectangle 25"/>
            <p:cNvSpPr>
              <a:spLocks noChangeArrowheads="1"/>
            </p:cNvSpPr>
            <p:nvPr/>
          </p:nvSpPr>
          <p:spPr bwMode="auto">
            <a:xfrm>
              <a:off x="2016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50000">
                  <a:srgbClr val="FFFFFF"/>
                </a:gs>
                <a:gs pos="100000">
                  <a:srgbClr val="FFCCFF"/>
                </a:gs>
              </a:gsLst>
              <a:lin ang="18900000" scaled="1"/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>
                <a:solidFill>
                  <a:srgbClr val="FF66FF"/>
                </a:solidFill>
              </a:endParaRPr>
            </a:p>
          </p:txBody>
        </p:sp>
        <p:sp>
          <p:nvSpPr>
            <p:cNvPr id="25665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2208" y="1488"/>
              <a:ext cx="1392" cy="672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18750"/>
                </a:avLst>
              </a:prstTxWarp>
            </a:bodyPr>
            <a:lstStyle/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Lá dong xanh đặt dưới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Nếp hoa vàng trải ra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Cho đỗ rồi cho thịt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Lạt mềm buộc chéo hoa.</a:t>
              </a:r>
              <a:endPara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FF"/>
                    </a:gs>
                    <a:gs pos="50000">
                      <a:srgbClr val="FFFFFF"/>
                    </a:gs>
                    <a:gs pos="100000">
                      <a:srgbClr val="FFCCFF"/>
                    </a:gs>
                  </a:gsLst>
                  <a:lin ang="18900000" scaled="1"/>
                </a:gradFill>
                <a:cs typeface="Arial" panose="020B0604020202020204" pitchFamily="34" charset="0"/>
              </a:endParaRPr>
            </a:p>
          </p:txBody>
        </p:sp>
        <p:sp>
          <p:nvSpPr>
            <p:cNvPr id="25666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2544" y="2160"/>
              <a:ext cx="984" cy="288"/>
            </a:xfrm>
            <a:prstGeom prst="rect">
              <a:avLst/>
            </a:prstGeom>
          </p:spPr>
          <p:txBody>
            <a:bodyPr wrap="none" fromWordArt="1">
              <a:prstTxWarp prst="textFadeLeft">
                <a:avLst>
                  <a:gd name="adj" fmla="val 33333"/>
                </a:avLst>
              </a:prstTxWarp>
              <a:scene3d>
                <a:camera prst="legacyPerspectiveFront">
                  <a:rot lat="20519987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CCFF"/>
                </a:contourClr>
              </a:sp3d>
            </a:bodyPr>
            <a:lstStyle/>
            <a:p>
              <a:pPr algn="ctr"/>
              <a:r>
                <a:rPr lang="en-US" sz="20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Là bánh gì ?</a:t>
              </a:r>
            </a:p>
          </p:txBody>
        </p:sp>
        <p:pic>
          <p:nvPicPr>
            <p:cNvPr id="25667" name="Picture 28" descr="19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1056"/>
              <a:ext cx="624" cy="528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50000">
                  <a:srgbClr val="FFFFFF"/>
                </a:gs>
                <a:gs pos="100000">
                  <a:srgbClr val="FFCC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7" name="Group 29"/>
          <p:cNvGrpSpPr>
            <a:grpSpLocks/>
          </p:cNvGrpSpPr>
          <p:nvPr/>
        </p:nvGrpSpPr>
        <p:grpSpPr bwMode="auto">
          <a:xfrm>
            <a:off x="3200400" y="1600200"/>
            <a:ext cx="2743200" cy="2438400"/>
            <a:chOff x="3840" y="1152"/>
            <a:chExt cx="1728" cy="1536"/>
          </a:xfrm>
        </p:grpSpPr>
        <p:sp>
          <p:nvSpPr>
            <p:cNvPr id="25662" name="Rectangle 30"/>
            <p:cNvSpPr>
              <a:spLocks noChangeArrowheads="1"/>
            </p:cNvSpPr>
            <p:nvPr/>
          </p:nvSpPr>
          <p:spPr bwMode="auto">
            <a:xfrm>
              <a:off x="3840" y="1152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>
                <a:solidFill>
                  <a:srgbClr val="FF66FF"/>
                </a:solidFill>
              </a:endParaRPr>
            </a:p>
          </p:txBody>
        </p:sp>
        <p:sp>
          <p:nvSpPr>
            <p:cNvPr id="25663" name="WordArt 31" descr="Oak"/>
            <p:cNvSpPr>
              <a:spLocks noChangeArrowheads="1" noChangeShapeType="1" noTextEdit="1"/>
            </p:cNvSpPr>
            <p:nvPr/>
          </p:nvSpPr>
          <p:spPr bwMode="auto">
            <a:xfrm>
              <a:off x="4416" y="1632"/>
              <a:ext cx="528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  <a:contourClr>
                  <a:srgbClr val="FFFFFF"/>
                </a:contour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blipFill dpi="0" rotWithShape="0">
                    <a:blip r:embed="rId6"/>
                    <a:srcRect/>
                    <a:tile tx="0" ty="0" sx="100000" sy="100000" flip="none" algn="tl"/>
                  </a:blipFill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2320" name="Group 32"/>
          <p:cNvGrpSpPr>
            <a:grpSpLocks/>
          </p:cNvGrpSpPr>
          <p:nvPr/>
        </p:nvGrpSpPr>
        <p:grpSpPr bwMode="auto">
          <a:xfrm>
            <a:off x="5943600" y="1600200"/>
            <a:ext cx="2743200" cy="2438400"/>
            <a:chOff x="3744" y="1008"/>
            <a:chExt cx="1728" cy="1536"/>
          </a:xfrm>
        </p:grpSpPr>
        <p:sp>
          <p:nvSpPr>
            <p:cNvPr id="25658" name="Rectangle 33"/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>
                <a:solidFill>
                  <a:srgbClr val="FF66FF"/>
                </a:solidFill>
              </a:endParaRPr>
            </a:p>
          </p:txBody>
        </p:sp>
        <p:grpSp>
          <p:nvGrpSpPr>
            <p:cNvPr id="25659" name="Group 34"/>
            <p:cNvGrpSpPr>
              <a:grpSpLocks/>
            </p:cNvGrpSpPr>
            <p:nvPr/>
          </p:nvGrpSpPr>
          <p:grpSpPr bwMode="auto">
            <a:xfrm>
              <a:off x="3792" y="1104"/>
              <a:ext cx="1632" cy="1344"/>
              <a:chOff x="3792" y="1056"/>
              <a:chExt cx="1632" cy="1440"/>
            </a:xfrm>
          </p:grpSpPr>
          <p:pic>
            <p:nvPicPr>
              <p:cNvPr id="25660" name="Picture 35" descr="hoa mai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1056"/>
                <a:ext cx="1632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61" name="WordArt 36"/>
              <p:cNvSpPr>
                <a:spLocks noChangeArrowheads="1" noChangeShapeType="1" noTextEdit="1"/>
              </p:cNvSpPr>
              <p:nvPr/>
            </p:nvSpPr>
            <p:spPr bwMode="auto">
              <a:xfrm>
                <a:off x="4080" y="2112"/>
                <a:ext cx="960" cy="336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en-US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effectLst>
                      <a:outerShdw dist="53882" dir="2700000" algn="ctr" rotWithShape="0">
                        <a:srgbClr val="9999FF">
                          <a:alpha val="79999"/>
                        </a:srgbClr>
                      </a:outerShdw>
                    </a:effectLst>
                    <a:cs typeface="Arial" panose="020B0604020202020204" pitchFamily="34" charset="0"/>
                  </a:rPr>
                  <a:t>Hoa mai</a:t>
                </a:r>
              </a:p>
            </p:txBody>
          </p:sp>
        </p:grpSp>
      </p:grpSp>
      <p:grpSp>
        <p:nvGrpSpPr>
          <p:cNvPr id="12325" name="Group 37"/>
          <p:cNvGrpSpPr>
            <a:grpSpLocks/>
          </p:cNvGrpSpPr>
          <p:nvPr/>
        </p:nvGrpSpPr>
        <p:grpSpPr bwMode="auto">
          <a:xfrm>
            <a:off x="5943600" y="1600200"/>
            <a:ext cx="2743200" cy="2438400"/>
            <a:chOff x="3744" y="1008"/>
            <a:chExt cx="1728" cy="1536"/>
          </a:xfrm>
        </p:grpSpPr>
        <p:sp>
          <p:nvSpPr>
            <p:cNvPr id="25654" name="Rectangle 38"/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>
                <a:solidFill>
                  <a:srgbClr val="FF66FF"/>
                </a:solidFill>
              </a:endParaRPr>
            </a:p>
          </p:txBody>
        </p:sp>
        <p:sp>
          <p:nvSpPr>
            <p:cNvPr id="25655" name="WordArt 39"/>
            <p:cNvSpPr>
              <a:spLocks noChangeArrowheads="1" noChangeShapeType="1" noTextEdit="1"/>
            </p:cNvSpPr>
            <p:nvPr/>
          </p:nvSpPr>
          <p:spPr bwMode="auto">
            <a:xfrm>
              <a:off x="3984" y="1632"/>
              <a:ext cx="1386" cy="81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đào ngoài Bắc</a:t>
              </a:r>
            </a:p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gì trong Nam</a:t>
              </a:r>
            </a:p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Cánh nhỏ màu vàng</a:t>
              </a:r>
            </a:p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Cùng vui đón Tết ?</a:t>
              </a:r>
            </a:p>
          </p:txBody>
        </p:sp>
        <p:sp>
          <p:nvSpPr>
            <p:cNvPr id="25656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4656" y="1056"/>
              <a:ext cx="534" cy="336"/>
            </a:xfrm>
            <a:prstGeom prst="rect">
              <a:avLst/>
            </a:prstGeom>
          </p:spPr>
          <p:txBody>
            <a:bodyPr wrap="none" fromWordArt="1">
              <a:prstTxWarp prst="textFadeRight">
                <a:avLst>
                  <a:gd name="adj" fmla="val 33333"/>
                </a:avLst>
              </a:prstTxWarp>
              <a:scene3d>
                <a:camera prst="legacyPerspectiveFront">
                  <a:rot lat="20519987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en-US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cs typeface="Arial" panose="020B0604020202020204" pitchFamily="34" charset="0"/>
                </a:rPr>
                <a:t>Đố bé ?</a:t>
              </a:r>
            </a:p>
          </p:txBody>
        </p:sp>
        <p:pic>
          <p:nvPicPr>
            <p:cNvPr id="25657" name="Picture 41" descr="14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056"/>
              <a:ext cx="618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30" name="Group 42"/>
          <p:cNvGrpSpPr>
            <a:grpSpLocks/>
          </p:cNvGrpSpPr>
          <p:nvPr/>
        </p:nvGrpSpPr>
        <p:grpSpPr bwMode="auto">
          <a:xfrm>
            <a:off x="5943600" y="1600200"/>
            <a:ext cx="2743200" cy="2438400"/>
            <a:chOff x="3744" y="1008"/>
            <a:chExt cx="1728" cy="1536"/>
          </a:xfrm>
        </p:grpSpPr>
        <p:sp>
          <p:nvSpPr>
            <p:cNvPr id="12331" name="Rectangle 43"/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chemeClr val="bg1"/>
                </a:gs>
                <a:gs pos="100000">
                  <a:srgbClr val="33CC33"/>
                </a:gs>
              </a:gsLst>
              <a:lin ang="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vi-VN" b="0">
                <a:latin typeface="Arial" charset="0"/>
              </a:endParaRPr>
            </a:p>
          </p:txBody>
        </p:sp>
        <p:sp>
          <p:nvSpPr>
            <p:cNvPr id="25653" name="WordArt 44"/>
            <p:cNvSpPr>
              <a:spLocks noChangeArrowheads="1" noChangeShapeType="1" noTextEdit="1"/>
            </p:cNvSpPr>
            <p:nvPr/>
          </p:nvSpPr>
          <p:spPr bwMode="auto">
            <a:xfrm>
              <a:off x="4368" y="1440"/>
              <a:ext cx="480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2333" name="Group 45"/>
          <p:cNvGrpSpPr>
            <a:grpSpLocks/>
          </p:cNvGrpSpPr>
          <p:nvPr/>
        </p:nvGrpSpPr>
        <p:grpSpPr bwMode="auto">
          <a:xfrm>
            <a:off x="457200" y="4038600"/>
            <a:ext cx="2743200" cy="2438400"/>
            <a:chOff x="288" y="2592"/>
            <a:chExt cx="1728" cy="1536"/>
          </a:xfrm>
        </p:grpSpPr>
        <p:sp>
          <p:nvSpPr>
            <p:cNvPr id="25649" name="Rectangle 46"/>
            <p:cNvSpPr>
              <a:spLocks noChangeArrowheads="1"/>
            </p:cNvSpPr>
            <p:nvPr/>
          </p:nvSpPr>
          <p:spPr bwMode="auto">
            <a:xfrm>
              <a:off x="288" y="2592"/>
              <a:ext cx="1728" cy="1536"/>
            </a:xfrm>
            <a:prstGeom prst="rect">
              <a:avLst/>
            </a:prstGeom>
            <a:solidFill>
              <a:srgbClr val="33CC3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 b="0">
                <a:solidFill>
                  <a:srgbClr val="FF0066"/>
                </a:solidFill>
              </a:endParaRPr>
            </a:p>
          </p:txBody>
        </p:sp>
        <p:pic>
          <p:nvPicPr>
            <p:cNvPr id="25650" name="Picture 47" descr="hoa dao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688"/>
              <a:ext cx="1536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51" name="WordArt 48"/>
            <p:cNvSpPr>
              <a:spLocks noChangeArrowheads="1" noChangeShapeType="1" noTextEdit="1"/>
            </p:cNvSpPr>
            <p:nvPr/>
          </p:nvSpPr>
          <p:spPr bwMode="auto">
            <a:xfrm>
              <a:off x="608" y="2776"/>
              <a:ext cx="1134" cy="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đào</a:t>
              </a:r>
            </a:p>
          </p:txBody>
        </p:sp>
      </p:grpSp>
      <p:grpSp>
        <p:nvGrpSpPr>
          <p:cNvPr id="12337" name="Group 49"/>
          <p:cNvGrpSpPr>
            <a:grpSpLocks/>
          </p:cNvGrpSpPr>
          <p:nvPr/>
        </p:nvGrpSpPr>
        <p:grpSpPr bwMode="auto">
          <a:xfrm>
            <a:off x="457200" y="4038600"/>
            <a:ext cx="2743200" cy="2438400"/>
            <a:chOff x="288" y="2544"/>
            <a:chExt cx="1728" cy="1536"/>
          </a:xfrm>
        </p:grpSpPr>
        <p:sp>
          <p:nvSpPr>
            <p:cNvPr id="25645" name="Rectangle 50"/>
            <p:cNvSpPr>
              <a:spLocks noChangeArrowheads="1"/>
            </p:cNvSpPr>
            <p:nvPr/>
          </p:nvSpPr>
          <p:spPr bwMode="auto">
            <a:xfrm>
              <a:off x="288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33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 b="0">
                <a:solidFill>
                  <a:schemeClr val="hlink"/>
                </a:solidFill>
              </a:endParaRPr>
            </a:p>
          </p:txBody>
        </p:sp>
        <p:sp>
          <p:nvSpPr>
            <p:cNvPr id="25646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384" y="2688"/>
              <a:ext cx="864" cy="248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en-US" kern="10" spc="-18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cs typeface="Arial" panose="020B0604020202020204" pitchFamily="34" charset="0"/>
                </a:rPr>
                <a:t>Đố bé ?</a:t>
              </a:r>
            </a:p>
          </p:txBody>
        </p:sp>
        <p:sp>
          <p:nvSpPr>
            <p:cNvPr id="25647" name="WordArt 52"/>
            <p:cNvSpPr>
              <a:spLocks noChangeArrowheads="1" noChangeShapeType="1" noTextEdit="1"/>
            </p:cNvSpPr>
            <p:nvPr/>
          </p:nvSpPr>
          <p:spPr bwMode="auto">
            <a:xfrm>
              <a:off x="432" y="3216"/>
              <a:ext cx="1434" cy="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gì nho nhỏ</a:t>
              </a:r>
            </a:p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Cánh màu hồng tươi</a:t>
              </a:r>
            </a:p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Hễ thấy hoa cười </a:t>
              </a:r>
            </a:p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Đúng là Tết đến?</a:t>
              </a:r>
              <a:endParaRPr lang="en-US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pic>
          <p:nvPicPr>
            <p:cNvPr id="25648" name="Picture 53" descr="IMG0-33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544"/>
              <a:ext cx="553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42" name="Group 54"/>
          <p:cNvGrpSpPr>
            <a:grpSpLocks/>
          </p:cNvGrpSpPr>
          <p:nvPr/>
        </p:nvGrpSpPr>
        <p:grpSpPr bwMode="auto">
          <a:xfrm>
            <a:off x="457200" y="4038600"/>
            <a:ext cx="2743200" cy="2438400"/>
            <a:chOff x="288" y="2544"/>
            <a:chExt cx="1728" cy="1536"/>
          </a:xfrm>
        </p:grpSpPr>
        <p:sp>
          <p:nvSpPr>
            <p:cNvPr id="12343" name="Rectangle 55"/>
            <p:cNvSpPr>
              <a:spLocks noChangeArrowheads="1"/>
            </p:cNvSpPr>
            <p:nvPr/>
          </p:nvSpPr>
          <p:spPr bwMode="auto">
            <a:xfrm>
              <a:off x="288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50000">
                  <a:schemeClr val="bg1"/>
                </a:gs>
                <a:gs pos="100000">
                  <a:srgbClr val="FF66FF"/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vi-VN" b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5644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864" y="2976"/>
              <a:ext cx="528" cy="72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gradFill rotWithShape="1">
                    <a:gsLst>
                      <a:gs pos="0">
                        <a:srgbClr val="00FF00"/>
                      </a:gs>
                      <a:gs pos="100000">
                        <a:schemeClr val="hlink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2345" name="Group 57"/>
          <p:cNvGrpSpPr>
            <a:grpSpLocks/>
          </p:cNvGrpSpPr>
          <p:nvPr/>
        </p:nvGrpSpPr>
        <p:grpSpPr bwMode="auto">
          <a:xfrm>
            <a:off x="3200400" y="4038600"/>
            <a:ext cx="2743200" cy="2438400"/>
            <a:chOff x="2016" y="2544"/>
            <a:chExt cx="1728" cy="1536"/>
          </a:xfrm>
        </p:grpSpPr>
        <p:sp>
          <p:nvSpPr>
            <p:cNvPr id="25640" name="Rectangle 58"/>
            <p:cNvSpPr>
              <a:spLocks noChangeArrowheads="1"/>
            </p:cNvSpPr>
            <p:nvPr/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 b="0"/>
            </a:p>
          </p:txBody>
        </p:sp>
        <p:pic>
          <p:nvPicPr>
            <p:cNvPr id="25641" name="Picture 59" descr="Dua-hau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640"/>
              <a:ext cx="1536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42" name="WordArt 60"/>
            <p:cNvSpPr>
              <a:spLocks noChangeArrowheads="1" noChangeShapeType="1" noTextEdit="1"/>
            </p:cNvSpPr>
            <p:nvPr/>
          </p:nvSpPr>
          <p:spPr bwMode="auto">
            <a:xfrm>
              <a:off x="2544" y="3312"/>
              <a:ext cx="960" cy="22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cs typeface="Arial" panose="020B0604020202020204" pitchFamily="34" charset="0"/>
                </a:rPr>
                <a:t>Quả dưa hấu</a:t>
              </a:r>
              <a:endPara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2349" name="Group 61"/>
          <p:cNvGrpSpPr>
            <a:grpSpLocks/>
          </p:cNvGrpSpPr>
          <p:nvPr/>
        </p:nvGrpSpPr>
        <p:grpSpPr bwMode="auto">
          <a:xfrm>
            <a:off x="3200400" y="4038600"/>
            <a:ext cx="2743200" cy="2438400"/>
            <a:chOff x="2016" y="2544"/>
            <a:chExt cx="1728" cy="1536"/>
          </a:xfrm>
        </p:grpSpPr>
        <p:sp>
          <p:nvSpPr>
            <p:cNvPr id="12350" name="Rectangle 62"/>
            <p:cNvSpPr>
              <a:spLocks noChangeArrowheads="1"/>
            </p:cNvSpPr>
            <p:nvPr/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50000">
                  <a:schemeClr val="bg1"/>
                </a:gs>
                <a:gs pos="100000">
                  <a:srgbClr val="FF9900"/>
                </a:gs>
              </a:gsLst>
              <a:lin ang="1890000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vi-VN" b="0">
                <a:latin typeface="Arial" charset="0"/>
              </a:endParaRPr>
            </a:p>
          </p:txBody>
        </p:sp>
        <p:sp>
          <p:nvSpPr>
            <p:cNvPr id="25637" name="WordArt 63"/>
            <p:cNvSpPr>
              <a:spLocks noChangeArrowheads="1" noChangeShapeType="1" noTextEdit="1"/>
            </p:cNvSpPr>
            <p:nvPr/>
          </p:nvSpPr>
          <p:spPr bwMode="auto">
            <a:xfrm>
              <a:off x="2064" y="2640"/>
              <a:ext cx="864" cy="240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9991"/>
                </a:avLst>
              </a:prstTxWarp>
            </a:bodyPr>
            <a:lstStyle/>
            <a:p>
              <a:pPr algn="ctr"/>
              <a:r>
                <a:rPr lang="en-US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520402"/>
                      </a:gs>
                      <a:gs pos="100000">
                        <a:srgbClr val="FFCC00"/>
                      </a:gs>
                    </a:gsLst>
                    <a:lin ang="5400000" scaled="1"/>
                  </a:gradFill>
                  <a:effectLst>
                    <a:outerShdw dist="35921" dir="2700000" sy="50000" rotWithShape="0">
                      <a:srgbClr val="875B0D">
                        <a:alpha val="70000"/>
                      </a:srgbClr>
                    </a:outerShdw>
                  </a:effectLst>
                  <a:cs typeface="Arial" panose="020B0604020202020204" pitchFamily="34" charset="0"/>
                </a:rPr>
                <a:t>Đố bé ?</a:t>
              </a:r>
            </a:p>
          </p:txBody>
        </p:sp>
        <p:sp>
          <p:nvSpPr>
            <p:cNvPr id="25638" name="WordArt 64"/>
            <p:cNvSpPr>
              <a:spLocks noChangeArrowheads="1" noChangeShapeType="1" noTextEdit="1"/>
            </p:cNvSpPr>
            <p:nvPr/>
          </p:nvSpPr>
          <p:spPr bwMode="auto">
            <a:xfrm>
              <a:off x="2256" y="3120"/>
              <a:ext cx="1248" cy="81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 gì ruột đỏ</a:t>
              </a:r>
            </a:p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Lay láy hạt đen</a:t>
              </a:r>
            </a:p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Bé nếm thử xem </a:t>
              </a:r>
            </a:p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Ngọt ơi là ngọt ?</a:t>
              </a:r>
              <a:endParaRPr lang="en-US" sz="3600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5639" name="Picture 65" descr="cehayfever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544"/>
              <a:ext cx="67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54" name="Group 66"/>
          <p:cNvGrpSpPr>
            <a:grpSpLocks/>
          </p:cNvGrpSpPr>
          <p:nvPr/>
        </p:nvGrpSpPr>
        <p:grpSpPr bwMode="auto">
          <a:xfrm>
            <a:off x="3200400" y="4038600"/>
            <a:ext cx="2743200" cy="2438400"/>
            <a:chOff x="2016" y="2544"/>
            <a:chExt cx="1728" cy="1536"/>
          </a:xfrm>
        </p:grpSpPr>
        <p:sp>
          <p:nvSpPr>
            <p:cNvPr id="12355" name="Rectangle 67"/>
            <p:cNvSpPr>
              <a:spLocks noChangeArrowheads="1"/>
            </p:cNvSpPr>
            <p:nvPr/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00FFFF"/>
                </a:gs>
                <a:gs pos="100000">
                  <a:schemeClr val="bg1"/>
                </a:gs>
              </a:gsLst>
              <a:lin ang="1890000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vi-VN" b="0">
                <a:latin typeface="Arial" charset="0"/>
              </a:endParaRPr>
            </a:p>
          </p:txBody>
        </p:sp>
        <p:sp>
          <p:nvSpPr>
            <p:cNvPr id="25635" name="WordArt 68"/>
            <p:cNvSpPr>
              <a:spLocks noChangeArrowheads="1" noChangeShapeType="1" noTextEdit="1"/>
            </p:cNvSpPr>
            <p:nvPr/>
          </p:nvSpPr>
          <p:spPr bwMode="auto">
            <a:xfrm>
              <a:off x="2592" y="2928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8296"/>
                </a:avLst>
              </a:prstTxWarp>
              <a:scene3d>
                <a:camera prst="legacyPerspectiveTopLeft"/>
                <a:lightRig rig="legacyNormal3" dir="r"/>
              </a:scene3d>
              <a:sp3d extrusionH="201600" prstMaterial="legacyMetal">
                <a:extrusionClr>
                  <a:srgbClr val="FFFFFF"/>
                </a:extrusionClr>
                <a:contourClr>
                  <a:srgbClr val="FF3399"/>
                </a:contour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2357" name="Group 69"/>
          <p:cNvGrpSpPr>
            <a:grpSpLocks/>
          </p:cNvGrpSpPr>
          <p:nvPr/>
        </p:nvGrpSpPr>
        <p:grpSpPr bwMode="auto">
          <a:xfrm>
            <a:off x="5943600" y="4038600"/>
            <a:ext cx="2743200" cy="2438400"/>
            <a:chOff x="3744" y="2544"/>
            <a:chExt cx="1728" cy="1536"/>
          </a:xfrm>
        </p:grpSpPr>
        <p:sp>
          <p:nvSpPr>
            <p:cNvPr id="25631" name="Rectangle 70"/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solidFill>
              <a:srgbClr val="FF0066"/>
            </a:solidFill>
            <a:ln w="38100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 b="0"/>
            </a:p>
          </p:txBody>
        </p:sp>
        <p:pic>
          <p:nvPicPr>
            <p:cNvPr id="25632" name="Picture 71" descr="phao hoa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640"/>
              <a:ext cx="1584" cy="1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33" name="WordArt 72" descr="Narrow vertical"/>
            <p:cNvSpPr>
              <a:spLocks noChangeArrowheads="1" noChangeShapeType="1" noTextEdit="1"/>
            </p:cNvSpPr>
            <p:nvPr/>
          </p:nvSpPr>
          <p:spPr bwMode="auto">
            <a:xfrm>
              <a:off x="3840" y="3696"/>
              <a:ext cx="912" cy="240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pattFill prst="dashHorz">
                    <a:fgClr>
                      <a:srgbClr val="808080"/>
                    </a:fgClr>
                    <a:bgClr>
                      <a:srgbClr val="FFFF00"/>
                    </a:bgClr>
                  </a:patt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Pháo hoa</a:t>
              </a:r>
            </a:p>
          </p:txBody>
        </p:sp>
      </p:grpSp>
      <p:grpSp>
        <p:nvGrpSpPr>
          <p:cNvPr id="12361" name="Group 73"/>
          <p:cNvGrpSpPr>
            <a:grpSpLocks/>
          </p:cNvGrpSpPr>
          <p:nvPr/>
        </p:nvGrpSpPr>
        <p:grpSpPr bwMode="auto">
          <a:xfrm>
            <a:off x="5943600" y="4038600"/>
            <a:ext cx="2743200" cy="2438400"/>
            <a:chOff x="3744" y="2544"/>
            <a:chExt cx="1728" cy="1536"/>
          </a:xfrm>
        </p:grpSpPr>
        <p:sp>
          <p:nvSpPr>
            <p:cNvPr id="25627" name="Rectangle 74"/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100000">
                  <a:srgbClr val="FFFFFF"/>
                </a:gs>
              </a:gsLst>
              <a:path path="rect">
                <a:fillToRect r="100000" b="100000"/>
              </a:path>
            </a:gradFill>
            <a:ln w="38100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 b="0"/>
            </a:p>
          </p:txBody>
        </p:sp>
        <p:sp>
          <p:nvSpPr>
            <p:cNvPr id="25628" name="WordArt 75"/>
            <p:cNvSpPr>
              <a:spLocks noChangeArrowheads="1" noChangeShapeType="1" noTextEdit="1"/>
            </p:cNvSpPr>
            <p:nvPr/>
          </p:nvSpPr>
          <p:spPr bwMode="auto">
            <a:xfrm>
              <a:off x="3840" y="2688"/>
              <a:ext cx="534" cy="336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87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en-US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cs typeface="Arial" panose="020B0604020202020204" pitchFamily="34" charset="0"/>
                </a:rPr>
                <a:t>Đố bé ?</a:t>
              </a:r>
            </a:p>
          </p:txBody>
        </p:sp>
        <p:sp>
          <p:nvSpPr>
            <p:cNvPr id="25629" name="WordArt 76" descr="Narrow vertical"/>
            <p:cNvSpPr>
              <a:spLocks noChangeArrowheads="1" noChangeShapeType="1" noTextEdit="1"/>
            </p:cNvSpPr>
            <p:nvPr/>
          </p:nvSpPr>
          <p:spPr bwMode="auto">
            <a:xfrm>
              <a:off x="3888" y="2880"/>
              <a:ext cx="1536" cy="1056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pattFill prst="dashHorz">
                    <a:fgClr>
                      <a:srgbClr val="808080"/>
                    </a:fgClr>
                    <a:bgClr>
                      <a:srgbClr val="FFFF00"/>
                    </a:bgClr>
                  </a:patt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Sự kiện gì </a:t>
              </a:r>
            </a:p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pattFill prst="dashHorz">
                    <a:fgClr>
                      <a:srgbClr val="808080"/>
                    </a:fgClr>
                    <a:bgClr>
                      <a:srgbClr val="FFFF00"/>
                    </a:bgClr>
                  </a:patt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nổi bật nhất </a:t>
              </a:r>
            </a:p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pattFill prst="dashHorz">
                    <a:fgClr>
                      <a:srgbClr val="808080"/>
                    </a:fgClr>
                    <a:bgClr>
                      <a:srgbClr val="FFFF00"/>
                    </a:bgClr>
                  </a:patt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trong đêm giao thừa ?</a:t>
              </a:r>
            </a:p>
          </p:txBody>
        </p:sp>
        <p:pic>
          <p:nvPicPr>
            <p:cNvPr id="25630" name="Picture 77" descr="8731-001-01-1062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2592"/>
              <a:ext cx="594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66" name="Group 78"/>
          <p:cNvGrpSpPr>
            <a:grpSpLocks/>
          </p:cNvGrpSpPr>
          <p:nvPr/>
        </p:nvGrpSpPr>
        <p:grpSpPr bwMode="auto">
          <a:xfrm>
            <a:off x="5943600" y="4038600"/>
            <a:ext cx="2743200" cy="2438400"/>
            <a:chOff x="3744" y="2544"/>
            <a:chExt cx="1728" cy="1536"/>
          </a:xfrm>
        </p:grpSpPr>
        <p:sp>
          <p:nvSpPr>
            <p:cNvPr id="25625" name="Rectangle 79"/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lin ang="18900000" scaled="1"/>
            </a:gradFill>
            <a:ln w="38100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 b="0"/>
            </a:p>
          </p:txBody>
        </p:sp>
        <p:sp>
          <p:nvSpPr>
            <p:cNvPr id="25626" name="WordArt 80"/>
            <p:cNvSpPr>
              <a:spLocks noChangeArrowheads="1" noChangeShapeType="1" noTextEdit="1"/>
            </p:cNvSpPr>
            <p:nvPr/>
          </p:nvSpPr>
          <p:spPr bwMode="auto">
            <a:xfrm>
              <a:off x="4320" y="2976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25621" name="Group 83"/>
          <p:cNvGrpSpPr>
            <a:grpSpLocks/>
          </p:cNvGrpSpPr>
          <p:nvPr/>
        </p:nvGrpSpPr>
        <p:grpSpPr bwMode="auto">
          <a:xfrm>
            <a:off x="1371600" y="457200"/>
            <a:ext cx="6324600" cy="914400"/>
            <a:chOff x="2016" y="240"/>
            <a:chExt cx="3168" cy="576"/>
          </a:xfrm>
        </p:grpSpPr>
        <p:sp>
          <p:nvSpPr>
            <p:cNvPr id="25623" name="Rectangle 4" descr="Medium wood"/>
            <p:cNvSpPr>
              <a:spLocks noChangeArrowheads="1"/>
            </p:cNvSpPr>
            <p:nvPr/>
          </p:nvSpPr>
          <p:spPr bwMode="auto">
            <a:xfrm>
              <a:off x="2016" y="240"/>
              <a:ext cx="3168" cy="576"/>
            </a:xfrm>
            <a:prstGeom prst="rect">
              <a:avLst/>
            </a:prstGeom>
            <a:blipFill dpi="0" rotWithShape="1">
              <a:blip r:embed="rId15"/>
              <a:srcRect/>
              <a:tile tx="0" ty="0" sx="100000" sy="100000" flip="none" algn="tl"/>
            </a:blipFill>
            <a:ln w="38100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 b="0"/>
            </a:p>
          </p:txBody>
        </p:sp>
        <p:sp>
          <p:nvSpPr>
            <p:cNvPr id="25624" name="WordArt 81"/>
            <p:cNvSpPr>
              <a:spLocks noChangeArrowheads="1" noChangeShapeType="1" noTextEdit="1"/>
            </p:cNvSpPr>
            <p:nvPr/>
          </p:nvSpPr>
          <p:spPr bwMode="auto">
            <a:xfrm>
              <a:off x="2112" y="288"/>
              <a:ext cx="2832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000" kern="1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Trò chơi: "Ô SỐ BÍ ẨN"</a:t>
              </a:r>
              <a:endParaRPr lang="en-US" sz="20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  <p:pic>
        <p:nvPicPr>
          <p:cNvPr id="25622" name="Picture 85" descr="sqrndlredmed_w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326188"/>
            <a:ext cx="8382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2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2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20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5" dur="1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2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2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4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2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4" dur="1"/>
                                        <p:tgtEl>
                                          <p:spTgt spid="123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5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2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2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4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2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5000"/>
                                        <p:tgtEl>
                                          <p:spTgt spid="12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5000"/>
                                        <p:tgtEl>
                                          <p:spTgt spid="12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5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5" dur="1"/>
                                        <p:tgtEl>
                                          <p:spTgt spid="123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6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2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1" dur="2000"/>
                                        <p:tgtEl>
                                          <p:spTgt spid="12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66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Anh dep 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8439" name="WordArt 7"/>
          <p:cNvSpPr>
            <a:spLocks noChangeArrowheads="1" noChangeShapeType="1" noTextEdit="1"/>
          </p:cNvSpPr>
          <p:nvPr/>
        </p:nvSpPr>
        <p:spPr bwMode="auto">
          <a:xfrm>
            <a:off x="1524000" y="3167063"/>
            <a:ext cx="6019800" cy="1328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TRÒ CHƠI :CHUYỀN CỜ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27652" name="Picture 2" descr="SZ1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066800" y="1169988"/>
            <a:ext cx="6553200" cy="403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FF0000"/>
                </a:solidFill>
              </a:rPr>
              <a:t>TRÒ CHƠI :CHUYỀN CỜ</a:t>
            </a:r>
          </a:p>
          <a:p>
            <a:pPr eaLnBrk="1" hangingPunct="1"/>
            <a:r>
              <a:rPr lang="en-US" altLang="en-US" sz="2800">
                <a:solidFill>
                  <a:srgbClr val="002060"/>
                </a:solidFill>
              </a:rPr>
              <a:t>Cháu biết tên các món ăn truyền thống, các loại bánh mứt vào dịp Tết. để chuẩn bị cho ngày Tết ở nhà các con thường làm các món ăn , bánh mứt rất ngon. Cô chuyền cờ,lá cờ đến bạn nào mà vừa hết đoạn bài hát , sẽ phải kể tên 1 món ănhoặc loại bánh mứt mà con biết.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2867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270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6" name="Picture 5" descr="BD2053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2819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 descr="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7" descr="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0900"/>
            <a:ext cx="12192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8" descr="BD2053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08831">
            <a:off x="6324600" y="5278438"/>
            <a:ext cx="2819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7" name="WordArt 9"/>
          <p:cNvSpPr>
            <a:spLocks noChangeArrowheads="1" noChangeShapeType="1" noTextEdit="1"/>
          </p:cNvSpPr>
          <p:nvPr/>
        </p:nvSpPr>
        <p:spPr bwMode="auto">
          <a:xfrm>
            <a:off x="1447800" y="2209800"/>
            <a:ext cx="6400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cs typeface="Arial" panose="020B0604020202020204" pitchFamily="34" charset="0"/>
              </a:rPr>
              <a:t> Bé chọn đúng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29699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660066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0" name="Picture 5" descr="BD2053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19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 descr="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7" descr="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0900"/>
            <a:ext cx="12192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8" descr="BD2053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08831">
            <a:off x="6324600" y="5257800"/>
            <a:ext cx="2819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1" name="WordArt 9"/>
          <p:cNvSpPr>
            <a:spLocks noChangeArrowheads="1" noChangeShapeType="1" noTextEdit="1"/>
          </p:cNvSpPr>
          <p:nvPr/>
        </p:nvSpPr>
        <p:spPr bwMode="auto">
          <a:xfrm>
            <a:off x="1524000" y="0"/>
            <a:ext cx="6400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3399"/>
                </a:solidFill>
                <a:cs typeface="Arial" panose="020B0604020202020204" pitchFamily="34" charset="0"/>
              </a:rPr>
              <a:t>CHỌN TRANH MÙA XUÂN</a:t>
            </a:r>
          </a:p>
        </p:txBody>
      </p:sp>
      <p:pic>
        <p:nvPicPr>
          <p:cNvPr id="29705" name="Picture 10" descr="IMG_0363"/>
          <p:cNvPicPr>
            <a:picLocks noChangeAspect="1" noChangeArrowheads="1"/>
          </p:cNvPicPr>
          <p:nvPr/>
        </p:nvPicPr>
        <p:blipFill>
          <a:blip r:embed="rId5">
            <a:lum bright="18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3" name="Picture 11" descr="http://images.timnhanh.com/photo/pictures/20090807/xuongrong3000/source/orientalstitchedchinese4737sq0-780561.jpg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66800"/>
            <a:ext cx="19812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2" descr="IMG_026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167640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5" name="Picture 13" descr="images[94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990600"/>
            <a:ext cx="2057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6" name="Picture 14" descr="images[69]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95600"/>
            <a:ext cx="18684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7" name="Picture 15" descr="CACTY74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19400"/>
            <a:ext cx="2057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16"/>
          <p:cNvPicPr>
            <a:picLocks noChangeAspect="1" noChangeArrowheads="1"/>
          </p:cNvPicPr>
          <p:nvPr/>
        </p:nvPicPr>
        <p:blipFill>
          <a:blip r:embed="rId12">
            <a:lum bright="12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90800"/>
            <a:ext cx="1905000" cy="177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4529" name="Group 17"/>
          <p:cNvGraphicFramePr>
            <a:graphicFrameLocks noGrp="1"/>
          </p:cNvGraphicFramePr>
          <p:nvPr>
            <p:ph idx="1"/>
          </p:nvPr>
        </p:nvGraphicFramePr>
        <p:xfrm>
          <a:off x="457200" y="4648200"/>
          <a:ext cx="8229600" cy="1477963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7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23333 0.5222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417 L -0.44166 0.5361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83" y="2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42291 0.2555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46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6 0.00555 L 0.39166 0.2666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vi-VN" altLang="en-US" b="1" smtClean="0">
                <a:solidFill>
                  <a:srgbClr val="00B050"/>
                </a:solidFill>
              </a:rPr>
              <a:t>*Kết thúc : NH: Ngày tết quê em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4099" name="Picture 4" descr="chohoa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5562600" cy="914400"/>
          </a:xfrm>
        </p:spPr>
        <p:txBody>
          <a:bodyPr/>
          <a:lstStyle/>
          <a:p>
            <a:pPr eaLnBrk="1" hangingPunct="1"/>
            <a:r>
              <a:rPr lang="vi-VN" altLang="en-US" smtClean="0"/>
              <a:t>Chợ hoa ngày tết</a:t>
            </a:r>
          </a:p>
        </p:txBody>
      </p:sp>
      <p:pic>
        <p:nvPicPr>
          <p:cNvPr id="5123" name="Picture 2" descr="C:\Users\Administrator\Downloads\chohoa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175" y="1143000"/>
            <a:ext cx="4803775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3" descr="C:\Users\Administrator\Downloads\9999999999999-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66800"/>
            <a:ext cx="4343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uyển tập hình ảnh hoa mai ngày tết vô cùng rực rỡ và đặc sắc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8195" name="Picture 4" descr="tet-sydney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9219" name="Picture 2" descr="C:\Users\Administrator\Downloads\images301376_anhquanaotree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2400" y="-288925"/>
            <a:ext cx="9575800" cy="7181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0243" name="Picture 4" descr="goi banh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355</Words>
  <Application>Microsoft Office PowerPoint</Application>
  <PresentationFormat>On-screen Show (4:3)</PresentationFormat>
  <Paragraphs>67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Default Design</vt:lpstr>
      <vt:lpstr>PowerPoint Presentation</vt:lpstr>
      <vt:lpstr>*Ổn định : Hát sắp đến tết rồi</vt:lpstr>
      <vt:lpstr>PowerPoint Presentation</vt:lpstr>
      <vt:lpstr>Chợ hoa ngày tết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Tết ở miền núi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*Kết thúc : NH: Ngày tết quê em</vt:lpstr>
    </vt:vector>
  </TitlesOfParts>
  <Company>sangtao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sangtao</dc:creator>
  <cp:lastModifiedBy>Techsi.vn</cp:lastModifiedBy>
  <cp:revision>85</cp:revision>
  <dcterms:created xsi:type="dcterms:W3CDTF">2008-12-29T05:41:10Z</dcterms:created>
  <dcterms:modified xsi:type="dcterms:W3CDTF">2023-08-09T05:08:52Z</dcterms:modified>
</cp:coreProperties>
</file>