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80" r:id="rId3"/>
    <p:sldId id="257" r:id="rId4"/>
    <p:sldId id="360" r:id="rId5"/>
    <p:sldId id="259" r:id="rId6"/>
    <p:sldId id="376" r:id="rId7"/>
    <p:sldId id="378" r:id="rId8"/>
    <p:sldId id="331" r:id="rId9"/>
    <p:sldId id="366" r:id="rId10"/>
    <p:sldId id="377" r:id="rId11"/>
    <p:sldId id="367" r:id="rId12"/>
    <p:sldId id="370" r:id="rId13"/>
    <p:sldId id="361" r:id="rId14"/>
    <p:sldId id="379" r:id="rId15"/>
    <p:sldId id="298" r:id="rId16"/>
    <p:sldId id="362" r:id="rId17"/>
    <p:sldId id="373" r:id="rId18"/>
    <p:sldId id="374" r:id="rId19"/>
    <p:sldId id="350" r:id="rId20"/>
    <p:sldId id="305" r:id="rId21"/>
    <p:sldId id="306" r:id="rId22"/>
    <p:sldId id="352" r:id="rId23"/>
    <p:sldId id="355" r:id="rId24"/>
    <p:sldId id="35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FF"/>
    <a:srgbClr val="FFFF00"/>
    <a:srgbClr val="D5D537"/>
    <a:srgbClr val="FF3300"/>
    <a:srgbClr val="33CC33"/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86" d="100"/>
          <a:sy n="86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1E1592-01BF-48D2-9D13-33A2FC30A994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37299E-1513-47C2-A0CB-0610E8D3C0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F930F3-0A32-4A28-A807-26EDC061A14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64-FC6A-463B-A1B0-B5C186C057F6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32C9E-F351-4FA9-A852-D4712676A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93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4B13-4228-4D0B-8928-2F30B53ED9D4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7011-F611-4DEB-A25C-3BF2E9098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1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FC31-06D1-497B-A2DA-C3DB7AA299AF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6F7B8-5607-485B-9F44-89C1E871B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6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46FC-F508-4E11-A7C5-503C93E3CA5B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3835A-EA2A-472E-95F5-72C0C8D74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49851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170F-EEC3-4248-89B9-BFA2956D9A26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7693-1167-4F6C-B1E3-9AC9A02EC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9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06C2-2934-4052-A8FE-E1F85257A508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89364-7E6D-4283-BDDB-E73E2579B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A978-B77A-47F1-93AF-932CF04D41A1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DBF9D-D25E-4275-9C95-1EE6B4489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1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F88E-DDED-4DD3-B3C5-1F59DF8F6E5F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5632-B9E4-413D-BE0C-FACFC6EDC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26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81F6-A8E7-4DA5-B43C-3EC82ED7CD9C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ACD5-9395-4359-8C63-B2F23C31B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7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B9EC6-B66C-49F4-AACB-25F11018FEC1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7E8E5-66D5-4377-B38A-D8D943E6A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9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86B0-1B2E-415D-87E6-D53E882780AE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5DF4E-018F-4BF3-95AC-FD3A141EE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572E-814E-4024-8B11-9915E2BA7F5D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DA8CE-5FB4-48A4-AE44-F3BABE4EE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8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159BD-67FB-4CCA-9F81-4810B6640183}" type="datetimeFigureOut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B55EF5-1A13-44CD-9B23-B17294A1C6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PHUONGTHUY\CAC%20BAI%20GIANG%20DIEN%20TU\BAI%20GIANG%20DIEN%20TU%20-%20%20CUA%20THUY\bai%20giang%20chim\big%20pigeon%20show%20-%20YouTube.wm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367.yahoofs.com/lifestory/SYj3yeucBQPxy__DOT__9OFeKwWSwfqkkcreje28vlFw--_1/blog/20090730030705449.jpg?lb_____DHCy9Spf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PHUONGTHUY\CAC%20BAI%20GIANG%20DIEN%20TU\BAI%20GIANG%20DIEN%20TU%20-%20%20CUA%20THUY\BAI%20GIANG%20DT%20VE%201%20SO%20LOAI%20HOA\clip%20hoa%20lay\hoa%20truong%20hoa.mp3" TargetMode="External"/><Relationship Id="rId1" Type="http://schemas.openxmlformats.org/officeDocument/2006/relationships/audio" Target="file:///D:\giao%20an%20thi%20cap%20truong\hoa%20truong%20hoa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PHUONGTHUY\CAC%20BAI%20GIANG%20DIEN%20TU\BAI%20GIANG%20DIEN%20TU%20-%20%20CUA%20THUY\bai%20giang%20chim\clip%20chim%20tong%20hop-%20con%20chim%20vanh%20khuyen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PHUONGTHUY\CAC%20BAI%20GIANG%20DIEN%20TU\BAI%20GIANG%20DIEN%20TU%20-%20%20CUA%20THUY\bai%20giang%20chim\clip%20vanh%20khuyen%20chuan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PHUONGTHUY\CAC%20BAI%20GIANG%20DIEN%20TU\BAI%20GIANG%20DIEN%20TU%20-%20%20CUA%20THUY\bai%20giang%20chim\Singing%20-%20Red%20whiskered%20Bulbul%20-%20YouTube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0" descr="5Banhso_net5D_ashu_10044188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 dirty="0">
              <a:ln w="9525">
                <a:solidFill>
                  <a:srgbClr val="0066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40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16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>
            <a:off x="2286000" y="28194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spc="72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1600200" y="3581400"/>
            <a:ext cx="601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19201"/>
            <a:ext cx="838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GIÁO ÁN</a:t>
            </a:r>
          </a:p>
          <a:p>
            <a:pPr algn="ctr" eaLnBrk="1" hangingPunct="1">
              <a:defRPr/>
            </a:pP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HĐKP: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Tìm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hiểu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một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số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loài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chim</a:t>
            </a: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Đối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tượng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Trẻ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4-5 </a:t>
            </a:r>
            <a:r>
              <a:rPr lang="en-U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tuổi</a:t>
            </a: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Người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thực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hiện</a:t>
            </a:r>
            <a:r>
              <a:rPr lang="en-US" sz="3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vi-VN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Lê Thị Hương Liên</a:t>
            </a:r>
            <a:endParaRPr lang="en-US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1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1800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95700" y="733243"/>
            <a:ext cx="1447800" cy="1106268"/>
          </a:xfrm>
          <a:custGeom>
            <a:avLst/>
            <a:gdLst>
              <a:gd name="T0" fmla="*/ 0 w 3396707"/>
              <a:gd name="T1" fmla="*/ 0 h 3282900"/>
              <a:gd name="T2" fmla="*/ 1881014 w 3396707"/>
              <a:gd name="T3" fmla="*/ 0 h 3282900"/>
              <a:gd name="T4" fmla="*/ 1881014 w 3396707"/>
              <a:gd name="T5" fmla="*/ 1844307 h 3282900"/>
              <a:gd name="T6" fmla="*/ 0 w 3396707"/>
              <a:gd name="T7" fmla="*/ 1844307 h 3282900"/>
              <a:gd name="T8" fmla="*/ 0 w 3396707"/>
              <a:gd name="T9" fmla="*/ 0 h 3282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6707" h="3282900">
                <a:moveTo>
                  <a:pt x="0" y="0"/>
                </a:moveTo>
                <a:lnTo>
                  <a:pt x="3396707" y="0"/>
                </a:lnTo>
                <a:lnTo>
                  <a:pt x="3396707" y="3282900"/>
                </a:lnTo>
                <a:lnTo>
                  <a:pt x="0" y="3282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20091024103923img7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30250"/>
            <a:ext cx="406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3581400" y="1066800"/>
            <a:ext cx="198120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600200" y="2286000"/>
            <a:ext cx="6096000" cy="1981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3657600" y="4343400"/>
            <a:ext cx="3276600" cy="16764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flipH="1">
            <a:off x="5486400" y="914400"/>
            <a:ext cx="17526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 flipH="1" flipV="1">
            <a:off x="7543800" y="3505200"/>
            <a:ext cx="609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V="1">
            <a:off x="1905000" y="5257800"/>
            <a:ext cx="1676400" cy="304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7239000" y="152400"/>
            <a:ext cx="1676400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Đây là phần gì?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7315200" y="4343400"/>
            <a:ext cx="1676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Đây là phần gì?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685800" y="5562600"/>
            <a:ext cx="2209800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Mũi tên chỉ phần gì?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7" grpId="1" animBg="1"/>
      <p:bldP spid="144388" grpId="0" animBg="1"/>
      <p:bldP spid="144388" grpId="1" animBg="1"/>
      <p:bldP spid="144389" grpId="0" animBg="1"/>
      <p:bldP spid="144389" grpId="1" animBg="1"/>
      <p:bldP spid="144393" grpId="0" animBg="1"/>
      <p:bldP spid="144393" grpId="1" animBg="1"/>
      <p:bldP spid="144394" grpId="0" animBg="1"/>
      <p:bldP spid="144394" grpId="1" animBg="1"/>
      <p:bldP spid="144395" grpId="0" animBg="1"/>
      <p:bldP spid="14439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20091024103923img7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24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772400" y="2438400"/>
            <a:ext cx="914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M</a:t>
            </a:r>
            <a:r>
              <a:rPr lang="en-US" altLang="en-US">
                <a:solidFill>
                  <a:schemeClr val="hlink"/>
                </a:solidFill>
              </a:rPr>
              <a:t>ỏ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 flipV="1">
            <a:off x="5105400" y="2133600"/>
            <a:ext cx="2667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7772400" y="990600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Mào 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 flipH="1">
            <a:off x="4724400" y="1295400"/>
            <a:ext cx="3048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685800" y="1143000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Mắt</a:t>
            </a: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1752600" y="1371600"/>
            <a:ext cx="28194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467600" y="57150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Đuôi</a:t>
            </a:r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 flipV="1">
            <a:off x="5715000" y="4953000"/>
            <a:ext cx="2286000" cy="762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1066800" y="5715000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2 chân</a:t>
            </a:r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 flipV="1">
            <a:off x="1676400" y="4114800"/>
            <a:ext cx="3505200" cy="1600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 flipV="1">
            <a:off x="1676400" y="4191000"/>
            <a:ext cx="23622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7543800" y="3581400"/>
            <a:ext cx="12192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 Cánh chim</a:t>
            </a: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H="1" flipV="1">
            <a:off x="5410200" y="3429000"/>
            <a:ext cx="2133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2209800" y="304800"/>
            <a:ext cx="45720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Cấu tạo của chim ch</a:t>
            </a:r>
            <a:r>
              <a:rPr lang="en-US" altLang="en-US" sz="2400" b="1">
                <a:solidFill>
                  <a:schemeClr val="hlink"/>
                </a:solidFill>
              </a:rPr>
              <a:t>ào mào</a:t>
            </a:r>
          </a:p>
        </p:txBody>
      </p:sp>
      <p:pic>
        <p:nvPicPr>
          <p:cNvPr id="12305" name="Picture 20" descr="Frames PPT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93" name="Line 21"/>
          <p:cNvSpPr>
            <a:spLocks noChangeShapeType="1"/>
          </p:cNvSpPr>
          <p:nvPr/>
        </p:nvSpPr>
        <p:spPr bwMode="auto">
          <a:xfrm flipH="1">
            <a:off x="4495800" y="914400"/>
            <a:ext cx="27432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7239000" y="152400"/>
            <a:ext cx="1676400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Phần đầu</a:t>
            </a:r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 flipH="1" flipV="1">
            <a:off x="4648200" y="3048000"/>
            <a:ext cx="3048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Rectangle 24"/>
          <p:cNvSpPr>
            <a:spLocks noChangeArrowheads="1"/>
          </p:cNvSpPr>
          <p:nvPr/>
        </p:nvSpPr>
        <p:spPr bwMode="auto">
          <a:xfrm>
            <a:off x="7162800" y="3733800"/>
            <a:ext cx="1676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Phần ngực</a:t>
            </a:r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 flipV="1">
            <a:off x="1905000" y="4724400"/>
            <a:ext cx="3505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8" name="Rectangle 26"/>
          <p:cNvSpPr>
            <a:spLocks noChangeArrowheads="1"/>
          </p:cNvSpPr>
          <p:nvPr/>
        </p:nvSpPr>
        <p:spPr bwMode="auto">
          <a:xfrm>
            <a:off x="685800" y="5562600"/>
            <a:ext cx="2209800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Phần đuôi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20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2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5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7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5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9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50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5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79" grpId="0" animBg="1"/>
      <p:bldP spid="131081" grpId="0" animBg="1"/>
      <p:bldP spid="131083" grpId="0" animBg="1"/>
      <p:bldP spid="131085" grpId="0" animBg="1"/>
      <p:bldP spid="131088" grpId="0" animBg="1"/>
      <p:bldP spid="131091" grpId="0" animBg="1"/>
      <p:bldP spid="131094" grpId="0" animBg="1"/>
      <p:bldP spid="131094" grpId="1" animBg="1"/>
      <p:bldP spid="131096" grpId="0" animBg="1"/>
      <p:bldP spid="131096" grpId="1" animBg="1"/>
      <p:bldP spid="131098" grpId="0" animBg="1"/>
      <p:bldP spid="13109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0" name="Picture 2" descr="chim van kh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50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3" descr="20091024103923img75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50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4114800" y="1752600"/>
            <a:ext cx="762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Mỏ</a:t>
            </a:r>
          </a:p>
        </p:txBody>
      </p:sp>
      <p:sp>
        <p:nvSpPr>
          <p:cNvPr id="135173" name="Line 5"/>
          <p:cNvSpPr>
            <a:spLocks noChangeShapeType="1"/>
          </p:cNvSpPr>
          <p:nvPr/>
        </p:nvSpPr>
        <p:spPr bwMode="auto">
          <a:xfrm flipH="1">
            <a:off x="3352800" y="1981200"/>
            <a:ext cx="762000" cy="685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4" name="Line 6"/>
          <p:cNvSpPr>
            <a:spLocks noChangeShapeType="1"/>
          </p:cNvSpPr>
          <p:nvPr/>
        </p:nvSpPr>
        <p:spPr bwMode="auto">
          <a:xfrm>
            <a:off x="4876800" y="1981200"/>
            <a:ext cx="2819400" cy="7620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4038600" y="3429000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Mắt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 flipH="1" flipV="1">
            <a:off x="2971800" y="2667000"/>
            <a:ext cx="10668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 flipV="1">
            <a:off x="5105400" y="2743200"/>
            <a:ext cx="21336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4191000" y="5334000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2 chân</a:t>
            </a:r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 flipV="1">
            <a:off x="5181600" y="4114800"/>
            <a:ext cx="2514600" cy="1524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 flipH="1" flipV="1">
            <a:off x="2590800" y="4800600"/>
            <a:ext cx="1600200" cy="9144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4191000" y="61722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Đuôi</a:t>
            </a:r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 flipH="1" flipV="1">
            <a:off x="457200" y="4419600"/>
            <a:ext cx="3733800" cy="2133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7" name="Line 19"/>
          <p:cNvSpPr>
            <a:spLocks noChangeShapeType="1"/>
          </p:cNvSpPr>
          <p:nvPr/>
        </p:nvSpPr>
        <p:spPr bwMode="auto">
          <a:xfrm flipV="1">
            <a:off x="5334000" y="4800600"/>
            <a:ext cx="2743200" cy="1676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4114800" y="4572000"/>
            <a:ext cx="9906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 Cánh </a:t>
            </a:r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V="1">
            <a:off x="5105400" y="3429000"/>
            <a:ext cx="27432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0" name="Line 22"/>
          <p:cNvSpPr>
            <a:spLocks noChangeShapeType="1"/>
          </p:cNvSpPr>
          <p:nvPr/>
        </p:nvSpPr>
        <p:spPr bwMode="auto">
          <a:xfrm flipH="1" flipV="1">
            <a:off x="2057400" y="3581400"/>
            <a:ext cx="20574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7620000" y="838200"/>
            <a:ext cx="762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Mào</a:t>
            </a:r>
          </a:p>
        </p:txBody>
      </p:sp>
      <p:sp>
        <p:nvSpPr>
          <p:cNvPr id="135192" name="Line 24"/>
          <p:cNvSpPr>
            <a:spLocks noChangeShapeType="1"/>
          </p:cNvSpPr>
          <p:nvPr/>
        </p:nvSpPr>
        <p:spPr bwMode="auto">
          <a:xfrm flipH="1">
            <a:off x="7467600" y="1371600"/>
            <a:ext cx="457200" cy="990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3" name="Rectangle 25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867400" cy="533400"/>
          </a:xfrm>
          <a:noFill/>
        </p:spPr>
        <p:txBody>
          <a:bodyPr/>
          <a:lstStyle/>
          <a:p>
            <a:r>
              <a:rPr lang="en-US" altLang="en-US" sz="2400" smtClean="0">
                <a:solidFill>
                  <a:srgbClr val="00FF00"/>
                </a:solidFill>
              </a:rPr>
              <a:t>So sánh chim vành khuyên và chim chào mào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6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1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6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6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6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1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6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/>
      <p:bldP spid="135172" grpId="1" animBg="1"/>
      <p:bldP spid="135175" grpId="0" animBg="1"/>
      <p:bldP spid="135175" grpId="1" animBg="1"/>
      <p:bldP spid="135178" grpId="0" animBg="1"/>
      <p:bldP spid="135178" grpId="1" animBg="1"/>
      <p:bldP spid="135181" grpId="0" animBg="1"/>
      <p:bldP spid="135181" grpId="1" animBg="1"/>
      <p:bldP spid="135188" grpId="0" animBg="1"/>
      <p:bldP spid="135191" grpId="0" animBg="1"/>
      <p:bldP spid="135191" grpId="1" animBg="1"/>
      <p:bldP spid="135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2743200" y="304800"/>
            <a:ext cx="36576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hlink"/>
                </a:solidFill>
                <a:latin typeface="Tahoma" panose="020B0604030504040204" pitchFamily="34" charset="0"/>
              </a:rPr>
              <a:t>Clip về chim b</a:t>
            </a:r>
            <a:r>
              <a:rPr lang="en-US" altLang="en-US" sz="2400" b="1">
                <a:solidFill>
                  <a:schemeClr val="hlink"/>
                </a:solidFill>
              </a:rPr>
              <a:t>ồ câu</a:t>
            </a:r>
          </a:p>
        </p:txBody>
      </p:sp>
      <p:pic>
        <p:nvPicPr>
          <p:cNvPr id="120840" name="big pigeon show - YouTube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485900"/>
            <a:ext cx="6477000" cy="422910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70" fill="hold"/>
                                        <p:tgtEl>
                                          <p:spTgt spid="120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084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8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0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40"/>
                  </p:tgtEl>
                </p:cond>
              </p:nextCondLst>
            </p:seq>
          </p:childTnLst>
        </p:cTn>
      </p:par>
    </p:tnLst>
    <p:bldLst>
      <p:bldP spid="1208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imagesCAL7Y9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Oval 3"/>
          <p:cNvSpPr>
            <a:spLocks noChangeArrowheads="1"/>
          </p:cNvSpPr>
          <p:nvPr/>
        </p:nvSpPr>
        <p:spPr bwMode="auto">
          <a:xfrm>
            <a:off x="3048000" y="1219200"/>
            <a:ext cx="129540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436" name="Oval 4"/>
          <p:cNvSpPr>
            <a:spLocks noChangeArrowheads="1"/>
          </p:cNvSpPr>
          <p:nvPr/>
        </p:nvSpPr>
        <p:spPr bwMode="auto">
          <a:xfrm>
            <a:off x="2819400" y="2362200"/>
            <a:ext cx="3048000" cy="3200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5943600" y="3352800"/>
            <a:ext cx="1066800" cy="1143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flipH="1">
            <a:off x="4343400" y="914400"/>
            <a:ext cx="28956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V="1">
            <a:off x="1143000" y="3733800"/>
            <a:ext cx="16764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 flipH="1" flipV="1">
            <a:off x="6934200" y="4191000"/>
            <a:ext cx="685800" cy="1447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7239000" y="152400"/>
            <a:ext cx="1676400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Đây là phần gì?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304800" y="5562600"/>
            <a:ext cx="1676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Đây là phần gì?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6781800" y="5638800"/>
            <a:ext cx="2209800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Mũi tên chỉ phần gì?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/>
      <p:bldP spid="146435" grpId="1" animBg="1"/>
      <p:bldP spid="146436" grpId="0" animBg="1"/>
      <p:bldP spid="146436" grpId="1" animBg="1"/>
      <p:bldP spid="146437" grpId="0" animBg="1"/>
      <p:bldP spid="146437" grpId="1" animBg="1"/>
      <p:bldP spid="146441" grpId="0" animBg="1"/>
      <p:bldP spid="146441" grpId="1" animBg="1"/>
      <p:bldP spid="146442" grpId="0" animBg="1"/>
      <p:bldP spid="146442" grpId="1" animBg="1"/>
      <p:bldP spid="146443" grpId="0" animBg="1"/>
      <p:bldP spid="1464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9"/>
          <p:cNvSpPr txBox="1">
            <a:spLocks noChangeArrowheads="1"/>
          </p:cNvSpPr>
          <p:nvPr/>
        </p:nvSpPr>
        <p:spPr bwMode="auto">
          <a:xfrm>
            <a:off x="2286000" y="6491288"/>
            <a:ext cx="45116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572000" y="3048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Một số loài chim nuôi làm cảnh</a:t>
            </a: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600075" y="152400"/>
            <a:ext cx="3133725" cy="541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Mở rộng</a:t>
            </a:r>
          </a:p>
        </p:txBody>
      </p:sp>
      <p:pic>
        <p:nvPicPr>
          <p:cNvPr id="22544" name="Picture 16" descr="khuou mao trang - hoa 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28194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chimhoami1fullini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71800" cy="2362200"/>
          </a:xfrm>
          <a:prstGeom prst="rect">
            <a:avLst/>
          </a:prstGeom>
          <a:noFill/>
          <a:ln w="63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6" name="Rectangle 18"/>
          <p:cNvSpPr>
            <a:spLocks/>
          </p:cNvSpPr>
          <p:nvPr/>
        </p:nvSpPr>
        <p:spPr bwMode="auto">
          <a:xfrm>
            <a:off x="838200" y="3276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hoạ mi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733800" y="3352800"/>
            <a:ext cx="25146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khướu đầu trắng</a:t>
            </a:r>
          </a:p>
        </p:txBody>
      </p:sp>
      <p:pic>
        <p:nvPicPr>
          <p:cNvPr id="22548" name="Picture 20" descr="chich choe t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9" name="Rectangle 21"/>
          <p:cNvSpPr>
            <a:spLocks/>
          </p:cNvSpPr>
          <p:nvPr/>
        </p:nvSpPr>
        <p:spPr bwMode="auto">
          <a:xfrm>
            <a:off x="1524000" y="6324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folHlink"/>
                </a:solidFill>
                <a:latin typeface="Calibri" panose="020F0502020204030204" pitchFamily="34" charset="0"/>
              </a:rPr>
              <a:t>chích choè</a:t>
            </a:r>
          </a:p>
        </p:txBody>
      </p:sp>
      <p:pic>
        <p:nvPicPr>
          <p:cNvPr id="22550" name="Picture 22" descr="chim son ca de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aonau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52875"/>
            <a:ext cx="2819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Rectangle 24"/>
          <p:cNvSpPr>
            <a:spLocks/>
          </p:cNvSpPr>
          <p:nvPr/>
        </p:nvSpPr>
        <p:spPr bwMode="auto">
          <a:xfrm>
            <a:off x="7162800" y="33528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sơn ca</a:t>
            </a:r>
          </a:p>
        </p:txBody>
      </p:sp>
      <p:sp>
        <p:nvSpPr>
          <p:cNvPr id="22553" name="Rectangle 25"/>
          <p:cNvSpPr>
            <a:spLocks/>
          </p:cNvSpPr>
          <p:nvPr/>
        </p:nvSpPr>
        <p:spPr bwMode="auto">
          <a:xfrm>
            <a:off x="5257800" y="6324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sáo nâu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6" grpId="0" animBg="1"/>
      <p:bldP spid="22547" grpId="0" animBg="1"/>
      <p:bldP spid="22549" grpId="0" animBg="1"/>
      <p:bldP spid="22552" grpId="0" animBg="1"/>
      <p:bldP spid="225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 descr="Frames PPT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5" descr="imagesCAL7Y9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7772400" y="2819400"/>
            <a:ext cx="762000" cy="6096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Cánh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H="1">
            <a:off x="5943600" y="3124200"/>
            <a:ext cx="1828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7467600" y="57150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Đuôi</a:t>
            </a: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 flipV="1">
            <a:off x="6629400" y="4191000"/>
            <a:ext cx="1371600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4648200" y="5943600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2 chân</a:t>
            </a: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V="1">
            <a:off x="4953000" y="5029200"/>
            <a:ext cx="3048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 flipH="1" flipV="1">
            <a:off x="4114800" y="5181600"/>
            <a:ext cx="8382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457200" y="2819400"/>
            <a:ext cx="914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M</a:t>
            </a:r>
            <a:r>
              <a:rPr lang="en-US" altLang="en-US">
                <a:solidFill>
                  <a:schemeClr val="hlink"/>
                </a:solidFill>
              </a:rPr>
              <a:t>ỏ</a:t>
            </a: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 flipV="1">
            <a:off x="1371600" y="2209800"/>
            <a:ext cx="23622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33400" y="533400"/>
            <a:ext cx="838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Mắt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990600" y="1066800"/>
            <a:ext cx="30480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990600" y="1066800"/>
            <a:ext cx="251460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2819400" y="457200"/>
            <a:ext cx="35814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C</a:t>
            </a:r>
            <a:r>
              <a:rPr lang="en-US" altLang="en-US" sz="2000">
                <a:solidFill>
                  <a:schemeClr val="hlink"/>
                </a:solidFill>
              </a:rPr>
              <a:t>ấu tạo của</a:t>
            </a:r>
            <a:r>
              <a:rPr lang="en-US" altLang="en-US" sz="2000">
                <a:solidFill>
                  <a:schemeClr val="hlink"/>
                </a:solidFill>
                <a:latin typeface="Tahoma" panose="020B0604030504040204" pitchFamily="34" charset="0"/>
              </a:rPr>
              <a:t> chim b</a:t>
            </a:r>
            <a:r>
              <a:rPr lang="en-US" altLang="en-US" sz="2000">
                <a:solidFill>
                  <a:schemeClr val="hlink"/>
                </a:solidFill>
              </a:rPr>
              <a:t>ồ câu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1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4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1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  <p:bldP spid="122886" grpId="1" animBg="1"/>
      <p:bldP spid="122889" grpId="0" animBg="1"/>
      <p:bldP spid="122889" grpId="1" animBg="1"/>
      <p:bldP spid="122891" grpId="0" animBg="1"/>
      <p:bldP spid="122891" grpId="1" animBg="1"/>
      <p:bldP spid="122894" grpId="0" animBg="1"/>
      <p:bldP spid="122894" grpId="1" animBg="1"/>
      <p:bldP spid="122896" grpId="0" animBg="1"/>
      <p:bldP spid="122896" grpId="1" animBg="1"/>
      <p:bldP spid="1229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2286000" y="6491288"/>
            <a:ext cx="45116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810000" y="152400"/>
            <a:ext cx="502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Một số loài chim nuôi lấy thịt, trứng, lấy tổ làm thuốc chữa bệnh</a:t>
            </a:r>
          </a:p>
        </p:txBody>
      </p:sp>
      <p:sp>
        <p:nvSpPr>
          <p:cNvPr id="138247" name="Rectangle 7"/>
          <p:cNvSpPr>
            <a:spLocks/>
          </p:cNvSpPr>
          <p:nvPr/>
        </p:nvSpPr>
        <p:spPr bwMode="auto">
          <a:xfrm>
            <a:off x="1447800" y="37338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chim cút</a:t>
            </a:r>
          </a:p>
        </p:txBody>
      </p:sp>
      <p:sp>
        <p:nvSpPr>
          <p:cNvPr id="138254" name="Rectangle 14"/>
          <p:cNvSpPr>
            <a:spLocks/>
          </p:cNvSpPr>
          <p:nvPr/>
        </p:nvSpPr>
        <p:spPr bwMode="auto">
          <a:xfrm>
            <a:off x="6248400" y="38100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bồ câu</a:t>
            </a:r>
          </a:p>
        </p:txBody>
      </p:sp>
      <p:pic>
        <p:nvPicPr>
          <p:cNvPr id="138255" name="Picture 15" descr="chim 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6" name="Picture 16" descr="220px-Emerald_Dove- cu 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7" name="Picture 17" descr="chim y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4010025"/>
            <a:ext cx="30289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58" name="Rectangle 18"/>
          <p:cNvSpPr>
            <a:spLocks/>
          </p:cNvSpPr>
          <p:nvPr/>
        </p:nvSpPr>
        <p:spPr bwMode="auto">
          <a:xfrm>
            <a:off x="6400800" y="5943600"/>
            <a:ext cx="14478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chim yến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7" grpId="0" animBg="1"/>
      <p:bldP spid="138254" grpId="0" animBg="1"/>
      <p:bldP spid="1382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9"/>
          <p:cNvSpPr txBox="1">
            <a:spLocks noChangeArrowheads="1"/>
          </p:cNvSpPr>
          <p:nvPr/>
        </p:nvSpPr>
        <p:spPr bwMode="auto">
          <a:xfrm>
            <a:off x="2286000" y="6491288"/>
            <a:ext cx="45116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Một số loài chim nhỏ ăn các con côn trùng, hút mật hoa...</a:t>
            </a:r>
          </a:p>
        </p:txBody>
      </p:sp>
      <p:sp>
        <p:nvSpPr>
          <p:cNvPr id="139269" name="Rectangle 5"/>
          <p:cNvSpPr>
            <a:spLocks/>
          </p:cNvSpPr>
          <p:nvPr/>
        </p:nvSpPr>
        <p:spPr bwMode="auto">
          <a:xfrm>
            <a:off x="1143000" y="3886200"/>
            <a:ext cx="25146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folHlink"/>
                </a:solidFill>
                <a:latin typeface="Calibri" panose="020F0502020204030204" pitchFamily="34" charset="0"/>
              </a:rPr>
              <a:t>chim sâu bụng  vàng</a:t>
            </a:r>
          </a:p>
        </p:txBody>
      </p:sp>
      <p:sp>
        <p:nvSpPr>
          <p:cNvPr id="139270" name="Rectangle 6"/>
          <p:cNvSpPr>
            <a:spLocks/>
          </p:cNvSpPr>
          <p:nvPr/>
        </p:nvSpPr>
        <p:spPr bwMode="auto">
          <a:xfrm>
            <a:off x="6096000" y="3810000"/>
            <a:ext cx="16764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</a:rPr>
              <a:t>chích bông</a:t>
            </a:r>
          </a:p>
        </p:txBody>
      </p:sp>
      <p:pic>
        <p:nvPicPr>
          <p:cNvPr id="139274" name="Picture 10" descr="yellowbellied_flowerpecker_m001_j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3124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5" name="Picture 11" descr="chich b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124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6" name="Picture 12" descr="goulds_sunbird_m_ydl- hut mat  bay m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7" name="Rectangle 13"/>
          <p:cNvSpPr>
            <a:spLocks/>
          </p:cNvSpPr>
          <p:nvPr/>
        </p:nvSpPr>
        <p:spPr bwMode="auto">
          <a:xfrm>
            <a:off x="6858000" y="5257800"/>
            <a:ext cx="1752600" cy="6858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folHlink"/>
                </a:solidFill>
                <a:latin typeface="Calibri" panose="020F0502020204030204" pitchFamily="34" charset="0"/>
              </a:rPr>
              <a:t>chim hút mật bảy màu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 animBg="1"/>
      <p:bldP spid="139270" grpId="0" animBg="1"/>
      <p:bldP spid="1392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cnhi_108924_163235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2438400" y="2590800"/>
            <a:ext cx="320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4: Luyện tập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inh-nen-powerpoint-dep-ve-tinh-yeu_1234533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772400" cy="4724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vi-VN" sz="2800" b="1" smtClean="0">
                <a:solidFill>
                  <a:srgbClr val="002060"/>
                </a:solidFill>
                <a:latin typeface="+mj-lt"/>
              </a:rPr>
              <a:t>I. 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 ĐÍCH – YÊU CẦU</a:t>
            </a:r>
            <a:endParaRPr lang="vi-VN" sz="2800" b="1" u="sng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vi-VN" sz="280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biết tên gọi, đặc điểm cấu tạo</a:t>
            </a:r>
            <a:r>
              <a:rPr lang="vi-VN" sz="280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 trường sống, quá trình sinh trưởng và phát triển của 1 số loài</a:t>
            </a:r>
            <a:r>
              <a:rPr lang="vi-V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smtClean="0">
                <a:solidFill>
                  <a:srgbClr val="002060"/>
                </a:solidFill>
                <a:latin typeface="+mj-lt"/>
              </a:rPr>
              <a:t>chim. </a:t>
            </a:r>
          </a:p>
          <a:p>
            <a:pPr>
              <a:buFont typeface="Arial" charset="0"/>
              <a:buNone/>
              <a:defRPr/>
            </a:pPr>
            <a:r>
              <a:rPr lang="vi-VN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Trẻ biết so sánh, nhận ra sự giống và khác nhau đơn giản về hình dáng, màu sắc, môi trường sống của 1 số loài chim.</a:t>
            </a:r>
            <a:endParaRPr lang="vi-VN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vi-VN" sz="2800" smtClean="0">
                <a:solidFill>
                  <a:srgbClr val="002060"/>
                </a:solidFill>
                <a:latin typeface="+mj-lt"/>
              </a:rPr>
              <a:t>Giáo dục cháu biết</a:t>
            </a:r>
            <a:r>
              <a:rPr lang="en-US" sz="28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smtClean="0">
                <a:solidFill>
                  <a:srgbClr val="002060"/>
                </a:solidFill>
                <a:latin typeface="+mj-lt"/>
              </a:rPr>
              <a:t>ích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 của 1 số loài chim</a:t>
            </a:r>
          </a:p>
          <a:p>
            <a:pPr>
              <a:buFont typeface="Arial" charset="0"/>
              <a:buNone/>
              <a:defRPr/>
            </a:pPr>
            <a:r>
              <a:rPr lang="vi-VN" smtClean="0">
                <a:solidFill>
                  <a:srgbClr val="0070C0"/>
                </a:solidFill>
                <a:latin typeface="+mj-lt"/>
              </a:rPr>
              <a:t> 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a truong ho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/>
          </p:cNvSpPr>
          <p:nvPr/>
        </p:nvSpPr>
        <p:spPr bwMode="auto">
          <a:xfrm>
            <a:off x="1828800" y="9144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</a:rPr>
              <a:t>Trò chơi 1: Tiếp sức</a:t>
            </a:r>
          </a:p>
        </p:txBody>
      </p:sp>
      <p:pic>
        <p:nvPicPr>
          <p:cNvPr id="29705" name="hoa truong ho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14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9480" fill="hold"/>
                                        <p:tgtEl>
                                          <p:spTgt spid="2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960"/>
                            </p:stCondLst>
                            <p:childTnLst>
                              <p:par>
                                <p:cTn id="1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5"/>
                </p:tgtEl>
              </p:cMediaNode>
            </p:audio>
          </p:childTnLst>
        </p:cTn>
      </p:par>
    </p:tnLst>
    <p:bldLst>
      <p:bldP spid="29704" grpId="0"/>
      <p:bldP spid="2970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 descr="h1-paran27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/>
          </p:cNvSpPr>
          <p:nvPr/>
        </p:nvSpPr>
        <p:spPr bwMode="auto">
          <a:xfrm>
            <a:off x="1828800" y="24384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</a:rPr>
              <a:t>Trò chơi 2: Trắc nghiệm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52400" y="0"/>
            <a:ext cx="8991600" cy="1219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latin typeface=".VnTime" pitchFamily="34" charset="0"/>
                <a:cs typeface="Arial" charset="0"/>
              </a:rPr>
              <a:t>       </a:t>
            </a:r>
            <a:endParaRPr lang="en-US" altLang="en-US" sz="320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	</a:t>
            </a:r>
            <a:endParaRPr lang="en-US" altLang="en-US" sz="3600" b="1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3659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3661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2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3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4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5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6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7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8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69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3660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1066800"/>
            <a:ext cx="250825" cy="5546725"/>
            <a:chOff x="56" y="768"/>
            <a:chExt cx="174" cy="2098"/>
          </a:xfrm>
        </p:grpSpPr>
        <p:grpSp>
          <p:nvGrpSpPr>
            <p:cNvPr id="23636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3657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8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637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49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0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1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52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30" y="2518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54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30" y="2078"/>
                <a:ext cx="2522" cy="1110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56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3638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796" y="2495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4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4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42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643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11" y="2489"/>
                <a:ext cx="2529" cy="6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45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11" y="2048"/>
                <a:ext cx="2529" cy="1115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47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0405" name="Rectangle 53"/>
          <p:cNvSpPr>
            <a:spLocks/>
          </p:cNvSpPr>
          <p:nvPr/>
        </p:nvSpPr>
        <p:spPr bwMode="auto">
          <a:xfrm>
            <a:off x="1752600" y="274638"/>
            <a:ext cx="5715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hlink"/>
                </a:solidFill>
                <a:latin typeface="Calibri" panose="020F0502020204030204" pitchFamily="34" charset="0"/>
              </a:rPr>
              <a:t>Loài chim nào có 1 chiếc mào, 2 má trắng, phía trên mảng trắng là màu đỏ ?</a:t>
            </a:r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62000" y="1447800"/>
            <a:ext cx="8077200" cy="1084263"/>
            <a:chOff x="384" y="1344"/>
            <a:chExt cx="3072" cy="387"/>
          </a:xfrm>
        </p:grpSpPr>
        <p:sp>
          <p:nvSpPr>
            <p:cNvPr id="24655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32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Text Box 48"/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23635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0" y="1447800"/>
            <a:ext cx="1031875" cy="992188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23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4" name="AutoShape 3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5" name="Oval 3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26" name="Oval 3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gray">
            <a:xfrm rot="5400000">
              <a:off x="269" y="1576"/>
              <a:ext cx="361" cy="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28" name="Oval 41"/>
            <p:cNvSpPr>
              <a:spLocks noChangeArrowheads="1"/>
            </p:cNvSpPr>
            <p:nvPr/>
          </p:nvSpPr>
          <p:spPr bwMode="gray">
            <a:xfrm rot="5400000">
              <a:off x="269" y="1582"/>
              <a:ext cx="361" cy="4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gray">
            <a:xfrm rot="5400000">
              <a:off x="395" y="1429"/>
              <a:ext cx="361" cy="353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30" name="Oval 43"/>
            <p:cNvSpPr>
              <a:spLocks noChangeArrowheads="1"/>
            </p:cNvSpPr>
            <p:nvPr/>
          </p:nvSpPr>
          <p:spPr bwMode="gray">
            <a:xfrm rot="5400000">
              <a:off x="395" y="1429"/>
              <a:ext cx="361" cy="3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0424" name="Rectangle 72"/>
          <p:cNvSpPr>
            <a:spLocks/>
          </p:cNvSpPr>
          <p:nvPr/>
        </p:nvSpPr>
        <p:spPr bwMode="auto">
          <a:xfrm>
            <a:off x="3048000" y="1600200"/>
            <a:ext cx="3200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hlink"/>
                </a:solidFill>
                <a:latin typeface="Calibri" panose="020F0502020204030204" pitchFamily="34" charset="0"/>
              </a:rPr>
              <a:t>Chim chào mào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62000" y="2743200"/>
            <a:ext cx="8077200" cy="1084263"/>
            <a:chOff x="384" y="1344"/>
            <a:chExt cx="3072" cy="387"/>
          </a:xfrm>
        </p:grpSpPr>
        <p:sp>
          <p:nvSpPr>
            <p:cNvPr id="24641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18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Text Box 48"/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23621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00447" name="Rectangle 95"/>
          <p:cNvSpPr>
            <a:spLocks/>
          </p:cNvSpPr>
          <p:nvPr/>
        </p:nvSpPr>
        <p:spPr bwMode="auto">
          <a:xfrm>
            <a:off x="3124200" y="2941638"/>
            <a:ext cx="3429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hlink"/>
                </a:solidFill>
                <a:latin typeface="Calibri" panose="020F0502020204030204" pitchFamily="34" charset="0"/>
              </a:rPr>
              <a:t>Chim vành khuyên</a:t>
            </a:r>
          </a:p>
        </p:txBody>
      </p:sp>
      <p:grpSp>
        <p:nvGrpSpPr>
          <p:cNvPr id="13" name="Group 79"/>
          <p:cNvGrpSpPr>
            <a:grpSpLocks/>
          </p:cNvGrpSpPr>
          <p:nvPr/>
        </p:nvGrpSpPr>
        <p:grpSpPr bwMode="auto">
          <a:xfrm rot="5400000">
            <a:off x="-4762" y="2814637"/>
            <a:ext cx="1066800" cy="923925"/>
            <a:chOff x="1871" y="1824"/>
            <a:chExt cx="2015" cy="1839"/>
          </a:xfrm>
        </p:grpSpPr>
        <p:sp>
          <p:nvSpPr>
            <p:cNvPr id="4176" name="AutoShape 80"/>
            <p:cNvSpPr>
              <a:spLocks noChangeArrowheads="1"/>
            </p:cNvSpPr>
            <p:nvPr/>
          </p:nvSpPr>
          <p:spPr bwMode="gray">
            <a:xfrm rot="16200000" flipH="1">
              <a:off x="1820" y="2526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09" name="AutoShape 81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0" name="AutoShape 82"/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1" name="Oval 83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612" name="Oval 84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gray">
            <a:xfrm>
              <a:off x="2342" y="2943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14" name="Oval 86"/>
            <p:cNvSpPr>
              <a:spLocks noChangeArrowheads="1"/>
            </p:cNvSpPr>
            <p:nvPr/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gray">
            <a:xfrm>
              <a:off x="2345" y="2108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16" name="Oval 88"/>
            <p:cNvSpPr>
              <a:spLocks noChangeArrowheads="1"/>
            </p:cNvSpPr>
            <p:nvPr/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762000" y="4038600"/>
            <a:ext cx="8077200" cy="1084263"/>
            <a:chOff x="384" y="1344"/>
            <a:chExt cx="3072" cy="387"/>
          </a:xfrm>
        </p:grpSpPr>
        <p:sp>
          <p:nvSpPr>
            <p:cNvPr id="24627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04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gray">
            <a:xfrm>
              <a:off x="672" y="1373"/>
              <a:ext cx="14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23607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00464" name="Rectangle 112"/>
          <p:cNvSpPr>
            <a:spLocks/>
          </p:cNvSpPr>
          <p:nvPr/>
        </p:nvSpPr>
        <p:spPr bwMode="auto">
          <a:xfrm>
            <a:off x="3352800" y="4237038"/>
            <a:ext cx="1143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hlink"/>
                </a:solidFill>
                <a:latin typeface="Calibri" panose="020F0502020204030204" pitchFamily="34" charset="0"/>
              </a:rPr>
              <a:t>Vẹt</a:t>
            </a:r>
          </a:p>
        </p:txBody>
      </p:sp>
      <p:grpSp>
        <p:nvGrpSpPr>
          <p:cNvPr id="16" name="Group 114"/>
          <p:cNvGrpSpPr>
            <a:grpSpLocks/>
          </p:cNvGrpSpPr>
          <p:nvPr/>
        </p:nvGrpSpPr>
        <p:grpSpPr bwMode="auto">
          <a:xfrm rot="5400000">
            <a:off x="88107" y="4202906"/>
            <a:ext cx="992188" cy="968375"/>
            <a:chOff x="1873" y="1824"/>
            <a:chExt cx="2013" cy="1841"/>
          </a:xfrm>
        </p:grpSpPr>
        <p:sp>
          <p:nvSpPr>
            <p:cNvPr id="4211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34"/>
              <a:ext cx="311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595" name="AutoShape 116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6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7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8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gray">
            <a:xfrm>
              <a:off x="2308" y="2932"/>
              <a:ext cx="1163" cy="1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00" name="Oval 121"/>
            <p:cNvSpPr>
              <a:spLocks noChangeArrowheads="1"/>
            </p:cNvSpPr>
            <p:nvPr/>
          </p:nvSpPr>
          <p:spPr bwMode="gray">
            <a:xfrm>
              <a:off x="2305" y="2932"/>
              <a:ext cx="1162" cy="17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gray">
            <a:xfrm>
              <a:off x="2305" y="2087"/>
              <a:ext cx="1163" cy="1096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602" name="Oval 123"/>
            <p:cNvSpPr>
              <a:spLocks noChangeArrowheads="1"/>
            </p:cNvSpPr>
            <p:nvPr/>
          </p:nvSpPr>
          <p:spPr bwMode="gray">
            <a:xfrm>
              <a:off x="2304" y="2084"/>
              <a:ext cx="1163" cy="109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44"/>
          <p:cNvGrpSpPr>
            <a:grpSpLocks/>
          </p:cNvGrpSpPr>
          <p:nvPr/>
        </p:nvGrpSpPr>
        <p:grpSpPr bwMode="auto">
          <a:xfrm>
            <a:off x="762000" y="5410200"/>
            <a:ext cx="8077200" cy="1084263"/>
            <a:chOff x="384" y="1344"/>
            <a:chExt cx="3072" cy="387"/>
          </a:xfrm>
        </p:grpSpPr>
        <p:sp>
          <p:nvSpPr>
            <p:cNvPr id="24613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590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23593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9" name="Group 62"/>
          <p:cNvGrpSpPr>
            <a:grpSpLocks/>
          </p:cNvGrpSpPr>
          <p:nvPr/>
        </p:nvGrpSpPr>
        <p:grpSpPr bwMode="auto">
          <a:xfrm rot="5400000">
            <a:off x="48419" y="5537994"/>
            <a:ext cx="992188" cy="889000"/>
            <a:chOff x="1873" y="1824"/>
            <a:chExt cx="2013" cy="1841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581" name="AutoShape 64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2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3" name="Oval 6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84" name="Oval 6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gray">
            <a:xfrm>
              <a:off x="2308" y="2919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586" name="Oval 69"/>
            <p:cNvSpPr>
              <a:spLocks noChangeArrowheads="1"/>
            </p:cNvSpPr>
            <p:nvPr/>
          </p:nvSpPr>
          <p:spPr bwMode="gray">
            <a:xfrm>
              <a:off x="2305" y="2919"/>
              <a:ext cx="1162" cy="19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gray">
            <a:xfrm>
              <a:off x="2305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588" name="Oval 71"/>
            <p:cNvSpPr>
              <a:spLocks noChangeArrowheads="1"/>
            </p:cNvSpPr>
            <p:nvPr/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0481" name="Rectangle 129"/>
          <p:cNvSpPr>
            <a:spLocks/>
          </p:cNvSpPr>
          <p:nvPr/>
        </p:nvSpPr>
        <p:spPr bwMode="auto">
          <a:xfrm>
            <a:off x="3124200" y="5608638"/>
            <a:ext cx="2667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hlink"/>
                </a:solidFill>
                <a:latin typeface="Calibri" panose="020F0502020204030204" pitchFamily="34" charset="0"/>
              </a:rPr>
              <a:t>Chim bồ câu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4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5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6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7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8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0066FF"/>
                </a:solidFill>
                <a:latin typeface="Tahoma" panose="020B0604030504040204" pitchFamily="34" charset="0"/>
              </a:rPr>
              <a:t>H</a:t>
            </a:r>
            <a:r>
              <a:rPr lang="en-US" altLang="en-US" sz="1200" b="1">
                <a:solidFill>
                  <a:srgbClr val="0066FF"/>
                </a:solidFill>
                <a:latin typeface="Tahoma" panose="020B0604030504040204" pitchFamily="34" charset="0"/>
              </a:rPr>
              <a:t>ết giờ</a:t>
            </a:r>
          </a:p>
        </p:txBody>
      </p:sp>
      <p:pic>
        <p:nvPicPr>
          <p:cNvPr id="100519" name="Picture 167" descr="dsc_0340_1832 - zosterops palpebros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20" name="Picture 168" descr="imagesCAUMPNC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21" name="Picture 169" descr="imagesCAL7Y9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522" name="Picture 170" descr="31723218rw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0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9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2000"/>
                                        <p:tgtEl>
                                          <p:spTgt spid="10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0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2000"/>
                                        <p:tgtEl>
                                          <p:spTgt spid="10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38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9" dur="2000" fill="hold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10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00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100405" grpId="0"/>
      <p:bldP spid="100424" grpId="0" build="allAtOnce"/>
      <p:bldP spid="100447" grpId="0"/>
      <p:bldP spid="100464" grpId="0"/>
      <p:bldP spid="100481" grpId="0"/>
      <p:bldP spid="420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62000" y="4038600"/>
            <a:ext cx="8077200" cy="1084263"/>
            <a:chOff x="384" y="1344"/>
            <a:chExt cx="3072" cy="387"/>
          </a:xfrm>
        </p:grpSpPr>
        <p:sp>
          <p:nvSpPr>
            <p:cNvPr id="25719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96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Text Box 48"/>
            <p:cNvSpPr txBox="1">
              <a:spLocks noChangeArrowheads="1"/>
            </p:cNvSpPr>
            <p:nvPr/>
          </p:nvSpPr>
          <p:spPr bwMode="gray">
            <a:xfrm>
              <a:off x="672" y="1373"/>
              <a:ext cx="14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24699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52400" y="76200"/>
            <a:ext cx="8991600" cy="1219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chemeClr val="hlink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2400" b="1">
                <a:latin typeface=".VnTime" pitchFamily="34" charset="0"/>
                <a:cs typeface="Arial" charset="0"/>
              </a:rPr>
              <a:t>       </a:t>
            </a:r>
            <a:endParaRPr lang="en-US" altLang="en-US" sz="320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sz="24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	</a:t>
            </a:r>
            <a:endParaRPr lang="en-US" altLang="en-US" sz="3600" b="1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4684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4686" name="Oval 91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7" name="Oval 92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8" name="Oval 93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9" name="Oval 94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9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468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57200" y="1066800"/>
            <a:ext cx="250825" cy="5546725"/>
            <a:chOff x="56" y="768"/>
            <a:chExt cx="174" cy="2098"/>
          </a:xfrm>
        </p:grpSpPr>
        <p:grpSp>
          <p:nvGrpSpPr>
            <p:cNvPr id="24661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468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8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62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7"/>
              <a:chOff x="1627" y="1824"/>
              <a:chExt cx="2525" cy="1753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14" y="2532"/>
                <a:ext cx="324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74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5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6" y="336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7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gray">
              <a:xfrm>
                <a:off x="1630" y="2518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79" name="Oval 13"/>
              <p:cNvSpPr>
                <a:spLocks noChangeArrowheads="1"/>
              </p:cNvSpPr>
              <p:nvPr/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/>
            </p:nvSpPr>
            <p:spPr bwMode="gray">
              <a:xfrm>
                <a:off x="1630" y="2078"/>
                <a:ext cx="2522" cy="1110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81" name="Oval 1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4663" name="Group 16"/>
            <p:cNvGrpSpPr>
              <a:grpSpLocks/>
            </p:cNvGrpSpPr>
            <p:nvPr/>
          </p:nvGrpSpPr>
          <p:grpSpPr bwMode="auto">
            <a:xfrm rot="5400000">
              <a:off x="30" y="1728"/>
              <a:ext cx="217" cy="166"/>
              <a:chOff x="1627" y="1824"/>
              <a:chExt cx="2525" cy="1751"/>
            </a:xfrm>
          </p:grpSpPr>
          <p:sp>
            <p:nvSpPr>
              <p:cNvPr id="4113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796" y="2495"/>
                <a:ext cx="314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65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6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8" y="3366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66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gray">
              <a:xfrm>
                <a:off x="1611" y="2489"/>
                <a:ext cx="2529" cy="68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70" name="Oval 23"/>
              <p:cNvSpPr>
                <a:spLocks noChangeArrowheads="1"/>
              </p:cNvSpPr>
              <p:nvPr/>
            </p:nvSpPr>
            <p:spPr bwMode="gray">
              <a:xfrm>
                <a:off x="1627" y="2520"/>
                <a:ext cx="2525" cy="672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1611" y="2048"/>
                <a:ext cx="2529" cy="1115"/>
              </a:xfrm>
              <a:prstGeom prst="ellipse">
                <a:avLst/>
              </a:prstGeom>
              <a:gradFill rotWithShape="1">
                <a:gsLst>
                  <a:gs pos="0">
                    <a:srgbClr val="00008A"/>
                  </a:gs>
                  <a:gs pos="50000">
                    <a:schemeClr val="hlink"/>
                  </a:gs>
                  <a:gs pos="100000">
                    <a:srgbClr val="00008A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672" name="Oval 25"/>
              <p:cNvSpPr>
                <a:spLocks noChangeArrowheads="1"/>
              </p:cNvSpPr>
              <p:nvPr/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103463" name="Rectangle 39"/>
          <p:cNvSpPr>
            <a:spLocks/>
          </p:cNvSpPr>
          <p:nvPr/>
        </p:nvSpPr>
        <p:spPr bwMode="auto">
          <a:xfrm>
            <a:off x="1752600" y="274638"/>
            <a:ext cx="5715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chemeClr val="hlink"/>
                </a:solidFill>
                <a:latin typeface="Calibri" panose="020F0502020204030204" pitchFamily="34" charset="0"/>
              </a:rPr>
              <a:t>Loài chim nào có thể bắt chước tiếng người?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762000" y="1447800"/>
            <a:ext cx="8077200" cy="1084263"/>
            <a:chOff x="384" y="1344"/>
            <a:chExt cx="3072" cy="387"/>
          </a:xfrm>
        </p:grpSpPr>
        <p:sp>
          <p:nvSpPr>
            <p:cNvPr id="25680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57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Text Box 48"/>
            <p:cNvSpPr txBox="1">
              <a:spLocks noChangeArrowheads="1"/>
            </p:cNvSpPr>
            <p:nvPr/>
          </p:nvSpPr>
          <p:spPr bwMode="gray">
            <a:xfrm>
              <a:off x="667" y="1373"/>
              <a:ext cx="15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24660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0" y="1447800"/>
            <a:ext cx="1031875" cy="992188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48" name="AutoShape 36"/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49" name="AutoShape 37"/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0" name="Oval 38"/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51" name="Oval 39"/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gray">
            <a:xfrm rot="5400000">
              <a:off x="269" y="1576"/>
              <a:ext cx="361" cy="4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53" name="Oval 41"/>
            <p:cNvSpPr>
              <a:spLocks noChangeArrowheads="1"/>
            </p:cNvSpPr>
            <p:nvPr/>
          </p:nvSpPr>
          <p:spPr bwMode="gray">
            <a:xfrm rot="5400000">
              <a:off x="269" y="1582"/>
              <a:ext cx="361" cy="4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gray">
            <a:xfrm rot="5400000">
              <a:off x="395" y="1429"/>
              <a:ext cx="361" cy="353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55" name="Oval 43"/>
            <p:cNvSpPr>
              <a:spLocks noChangeArrowheads="1"/>
            </p:cNvSpPr>
            <p:nvPr/>
          </p:nvSpPr>
          <p:spPr bwMode="gray">
            <a:xfrm rot="5400000">
              <a:off x="395" y="1429"/>
              <a:ext cx="361" cy="35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762000" y="2743200"/>
            <a:ext cx="8077200" cy="1084263"/>
            <a:chOff x="384" y="1344"/>
            <a:chExt cx="3072" cy="387"/>
          </a:xfrm>
        </p:grpSpPr>
        <p:sp>
          <p:nvSpPr>
            <p:cNvPr id="25666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43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24646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sp>
        <p:nvSpPr>
          <p:cNvPr id="103487" name="Rectangle 63"/>
          <p:cNvSpPr>
            <a:spLocks/>
          </p:cNvSpPr>
          <p:nvPr/>
        </p:nvSpPr>
        <p:spPr bwMode="auto">
          <a:xfrm>
            <a:off x="3352800" y="2971800"/>
            <a:ext cx="266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</a:rPr>
              <a:t>Chim họa mi</a:t>
            </a:r>
          </a:p>
        </p:txBody>
      </p:sp>
      <p:grpSp>
        <p:nvGrpSpPr>
          <p:cNvPr id="14" name="Group 79"/>
          <p:cNvGrpSpPr>
            <a:grpSpLocks/>
          </p:cNvGrpSpPr>
          <p:nvPr/>
        </p:nvGrpSpPr>
        <p:grpSpPr bwMode="auto">
          <a:xfrm rot="5400000">
            <a:off x="-4762" y="2814637"/>
            <a:ext cx="1066800" cy="923925"/>
            <a:chOff x="1871" y="1824"/>
            <a:chExt cx="2015" cy="1839"/>
          </a:xfrm>
        </p:grpSpPr>
        <p:sp>
          <p:nvSpPr>
            <p:cNvPr id="4176" name="AutoShape 80"/>
            <p:cNvSpPr>
              <a:spLocks noChangeArrowheads="1"/>
            </p:cNvSpPr>
            <p:nvPr/>
          </p:nvSpPr>
          <p:spPr bwMode="gray">
            <a:xfrm rot="16200000" flipH="1">
              <a:off x="1820" y="2526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34" name="AutoShape 81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5" name="AutoShape 82"/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6" name="Oval 83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37" name="Oval 84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gray">
            <a:xfrm>
              <a:off x="2342" y="2943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39" name="Oval 86"/>
            <p:cNvSpPr>
              <a:spLocks noChangeArrowheads="1"/>
            </p:cNvSpPr>
            <p:nvPr/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gray">
            <a:xfrm>
              <a:off x="2345" y="2108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41" name="Oval 88"/>
            <p:cNvSpPr>
              <a:spLocks noChangeArrowheads="1"/>
            </p:cNvSpPr>
            <p:nvPr/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762000" y="4038600"/>
            <a:ext cx="8077200" cy="1084263"/>
            <a:chOff x="384" y="1344"/>
            <a:chExt cx="3072" cy="387"/>
          </a:xfrm>
        </p:grpSpPr>
        <p:sp>
          <p:nvSpPr>
            <p:cNvPr id="25652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29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Text Box 48"/>
            <p:cNvSpPr txBox="1">
              <a:spLocks noChangeArrowheads="1"/>
            </p:cNvSpPr>
            <p:nvPr/>
          </p:nvSpPr>
          <p:spPr bwMode="gray">
            <a:xfrm>
              <a:off x="672" y="1373"/>
              <a:ext cx="141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c</a:t>
              </a:r>
            </a:p>
          </p:txBody>
        </p:sp>
        <p:sp>
          <p:nvSpPr>
            <p:cNvPr id="24632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18" name="Group 114"/>
          <p:cNvGrpSpPr>
            <a:grpSpLocks/>
          </p:cNvGrpSpPr>
          <p:nvPr/>
        </p:nvGrpSpPr>
        <p:grpSpPr bwMode="auto">
          <a:xfrm rot="5400000">
            <a:off x="88107" y="4202906"/>
            <a:ext cx="992188" cy="968375"/>
            <a:chOff x="1873" y="1824"/>
            <a:chExt cx="2013" cy="1841"/>
          </a:xfrm>
        </p:grpSpPr>
        <p:sp>
          <p:nvSpPr>
            <p:cNvPr id="4211" name="AutoShape 115"/>
            <p:cNvSpPr>
              <a:spLocks noChangeArrowheads="1"/>
            </p:cNvSpPr>
            <p:nvPr/>
          </p:nvSpPr>
          <p:spPr bwMode="gray">
            <a:xfrm rot="16200000" flipH="1">
              <a:off x="1821" y="2534"/>
              <a:ext cx="311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20" name="AutoShape 116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1" name="AutoShape 117"/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2" name="Oval 11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3" name="Oval 11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gray">
            <a:xfrm>
              <a:off x="2308" y="2932"/>
              <a:ext cx="1163" cy="1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25" name="Oval 121"/>
            <p:cNvSpPr>
              <a:spLocks noChangeArrowheads="1"/>
            </p:cNvSpPr>
            <p:nvPr/>
          </p:nvSpPr>
          <p:spPr bwMode="gray">
            <a:xfrm>
              <a:off x="2305" y="2932"/>
              <a:ext cx="1162" cy="17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gray">
            <a:xfrm>
              <a:off x="2305" y="2087"/>
              <a:ext cx="1163" cy="1096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27" name="Oval 123"/>
            <p:cNvSpPr>
              <a:spLocks noChangeArrowheads="1"/>
            </p:cNvSpPr>
            <p:nvPr/>
          </p:nvSpPr>
          <p:spPr bwMode="gray">
            <a:xfrm>
              <a:off x="2304" y="2084"/>
              <a:ext cx="1163" cy="109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44"/>
          <p:cNvGrpSpPr>
            <a:grpSpLocks/>
          </p:cNvGrpSpPr>
          <p:nvPr/>
        </p:nvGrpSpPr>
        <p:grpSpPr bwMode="auto">
          <a:xfrm>
            <a:off x="762000" y="5410200"/>
            <a:ext cx="8077200" cy="1084263"/>
            <a:chOff x="384" y="1344"/>
            <a:chExt cx="3072" cy="387"/>
          </a:xfrm>
        </p:grpSpPr>
        <p:sp>
          <p:nvSpPr>
            <p:cNvPr id="25638" name="AutoShape 45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15" name="AutoShape 46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solidFill>
              <a:srgbClr val="00FF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gray">
            <a:xfrm>
              <a:off x="665" y="1373"/>
              <a:ext cx="156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anose="020B0604030504040204" pitchFamily="34" charset="0"/>
                </a:rPr>
                <a:t>d</a:t>
              </a:r>
            </a:p>
          </p:txBody>
        </p:sp>
        <p:sp>
          <p:nvSpPr>
            <p:cNvPr id="24618" name="Text Box 49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5400">
                <a:solidFill>
                  <a:srgbClr val="FF3300"/>
                </a:solidFill>
                <a:latin typeface=".VnAvant" pitchFamily="34" charset="0"/>
              </a:endParaRPr>
            </a:p>
          </p:txBody>
        </p:sp>
      </p:grpSp>
      <p:grpSp>
        <p:nvGrpSpPr>
          <p:cNvPr id="20" name="Group 62"/>
          <p:cNvGrpSpPr>
            <a:grpSpLocks/>
          </p:cNvGrpSpPr>
          <p:nvPr/>
        </p:nvGrpSpPr>
        <p:grpSpPr bwMode="auto">
          <a:xfrm rot="5400000">
            <a:off x="48419" y="5537994"/>
            <a:ext cx="992188" cy="889000"/>
            <a:chOff x="1873" y="1824"/>
            <a:chExt cx="2013" cy="1841"/>
          </a:xfrm>
        </p:grpSpPr>
        <p:sp>
          <p:nvSpPr>
            <p:cNvPr id="4159" name="AutoShape 63"/>
            <p:cNvSpPr>
              <a:spLocks noChangeArrowheads="1"/>
            </p:cNvSpPr>
            <p:nvPr/>
          </p:nvSpPr>
          <p:spPr bwMode="gray">
            <a:xfrm rot="16200000" flipH="1">
              <a:off x="1822" y="252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06" name="AutoShape 64"/>
            <p:cNvSpPr>
              <a:spLocks noChangeArrowheads="1"/>
            </p:cNvSpPr>
            <p:nvPr/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7" name="AutoShape 65"/>
            <p:cNvSpPr>
              <a:spLocks noChangeArrowheads="1"/>
            </p:cNvSpPr>
            <p:nvPr/>
          </p:nvSpPr>
          <p:spPr bwMode="gray">
            <a:xfrm rot="10800000" flipH="1">
              <a:off x="2726" y="3458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8" name="Oval 66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9" name="Oval 67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gray">
            <a:xfrm>
              <a:off x="2308" y="2919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/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11" name="Oval 69"/>
            <p:cNvSpPr>
              <a:spLocks noChangeArrowheads="1"/>
            </p:cNvSpPr>
            <p:nvPr/>
          </p:nvSpPr>
          <p:spPr bwMode="gray">
            <a:xfrm>
              <a:off x="2305" y="2919"/>
              <a:ext cx="1162" cy="19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gray">
            <a:xfrm>
              <a:off x="2305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613" name="Oval 71"/>
            <p:cNvSpPr>
              <a:spLocks noChangeArrowheads="1"/>
            </p:cNvSpPr>
            <p:nvPr/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3531" name="Rectangle 107"/>
          <p:cNvSpPr>
            <a:spLocks/>
          </p:cNvSpPr>
          <p:nvPr/>
        </p:nvSpPr>
        <p:spPr bwMode="auto">
          <a:xfrm>
            <a:off x="3429000" y="1600200"/>
            <a:ext cx="16002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</a:rPr>
              <a:t>Bồ câu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30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31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103488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66FF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103489" name="Oval 113"/>
          <p:cNvSpPr>
            <a:spLocks noChangeArrowheads="1"/>
          </p:cNvSpPr>
          <p:nvPr/>
        </p:nvSpPr>
        <p:spPr bwMode="auto">
          <a:xfrm>
            <a:off x="457200" y="304800"/>
            <a:ext cx="685800" cy="609600"/>
          </a:xfrm>
          <a:prstGeom prst="ellipse">
            <a:avLst/>
          </a:prstGeom>
          <a:solidFill>
            <a:srgbClr val="FF66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b="1">
                <a:solidFill>
                  <a:srgbClr val="0066FF"/>
                </a:solidFill>
                <a:latin typeface="Tahoma" panose="020B0604030504040204" pitchFamily="34" charset="0"/>
              </a:rPr>
              <a:t>H</a:t>
            </a:r>
            <a:r>
              <a:rPr lang="en-US" altLang="en-US" sz="1200" b="1">
                <a:solidFill>
                  <a:srgbClr val="0066FF"/>
                </a:solidFill>
                <a:latin typeface="Tahoma" panose="020B0604030504040204" pitchFamily="34" charset="0"/>
              </a:rPr>
              <a:t>ết giờ</a:t>
            </a:r>
          </a:p>
        </p:txBody>
      </p:sp>
      <p:sp>
        <p:nvSpPr>
          <p:cNvPr id="103543" name="Rectangle 119"/>
          <p:cNvSpPr>
            <a:spLocks/>
          </p:cNvSpPr>
          <p:nvPr/>
        </p:nvSpPr>
        <p:spPr bwMode="auto">
          <a:xfrm>
            <a:off x="3352800" y="5562600"/>
            <a:ext cx="2819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</a:rPr>
              <a:t>Chim cút</a:t>
            </a:r>
          </a:p>
        </p:txBody>
      </p:sp>
      <p:sp>
        <p:nvSpPr>
          <p:cNvPr id="103552" name="Rectangle 128"/>
          <p:cNvSpPr>
            <a:spLocks/>
          </p:cNvSpPr>
          <p:nvPr/>
        </p:nvSpPr>
        <p:spPr bwMode="auto">
          <a:xfrm>
            <a:off x="3581400" y="42672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hlink"/>
                </a:solidFill>
                <a:latin typeface="Calibri" panose="020F0502020204030204" pitchFamily="34" charset="0"/>
              </a:rPr>
              <a:t>Vẹt</a:t>
            </a:r>
          </a:p>
        </p:txBody>
      </p:sp>
      <p:pic>
        <p:nvPicPr>
          <p:cNvPr id="103553" name="Picture 129" descr="imagesCAUMPNC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54" name="Picture 130" descr="imagesCAL7Y9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57" name="Picture 133" descr="chim cu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58" name="Picture 134" descr="chimhoami1fullinit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1447800" cy="914400"/>
          </a:xfrm>
          <a:prstGeom prst="rect">
            <a:avLst/>
          </a:prstGeom>
          <a:noFill/>
          <a:ln w="63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0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0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8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0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9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9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1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03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035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1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3000"/>
                                        <p:tgtEl>
                                          <p:spTgt spid="10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3000"/>
                                        <p:tgtEl>
                                          <p:spTgt spid="10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103463" grpId="0"/>
      <p:bldP spid="103487" grpId="0"/>
      <p:bldP spid="103531" grpId="0"/>
      <p:bldP spid="4209" grpId="0" animBg="1"/>
      <p:bldP spid="29" grpId="0" animBg="1"/>
      <p:bldP spid="30" grpId="0" animBg="1"/>
      <p:bldP spid="31" grpId="0" animBg="1"/>
      <p:bldP spid="103488" grpId="0" animBg="1"/>
      <p:bldP spid="103489" grpId="0" animBg="1"/>
      <p:bldP spid="103543" grpId="0"/>
      <p:bldP spid="103552" grpId="0"/>
      <p:bldP spid="103552" grpId="1"/>
      <p:bldP spid="10355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5Banhso_net5D_echi_echi_62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 rot="217796">
            <a:off x="838200" y="609600"/>
            <a:ext cx="7392988" cy="4692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2188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học đến đây là kết thúc rồi</a:t>
            </a: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219200" y="2489200"/>
            <a:ext cx="6591300" cy="1397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gradFill rotWithShape="1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 !</a:t>
            </a:r>
          </a:p>
          <a:p>
            <a:pPr algn="ctr"/>
            <a:r>
              <a:rPr lang="vi-VN" sz="3600" kern="10">
                <a:gradFill rotWithShape="1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các bạn đã theo dõi bài giảng của tôi!</a:t>
            </a:r>
            <a:endParaRPr lang="en-US" sz="3600" kern="10">
              <a:gradFill rotWithShape="1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981200" y="4495800"/>
            <a:ext cx="472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FF"/>
                </a:solidFill>
              </a:rPr>
              <a:t>Tài liệu tham khảo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400">
                <a:solidFill>
                  <a:srgbClr val="0000FF"/>
                </a:solidFill>
              </a:rPr>
              <a:t>http://Youtube.com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400">
                <a:solidFill>
                  <a:srgbClr val="0000FF"/>
                </a:solidFill>
              </a:rPr>
              <a:t>http://mp3.zing.vn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400">
                <a:solidFill>
                  <a:srgbClr val="0000FF"/>
                </a:solidFill>
              </a:rPr>
              <a:t>http://google.com.vn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e16l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381000"/>
            <a:ext cx="4495800" cy="1196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en-US" sz="2400">
                <a:solidFill>
                  <a:srgbClr val="FFFF00"/>
                </a:solidFill>
                <a:latin typeface="Tahoma" panose="020B0604030504040204" pitchFamily="34" charset="0"/>
              </a:rPr>
              <a:t>Hoạt động 1: Cô cho trẻ</a:t>
            </a:r>
            <a:r>
              <a:rPr lang="pt-BR" altLang="en-US" sz="240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xem  video clip về c</a:t>
            </a:r>
            <a:r>
              <a:rPr lang="pt-BR" altLang="en-US" sz="2400">
                <a:solidFill>
                  <a:srgbClr val="FFFF00"/>
                </a:solidFill>
                <a:latin typeface="Tahoma" panose="020B0604030504040204" pitchFamily="34" charset="0"/>
              </a:rPr>
              <a:t>ác loài chim và trò chuyện với trẻ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895600" y="381000"/>
            <a:ext cx="3276600" cy="4572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</a:rPr>
              <a:t>Clip v</a:t>
            </a:r>
            <a:r>
              <a:rPr lang="en-US" altLang="en-US" sz="2000" b="1">
                <a:solidFill>
                  <a:schemeClr val="folHlink"/>
                </a:solidFill>
              </a:rPr>
              <a:t>ề</a:t>
            </a: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</a:rPr>
              <a:t> c</a:t>
            </a:r>
            <a:r>
              <a:rPr lang="en-US" altLang="en-US" sz="2000" b="1">
                <a:solidFill>
                  <a:schemeClr val="folHlink"/>
                </a:solidFill>
              </a:rPr>
              <a:t>ác loài chim</a:t>
            </a: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</a:rPr>
              <a:t> </a:t>
            </a:r>
            <a:endParaRPr lang="en-US" altLang="en-US" sz="2000" b="1">
              <a:solidFill>
                <a:schemeClr val="folHlink"/>
              </a:solidFill>
            </a:endParaRPr>
          </a:p>
        </p:txBody>
      </p:sp>
      <p:pic>
        <p:nvPicPr>
          <p:cNvPr id="118789" name="clip chim tong hop- con chim vanh khuyen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524000"/>
            <a:ext cx="6324600" cy="441960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008" fill="hold"/>
                                        <p:tgtEl>
                                          <p:spTgt spid="1187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878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87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87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89"/>
                  </p:tgtEl>
                </p:cond>
              </p:nextCondLst>
            </p:seq>
          </p:childTnLst>
        </p:cTn>
      </p:par>
    </p:tnLst>
    <p:bldLst>
      <p:bldP spid="1187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FC1-eyes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2882900"/>
            <a:ext cx="6858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600">
                <a:solidFill>
                  <a:schemeClr val="hlink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Ho</a:t>
            </a:r>
            <a:r>
              <a:rPr lang="pt-BR" altLang="en-US" sz="2600">
                <a:solidFill>
                  <a:schemeClr val="hlink"/>
                </a:solidFill>
                <a:latin typeface="Tahoma" panose="020B0604030504040204" pitchFamily="34" charset="0"/>
              </a:rPr>
              <a:t>ạt động 2: Cho trẻ khám phá các lo</a:t>
            </a:r>
            <a:r>
              <a:rPr lang="pt-BR" altLang="en-US" sz="2600">
                <a:solidFill>
                  <a:schemeClr val="hlink"/>
                </a:solidFill>
              </a:rPr>
              <a:t>ài chim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2895600" y="152400"/>
            <a:ext cx="3962400" cy="533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Clip về chim vành khuyên</a:t>
            </a:r>
          </a:p>
        </p:txBody>
      </p:sp>
      <p:pic>
        <p:nvPicPr>
          <p:cNvPr id="142347" name="clip vanh khuyen chuan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6096000" cy="472440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63" fill="hold"/>
                                        <p:tgtEl>
                                          <p:spTgt spid="142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234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2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2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347"/>
                  </p:tgtEl>
                </p:cond>
              </p:nextCondLst>
            </p:seq>
          </p:childTnLst>
        </p:cTn>
      </p:par>
    </p:tnLst>
    <p:bldLst>
      <p:bldP spid="1423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chim vanh kh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50"/>
            <a:ext cx="60198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Oval 3"/>
          <p:cNvSpPr>
            <a:spLocks noChangeArrowheads="1"/>
          </p:cNvSpPr>
          <p:nvPr/>
        </p:nvSpPr>
        <p:spPr bwMode="auto">
          <a:xfrm>
            <a:off x="5638800" y="1447800"/>
            <a:ext cx="1600200" cy="11430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3886200" y="1905000"/>
            <a:ext cx="2362200" cy="3581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13" name="Oval 5"/>
          <p:cNvSpPr>
            <a:spLocks noChangeArrowheads="1"/>
          </p:cNvSpPr>
          <p:nvPr/>
        </p:nvSpPr>
        <p:spPr bwMode="auto">
          <a:xfrm>
            <a:off x="1752600" y="3733800"/>
            <a:ext cx="2209800" cy="11430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0</a:t>
            </a: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 flipH="1">
            <a:off x="6858000" y="914400"/>
            <a:ext cx="3810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 flipH="1" flipV="1">
            <a:off x="6324600" y="3962400"/>
            <a:ext cx="16764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V="1">
            <a:off x="1905000" y="4876800"/>
            <a:ext cx="838200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7239000" y="152400"/>
            <a:ext cx="1676400" cy="99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accent2"/>
                </a:solidFill>
              </a:rPr>
              <a:t>Đây là phần gì?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7315200" y="4343400"/>
            <a:ext cx="167640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Đây là phần gì?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685800" y="5562600"/>
            <a:ext cx="2209800" cy="1066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</a:rPr>
              <a:t>Mũi tên chỉ phần gì?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2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6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7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nimBg="1"/>
      <p:bldP spid="145411" grpId="1" animBg="1"/>
      <p:bldP spid="145412" grpId="0" animBg="1"/>
      <p:bldP spid="145412" grpId="1" animBg="1"/>
      <p:bldP spid="145413" grpId="0" animBg="1"/>
      <p:bldP spid="145413" grpId="1" animBg="1"/>
      <p:bldP spid="145417" grpId="0" animBg="1"/>
      <p:bldP spid="145417" grpId="1" animBg="1"/>
      <p:bldP spid="145418" grpId="0" animBg="1"/>
      <p:bldP spid="145418" grpId="1" animBg="1"/>
      <p:bldP spid="145419" grpId="0" animBg="1"/>
      <p:bldP spid="1454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 descr="Frames PPT 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209800" y="685800"/>
            <a:ext cx="4572000" cy="4572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chemeClr val="hlink"/>
                </a:solidFill>
                <a:latin typeface="Tahoma" panose="020B0604030504040204" pitchFamily="34" charset="0"/>
              </a:rPr>
              <a:t>Cấu tạo của chim v</a:t>
            </a:r>
            <a:r>
              <a:rPr lang="en-US" altLang="en-US" sz="2200" b="1">
                <a:solidFill>
                  <a:schemeClr val="hlink"/>
                </a:solidFill>
              </a:rPr>
              <a:t>ành khuyên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7543800" y="3124200"/>
            <a:ext cx="8382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Mắt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914400" y="2743200"/>
            <a:ext cx="7620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Cánh 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7391400" y="1066800"/>
            <a:ext cx="914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M</a:t>
            </a:r>
            <a:r>
              <a:rPr lang="en-US" altLang="en-US">
                <a:solidFill>
                  <a:schemeClr val="hlink"/>
                </a:solidFill>
              </a:rPr>
              <a:t>ỏ</a:t>
            </a:r>
          </a:p>
        </p:txBody>
      </p:sp>
      <p:pic>
        <p:nvPicPr>
          <p:cNvPr id="73744" name="Picture 16" descr="chim van kh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1676400" y="3048000"/>
            <a:ext cx="2209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990600" y="4876800"/>
            <a:ext cx="8382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Đuôi</a:t>
            </a:r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V="1">
            <a:off x="1828800" y="4572000"/>
            <a:ext cx="762000" cy="533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5181600" y="5791200"/>
            <a:ext cx="9906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hlink"/>
                </a:solidFill>
              </a:rPr>
              <a:t>2 chân</a:t>
            </a: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H="1" flipV="1">
            <a:off x="5486400" y="5105400"/>
            <a:ext cx="762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 flipV="1">
            <a:off x="4495800" y="4800600"/>
            <a:ext cx="1066800" cy="990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 flipV="1">
            <a:off x="5791200" y="2438400"/>
            <a:ext cx="17526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 flipH="1">
            <a:off x="6400800" y="1600200"/>
            <a:ext cx="12954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1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7" dur="10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10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6" grpId="0" animBg="1"/>
      <p:bldP spid="73736" grpId="1" animBg="1"/>
      <p:bldP spid="73738" grpId="0" animBg="1"/>
      <p:bldP spid="73738" grpId="1" animBg="1"/>
      <p:bldP spid="73743" grpId="0" animBg="1"/>
      <p:bldP spid="73743" grpId="1" animBg="1"/>
      <p:bldP spid="73745" grpId="0" animBg="1"/>
      <p:bldP spid="73745" grpId="1" animBg="1"/>
      <p:bldP spid="73747" grpId="0" animBg="1"/>
      <p:bldP spid="737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Singing - Red whiskered Bulbul - YouTube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360488"/>
            <a:ext cx="6629400" cy="4583112"/>
          </a:xfrm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2895600" y="152400"/>
            <a:ext cx="3733800" cy="533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hlink"/>
                </a:solidFill>
                <a:latin typeface="Tahoma" panose="020B0604030504040204" pitchFamily="34" charset="0"/>
              </a:rPr>
              <a:t>Clip về chim ch</a:t>
            </a:r>
            <a:r>
              <a:rPr lang="en-US" altLang="en-US" sz="2400">
                <a:solidFill>
                  <a:schemeClr val="hlink"/>
                </a:solidFill>
              </a:rPr>
              <a:t>ào mào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1" fill="hold"/>
                                        <p:tgtEl>
                                          <p:spTgt spid="129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902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9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9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28"/>
                  </p:tgtEl>
                </p:cond>
              </p:nextCondLst>
            </p:seq>
          </p:childTnLst>
        </p:cTn>
      </p:par>
    </p:tnLst>
    <p:bldLst>
      <p:bldP spid="1290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25&quot;&gt;&lt;property id=&quot;20148&quot; value=&quot;5&quot;/&gt;&lt;property id=&quot;20300&quot; value=&quot;Slide 15&quot;/&gt;&lt;property id=&quot;20307&quot; value=&quot;298&quot;/&gt;&lt;/object&gt;&lt;object type=&quot;3&quot; unique_id=&quot;10032&quot;&gt;&lt;property id=&quot;20148&quot; value=&quot;5&quot;/&gt;&lt;property id=&quot;20300&quot; value=&quot;Slide 19&quot;/&gt;&lt;property id=&quot;20307&quot; value=&quot;305&quot;/&gt;&lt;/object&gt;&lt;object type=&quot;3&quot; unique_id=&quot;10033&quot;&gt;&lt;property id=&quot;20148&quot; value=&quot;5&quot;/&gt;&lt;property id=&quot;20300&quot; value=&quot;Slide 20&quot;/&gt;&lt;property id=&quot;20307&quot; value=&quot;306&quot;/&gt;&lt;/object&gt;&lt;object type=&quot;3&quot; unique_id=&quot;11979&quot;&gt;&lt;property id=&quot;20148&quot; value=&quot;5&quot;/&gt;&lt;property id=&quot;20300&quot; value=&quot;Slide 7&quot;/&gt;&lt;property id=&quot;20307&quot; value=&quot;331&quot;/&gt;&lt;/object&gt;&lt;object type=&quot;3&quot; unique_id=&quot;14930&quot;&gt;&lt;property id=&quot;20148&quot; value=&quot;5&quot;/&gt;&lt;property id=&quot;20300&quot; value=&quot;Slide 18&quot;/&gt;&lt;property id=&quot;20307&quot; value=&quot;350&quot;/&gt;&lt;/object&gt;&lt;object type=&quot;3&quot; unique_id=&quot;14931&quot;&gt;&lt;property id=&quot;20148&quot; value=&quot;5&quot;/&gt;&lt;property id=&quot;20300&quot; value=&quot;Slide 3&quot;/&gt;&lt;property id=&quot;20307&quot; value=&quot;360&quot;/&gt;&lt;/object&gt;&lt;object type=&quot;3&quot; unique_id=&quot;14932&quot;&gt;&lt;property id=&quot;20148&quot; value=&quot;5&quot;/&gt;&lt;property id=&quot;20300&quot; value=&quot;Slide 5&quot;/&gt;&lt;property id=&quot;20307&quot; value=&quot;376&quot;/&gt;&lt;/object&gt;&lt;object type=&quot;3&quot; unique_id=&quot;14933&quot;&gt;&lt;property id=&quot;20148&quot; value=&quot;5&quot;/&gt;&lt;property id=&quot;20300&quot; value=&quot;Slide 8&quot;/&gt;&lt;property id=&quot;20307&quot; value=&quot;366&quot;/&gt;&lt;/object&gt;&lt;object type=&quot;3&quot; unique_id=&quot;14934&quot;&gt;&lt;property id=&quot;20148&quot; value=&quot;5&quot;/&gt;&lt;property id=&quot;20300&quot; value=&quot;Slide 10&quot;/&gt;&lt;property id=&quot;20307&quot; value=&quot;367&quot;/&gt;&lt;/object&gt;&lt;object type=&quot;3&quot; unique_id=&quot;14935&quot;&gt;&lt;property id=&quot;20148&quot; value=&quot;5&quot;/&gt;&lt;property id=&quot;20300&quot; value=&quot;Slide 11 - &amp;quot;So sánh chim vành khuyên và chim chào mào&amp;quot;&quot;/&gt;&lt;property id=&quot;20307&quot; value=&quot;370&quot;/&gt;&lt;/object&gt;&lt;object type=&quot;3&quot; unique_id=&quot;14940&quot;&gt;&lt;property id=&quot;20148&quot; value=&quot;5&quot;/&gt;&lt;property id=&quot;20300&quot; value=&quot;Slide 12&quot;/&gt;&lt;property id=&quot;20307&quot; value=&quot;361&quot;/&gt;&lt;/object&gt;&lt;object type=&quot;3&quot; unique_id=&quot;14941&quot;&gt;&lt;property id=&quot;20148&quot; value=&quot;5&quot;/&gt;&lt;property id=&quot;20300&quot; value=&quot;Slide 14&quot;/&gt;&lt;property id=&quot;20307&quot; value=&quot;362&quot;/&gt;&lt;/object&gt;&lt;object type=&quot;3&quot; unique_id=&quot;14944&quot;&gt;&lt;property id=&quot;20148&quot; value=&quot;5&quot;/&gt;&lt;property id=&quot;20300&quot; value=&quot;Slide 16&quot;/&gt;&lt;property id=&quot;20307&quot; value=&quot;373&quot;/&gt;&lt;/object&gt;&lt;object type=&quot;3&quot; unique_id=&quot;14945&quot;&gt;&lt;property id=&quot;20148&quot; value=&quot;5&quot;/&gt;&lt;property id=&quot;20300&quot; value=&quot;Slide 17&quot;/&gt;&lt;property id=&quot;20307&quot; value=&quot;374&quot;/&gt;&lt;/object&gt;&lt;object type=&quot;3&quot; unique_id=&quot;14946&quot;&gt;&lt;property id=&quot;20148&quot; value=&quot;5&quot;/&gt;&lt;property id=&quot;20300&quot; value=&quot;Slide 21&quot;/&gt;&lt;property id=&quot;20307&quot; value=&quot;352&quot;/&gt;&lt;/object&gt;&lt;object type=&quot;3&quot; unique_id=&quot;14947&quot;&gt;&lt;property id=&quot;20148&quot; value=&quot;5&quot;/&gt;&lt;property id=&quot;20300&quot; value=&quot;Slide 22&quot;/&gt;&lt;property id=&quot;20307&quot; value=&quot;355&quot;/&gt;&lt;/object&gt;&lt;object type=&quot;3&quot; unique_id=&quot;14948&quot;&gt;&lt;property id=&quot;20148&quot; value=&quot;5&quot;/&gt;&lt;property id=&quot;20300&quot; value=&quot;Slide 23&quot;/&gt;&lt;property id=&quot;20307&quot; value=&quot;354&quot;/&gt;&lt;/object&gt;&lt;object type=&quot;3&quot; unique_id=&quot;15223&quot;&gt;&lt;property id=&quot;20148&quot; value=&quot;5&quot;/&gt;&lt;property id=&quot;20300&quot; value=&quot;Slide 9&quot;/&gt;&lt;property id=&quot;20307&quot; value=&quot;377&quot;/&gt;&lt;/object&gt;&lt;object type=&quot;3&quot; unique_id=&quot;15596&quot;&gt;&lt;property id=&quot;20148&quot; value=&quot;5&quot;/&gt;&lt;property id=&quot;20300&quot; value=&quot;Slide 6&quot;/&gt;&lt;property id=&quot;20307&quot; value=&quot;378&quot;/&gt;&lt;/object&gt;&lt;object type=&quot;3&quot; unique_id=&quot;15869&quot;&gt;&lt;property id=&quot;20148&quot; value=&quot;5&quot;/&gt;&lt;property id=&quot;20300&quot; value=&quot;Slide 13&quot;/&gt;&lt;property id=&quot;20307&quot; value=&quot;3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406</Words>
  <Application>Microsoft Office PowerPoint</Application>
  <PresentationFormat>On-screen Show (4:3)</PresentationFormat>
  <Paragraphs>132</Paragraphs>
  <Slides>24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Tahoma</vt:lpstr>
      <vt:lpstr>.VnTime</vt:lpstr>
      <vt:lpstr>.VnAvant</vt:lpstr>
      <vt:lpstr>.VnBodoniH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chim vành khuyên và chim chào mào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0982188224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Techsi.vn</cp:lastModifiedBy>
  <cp:revision>442</cp:revision>
  <dcterms:created xsi:type="dcterms:W3CDTF">2011-02-04T05:32:00Z</dcterms:created>
  <dcterms:modified xsi:type="dcterms:W3CDTF">2023-08-09T06:27:07Z</dcterms:modified>
</cp:coreProperties>
</file>