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9" r:id="rId3"/>
    <p:sldId id="260" r:id="rId4"/>
    <p:sldId id="261" r:id="rId5"/>
    <p:sldId id="262" r:id="rId6"/>
    <p:sldId id="263" r:id="rId7"/>
    <p:sldId id="264" r:id="rId8"/>
    <p:sldId id="265" r:id="rId9"/>
    <p:sldId id="268" r:id="rId10"/>
    <p:sldId id="269" r:id="rId11"/>
    <p:sldId id="270" r:id="rId12"/>
    <p:sldId id="271" r:id="rId13"/>
    <p:sldId id="276" r:id="rId14"/>
    <p:sldId id="277"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461"/>
    <a:srgbClr val="75904E"/>
    <a:srgbClr val="5DD5FF"/>
    <a:srgbClr val="C1DF95"/>
    <a:srgbClr val="FAFCF6"/>
    <a:srgbClr val="E7F2D6"/>
    <a:srgbClr val="E8F3D9"/>
    <a:srgbClr val="CBE4A6"/>
    <a:srgbClr val="ACD473"/>
    <a:srgbClr val="FAA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4285714285714"/>
          <c:y val="6.3400576368876083E-2"/>
          <c:w val="0.80638611448736697"/>
          <c:h val="0.82132564841498557"/>
        </c:manualLayout>
      </c:layout>
      <c:barChart>
        <c:barDir val="col"/>
        <c:grouping val="clustered"/>
        <c:varyColors val="0"/>
        <c:ser>
          <c:idx val="0"/>
          <c:order val="0"/>
          <c:tx>
            <c:strRef>
              <c:f>Sheet1!$A$2</c:f>
              <c:strCache>
                <c:ptCount val="1"/>
                <c:pt idx="0">
                  <c:v>Nội dung</c:v>
                </c:pt>
              </c:strCache>
            </c:strRef>
          </c:tx>
          <c:spPr>
            <a:solidFill>
              <a:srgbClr val="339966"/>
            </a:solidFill>
            <a:ln w="25293">
              <a:noFill/>
            </a:ln>
          </c:spPr>
          <c:invertIfNegative val="0"/>
          <c:dPt>
            <c:idx val="0"/>
            <c:invertIfNegative val="0"/>
            <c:bubble3D val="0"/>
            <c:spPr>
              <a:solidFill>
                <a:srgbClr val="5DD5FF"/>
              </a:solidFill>
              <a:ln w="25293">
                <a:noFill/>
              </a:ln>
            </c:spPr>
            <c:extLst>
              <c:ext xmlns:c16="http://schemas.microsoft.com/office/drawing/2014/chart" uri="{C3380CC4-5D6E-409C-BE32-E72D297353CC}">
                <c16:uniqueId val="{00000001-ECAD-41E5-8490-E74C1D389A5A}"/>
              </c:ext>
            </c:extLst>
          </c:dPt>
          <c:dPt>
            <c:idx val="1"/>
            <c:invertIfNegative val="0"/>
            <c:bubble3D val="0"/>
            <c:spPr>
              <a:solidFill>
                <a:srgbClr val="FF0000"/>
              </a:solidFill>
              <a:ln w="25293">
                <a:noFill/>
              </a:ln>
            </c:spPr>
            <c:extLst>
              <c:ext xmlns:c16="http://schemas.microsoft.com/office/drawing/2014/chart" uri="{C3380CC4-5D6E-409C-BE32-E72D297353CC}">
                <c16:uniqueId val="{00000003-ECAD-41E5-8490-E74C1D389A5A}"/>
              </c:ext>
            </c:extLst>
          </c:dPt>
          <c:dPt>
            <c:idx val="2"/>
            <c:invertIfNegative val="0"/>
            <c:bubble3D val="0"/>
            <c:spPr>
              <a:solidFill>
                <a:srgbClr val="FFFF00"/>
              </a:solidFill>
              <a:ln w="25293">
                <a:noFill/>
              </a:ln>
            </c:spPr>
            <c:extLst>
              <c:ext xmlns:c16="http://schemas.microsoft.com/office/drawing/2014/chart" uri="{C3380CC4-5D6E-409C-BE32-E72D297353CC}">
                <c16:uniqueId val="{00000005-ECAD-41E5-8490-E74C1D389A5A}"/>
              </c:ext>
            </c:extLst>
          </c:dPt>
          <c:dLbls>
            <c:dLbl>
              <c:idx val="0"/>
              <c:layout>
                <c:manualLayout>
                  <c:x val="0"/>
                  <c:y val="-1.9305019305019377E-2"/>
                </c:manualLayout>
              </c:layout>
              <c:tx>
                <c:rich>
                  <a:bodyPr/>
                  <a:lstStyle/>
                  <a:p>
                    <a:r>
                      <a:rPr lang="en-US" smtClean="0"/>
                      <a:t>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CAD-41E5-8490-E74C1D389A5A}"/>
                </c:ext>
              </c:extLst>
            </c:dLbl>
            <c:spPr>
              <a:noFill/>
              <a:ln w="25293">
                <a:noFill/>
              </a:ln>
            </c:spPr>
            <c:txPr>
              <a:bodyPr/>
              <a:lstStyle/>
              <a:p>
                <a:pPr>
                  <a:defRPr sz="1598" b="0" i="0" u="none" strike="noStrike" baseline="0">
                    <a:solidFill>
                      <a:srgbClr val="333333"/>
                    </a:solidFill>
                    <a:latin typeface="Arial" pitchFamily="34" charset="0"/>
                    <a:ea typeface="Calibri"/>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2"/>
                <c:pt idx="0">
                  <c:v>6 trẻ</c:v>
                </c:pt>
                <c:pt idx="1">
                  <c:v> 12 trẻ</c:v>
                </c:pt>
              </c:strCache>
            </c:strRef>
          </c:cat>
          <c:val>
            <c:numRef>
              <c:f>Sheet1!$B$2:$D$2</c:f>
              <c:numCache>
                <c:formatCode>0%</c:formatCode>
                <c:ptCount val="3"/>
                <c:pt idx="0">
                  <c:v>0.33</c:v>
                </c:pt>
                <c:pt idx="1">
                  <c:v>0.67</c:v>
                </c:pt>
              </c:numCache>
            </c:numRef>
          </c:val>
          <c:extLst>
            <c:ext xmlns:c16="http://schemas.microsoft.com/office/drawing/2014/chart" uri="{C3380CC4-5D6E-409C-BE32-E72D297353CC}">
              <c16:uniqueId val="{00000006-ECAD-41E5-8490-E74C1D389A5A}"/>
            </c:ext>
          </c:extLst>
        </c:ser>
        <c:dLbls>
          <c:showLegendKey val="0"/>
          <c:showVal val="0"/>
          <c:showCatName val="0"/>
          <c:showSerName val="0"/>
          <c:showPercent val="0"/>
          <c:showBubbleSize val="0"/>
        </c:dLbls>
        <c:gapWidth val="73"/>
        <c:axId val="128969344"/>
        <c:axId val="129094016"/>
      </c:barChart>
      <c:catAx>
        <c:axId val="128969344"/>
        <c:scaling>
          <c:orientation val="minMax"/>
        </c:scaling>
        <c:delete val="1"/>
        <c:axPos val="b"/>
        <c:numFmt formatCode="General" sourceLinked="1"/>
        <c:majorTickMark val="out"/>
        <c:minorTickMark val="none"/>
        <c:tickLblPos val="nextTo"/>
        <c:crossAx val="129094016"/>
        <c:crosses val="autoZero"/>
        <c:auto val="1"/>
        <c:lblAlgn val="ctr"/>
        <c:lblOffset val="100"/>
        <c:noMultiLvlLbl val="0"/>
      </c:catAx>
      <c:valAx>
        <c:axId val="129094016"/>
        <c:scaling>
          <c:orientation val="minMax"/>
        </c:scaling>
        <c:delete val="0"/>
        <c:axPos val="l"/>
        <c:numFmt formatCode="0%" sourceLinked="1"/>
        <c:majorTickMark val="out"/>
        <c:minorTickMark val="none"/>
        <c:tickLblPos val="nextTo"/>
        <c:spPr>
          <a:ln w="12647">
            <a:solidFill>
              <a:srgbClr val="333333"/>
            </a:solidFill>
            <a:prstDash val="solid"/>
          </a:ln>
        </c:spPr>
        <c:txPr>
          <a:bodyPr rot="0" vert="horz"/>
          <a:lstStyle/>
          <a:p>
            <a:pPr>
              <a:defRPr sz="999" b="1" i="0" u="none" strike="noStrike" baseline="0">
                <a:solidFill>
                  <a:schemeClr val="tx1">
                    <a:lumMod val="65000"/>
                    <a:lumOff val="35000"/>
                  </a:schemeClr>
                </a:solidFill>
                <a:latin typeface="Arial" pitchFamily="34" charset="0"/>
                <a:ea typeface="Calibri"/>
                <a:cs typeface="Arial" pitchFamily="34" charset="0"/>
              </a:defRPr>
            </a:pPr>
            <a:endParaRPr lang="en-US"/>
          </a:p>
        </c:txPr>
        <c:crossAx val="128969344"/>
        <c:crosses val="autoZero"/>
        <c:crossBetween val="between"/>
      </c:valAx>
      <c:spPr>
        <a:noFill/>
        <a:ln w="25364">
          <a:noFill/>
        </a:ln>
      </c:spPr>
    </c:plotArea>
    <c:plotVisOnly val="1"/>
    <c:dispBlanksAs val="gap"/>
    <c:showDLblsOverMax val="0"/>
  </c:chart>
  <c:spPr>
    <a:noFill/>
    <a:ln>
      <a:noFill/>
    </a:ln>
  </c:spPr>
  <c:txPr>
    <a:bodyPr/>
    <a:lstStyle/>
    <a:p>
      <a:pPr>
        <a:defRPr sz="797"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0.22684</cdr:x>
      <cdr:y>0.89747</cdr:y>
    </cdr:from>
    <cdr:to>
      <cdr:x>0.36631</cdr:x>
      <cdr:y>1</cdr:y>
    </cdr:to>
    <cdr:sp macro="" textlink="">
      <cdr:nvSpPr>
        <cdr:cNvPr id="2" name="TextBox 1"/>
        <cdr:cNvSpPr txBox="1"/>
      </cdr:nvSpPr>
      <cdr:spPr>
        <a:xfrm xmlns:a="http://schemas.openxmlformats.org/drawingml/2006/main">
          <a:off x="892354" y="2952052"/>
          <a:ext cx="548640" cy="3372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0.22395</cdr:x>
      <cdr:y>0.9</cdr:y>
    </cdr:from>
    <cdr:to>
      <cdr:x>0.3444</cdr:x>
      <cdr:y>1</cdr:y>
    </cdr:to>
    <cdr:sp macro="" textlink="">
      <cdr:nvSpPr>
        <cdr:cNvPr id="3" name="TextBox 2"/>
        <cdr:cNvSpPr txBox="1"/>
      </cdr:nvSpPr>
      <cdr:spPr>
        <a:xfrm xmlns:a="http://schemas.openxmlformats.org/drawingml/2006/main">
          <a:off x="907174" y="3048401"/>
          <a:ext cx="487917" cy="338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6 </a:t>
          </a:r>
          <a:r>
            <a:rPr lang="en-US" sz="1800" b="1" dirty="0" err="1" smtClean="0">
              <a:latin typeface="Times New Roman" panose="02020603050405020304" pitchFamily="18" charset="0"/>
              <a:cs typeface="Times New Roman" panose="02020603050405020304" pitchFamily="18" charset="0"/>
            </a:rPr>
            <a:t>trẻ</a:t>
          </a:r>
          <a:endParaRPr lang="en-US"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0.46158</cdr:x>
      <cdr:y>0.89523</cdr:y>
    </cdr:from>
    <cdr:to>
      <cdr:x>0.61898</cdr:x>
      <cdr:y>1</cdr:y>
    </cdr:to>
    <cdr:sp macro="" textlink="">
      <cdr:nvSpPr>
        <cdr:cNvPr id="4" name="TextBox 3"/>
        <cdr:cNvSpPr txBox="1"/>
      </cdr:nvSpPr>
      <cdr:spPr>
        <a:xfrm xmlns:a="http://schemas.openxmlformats.org/drawingml/2006/main">
          <a:off x="1869785" y="3032246"/>
          <a:ext cx="637594" cy="3548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12 </a:t>
          </a:r>
          <a:r>
            <a:rPr lang="en-US" sz="1800" b="1" dirty="0" err="1" smtClean="0">
              <a:latin typeface="Times New Roman" panose="02020603050405020304" pitchFamily="18" charset="0"/>
              <a:cs typeface="Times New Roman" panose="02020603050405020304" pitchFamily="18" charset="0"/>
            </a:rPr>
            <a:t>trẻ</a:t>
          </a:r>
          <a:endParaRPr lang="en-US" sz="1800" b="1" dirty="0">
            <a:latin typeface="Times New Roman" panose="02020603050405020304" pitchFamily="18"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3006F-AD0D-4970-A32B-F9F4CFED04CC}"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415998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3006F-AD0D-4970-A32B-F9F4CFED04CC}"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84902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3006F-AD0D-4970-A32B-F9F4CFED04CC}"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94222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3006F-AD0D-4970-A32B-F9F4CFED04CC}"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68133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83006F-AD0D-4970-A32B-F9F4CFED04CC}"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68746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3006F-AD0D-4970-A32B-F9F4CFED04CC}"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156878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3006F-AD0D-4970-A32B-F9F4CFED04CC}"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142767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3006F-AD0D-4970-A32B-F9F4CFED04CC}"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261611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3006F-AD0D-4970-A32B-F9F4CFED04CC}"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54656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83006F-AD0D-4970-A32B-F9F4CFED04CC}"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389221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83006F-AD0D-4970-A32B-F9F4CFED04CC}"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3104A-C05D-4957-907A-7B62887CFDFF}" type="slidenum">
              <a:rPr lang="en-US" smtClean="0"/>
              <a:t>‹#›</a:t>
            </a:fld>
            <a:endParaRPr lang="en-US"/>
          </a:p>
        </p:txBody>
      </p:sp>
    </p:spTree>
    <p:extLst>
      <p:ext uri="{BB962C8B-B14F-4D97-AF65-F5344CB8AC3E}">
        <p14:creationId xmlns:p14="http://schemas.microsoft.com/office/powerpoint/2010/main" val="62446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006F-AD0D-4970-A32B-F9F4CFED04CC}" type="datetimeFigureOut">
              <a:rPr lang="en-US" smtClean="0"/>
              <a:t>11/12/2023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3104A-C05D-4957-907A-7B62887CFDFF}" type="slidenum">
              <a:rPr lang="en-US" smtClean="0"/>
              <a:t>‹#›</a:t>
            </a:fld>
            <a:endParaRPr lang="en-US"/>
          </a:p>
        </p:txBody>
      </p:sp>
    </p:spTree>
    <p:extLst>
      <p:ext uri="{BB962C8B-B14F-4D97-AF65-F5344CB8AC3E}">
        <p14:creationId xmlns:p14="http://schemas.microsoft.com/office/powerpoint/2010/main" val="365190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629A28-50FE-4B5C-8F66-99FE90323DAB}"/>
              </a:ext>
            </a:extLst>
          </p:cNvPr>
          <p:cNvSpPr txBox="1">
            <a:spLocks noChangeArrowheads="1"/>
          </p:cNvSpPr>
          <p:nvPr/>
        </p:nvSpPr>
        <p:spPr bwMode="auto">
          <a:xfrm>
            <a:off x="2056798" y="15414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a:solidFill>
                  <a:srgbClr val="FFFFCC"/>
                </a:solidFill>
                <a:latin typeface="+mj-lt"/>
                <a:ea typeface="+mj-ea"/>
                <a:cs typeface="+mj-cs"/>
              </a:defRPr>
            </a:lvl1pPr>
            <a:lvl2pPr algn="ctr" rtl="0" eaLnBrk="0" fontAlgn="base" hangingPunct="0">
              <a:spcBef>
                <a:spcPct val="0"/>
              </a:spcBef>
              <a:spcAft>
                <a:spcPct val="0"/>
              </a:spcAft>
              <a:defRPr sz="4000" b="1" i="1">
                <a:solidFill>
                  <a:srgbClr val="FFFFCC"/>
                </a:solidFill>
                <a:latin typeface="Times New Roman" pitchFamily="18" charset="0"/>
              </a:defRPr>
            </a:lvl2pPr>
            <a:lvl3pPr algn="ctr" rtl="0" eaLnBrk="0" fontAlgn="base" hangingPunct="0">
              <a:spcBef>
                <a:spcPct val="0"/>
              </a:spcBef>
              <a:spcAft>
                <a:spcPct val="0"/>
              </a:spcAft>
              <a:defRPr sz="4000" b="1" i="1">
                <a:solidFill>
                  <a:srgbClr val="FFFFCC"/>
                </a:solidFill>
                <a:latin typeface="Times New Roman" pitchFamily="18" charset="0"/>
              </a:defRPr>
            </a:lvl3pPr>
            <a:lvl4pPr algn="ctr" rtl="0" eaLnBrk="0" fontAlgn="base" hangingPunct="0">
              <a:spcBef>
                <a:spcPct val="0"/>
              </a:spcBef>
              <a:spcAft>
                <a:spcPct val="0"/>
              </a:spcAft>
              <a:defRPr sz="4000" b="1" i="1">
                <a:solidFill>
                  <a:srgbClr val="FFFFCC"/>
                </a:solidFill>
                <a:latin typeface="Times New Roman" pitchFamily="18" charset="0"/>
              </a:defRPr>
            </a:lvl4pPr>
            <a:lvl5pPr algn="ctr" rtl="0" eaLnBrk="0" fontAlgn="base" hangingPunct="0">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rgbClr val="7030A0"/>
                </a:solidFill>
                <a:effectLst/>
                <a:uLnTx/>
                <a:uFillTx/>
                <a:latin typeface="Times New Roman"/>
                <a:ea typeface="宋体" charset="-122"/>
              </a:rPr>
              <a:t>PHÒNG GIÁO DỤC VÀ ĐÀO TẠO QUẬN LONG BIÊN</a:t>
            </a:r>
            <a:br>
              <a:rPr kumimoji="0" lang="en-US" altLang="zh-CN" sz="2400" b="1" i="0" u="none" strike="noStrike" kern="0" cap="none" spc="0" normalizeH="0" baseline="0" noProof="0" dirty="0" smtClean="0">
                <a:ln>
                  <a:noFill/>
                </a:ln>
                <a:solidFill>
                  <a:srgbClr val="7030A0"/>
                </a:solidFill>
                <a:effectLst/>
                <a:uLnTx/>
                <a:uFillTx/>
                <a:latin typeface="Times New Roman"/>
                <a:ea typeface="宋体" charset="-122"/>
              </a:rPr>
            </a:br>
            <a:r>
              <a:rPr kumimoji="0" lang="en-US" altLang="zh-CN" sz="2400" b="1" i="0" u="none" strike="noStrike" kern="0" cap="none" spc="0" normalizeH="0" baseline="0" noProof="0" dirty="0" smtClean="0">
                <a:ln>
                  <a:noFill/>
                </a:ln>
                <a:solidFill>
                  <a:srgbClr val="7030A0"/>
                </a:solidFill>
                <a:effectLst/>
                <a:uLnTx/>
                <a:uFillTx/>
                <a:latin typeface="Times New Roman"/>
                <a:ea typeface="宋体" charset="-122"/>
              </a:rPr>
              <a:t>TRƯỜNG MẦM NON </a:t>
            </a:r>
            <a:r>
              <a:rPr lang="en-US" altLang="zh-CN" sz="2400" i="0" kern="0" dirty="0" smtClean="0">
                <a:solidFill>
                  <a:srgbClr val="7030A0"/>
                </a:solidFill>
                <a:latin typeface="Times New Roman"/>
                <a:ea typeface="宋体" charset="-122"/>
              </a:rPr>
              <a:t>NGUYỆT QUẾ</a:t>
            </a:r>
            <a:endParaRPr kumimoji="0" lang="en-US" altLang="zh-CN" sz="2400" b="1" i="0" u="none" strike="noStrike" kern="0" cap="none" spc="0" normalizeH="0" baseline="0" noProof="0" dirty="0">
              <a:ln>
                <a:noFill/>
              </a:ln>
              <a:solidFill>
                <a:srgbClr val="7030A0"/>
              </a:solidFill>
              <a:effectLst/>
              <a:uLnTx/>
              <a:uFillTx/>
              <a:latin typeface="Times New Roman"/>
              <a:ea typeface="宋体" charset="-122"/>
            </a:endParaRPr>
          </a:p>
        </p:txBody>
      </p:sp>
      <p:sp>
        <p:nvSpPr>
          <p:cNvPr id="2" name="TextBox 1"/>
          <p:cNvSpPr txBox="1"/>
          <p:nvPr/>
        </p:nvSpPr>
        <p:spPr>
          <a:xfrm>
            <a:off x="2056798" y="3190095"/>
            <a:ext cx="8617422" cy="1815882"/>
          </a:xfrm>
          <a:prstGeom prst="rect">
            <a:avLst/>
          </a:prstGeom>
          <a:noFill/>
        </p:spPr>
        <p:txBody>
          <a:bodyPr wrap="square" rtlCol="0">
            <a:spAutoFit/>
          </a:bodyPr>
          <a:lstStyle/>
          <a:p>
            <a:pPr algn="ct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Một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số</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giúp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trẻ</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24 - 36 </a:t>
            </a:r>
            <a:r>
              <a:rPr lang="en-US" sz="2400" b="1" dirty="0" err="1" smtClean="0">
                <a:solidFill>
                  <a:srgbClr val="FF0000"/>
                </a:solidFill>
                <a:latin typeface="Times New Roman" panose="02020603050405020304" pitchFamily="18" charset="0"/>
                <a:cs typeface="Times New Roman" panose="02020603050405020304" pitchFamily="18" charset="0"/>
              </a:rPr>
              <a:t>tháng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biết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biệt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tốt</a:t>
            </a:r>
            <a:r>
              <a:rPr lang="en-US" sz="2400" b="1" dirty="0" smtClean="0">
                <a:solidFill>
                  <a:srgbClr val="FF0000"/>
                </a:solidFill>
                <a:latin typeface="Times New Roman" panose="02020603050405020304" pitchFamily="18" charset="0"/>
                <a:cs typeface="Times New Roman" panose="02020603050405020304" pitchFamily="18" charset="0"/>
              </a:rPr>
              <a:t> 3 </a:t>
            </a:r>
            <a:r>
              <a:rPr lang="en-US" sz="2400" b="1" dirty="0" err="1" smtClean="0">
                <a:solidFill>
                  <a:srgbClr val="FF0000"/>
                </a:solidFill>
                <a:latin typeface="Times New Roman" panose="02020603050405020304" pitchFamily="18" charset="0"/>
                <a:cs typeface="Times New Roman" panose="02020603050405020304" pitchFamily="18" charset="0"/>
              </a:rPr>
              <a:t>màu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xanh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đỏ</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vàng</a:t>
            </a:r>
            <a:r>
              <a:rPr lang="en-US" sz="2400" b="1" dirty="0" smtClean="0">
                <a:solidFill>
                  <a:srgbClr val="FF0000"/>
                </a:solidFill>
                <a:latin typeface="Times New Roman" panose="02020603050405020304" pitchFamily="18" charset="0"/>
                <a:cs typeface="Times New Roman" panose="02020603050405020304" pitchFamily="18" charset="0"/>
              </a:rPr>
              <a:t>”</a:t>
            </a:r>
          </a:p>
          <a:p>
            <a:pPr algn="ct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7" name="TextBox 3">
            <a:extLst>
              <a:ext uri="{FF2B5EF4-FFF2-40B4-BE49-F238E27FC236}">
                <a16:creationId xmlns:a16="http://schemas.microsoft.com/office/drawing/2014/main" id="{1163C401-6820-4AD0-AD98-DF359DC8C5D3}"/>
              </a:ext>
            </a:extLst>
          </p:cNvPr>
          <p:cNvSpPr txBox="1">
            <a:spLocks noChangeArrowheads="1"/>
          </p:cNvSpPr>
          <p:nvPr/>
        </p:nvSpPr>
        <p:spPr bwMode="auto">
          <a:xfrm>
            <a:off x="3916496" y="5081738"/>
            <a:ext cx="4510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2400" b="1" dirty="0" err="1">
                <a:solidFill>
                  <a:srgbClr val="0070C0"/>
                </a:solidFill>
                <a:latin typeface="Times New Roman" panose="02020603050405020304" pitchFamily="18" charset="0"/>
                <a:cs typeface="Times New Roman" panose="02020603050405020304" pitchFamily="18" charset="0"/>
              </a:rPr>
              <a:t>Giáo</a:t>
            </a:r>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a:solidFill>
                  <a:srgbClr val="0070C0"/>
                </a:solidFill>
                <a:latin typeface="Times New Roman" panose="02020603050405020304" pitchFamily="18" charset="0"/>
                <a:cs typeface="Times New Roman" panose="02020603050405020304" pitchFamily="18" charset="0"/>
              </a:rPr>
              <a:t>viên</a:t>
            </a:r>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Nguyễn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Thị</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Hà</a:t>
            </a:r>
            <a:endParaRPr lang="vi-VN" altLang="vi-VN"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4">
            <a:extLst>
              <a:ext uri="{FF2B5EF4-FFF2-40B4-BE49-F238E27FC236}">
                <a16:creationId xmlns:a16="http://schemas.microsoft.com/office/drawing/2014/main" id="{00D37FA0-EC57-41D6-8307-CDE5C1C8753A}"/>
              </a:ext>
            </a:extLst>
          </p:cNvPr>
          <p:cNvSpPr txBox="1">
            <a:spLocks noChangeArrowheads="1"/>
          </p:cNvSpPr>
          <p:nvPr/>
        </p:nvSpPr>
        <p:spPr bwMode="auto">
          <a:xfrm>
            <a:off x="4549635" y="6393205"/>
            <a:ext cx="3092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b="1" dirty="0" err="1">
                <a:solidFill>
                  <a:srgbClr val="002060"/>
                </a:solidFill>
                <a:latin typeface="Times New Roman" panose="02020603050405020304" pitchFamily="18" charset="0"/>
                <a:cs typeface="Times New Roman" panose="02020603050405020304" pitchFamily="18" charset="0"/>
              </a:rPr>
              <a:t>Năm</a:t>
            </a:r>
            <a:r>
              <a:rPr lang="en-US" altLang="vi-VN" b="1" dirty="0">
                <a:solidFill>
                  <a:srgbClr val="002060"/>
                </a:solidFill>
                <a:latin typeface="Times New Roman" panose="02020603050405020304" pitchFamily="18" charset="0"/>
                <a:cs typeface="Times New Roman" panose="02020603050405020304" pitchFamily="18" charset="0"/>
              </a:rPr>
              <a:t> </a:t>
            </a:r>
            <a:r>
              <a:rPr lang="en-US" altLang="vi-VN" b="1" dirty="0" err="1" smtClean="0">
                <a:solidFill>
                  <a:srgbClr val="002060"/>
                </a:solidFill>
                <a:latin typeface="Times New Roman" panose="02020603050405020304" pitchFamily="18" charset="0"/>
                <a:cs typeface="Times New Roman" panose="02020603050405020304" pitchFamily="18" charset="0"/>
              </a:rPr>
              <a:t>học</a:t>
            </a:r>
            <a:r>
              <a:rPr lang="en-US" altLang="vi-VN" b="1" dirty="0" smtClean="0">
                <a:solidFill>
                  <a:srgbClr val="002060"/>
                </a:solidFill>
                <a:latin typeface="Times New Roman" panose="02020603050405020304" pitchFamily="18" charset="0"/>
                <a:cs typeface="Times New Roman" panose="02020603050405020304" pitchFamily="18" charset="0"/>
              </a:rPr>
              <a:t>: 2023 </a:t>
            </a:r>
            <a:r>
              <a:rPr lang="en-US" altLang="vi-VN" b="1" dirty="0">
                <a:solidFill>
                  <a:srgbClr val="002060"/>
                </a:solidFill>
                <a:latin typeface="Times New Roman" panose="02020603050405020304" pitchFamily="18" charset="0"/>
                <a:cs typeface="Times New Roman" panose="02020603050405020304" pitchFamily="18" charset="0"/>
              </a:rPr>
              <a:t>- </a:t>
            </a:r>
            <a:r>
              <a:rPr lang="en-US" altLang="vi-VN" b="1" dirty="0" smtClean="0">
                <a:solidFill>
                  <a:srgbClr val="002060"/>
                </a:solidFill>
                <a:latin typeface="Times New Roman" panose="02020603050405020304" pitchFamily="18" charset="0"/>
                <a:cs typeface="Times New Roman" panose="02020603050405020304" pitchFamily="18" charset="0"/>
              </a:rPr>
              <a:t>2024</a:t>
            </a:r>
            <a:endParaRPr lang="vi-VN" altLang="vi-VN"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961" y="987275"/>
            <a:ext cx="1901738" cy="1475714"/>
          </a:xfrm>
          <a:prstGeom prst="rect">
            <a:avLst/>
          </a:prstGeom>
        </p:spPr>
      </p:pic>
      <p:sp>
        <p:nvSpPr>
          <p:cNvPr id="6" name="TextBox 5"/>
          <p:cNvSpPr txBox="1"/>
          <p:nvPr/>
        </p:nvSpPr>
        <p:spPr>
          <a:xfrm>
            <a:off x="4549635" y="3013788"/>
            <a:ext cx="3674211" cy="523220"/>
          </a:xfrm>
          <a:prstGeom prst="rect">
            <a:avLst/>
          </a:prstGeom>
          <a:noFill/>
        </p:spPr>
        <p:txBody>
          <a:bodyPr wrap="none" rtlCol="0">
            <a:spAutoFit/>
          </a:bodyPr>
          <a:lstStyle/>
          <a:p>
            <a:r>
              <a:rPr lang="en-US" sz="2800" b="1" dirty="0" smtClean="0">
                <a:solidFill>
                  <a:srgbClr val="75904E"/>
                </a:solidFill>
                <a:latin typeface="Times New Roman" panose="02020603050405020304" pitchFamily="18" charset="0"/>
                <a:cs typeface="Times New Roman" panose="02020603050405020304" pitchFamily="18" charset="0"/>
              </a:rPr>
              <a:t>BÀI THUYẾT TRÌNH</a:t>
            </a:r>
            <a:endParaRPr lang="en-US" sz="2800" b="1" dirty="0">
              <a:solidFill>
                <a:srgbClr val="7590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4950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grpSp>
        <p:nvGrpSpPr>
          <p:cNvPr id="15" name="Group 14"/>
          <p:cNvGrpSpPr/>
          <p:nvPr/>
        </p:nvGrpSpPr>
        <p:grpSpPr>
          <a:xfrm>
            <a:off x="96822" y="0"/>
            <a:ext cx="7992929" cy="1678193"/>
            <a:chOff x="96822" y="0"/>
            <a:chExt cx="7992929" cy="1678193"/>
          </a:xfrm>
        </p:grpSpPr>
        <p:sp>
          <p:nvSpPr>
            <p:cNvPr id="3" name="Line Callout 2 2"/>
            <p:cNvSpPr/>
            <p:nvPr/>
          </p:nvSpPr>
          <p:spPr>
            <a:xfrm>
              <a:off x="2190953" y="459889"/>
              <a:ext cx="5898798" cy="758414"/>
            </a:xfrm>
            <a:prstGeom prst="borderCallout2">
              <a:avLst>
                <a:gd name="adj1" fmla="val 48532"/>
                <a:gd name="adj2" fmla="val -188"/>
                <a:gd name="adj3" fmla="val 47550"/>
                <a:gd name="adj4" fmla="val -15982"/>
                <a:gd name="adj5" fmla="val 184808"/>
                <a:gd name="adj6" fmla="val -26655"/>
              </a:avLst>
            </a:prstGeom>
            <a:solidFill>
              <a:srgbClr val="ACD47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Tạo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môi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trường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giúp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trẻ</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biết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tốt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màu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xanh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đỏ</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smtClean="0">
                  <a:solidFill>
                    <a:schemeClr val="tx1"/>
                  </a:solidFill>
                  <a:latin typeface="Times New Roman" panose="02020603050405020304" pitchFamily="18" charset="0"/>
                  <a:cs typeface="Times New Roman" panose="02020603050405020304" pitchFamily="18" charset="0"/>
                </a:rPr>
                <a:t>vàng</a:t>
              </a:r>
              <a:r>
                <a:rPr lang="en-US" b="1" i="1"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96822" y="0"/>
              <a:ext cx="2248346" cy="1678193"/>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3200" b="1" i="1"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3200" b="1" i="1" dirty="0" err="1"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3</a:t>
              </a:r>
              <a:endParaRPr lang="en-US" alt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5" name="Oval 4"/>
          <p:cNvSpPr/>
          <p:nvPr/>
        </p:nvSpPr>
        <p:spPr>
          <a:xfrm>
            <a:off x="-1" y="1936865"/>
            <a:ext cx="2959331" cy="2933659"/>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b="1" dirty="0" err="1">
                <a:solidFill>
                  <a:srgbClr val="0070C0"/>
                </a:solidFill>
                <a:latin typeface="Times New Roman" panose="02020603050405020304" pitchFamily="18" charset="0"/>
                <a:cs typeface="Times New Roman" panose="02020603050405020304" pitchFamily="18" charset="0"/>
              </a:rPr>
              <a:t>Tạo</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môi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trường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học</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tập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trong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lớp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phù</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hợp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với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chủ</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smtClean="0">
                <a:solidFill>
                  <a:srgbClr val="0070C0"/>
                </a:solidFill>
                <a:latin typeface="Times New Roman" panose="02020603050405020304" pitchFamily="18" charset="0"/>
                <a:cs typeface="Times New Roman" panose="02020603050405020304" pitchFamily="18" charset="0"/>
              </a:rPr>
              <a:t>đề</a:t>
            </a:r>
            <a:r>
              <a:rPr lang="en-US" sz="1700" b="1" dirty="0" smtClean="0">
                <a:solidFill>
                  <a:srgbClr val="0070C0"/>
                </a:solidFill>
                <a:latin typeface="Times New Roman" panose="02020603050405020304" pitchFamily="18" charset="0"/>
                <a:cs typeface="Times New Roman" panose="02020603050405020304" pitchFamily="18" charset="0"/>
              </a:rPr>
              <a:t>. </a:t>
            </a:r>
            <a:r>
              <a:rPr lang="en-US" sz="1700" b="1" dirty="0" err="1" smtClean="0">
                <a:solidFill>
                  <a:srgbClr val="0070C0"/>
                </a:solidFill>
                <a:latin typeface="Times New Roman" panose="02020603050405020304" pitchFamily="18" charset="0"/>
                <a:cs typeface="Times New Roman" panose="02020603050405020304" pitchFamily="18" charset="0"/>
              </a:rPr>
              <a:t>sắp</a:t>
            </a:r>
            <a:r>
              <a:rPr lang="en-US" sz="1700" b="1" dirty="0" smtClean="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xếp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đồ</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chơi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gọn</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gàng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đẹp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mắt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ngang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tầm</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với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trẻ</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thật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hấp</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dẫn</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và</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thu</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hút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trẻ</a:t>
            </a:r>
            <a:endParaRPr lang="en-US" sz="1700" b="1" dirty="0">
              <a:solidFill>
                <a:srgbClr val="0070C0"/>
              </a:solidFill>
              <a:latin typeface="Times New Roman" panose="02020603050405020304" pitchFamily="18" charset="0"/>
              <a:cs typeface="Times New Roman" panose="02020603050405020304" pitchFamily="18" charset="0"/>
            </a:endParaRPr>
          </a:p>
          <a:p>
            <a:pPr algn="ct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6942865" y="2022438"/>
            <a:ext cx="2764715" cy="2848086"/>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b="1" dirty="0" err="1">
                <a:solidFill>
                  <a:srgbClr val="0070C0"/>
                </a:solidFill>
                <a:latin typeface="Times New Roman" panose="02020603050405020304" pitchFamily="18" charset="0"/>
                <a:cs typeface="Times New Roman" panose="02020603050405020304" pitchFamily="18" charset="0"/>
              </a:rPr>
              <a:t>Tạo</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môi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trường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ngoài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smtClean="0">
                <a:solidFill>
                  <a:srgbClr val="0070C0"/>
                </a:solidFill>
                <a:latin typeface="Times New Roman" panose="02020603050405020304" pitchFamily="18" charset="0"/>
                <a:cs typeface="Times New Roman" panose="02020603050405020304" pitchFamily="18" charset="0"/>
              </a:rPr>
              <a:t>lớp</a:t>
            </a:r>
            <a:r>
              <a:rPr lang="en-US" sz="1700" b="1" dirty="0" smtClean="0">
                <a:solidFill>
                  <a:srgbClr val="0070C0"/>
                </a:solidFill>
                <a:latin typeface="Times New Roman" panose="02020603050405020304" pitchFamily="18" charset="0"/>
                <a:cs typeface="Times New Roman" panose="02020603050405020304" pitchFamily="18" charset="0"/>
              </a:rPr>
              <a:t>. </a:t>
            </a:r>
            <a:r>
              <a:rPr lang="en-US" sz="1700" b="1" dirty="0" err="1" smtClean="0">
                <a:solidFill>
                  <a:srgbClr val="0070C0"/>
                </a:solidFill>
                <a:latin typeface="Times New Roman" panose="02020603050405020304" pitchFamily="18" charset="0"/>
                <a:cs typeface="Times New Roman" panose="02020603050405020304" pitchFamily="18" charset="0"/>
              </a:rPr>
              <a:t>Tạo</a:t>
            </a:r>
            <a:r>
              <a:rPr lang="en-US" sz="1700" b="1" dirty="0" smtClean="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một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sân</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chơi</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thoáng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mát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sạch</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sẽ</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gọn</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gàng</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có</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vườn</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hoa</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cây</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cảnh</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xanh</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tốt</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rực</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rỡ</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màu</a:t>
            </a:r>
            <a:r>
              <a:rPr lang="en-US" sz="1700" b="1" dirty="0">
                <a:solidFill>
                  <a:srgbClr val="0070C0"/>
                </a:solidFill>
                <a:latin typeface="Times New Roman" panose="02020603050405020304" pitchFamily="18" charset="0"/>
                <a:cs typeface="Times New Roman" panose="02020603050405020304" pitchFamily="18" charset="0"/>
              </a:rPr>
              <a:t> </a:t>
            </a:r>
            <a:r>
              <a:rPr lang="en-US" sz="1700" b="1" dirty="0" err="1">
                <a:solidFill>
                  <a:srgbClr val="0070C0"/>
                </a:solidFill>
                <a:latin typeface="Times New Roman" panose="02020603050405020304" pitchFamily="18" charset="0"/>
                <a:cs typeface="Times New Roman" panose="02020603050405020304" pitchFamily="18" charset="0"/>
              </a:rPr>
              <a:t>sắc</a:t>
            </a:r>
            <a:endParaRPr lang="en-US" sz="17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708" y="3982570"/>
            <a:ext cx="1924993" cy="1775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 t="30019" r="14456" b="33432"/>
          <a:stretch/>
        </p:blipFill>
        <p:spPr>
          <a:xfrm>
            <a:off x="9923709" y="1649145"/>
            <a:ext cx="1924993" cy="17798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6440" y="2495646"/>
            <a:ext cx="2973185" cy="2229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983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1000"/>
                                        <p:tgtEl>
                                          <p:spTgt spid="8"/>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000"/>
                                        <p:tgtEl>
                                          <p:spTgt spid="13"/>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58189" y="5212"/>
            <a:ext cx="12365621" cy="6858000"/>
          </a:xfrm>
          <a:prstGeom prst="rect">
            <a:avLst/>
          </a:prstGeom>
        </p:spPr>
      </p:pic>
      <p:grpSp>
        <p:nvGrpSpPr>
          <p:cNvPr id="17" name="Group 16"/>
          <p:cNvGrpSpPr/>
          <p:nvPr/>
        </p:nvGrpSpPr>
        <p:grpSpPr>
          <a:xfrm>
            <a:off x="532271" y="-35291"/>
            <a:ext cx="10730165" cy="1678193"/>
            <a:chOff x="580944" y="-35291"/>
            <a:chExt cx="11966781" cy="1678193"/>
          </a:xfrm>
        </p:grpSpPr>
        <p:sp>
          <p:nvSpPr>
            <p:cNvPr id="3" name="Line Callout 2 2"/>
            <p:cNvSpPr/>
            <p:nvPr/>
          </p:nvSpPr>
          <p:spPr>
            <a:xfrm>
              <a:off x="2690113" y="424599"/>
              <a:ext cx="9857612" cy="758414"/>
            </a:xfrm>
            <a:prstGeom prst="borderCallout2">
              <a:avLst>
                <a:gd name="adj1" fmla="val 48532"/>
                <a:gd name="adj2" fmla="val -188"/>
                <a:gd name="adj3" fmla="val 47550"/>
                <a:gd name="adj4" fmla="val -15982"/>
                <a:gd name="adj5" fmla="val 184808"/>
                <a:gd name="adj6" fmla="val -26655"/>
              </a:avLst>
            </a:prstGeom>
            <a:solidFill>
              <a:srgbClr val="ACD47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1"/>
                  </a:solidFill>
                  <a:latin typeface="Times New Roman" panose="02020603050405020304" pitchFamily="18" charset="0"/>
                  <a:cs typeface="Times New Roman" panose="02020603050405020304" pitchFamily="18" charset="0"/>
                </a:rPr>
                <a:t>Dạy</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trẻ</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phân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biệt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màu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thông</a:t>
              </a:r>
              <a:r>
                <a:rPr lang="en-US" b="1" i="1" dirty="0">
                  <a:solidFill>
                    <a:schemeClr val="tx1"/>
                  </a:solidFill>
                  <a:latin typeface="Times New Roman" panose="02020603050405020304" pitchFamily="18" charset="0"/>
                  <a:cs typeface="Times New Roman" panose="02020603050405020304" pitchFamily="18" charset="0"/>
                </a:rPr>
                <a:t> qua </a:t>
              </a:r>
              <a:r>
                <a:rPr lang="en-US" b="1" i="1" dirty="0" err="1">
                  <a:solidFill>
                    <a:schemeClr val="tx1"/>
                  </a:solidFill>
                  <a:latin typeface="Times New Roman" panose="02020603050405020304" pitchFamily="18" charset="0"/>
                  <a:cs typeface="Times New Roman" panose="02020603050405020304" pitchFamily="18" charset="0"/>
                </a:rPr>
                <a:t>quan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sát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trẻ</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để</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tìm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hiểu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khả</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năng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tư</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duy</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biết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phân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biệt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màu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sắc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của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trẻ</a:t>
              </a:r>
              <a:r>
                <a:rPr lang="en-US" b="1" i="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580944" y="-35291"/>
              <a:ext cx="2248346" cy="1678193"/>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3200" b="1" i="1"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3200" b="1" i="1" dirty="0" err="1"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4</a:t>
              </a:r>
              <a:endParaRPr lang="en-US" alt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grpSp>
        <p:nvGrpSpPr>
          <p:cNvPr id="18" name="Group 17"/>
          <p:cNvGrpSpPr/>
          <p:nvPr/>
        </p:nvGrpSpPr>
        <p:grpSpPr>
          <a:xfrm>
            <a:off x="334866" y="2252469"/>
            <a:ext cx="2199574" cy="3216987"/>
            <a:chOff x="334866" y="2252469"/>
            <a:chExt cx="2024393" cy="3216987"/>
          </a:xfrm>
        </p:grpSpPr>
        <p:sp>
          <p:nvSpPr>
            <p:cNvPr id="6" name="Rounded Rectangle 5"/>
            <p:cNvSpPr/>
            <p:nvPr/>
          </p:nvSpPr>
          <p:spPr>
            <a:xfrm>
              <a:off x="334866" y="2252469"/>
              <a:ext cx="2024393" cy="3216987"/>
            </a:xfrm>
            <a:prstGeom prst="roundRect">
              <a:avLst>
                <a:gd name="adj" fmla="val 50000"/>
              </a:avLst>
            </a:prstGeom>
            <a:solidFill>
              <a:srgbClr val="ACD473"/>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just"/>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10046" y="2706800"/>
              <a:ext cx="1674032" cy="2308324"/>
            </a:xfrm>
            <a:prstGeom prst="rect">
              <a:avLst/>
            </a:prstGeom>
            <a:noFill/>
          </p:spPr>
          <p:txBody>
            <a:bodyPr wrap="square" rtlCol="0">
              <a:spAutoFit/>
            </a:bodyPr>
            <a:lstStyle/>
            <a:p>
              <a:r>
                <a:rPr lang="en-US" sz="1600" b="1" dirty="0" err="1">
                  <a:solidFill>
                    <a:srgbClr val="002060"/>
                  </a:solidFill>
                  <a:latin typeface="Times New Roman" panose="02020603050405020304" pitchFamily="18" charset="0"/>
                  <a:cs typeface="Times New Roman" panose="02020603050405020304" pitchFamily="18" charset="0"/>
                </a:rPr>
                <a:t>Quan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sát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trẻ</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theo</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dõi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có</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mục</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đích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ghi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lại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những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tốt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chưa</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tốt</a:t>
              </a:r>
              <a:r>
                <a:rPr lang="en-US" sz="1600" b="1" dirty="0">
                  <a:solidFill>
                    <a:srgbClr val="002060"/>
                  </a:solidFill>
                  <a:latin typeface="Times New Roman" panose="02020603050405020304" pitchFamily="18" charset="0"/>
                  <a:cs typeface="Times New Roman" panose="02020603050405020304" pitchFamily="18" charset="0"/>
                </a:rPr>
                <a:t> hay </a:t>
              </a:r>
              <a:r>
                <a:rPr lang="en-US" sz="1600" b="1" dirty="0" err="1">
                  <a:solidFill>
                    <a:srgbClr val="002060"/>
                  </a:solidFill>
                  <a:latin typeface="Times New Roman" panose="02020603050405020304" pitchFamily="18" charset="0"/>
                  <a:cs typeface="Times New Roman" panose="02020603050405020304" pitchFamily="18" charset="0"/>
                </a:rPr>
                <a:t>mức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độ</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của</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trẻ</a:t>
              </a:r>
              <a:r>
                <a:rPr lang="en-US" sz="1600" b="1" dirty="0" smtClean="0">
                  <a:solidFill>
                    <a:srgbClr val="002060"/>
                  </a:solidFill>
                  <a:latin typeface="Times New Roman" panose="02020603050405020304" pitchFamily="18" charset="0"/>
                  <a:cs typeface="Times New Roman" panose="02020603050405020304" pitchFamily="18" charset="0"/>
                </a:rPr>
                <a:t>.</a:t>
              </a:r>
              <a:endParaRPr lang="en-US" sz="1600" b="1" dirty="0">
                <a:solidFill>
                  <a:srgbClr val="00206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3314721" y="2267676"/>
            <a:ext cx="2117500" cy="3216987"/>
            <a:chOff x="2859618" y="2315159"/>
            <a:chExt cx="1942319" cy="3216987"/>
          </a:xfrm>
        </p:grpSpPr>
        <p:sp>
          <p:nvSpPr>
            <p:cNvPr id="8" name="Rounded Rectangle 7"/>
            <p:cNvSpPr/>
            <p:nvPr/>
          </p:nvSpPr>
          <p:spPr>
            <a:xfrm>
              <a:off x="2859618" y="2315159"/>
              <a:ext cx="1942319" cy="3216987"/>
            </a:xfrm>
            <a:prstGeom prst="roundRect">
              <a:avLst>
                <a:gd name="adj" fmla="val 50000"/>
              </a:avLst>
            </a:prstGeom>
            <a:solidFill>
              <a:srgbClr val="C1DF95"/>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just"/>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882251" y="2747975"/>
              <a:ext cx="1833603" cy="2554545"/>
            </a:xfrm>
            <a:prstGeom prst="rect">
              <a:avLst/>
            </a:prstGeom>
            <a:noFill/>
          </p:spPr>
          <p:txBody>
            <a:bodyPr wrap="square" rtlCol="0">
              <a:spAutoFit/>
            </a:bodyPr>
            <a:lstStyle/>
            <a:p>
              <a:r>
                <a:rPr lang="en-US" sz="1600" b="1" dirty="0" err="1">
                  <a:solidFill>
                    <a:srgbClr val="002060"/>
                  </a:solidFill>
                  <a:latin typeface="Times New Roman" panose="02020603050405020304" pitchFamily="18" charset="0"/>
                  <a:cs typeface="Times New Roman" panose="02020603050405020304" pitchFamily="18" charset="0"/>
                </a:rPr>
                <a:t>T</a:t>
              </a:r>
              <a:r>
                <a:rPr lang="en-US" sz="1600" b="1" dirty="0" err="1" smtClean="0">
                  <a:solidFill>
                    <a:srgbClr val="002060"/>
                  </a:solidFill>
                  <a:latin typeface="Times New Roman" panose="02020603050405020304" pitchFamily="18" charset="0"/>
                  <a:cs typeface="Times New Roman" panose="02020603050405020304" pitchFamily="18" charset="0"/>
                </a:rPr>
                <a:t>hấy</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được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khả</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năng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và</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của</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từng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để</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từ</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đó</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có</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pháp</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phát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triển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giúp</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cho</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xanh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đỏ</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vàng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tốt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hơn</a:t>
              </a:r>
              <a:r>
                <a:rPr lang="en-US" sz="1600" b="1" dirty="0">
                  <a:solidFill>
                    <a:srgbClr val="002060"/>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6302796" y="2230952"/>
            <a:ext cx="2058054" cy="3216987"/>
            <a:chOff x="6207093" y="2293643"/>
            <a:chExt cx="1830176" cy="3216987"/>
          </a:xfrm>
        </p:grpSpPr>
        <p:sp>
          <p:nvSpPr>
            <p:cNvPr id="11" name="Rounded Rectangle 10"/>
            <p:cNvSpPr/>
            <p:nvPr/>
          </p:nvSpPr>
          <p:spPr>
            <a:xfrm>
              <a:off x="6207093" y="2293643"/>
              <a:ext cx="1830176" cy="3216987"/>
            </a:xfrm>
            <a:prstGeom prst="roundRect">
              <a:avLst>
                <a:gd name="adj" fmla="val 50000"/>
              </a:avLst>
            </a:prstGeom>
            <a:solidFill>
              <a:srgbClr val="CBE4A6"/>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just"/>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294118" y="2892601"/>
              <a:ext cx="1656126" cy="2062103"/>
            </a:xfrm>
            <a:prstGeom prst="rect">
              <a:avLst/>
            </a:prstGeom>
            <a:noFill/>
          </p:spPr>
          <p:txBody>
            <a:bodyPr wrap="square" rtlCol="0">
              <a:spAutoFit/>
            </a:bodyPr>
            <a:lstStyle/>
            <a:p>
              <a:r>
                <a:rPr lang="pt-BR" sz="1600" b="1" dirty="0">
                  <a:solidFill>
                    <a:srgbClr val="002060"/>
                  </a:solidFill>
                  <a:latin typeface="Times New Roman" panose="02020603050405020304" pitchFamily="18" charset="0"/>
                  <a:cs typeface="Times New Roman" panose="02020603050405020304" pitchFamily="18" charset="0"/>
                </a:rPr>
                <a:t>Qua các kết quả quan </a:t>
              </a:r>
              <a:r>
                <a:rPr lang="pt-BR" sz="1600" b="1" dirty="0" smtClean="0">
                  <a:solidFill>
                    <a:srgbClr val="002060"/>
                  </a:solidFill>
                  <a:latin typeface="Times New Roman" panose="02020603050405020304" pitchFamily="18" charset="0"/>
                  <a:cs typeface="Times New Roman" panose="02020603050405020304" pitchFamily="18" charset="0"/>
                </a:rPr>
                <a:t>sát</a:t>
              </a:r>
              <a:r>
                <a:rPr lang="en-US" sz="1600" b="1" dirty="0" smtClean="0">
                  <a:solidFill>
                    <a:srgbClr val="002060"/>
                  </a:solidFill>
                  <a:latin typeface="Times New Roman" panose="02020603050405020304" pitchFamily="18" charset="0"/>
                  <a:cs typeface="Times New Roman" panose="02020603050405020304" pitchFamily="18" charset="0"/>
                </a:rPr>
                <a:t> </a:t>
              </a:r>
              <a:r>
                <a:rPr lang="pt-BR" sz="1600" b="1" dirty="0" smtClean="0">
                  <a:solidFill>
                    <a:srgbClr val="002060"/>
                  </a:solidFill>
                  <a:latin typeface="Times New Roman" panose="02020603050405020304" pitchFamily="18" charset="0"/>
                  <a:cs typeface="Times New Roman" panose="02020603050405020304" pitchFamily="18" charset="0"/>
                </a:rPr>
                <a:t>biết </a:t>
              </a:r>
              <a:r>
                <a:rPr lang="pt-BR" sz="1600" b="1" dirty="0">
                  <a:solidFill>
                    <a:srgbClr val="002060"/>
                  </a:solidFill>
                  <a:latin typeface="Times New Roman" panose="02020603050405020304" pitchFamily="18" charset="0"/>
                  <a:cs typeface="Times New Roman" panose="02020603050405020304" pitchFamily="18" charset="0"/>
                </a:rPr>
                <a:t>cách điều chỉnh phương </a:t>
              </a:r>
              <a:r>
                <a:rPr lang="pt-BR" sz="1600" b="1" dirty="0" smtClean="0">
                  <a:solidFill>
                    <a:srgbClr val="002060"/>
                  </a:solidFill>
                  <a:latin typeface="Times New Roman" panose="02020603050405020304" pitchFamily="18" charset="0"/>
                  <a:cs typeface="Times New Roman" panose="02020603050405020304" pitchFamily="18" charset="0"/>
                </a:rPr>
                <a:t>pháp dạy </a:t>
              </a:r>
              <a:r>
                <a:rPr lang="pt-BR" sz="1600" b="1" dirty="0">
                  <a:solidFill>
                    <a:srgbClr val="002060"/>
                  </a:solidFill>
                  <a:latin typeface="Times New Roman" panose="02020603050405020304" pitchFamily="18" charset="0"/>
                  <a:cs typeface="Times New Roman" panose="02020603050405020304" pitchFamily="18" charset="0"/>
                </a:rPr>
                <a:t>trẻ nhận biết phân biệt màu xanh, đỏ, vàng cho </a:t>
              </a:r>
              <a:r>
                <a:rPr lang="pt-BR" sz="1600" b="1" dirty="0" smtClean="0">
                  <a:solidFill>
                    <a:srgbClr val="002060"/>
                  </a:solidFill>
                  <a:latin typeface="Times New Roman" panose="02020603050405020304" pitchFamily="18" charset="0"/>
                  <a:cs typeface="Times New Roman" panose="02020603050405020304" pitchFamily="18" charset="0"/>
                </a:rPr>
                <a:t>trẻ.</a:t>
              </a:r>
              <a:endParaRPr lang="en-US" sz="1600" b="1" dirty="0">
                <a:solidFill>
                  <a:srgbClr val="002060"/>
                </a:solidFill>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sp>
        <p:nvSpPr>
          <p:cNvPr id="12" name="Rounded Rectangle 11"/>
          <p:cNvSpPr/>
          <p:nvPr/>
        </p:nvSpPr>
        <p:spPr>
          <a:xfrm>
            <a:off x="9324901" y="2252469"/>
            <a:ext cx="2014095" cy="3216987"/>
          </a:xfrm>
          <a:prstGeom prst="roundRect">
            <a:avLst>
              <a:gd name="adj" fmla="val 50000"/>
            </a:avLst>
          </a:prstGeom>
          <a:solidFill>
            <a:srgbClr val="E8F3D9"/>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pt-BR" sz="1600" b="1" dirty="0" smtClean="0">
                <a:solidFill>
                  <a:srgbClr val="002060"/>
                </a:solidFill>
                <a:latin typeface="Times New Roman" panose="02020603050405020304" pitchFamily="18" charset="0"/>
                <a:cs typeface="Times New Roman" panose="02020603050405020304" pitchFamily="18" charset="0"/>
              </a:rPr>
              <a:t>Lập kế </a:t>
            </a:r>
            <a:r>
              <a:rPr lang="pt-BR" sz="1600" b="1" dirty="0">
                <a:solidFill>
                  <a:srgbClr val="002060"/>
                </a:solidFill>
                <a:latin typeface="Times New Roman" panose="02020603050405020304" pitchFamily="18" charset="0"/>
                <a:cs typeface="Times New Roman" panose="02020603050405020304" pitchFamily="18" charset="0"/>
              </a:rPr>
              <a:t>hoạch chăm sóc giáo dục trẻ phù hợp với nhu cầu của từng trẻ</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59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grpSp>
        <p:nvGrpSpPr>
          <p:cNvPr id="5" name="Group 4"/>
          <p:cNvGrpSpPr/>
          <p:nvPr/>
        </p:nvGrpSpPr>
        <p:grpSpPr>
          <a:xfrm>
            <a:off x="109933" y="0"/>
            <a:ext cx="11938632" cy="1678193"/>
            <a:chOff x="109933" y="0"/>
            <a:chExt cx="11938632" cy="1678193"/>
          </a:xfrm>
        </p:grpSpPr>
        <p:sp>
          <p:nvSpPr>
            <p:cNvPr id="3" name="Line Callout 2 2"/>
            <p:cNvSpPr/>
            <p:nvPr/>
          </p:nvSpPr>
          <p:spPr>
            <a:xfrm>
              <a:off x="2190953" y="459889"/>
              <a:ext cx="9857612" cy="758414"/>
            </a:xfrm>
            <a:prstGeom prst="borderCallout2">
              <a:avLst>
                <a:gd name="adj1" fmla="val 48532"/>
                <a:gd name="adj2" fmla="val -188"/>
                <a:gd name="adj3" fmla="val 47550"/>
                <a:gd name="adj4" fmla="val -15982"/>
                <a:gd name="adj5" fmla="val 184808"/>
                <a:gd name="adj6" fmla="val -26655"/>
              </a:avLst>
            </a:prstGeom>
            <a:solidFill>
              <a:srgbClr val="ACD47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dirty="0">
                  <a:solidFill>
                    <a:schemeClr val="tx1"/>
                  </a:solidFill>
                  <a:latin typeface="Times New Roman" panose="02020603050405020304" pitchFamily="18" charset="0"/>
                  <a:cs typeface="Times New Roman" panose="02020603050405020304" pitchFamily="18" charset="0"/>
                </a:rPr>
                <a:t>Phối hợp giữa nhà trường và gia đình để giúp trẻ nhận biết và phân biệt 3 màu xanh, đỏ, vàng tốt.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09933" y="0"/>
              <a:ext cx="2248346" cy="1678193"/>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3200" b="1" i="1"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3200" b="1" i="1" dirty="0" err="1"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5</a:t>
              </a:r>
              <a:endParaRPr lang="en-US" alt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2" name="Rounded Rectangle 1"/>
          <p:cNvSpPr/>
          <p:nvPr/>
        </p:nvSpPr>
        <p:spPr>
          <a:xfrm>
            <a:off x="2533526" y="1678191"/>
            <a:ext cx="8251115" cy="871370"/>
          </a:xfrm>
          <a:prstGeom prst="roundRect">
            <a:avLst>
              <a:gd name="adj" fmla="val 50000"/>
            </a:avLst>
          </a:prstGeom>
          <a:solidFill>
            <a:srgbClr val="C1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7030A0"/>
                </a:solidFill>
                <a:latin typeface="Times New Roman" panose="02020603050405020304" pitchFamily="18" charset="0"/>
                <a:cs typeface="Times New Roman" panose="02020603050405020304" pitchFamily="18" charset="0"/>
              </a:rPr>
              <a:t>G</a:t>
            </a:r>
            <a:r>
              <a:rPr lang="pt-BR" b="1" dirty="0" smtClean="0">
                <a:solidFill>
                  <a:srgbClr val="7030A0"/>
                </a:solidFill>
                <a:latin typeface="Times New Roman" panose="02020603050405020304" pitchFamily="18" charset="0"/>
                <a:cs typeface="Times New Roman" panose="02020603050405020304" pitchFamily="18" charset="0"/>
              </a:rPr>
              <a:t>ặp </a:t>
            </a:r>
            <a:r>
              <a:rPr lang="pt-BR" b="1" dirty="0">
                <a:solidFill>
                  <a:srgbClr val="7030A0"/>
                </a:solidFill>
                <a:latin typeface="Times New Roman" panose="02020603050405020304" pitchFamily="18" charset="0"/>
                <a:cs typeface="Times New Roman" panose="02020603050405020304" pitchFamily="18" charset="0"/>
              </a:rPr>
              <a:t>gỡ trao đổi bàn bạc với phụ huynh tìm ra những biện pháp phát  giúp trẻ nhận biết phân biệt màu xanh, đỏ, vàng để giúp đỡ khi trẻ ở </a:t>
            </a:r>
            <a:r>
              <a:rPr lang="pt-BR" b="1" dirty="0" smtClean="0">
                <a:solidFill>
                  <a:srgbClr val="7030A0"/>
                </a:solidFill>
                <a:latin typeface="Times New Roman" panose="02020603050405020304" pitchFamily="18" charset="0"/>
                <a:cs typeface="Times New Roman" panose="02020603050405020304" pitchFamily="18" charset="0"/>
              </a:rPr>
              <a:t>nhà.</a:t>
            </a:r>
            <a:endParaRPr lang="en-US" b="1" dirty="0">
              <a:solidFill>
                <a:srgbClr val="7030A0"/>
              </a:solidFill>
              <a:latin typeface="Times New Roman" panose="02020603050405020304" pitchFamily="18" charset="0"/>
              <a:cs typeface="Times New Roman" panose="02020603050405020304" pitchFamily="18" charset="0"/>
            </a:endParaRPr>
          </a:p>
          <a:p>
            <a:pPr algn="ct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78449" y="2925629"/>
            <a:ext cx="8251115" cy="871370"/>
          </a:xfrm>
          <a:prstGeom prst="roundRect">
            <a:avLst>
              <a:gd name="adj" fmla="val 50000"/>
            </a:avLst>
          </a:prstGeom>
          <a:solidFill>
            <a:srgbClr val="C1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rgbClr val="7030A0"/>
                </a:solidFill>
                <a:latin typeface="Times New Roman" panose="02020603050405020304" pitchFamily="18" charset="0"/>
                <a:cs typeface="Times New Roman" panose="02020603050405020304" pitchFamily="18" charset="0"/>
              </a:rPr>
              <a:t>Phối</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hợp</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với</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nhà</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trường</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tổ</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chức</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các</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buổi</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họp</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phụ</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huynh</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tổ</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chức</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các</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tiết</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dạy</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mẫu</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mời</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phụ</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huynh</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đến</a:t>
            </a:r>
            <a:r>
              <a:rPr lang="es-ES" b="1" dirty="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dự</a:t>
            </a:r>
            <a:r>
              <a:rPr lang="es-ES" b="1" dirty="0" smtClean="0">
                <a:solidFill>
                  <a:srgbClr val="7030A0"/>
                </a:solidFill>
                <a:latin typeface="Times New Roman" panose="02020603050405020304" pitchFamily="18" charset="0"/>
                <a:cs typeface="Times New Roman" panose="02020603050405020304" pitchFamily="18" charset="0"/>
              </a:rPr>
              <a:t>.</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610622" y="4173067"/>
            <a:ext cx="8251115" cy="871370"/>
          </a:xfrm>
          <a:prstGeom prst="roundRect">
            <a:avLst>
              <a:gd name="adj" fmla="val 50000"/>
            </a:avLst>
          </a:prstGeom>
          <a:solidFill>
            <a:srgbClr val="C1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rgbClr val="7030A0"/>
                </a:solidFill>
                <a:latin typeface="Times New Roman" panose="02020603050405020304" pitchFamily="18" charset="0"/>
                <a:cs typeface="Times New Roman" panose="02020603050405020304" pitchFamily="18" charset="0"/>
              </a:rPr>
              <a:t>T</a:t>
            </a:r>
            <a:r>
              <a:rPr lang="es-ES" b="1" dirty="0" err="1" smtClean="0">
                <a:solidFill>
                  <a:srgbClr val="7030A0"/>
                </a:solidFill>
                <a:latin typeface="Times New Roman" panose="02020603050405020304" pitchFamily="18" charset="0"/>
                <a:cs typeface="Times New Roman" panose="02020603050405020304" pitchFamily="18" charset="0"/>
              </a:rPr>
              <a:t>ừ</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đó</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để</a:t>
            </a:r>
            <a:r>
              <a:rPr lang="es-ES" b="1" dirty="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phụ</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huynh</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có</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kế</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hoạch</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tập</a:t>
            </a:r>
            <a:r>
              <a:rPr lang="es-ES" b="1" dirty="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luyện</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thêm</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cho</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trẻ</a:t>
            </a:r>
            <a:r>
              <a:rPr lang="es-ES" b="1" dirty="0" smtClean="0">
                <a:solidFill>
                  <a:srgbClr val="7030A0"/>
                </a:solidFill>
                <a:latin typeface="Times New Roman" panose="02020603050405020304" pitchFamily="18" charset="0"/>
                <a:cs typeface="Times New Roman" panose="02020603050405020304" pitchFamily="18" charset="0"/>
              </a:rPr>
              <a:t> ở </a:t>
            </a:r>
            <a:r>
              <a:rPr lang="es-ES" b="1" dirty="0" err="1" smtClean="0">
                <a:solidFill>
                  <a:srgbClr val="7030A0"/>
                </a:solidFill>
                <a:latin typeface="Times New Roman" panose="02020603050405020304" pitchFamily="18" charset="0"/>
                <a:cs typeface="Times New Roman" panose="02020603050405020304" pitchFamily="18" charset="0"/>
              </a:rPr>
              <a:t>nhà</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smtClean="0">
                <a:solidFill>
                  <a:srgbClr val="7030A0"/>
                </a:solidFill>
                <a:latin typeface="Times New Roman" panose="02020603050405020304" pitchFamily="18" charset="0"/>
                <a:cs typeface="Times New Roman" panose="02020603050405020304" pitchFamily="18" charset="0"/>
              </a:rPr>
              <a:t>nhất</a:t>
            </a:r>
            <a:r>
              <a:rPr lang="es-ES" b="1" dirty="0" smtClean="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là</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những</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trẻ</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phân</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biệt</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màu</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còn</a:t>
            </a:r>
            <a:r>
              <a:rPr lang="es-ES" b="1" dirty="0">
                <a:solidFill>
                  <a:srgbClr val="7030A0"/>
                </a:solidFill>
                <a:latin typeface="Times New Roman" panose="02020603050405020304" pitchFamily="18" charset="0"/>
                <a:cs typeface="Times New Roman" panose="02020603050405020304" pitchFamily="18" charset="0"/>
              </a:rPr>
              <a:t> </a:t>
            </a:r>
            <a:r>
              <a:rPr lang="es-ES" b="1" dirty="0" err="1">
                <a:solidFill>
                  <a:srgbClr val="7030A0"/>
                </a:solidFill>
                <a:latin typeface="Times New Roman" panose="02020603050405020304" pitchFamily="18" charset="0"/>
                <a:cs typeface="Times New Roman" panose="02020603050405020304" pitchFamily="18" charset="0"/>
              </a:rPr>
              <a:t>yếu</a:t>
            </a:r>
            <a:r>
              <a:rPr lang="es-ES" b="1" dirty="0">
                <a:solidFill>
                  <a:srgbClr val="7030A0"/>
                </a:solidFill>
                <a:latin typeface="Times New Roman" panose="02020603050405020304" pitchFamily="18" charset="0"/>
                <a:cs typeface="Times New Roman" panose="02020603050405020304" pitchFamily="18" charset="0"/>
              </a:rPr>
              <a:t>.</a:t>
            </a: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0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sp>
        <p:nvSpPr>
          <p:cNvPr id="3" name="Oval 2"/>
          <p:cNvSpPr/>
          <p:nvPr/>
        </p:nvSpPr>
        <p:spPr>
          <a:xfrm>
            <a:off x="629139" y="1725947"/>
            <a:ext cx="2824456" cy="2447589"/>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Times New Roman" panose="02020603050405020304" pitchFamily="18" charset="0"/>
                <a:cs typeface="Times New Roman" panose="02020603050405020304" pitchFamily="18" charset="0"/>
              </a:rPr>
              <a:t>Kết</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quả</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833451" y="922713"/>
            <a:ext cx="8087000" cy="3778936"/>
          </a:xfrm>
          <a:prstGeom prst="roundRect">
            <a:avLst>
              <a:gd name="adj" fmla="val 31063"/>
            </a:avLst>
          </a:prstGeom>
          <a:solidFill>
            <a:srgbClr val="ACD473"/>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lnSpc>
                <a:spcPct val="150000"/>
              </a:lnSpc>
              <a:buFontTx/>
              <a:buChar char="-"/>
            </a:pPr>
            <a:r>
              <a:rPr lang="es-ES" b="1" dirty="0" err="1" smtClean="0">
                <a:latin typeface="Times New Roman" panose="02020603050405020304" pitchFamily="18" charset="0"/>
                <a:cs typeface="Times New Roman" panose="02020603050405020304" pitchFamily="18" charset="0"/>
              </a:rPr>
              <a:t>Thái</a:t>
            </a:r>
            <a:r>
              <a:rPr lang="es-ES" b="1" dirty="0" smtClean="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Độ</a:t>
            </a:r>
            <a:r>
              <a:rPr lang="es-ES" b="1" dirty="0">
                <a:latin typeface="Times New Roman" panose="02020603050405020304" pitchFamily="18" charset="0"/>
                <a:cs typeface="Times New Roman" panose="02020603050405020304" pitchFamily="18" charset="0"/>
              </a:rPr>
              <a:t>:</a:t>
            </a:r>
            <a:r>
              <a:rPr lang="es-ES" dirty="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pPr>
              <a:lnSpc>
                <a:spcPct val="150000"/>
              </a:lnSpc>
            </a:pPr>
            <a:r>
              <a:rPr lang="es-ES" dirty="0" smtClean="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Trẻ</a:t>
            </a: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hứng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thú</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hoạt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động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chung</a:t>
            </a:r>
            <a:r>
              <a:rPr lang="es-ES" dirty="0">
                <a:latin typeface="Times New Roman" panose="02020603050405020304" pitchFamily="18" charset="0"/>
                <a:cs typeface="Times New Roman" panose="02020603050405020304" pitchFamily="18" charset="0"/>
              </a:rPr>
              <a:t> </a:t>
            </a:r>
            <a:r>
              <a:rPr lang="es-ES" dirty="0" err="1" smtClean="0">
                <a:latin typeface="Times New Roman" panose="02020603050405020304" pitchFamily="18" charset="0"/>
                <a:cs typeface="Times New Roman" panose="02020603050405020304" pitchFamily="18" charset="0"/>
              </a:rPr>
              <a:t>của</a:t>
            </a: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lớp</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50000"/>
              </a:lnSpc>
            </a:pPr>
            <a:r>
              <a:rPr lang="es-ES" dirty="0">
                <a:latin typeface="Times New Roman" panose="02020603050405020304" pitchFamily="18" charset="0"/>
                <a:cs typeface="Times New Roman" panose="02020603050405020304" pitchFamily="18" charset="0"/>
              </a:rPr>
              <a:t>+</a:t>
            </a:r>
            <a:r>
              <a:rPr lang="es-ES" b="1"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Trẻ</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hăng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hái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giơ</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tay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phát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biểu</a:t>
            </a:r>
            <a:r>
              <a:rPr lang="es-ES" dirty="0">
                <a:latin typeface="Times New Roman" panose="02020603050405020304" pitchFamily="18" charset="0"/>
                <a:cs typeface="Times New Roman" panose="02020603050405020304" pitchFamily="18" charset="0"/>
              </a:rPr>
              <a:t> ý </a:t>
            </a:r>
            <a:r>
              <a:rPr lang="es-ES" dirty="0" err="1">
                <a:latin typeface="Times New Roman" panose="02020603050405020304" pitchFamily="18" charset="0"/>
                <a:cs typeface="Times New Roman" panose="02020603050405020304" pitchFamily="18" charset="0"/>
              </a:rPr>
              <a:t>kiến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50000"/>
              </a:lnSpc>
            </a:pP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Về</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cảm</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xúc</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tình</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cảm</a:t>
            </a:r>
            <a:r>
              <a:rPr lang="es-ES" b="1" dirty="0">
                <a:latin typeface="Times New Roman" panose="02020603050405020304" pitchFamily="18" charset="0"/>
                <a:cs typeface="Times New Roman" panose="02020603050405020304" pitchFamily="18" charset="0"/>
              </a:rPr>
              <a: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Trẻ</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hào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hứng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tiếp</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nhận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kiến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thức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một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cách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thoải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mái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thông</a:t>
            </a:r>
            <a:r>
              <a:rPr lang="es-ES" dirty="0">
                <a:latin typeface="Times New Roman" panose="02020603050405020304" pitchFamily="18" charset="0"/>
                <a:cs typeface="Times New Roman" panose="02020603050405020304" pitchFamily="18" charset="0"/>
              </a:rPr>
              <a:t> qua </a:t>
            </a:r>
            <a:r>
              <a:rPr lang="es-ES" dirty="0" err="1">
                <a:latin typeface="Times New Roman" panose="02020603050405020304" pitchFamily="18" charset="0"/>
                <a:cs typeface="Times New Roman" panose="02020603050405020304" pitchFamily="18" charset="0"/>
              </a:rPr>
              <a:t>các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hoạt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động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nhóm</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tập</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thể</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50000"/>
              </a:lnSpc>
            </a:pP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Về</a:t>
            </a:r>
            <a:r>
              <a:rPr lang="es-ES" b="1" dirty="0" smtClean="0">
                <a:latin typeface="Times New Roman" panose="02020603050405020304" pitchFamily="18" charset="0"/>
                <a:cs typeface="Times New Roman" panose="02020603050405020304" pitchFamily="18" charset="0"/>
              </a:rPr>
              <a:t> ý </a:t>
            </a:r>
            <a:r>
              <a:rPr lang="es-ES" b="1" dirty="0" err="1" smtClean="0">
                <a:latin typeface="Times New Roman" panose="02020603050405020304" pitchFamily="18" charset="0"/>
                <a:cs typeface="Times New Roman" panose="02020603050405020304" pitchFamily="18" charset="0"/>
              </a:rPr>
              <a:t>trí</a:t>
            </a:r>
            <a:r>
              <a:rPr lang="es-ES" b="1"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s-ES" dirty="0" smtClean="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Trẻ</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tập</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trung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vào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nội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dung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cô</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hướng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dẫn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50000"/>
              </a:lnSpc>
            </a:pP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Thời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gian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tập</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trung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nhận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thức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vấn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đề</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tốt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hơn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pt-BR" sz="1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4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sp>
        <p:nvSpPr>
          <p:cNvPr id="3" name="Oval 2"/>
          <p:cNvSpPr/>
          <p:nvPr/>
        </p:nvSpPr>
        <p:spPr>
          <a:xfrm>
            <a:off x="479511" y="1044303"/>
            <a:ext cx="2824456" cy="2447589"/>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smtClean="0">
                <a:solidFill>
                  <a:srgbClr val="E9646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Kết</a:t>
            </a:r>
            <a:r>
              <a:rPr lang="en-US" sz="4000" b="1" i="1" dirty="0" smtClean="0">
                <a:solidFill>
                  <a:srgbClr val="E9646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4000" b="1" i="1" dirty="0" err="1" smtClean="0">
                <a:solidFill>
                  <a:srgbClr val="E96461"/>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quả</a:t>
            </a:r>
            <a:endParaRPr lang="en-US" altLang="vi-VN" sz="4000" b="1" dirty="0">
              <a:solidFill>
                <a:srgbClr val="E96461"/>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solidFill>
                <a:srgbClr val="E96461"/>
              </a:solidFill>
            </a:endParaRPr>
          </a:p>
        </p:txBody>
      </p:sp>
      <p:sp>
        <p:nvSpPr>
          <p:cNvPr id="5" name="Rounded Rectangle 4"/>
          <p:cNvSpPr/>
          <p:nvPr/>
        </p:nvSpPr>
        <p:spPr>
          <a:xfrm>
            <a:off x="3708760" y="2726575"/>
            <a:ext cx="8087000" cy="1792156"/>
          </a:xfrm>
          <a:prstGeom prst="roundRect">
            <a:avLst>
              <a:gd name="adj" fmla="val 27393"/>
            </a:avLst>
          </a:prstGeom>
          <a:solidFill>
            <a:srgbClr val="ACD473"/>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endParaRPr lang="en-US" sz="1600" dirty="0">
              <a:latin typeface="Times New Roman" panose="02020603050405020304" pitchFamily="18" charset="0"/>
              <a:cs typeface="Times New Roman" panose="02020603050405020304" pitchFamily="18" charset="0"/>
            </a:endParaRPr>
          </a:p>
          <a:p>
            <a:r>
              <a:rPr lang="en-US" b="1" dirty="0" err="1">
                <a:solidFill>
                  <a:srgbClr val="002060"/>
                </a:solidFill>
                <a:latin typeface="Times New Roman" panose="02020603050405020304" pitchFamily="18" charset="0"/>
                <a:cs typeface="Times New Roman" panose="02020603050405020304" pitchFamily="18" charset="0"/>
              </a:rPr>
              <a:t>Trong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luyện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tập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phải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động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viên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khuyến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khích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kịp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để</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hứng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thú</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học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hơn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Từ</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đồ</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dùng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đồ</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ra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cô</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phải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môi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trường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được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tiếp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xúc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huống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hoạt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động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bằng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mọi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được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trải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nghiệm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hoà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vào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đồ</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chơi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được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quen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thường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xuyên</a:t>
            </a:r>
            <a:r>
              <a:rPr lang="en-US" b="1" dirty="0" smtClean="0">
                <a:solidFill>
                  <a:srgbClr val="002060"/>
                </a:solidFill>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pt-BR" sz="1200" b="1" dirty="0" smtClean="0">
              <a:latin typeface="Times New Roman" panose="02020603050405020304" pitchFamily="18" charset="0"/>
              <a:cs typeface="Times New Roman" panose="02020603050405020304" pitchFamily="18" charset="0"/>
            </a:endParaRPr>
          </a:p>
        </p:txBody>
      </p:sp>
      <p:sp>
        <p:nvSpPr>
          <p:cNvPr id="9" name="Rounded Rectangle 8"/>
          <p:cNvSpPr/>
          <p:nvPr/>
        </p:nvSpPr>
        <p:spPr>
          <a:xfrm>
            <a:off x="3708760" y="224593"/>
            <a:ext cx="8087000" cy="2197946"/>
          </a:xfrm>
          <a:prstGeom prst="roundRect">
            <a:avLst>
              <a:gd name="adj" fmla="val 31063"/>
            </a:avLst>
          </a:prstGeom>
          <a:solidFill>
            <a:srgbClr val="ACD473"/>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002060"/>
                </a:solidFill>
                <a:latin typeface="Times New Roman" panose="02020603050405020304" pitchFamily="18" charset="0"/>
                <a:cs typeface="Times New Roman" panose="02020603050405020304" pitchFamily="18" charset="0"/>
              </a:rPr>
              <a:t>Qua </a:t>
            </a:r>
            <a:r>
              <a:rPr lang="en-US" b="1" dirty="0" err="1">
                <a:solidFill>
                  <a:srgbClr val="002060"/>
                </a:solidFill>
                <a:latin typeface="Times New Roman" panose="02020603050405020304" pitchFamily="18" charset="0"/>
                <a:cs typeface="Times New Roman" panose="02020603050405020304" pitchFamily="18" charset="0"/>
              </a:rPr>
              <a:t>quá</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học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tập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giảng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dạy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nghiên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cứu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của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tài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tôi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nhận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thấy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ngay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từ</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mới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sinh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ra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em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như</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một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tờ</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giấy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chưa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thành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biểu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tượng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màu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sắc</a:t>
            </a:r>
            <a:r>
              <a:rPr lang="en-US" b="1" dirty="0">
                <a:solidFill>
                  <a:srgbClr val="002060"/>
                </a:solidFill>
                <a:latin typeface="Times New Roman" panose="02020603050405020304" pitchFamily="18" charset="0"/>
                <a:cs typeface="Times New Roman" panose="02020603050405020304" pitchFamily="18" charset="0"/>
              </a:rPr>
              <a:t> ban </a:t>
            </a:r>
            <a:r>
              <a:rPr lang="en-US" b="1" dirty="0" err="1">
                <a:solidFill>
                  <a:srgbClr val="002060"/>
                </a:solidFill>
                <a:latin typeface="Times New Roman" panose="02020603050405020304" pitchFamily="18" charset="0"/>
                <a:cs typeface="Times New Roman" panose="02020603050405020304" pitchFamily="18" charset="0"/>
              </a:rPr>
              <a:t>đầu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của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Vì</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thế</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lớn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nói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chung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cô</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Mầm</a:t>
            </a:r>
            <a:r>
              <a:rPr lang="en-US" b="1" dirty="0">
                <a:solidFill>
                  <a:srgbClr val="002060"/>
                </a:solidFill>
                <a:latin typeface="Times New Roman" panose="02020603050405020304" pitchFamily="18" charset="0"/>
                <a:cs typeface="Times New Roman" panose="02020603050405020304" pitchFamily="18" charset="0"/>
              </a:rPr>
              <a:t> non </a:t>
            </a:r>
            <a:r>
              <a:rPr lang="en-US" b="1" dirty="0" err="1">
                <a:solidFill>
                  <a:srgbClr val="002060"/>
                </a:solidFill>
                <a:latin typeface="Times New Roman" panose="02020603050405020304" pitchFamily="18" charset="0"/>
                <a:cs typeface="Times New Roman" panose="02020603050405020304" pitchFamily="18" charset="0"/>
              </a:rPr>
              <a:t>nói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riêng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trực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tiếp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động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đến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nhằm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thành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biểu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tượng</a:t>
            </a:r>
            <a:r>
              <a:rPr lang="en-US" b="1" dirty="0">
                <a:solidFill>
                  <a:srgbClr val="002060"/>
                </a:solidFill>
                <a:latin typeface="Times New Roman" panose="02020603050405020304" pitchFamily="18" charset="0"/>
                <a:cs typeface="Times New Roman" panose="02020603050405020304" pitchFamily="18" charset="0"/>
              </a:rPr>
              <a:t> ban </a:t>
            </a:r>
            <a:r>
              <a:rPr lang="en-US" b="1" dirty="0" err="1">
                <a:solidFill>
                  <a:srgbClr val="002060"/>
                </a:solidFill>
                <a:latin typeface="Times New Roman" panose="02020603050405020304" pitchFamily="18" charset="0"/>
                <a:cs typeface="Times New Roman" panose="02020603050405020304" pitchFamily="18" charset="0"/>
              </a:rPr>
              <a:t>đầu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cuộc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sống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24-36 </a:t>
            </a:r>
            <a:r>
              <a:rPr lang="en-US" b="1" dirty="0" err="1">
                <a:solidFill>
                  <a:srgbClr val="002060"/>
                </a:solidFill>
                <a:latin typeface="Times New Roman" panose="02020603050405020304" pitchFamily="18" charset="0"/>
                <a:cs typeface="Times New Roman" panose="02020603050405020304" pitchFamily="18" charset="0"/>
              </a:rPr>
              <a:t>tháng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tuổi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vốn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hiểu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biết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cũng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ít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vì</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vậy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những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biểu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tượng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màu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sắc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trẻ</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chỉ</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dạng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sơ</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khai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mới</a:t>
            </a:r>
            <a:r>
              <a:rPr lang="en-US" b="1" dirty="0">
                <a:solidFill>
                  <a:srgbClr val="002060"/>
                </a:solidFill>
                <a:latin typeface="Times New Roman" panose="02020603050405020304" pitchFamily="18" charset="0"/>
                <a:cs typeface="Times New Roman" panose="02020603050405020304" pitchFamily="18" charset="0"/>
              </a:rPr>
              <a:t> m</a:t>
            </a:r>
            <a:r>
              <a:rPr lang="vi-VN" b="1" dirty="0">
                <a:solidFill>
                  <a:srgbClr val="002060"/>
                </a:solidFill>
                <a:latin typeface="Times New Roman" panose="02020603050405020304" pitchFamily="18" charset="0"/>
                <a:cs typeface="Times New Roman" panose="02020603050405020304" pitchFamily="18" charset="0"/>
              </a:rPr>
              <a:t>ẻ</a:t>
            </a:r>
            <a:r>
              <a:rPr lang="en-US" b="1" dirty="0">
                <a:solidFill>
                  <a:srgbClr val="002060"/>
                </a:solidFill>
                <a:latin typeface="Times New Roman" panose="02020603050405020304" pitchFamily="18" charset="0"/>
                <a:cs typeface="Times New Roman" panose="02020603050405020304" pitchFamily="18" charset="0"/>
              </a:rPr>
              <a:t>.</a:t>
            </a:r>
          </a:p>
          <a:p>
            <a:pPr algn="just"/>
            <a:endParaRPr lang="pt-BR" sz="1400" b="1" dirty="0" smtClean="0">
              <a:latin typeface="Times New Roman" panose="02020603050405020304" pitchFamily="18" charset="0"/>
              <a:cs typeface="Times New Roman" panose="02020603050405020304" pitchFamily="18" charset="0"/>
            </a:endParaRPr>
          </a:p>
        </p:txBody>
      </p:sp>
      <p:sp>
        <p:nvSpPr>
          <p:cNvPr id="11" name="Rounded Rectangle 10"/>
          <p:cNvSpPr/>
          <p:nvPr/>
        </p:nvSpPr>
        <p:spPr>
          <a:xfrm>
            <a:off x="3708760" y="4918995"/>
            <a:ext cx="8087000" cy="1332176"/>
          </a:xfrm>
          <a:prstGeom prst="roundRect">
            <a:avLst>
              <a:gd name="adj" fmla="val 31063"/>
            </a:avLst>
          </a:prstGeom>
          <a:solidFill>
            <a:srgbClr val="ACD473"/>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err="1">
                <a:solidFill>
                  <a:srgbClr val="002060"/>
                </a:solidFill>
                <a:latin typeface="Times New Roman" panose="02020603050405020304" pitchFamily="18" charset="0"/>
                <a:cs typeface="Times New Roman" panose="02020603050405020304" pitchFamily="18" charset="0"/>
              </a:rPr>
              <a:t>Điều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thiết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nhất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cần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phải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biết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phối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kết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hợp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chặt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chẽ</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với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phụ</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huynh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làm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tốt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công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tuyên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truyền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bậc</a:t>
            </a:r>
            <a:r>
              <a:rPr lang="en-US" b="1" dirty="0">
                <a:solidFill>
                  <a:srgbClr val="002060"/>
                </a:solidFill>
                <a:latin typeface="Times New Roman" panose="02020603050405020304" pitchFamily="18" charset="0"/>
                <a:cs typeface="Times New Roman" panose="02020603050405020304" pitchFamily="18" charset="0"/>
              </a:rPr>
              <a:t> cha </a:t>
            </a:r>
            <a:r>
              <a:rPr lang="en-US" b="1" dirty="0" err="1">
                <a:solidFill>
                  <a:srgbClr val="002060"/>
                </a:solidFill>
                <a:latin typeface="Times New Roman" panose="02020603050405020304" pitchFamily="18" charset="0"/>
                <a:cs typeface="Times New Roman" panose="02020603050405020304" pitchFamily="18" charset="0"/>
              </a:rPr>
              <a:t>mẹ</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để</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nhận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được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sự</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giúp</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đỡ</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đồng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từ</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đó</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đưa</a:t>
            </a:r>
            <a:r>
              <a:rPr lang="en-US" b="1" dirty="0">
                <a:solidFill>
                  <a:srgbClr val="002060"/>
                </a:solidFill>
                <a:latin typeface="Times New Roman" panose="02020603050405020304" pitchFamily="18" charset="0"/>
                <a:cs typeface="Times New Roman" panose="02020603050405020304" pitchFamily="18" charset="0"/>
              </a:rPr>
              <a:t> con </a:t>
            </a:r>
            <a:r>
              <a:rPr lang="en-US" b="1" dirty="0" err="1">
                <a:solidFill>
                  <a:srgbClr val="002060"/>
                </a:solidFill>
                <a:latin typeface="Times New Roman" panose="02020603050405020304" pitchFamily="18" charset="0"/>
                <a:cs typeface="Times New Roman" panose="02020603050405020304" pitchFamily="18" charset="0"/>
              </a:rPr>
              <a:t>em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mình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ngày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càng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tiến</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bộ</a:t>
            </a:r>
            <a:r>
              <a:rPr lang="en-US" b="1" dirty="0">
                <a:solidFill>
                  <a:srgbClr val="002060"/>
                </a:solidFill>
                <a:latin typeface="Times New Roman" panose="02020603050405020304" pitchFamily="18" charset="0"/>
                <a:cs typeface="Times New Roman" panose="02020603050405020304" pitchFamily="18" charset="0"/>
              </a:rPr>
              <a:t>. </a:t>
            </a:r>
            <a:endParaRPr lang="pt-BR"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7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3)">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86061" y="0"/>
            <a:ext cx="12365621"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185" r="-1210" b="2038"/>
          <a:stretch/>
        </p:blipFill>
        <p:spPr>
          <a:xfrm>
            <a:off x="4105835" y="1269404"/>
            <a:ext cx="5697967" cy="4001844"/>
          </a:xfrm>
          <a:prstGeom prst="rect">
            <a:avLst/>
          </a:prstGeom>
        </p:spPr>
      </p:pic>
    </p:spTree>
    <p:extLst>
      <p:ext uri="{BB962C8B-B14F-4D97-AF65-F5344CB8AC3E}">
        <p14:creationId xmlns:p14="http://schemas.microsoft.com/office/powerpoint/2010/main" val="371902031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3" r="1" b="3704"/>
          <a:stretch/>
        </p:blipFill>
        <p:spPr>
          <a:xfrm>
            <a:off x="-58841" y="11027"/>
            <a:ext cx="12356332" cy="6858000"/>
          </a:xfrm>
          <a:prstGeom prst="rect">
            <a:avLst/>
          </a:prstGeom>
          <a:effectLst>
            <a:outerShdw blurRad="50800" dist="38100" algn="l" rotWithShape="0">
              <a:prstClr val="black">
                <a:alpha val="40000"/>
              </a:prstClr>
            </a:outerShdw>
          </a:effectLst>
        </p:spPr>
      </p:pic>
      <p:sp>
        <p:nvSpPr>
          <p:cNvPr id="4" name="Title 7">
            <a:extLst>
              <a:ext uri="{FF2B5EF4-FFF2-40B4-BE49-F238E27FC236}">
                <a16:creationId xmlns:a16="http://schemas.microsoft.com/office/drawing/2014/main" id="{C0E81264-33D7-4933-AD45-3AA243332129}"/>
              </a:ext>
            </a:extLst>
          </p:cNvPr>
          <p:cNvSpPr txBox="1">
            <a:spLocks/>
          </p:cNvSpPr>
          <p:nvPr/>
        </p:nvSpPr>
        <p:spPr>
          <a:xfrm>
            <a:off x="4142282" y="174049"/>
            <a:ext cx="3954087" cy="424732"/>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400" b="1" dirty="0" smtClean="0">
                <a:solidFill>
                  <a:schemeClr val="accent6">
                    <a:lumMod val="75000"/>
                  </a:schemeClr>
                </a:solidFill>
                <a:latin typeface="Times New Roman" pitchFamily="18" charset="0"/>
                <a:cs typeface="Times New Roman" pitchFamily="18" charset="0"/>
              </a:rPr>
              <a:t>LÍ DO CHỌN ĐỀ TÀI</a:t>
            </a:r>
            <a:endParaRPr lang="en-US" sz="2400" b="1" dirty="0">
              <a:solidFill>
                <a:schemeClr val="accent6">
                  <a:lumMod val="75000"/>
                </a:schemeClr>
              </a:solidFill>
              <a:latin typeface="Times New Roman" pitchFamily="18" charset="0"/>
              <a:cs typeface="Times New Roman" pitchFamily="18" charset="0"/>
            </a:endParaRPr>
          </a:p>
        </p:txBody>
      </p:sp>
      <p:grpSp>
        <p:nvGrpSpPr>
          <p:cNvPr id="26" name="Group 25"/>
          <p:cNvGrpSpPr/>
          <p:nvPr/>
        </p:nvGrpSpPr>
        <p:grpSpPr>
          <a:xfrm>
            <a:off x="4396148" y="1161202"/>
            <a:ext cx="2039639" cy="2841230"/>
            <a:chOff x="4340239" y="1196551"/>
            <a:chExt cx="2039639" cy="2841230"/>
          </a:xfrm>
        </p:grpSpPr>
        <p:sp>
          <p:nvSpPr>
            <p:cNvPr id="14" name="Rounded Rectangle 13"/>
            <p:cNvSpPr/>
            <p:nvPr/>
          </p:nvSpPr>
          <p:spPr>
            <a:xfrm>
              <a:off x="5768800" y="1633639"/>
              <a:ext cx="611078" cy="1905757"/>
            </a:xfrm>
            <a:prstGeom prst="roundRect">
              <a:avLst>
                <a:gd name="adj" fmla="val 251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340239" y="1196551"/>
              <a:ext cx="1611649" cy="2841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340239" y="1310474"/>
              <a:ext cx="1611650" cy="1938992"/>
            </a:xfrm>
            <a:prstGeom prst="rect">
              <a:avLst/>
            </a:prstGeom>
          </p:spPr>
          <p:txBody>
            <a:bodyPr wrap="square">
              <a:spAutoFit/>
            </a:bodyPr>
            <a:lstStyle/>
            <a:p>
              <a:r>
                <a:rPr lang="en-US" sz="1500" b="1" dirty="0" err="1">
                  <a:latin typeface="Times New Roman" panose="02020603050405020304" pitchFamily="18" charset="0"/>
                  <a:cs typeface="Times New Roman" panose="02020603050405020304" pitchFamily="18" charset="0"/>
                </a:rPr>
                <a:t>V</a:t>
              </a:r>
              <a:r>
                <a:rPr lang="en-US" sz="1500" b="1" dirty="0" err="1" smtClean="0">
                  <a:latin typeface="Times New Roman" panose="02020603050405020304" pitchFamily="18" charset="0"/>
                  <a:cs typeface="Times New Roman" panose="02020603050405020304" pitchFamily="18" charset="0"/>
                </a:rPr>
                <a:t>iệc</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giúp</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trẻ</a:t>
              </a:r>
              <a:r>
                <a:rPr lang="en-US" sz="1500" b="1" dirty="0" smtClean="0">
                  <a:latin typeface="Times New Roman" panose="02020603050405020304" pitchFamily="18" charset="0"/>
                  <a:cs typeface="Times New Roman" panose="02020603050405020304" pitchFamily="18" charset="0"/>
                </a:rPr>
                <a:t> 24 – 36 </a:t>
              </a:r>
              <a:r>
                <a:rPr lang="en-US" sz="1500" b="1" dirty="0" err="1" smtClean="0">
                  <a:latin typeface="Times New Roman" panose="02020603050405020304" pitchFamily="18" charset="0"/>
                  <a:cs typeface="Times New Roman" panose="02020603050405020304" pitchFamily="18" charset="0"/>
                </a:rPr>
                <a:t>tháng</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tuổi</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biết</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nhận</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biết</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và</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phân</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biệt</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ba</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màu</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xanh</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đỏ</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vàng</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là</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rất</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quan</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trọng</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và</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cần</a:t>
              </a:r>
              <a:r>
                <a:rPr lang="en-US" sz="1500" b="1" dirty="0" smtClean="0">
                  <a:latin typeface="Times New Roman" panose="02020603050405020304" pitchFamily="18" charset="0"/>
                  <a:cs typeface="Times New Roman" panose="02020603050405020304" pitchFamily="18" charset="0"/>
                </a:rPr>
                <a:t> </a:t>
              </a:r>
              <a:r>
                <a:rPr lang="en-US" sz="1500" b="1" dirty="0" err="1" smtClean="0">
                  <a:latin typeface="Times New Roman" panose="02020603050405020304" pitchFamily="18" charset="0"/>
                  <a:cs typeface="Times New Roman" panose="02020603050405020304" pitchFamily="18" charset="0"/>
                </a:rPr>
                <a:t>thiết</a:t>
              </a:r>
              <a:r>
                <a:rPr lang="en-US" sz="1500" b="1" dirty="0" smtClean="0">
                  <a:latin typeface="Times New Roman" panose="02020603050405020304" pitchFamily="18" charset="0"/>
                  <a:cs typeface="Times New Roman" panose="02020603050405020304" pitchFamily="18" charset="0"/>
                </a:rPr>
                <a:t> </a:t>
              </a:r>
              <a:endParaRPr lang="en-US" sz="1500" b="1"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8546986" y="1275125"/>
            <a:ext cx="2031084" cy="2817228"/>
            <a:chOff x="8491078" y="1295745"/>
            <a:chExt cx="2031084" cy="2817228"/>
          </a:xfrm>
        </p:grpSpPr>
        <p:sp>
          <p:nvSpPr>
            <p:cNvPr id="19" name="Rounded Rectangle 18"/>
            <p:cNvSpPr/>
            <p:nvPr/>
          </p:nvSpPr>
          <p:spPr>
            <a:xfrm>
              <a:off x="9919576" y="1729140"/>
              <a:ext cx="602586" cy="1889658"/>
            </a:xfrm>
            <a:prstGeom prst="roundRect">
              <a:avLst>
                <a:gd name="adj" fmla="val 2511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510867" y="1295745"/>
              <a:ext cx="1589253" cy="281722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8491078" y="1519807"/>
              <a:ext cx="1569740" cy="1692771"/>
            </a:xfrm>
            <a:prstGeom prst="rect">
              <a:avLst/>
            </a:prstGeom>
          </p:spPr>
          <p:txBody>
            <a:bodyPr wrap="square">
              <a:spAutoFit/>
            </a:bodyPr>
            <a:lstStyle/>
            <a:p>
              <a:r>
                <a:rPr lang="en-US" sz="1500" b="1" dirty="0">
                  <a:latin typeface="Times New Roman" panose="02020603050405020304" pitchFamily="18" charset="0"/>
                  <a:cs typeface="Times New Roman" panose="02020603050405020304" pitchFamily="18" charset="0"/>
                </a:rPr>
                <a:t>C</a:t>
              </a:r>
              <a:r>
                <a:rPr lang="vi-VN" sz="1500" b="1" dirty="0" smtClean="0">
                  <a:latin typeface="Times New Roman" panose="02020603050405020304" pitchFamily="18" charset="0"/>
                  <a:cs typeface="Times New Roman" panose="02020603050405020304" pitchFamily="18" charset="0"/>
                </a:rPr>
                <a:t>ông </a:t>
              </a:r>
              <a:r>
                <a:rPr lang="vi-VN" sz="1500" b="1" dirty="0" smtClean="0">
                  <a:latin typeface="Times New Roman" panose="02020603050405020304" pitchFamily="18" charset="0"/>
                  <a:cs typeface="Times New Roman" panose="02020603050405020304" pitchFamily="18" charset="0"/>
                </a:rPr>
                <a:t>nghệ đang ảnh hưởng không mấy tích cực đến sự hình thành và phát triển nhân </a:t>
              </a:r>
              <a:r>
                <a:rPr lang="vi-VN" sz="1500" b="1" dirty="0" smtClean="0">
                  <a:latin typeface="+mj-lt"/>
                  <a:cs typeface="Times New Roman" panose="02020603050405020304" pitchFamily="18" charset="0"/>
                </a:rPr>
                <a:t>các</a:t>
              </a:r>
              <a:r>
                <a:rPr lang="vi-VN" sz="1500" b="1" dirty="0" smtClean="0">
                  <a:latin typeface="+mj-lt"/>
                </a:rPr>
                <a:t>h của trẻ. </a:t>
              </a:r>
              <a:endParaRPr lang="en-US" sz="1500" b="1" dirty="0">
                <a:latin typeface="+mj-lt"/>
              </a:endParaRPr>
            </a:p>
          </p:txBody>
        </p:sp>
      </p:grpSp>
      <p:sp>
        <p:nvSpPr>
          <p:cNvPr id="13" name="Rectangle 12"/>
          <p:cNvSpPr/>
          <p:nvPr/>
        </p:nvSpPr>
        <p:spPr>
          <a:xfrm>
            <a:off x="4360029" y="1165848"/>
            <a:ext cx="1611650" cy="3491010"/>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10868" y="1196551"/>
            <a:ext cx="1589252" cy="3460307"/>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284148" y="1107396"/>
            <a:ext cx="2216531" cy="3180432"/>
            <a:chOff x="2103917" y="1213346"/>
            <a:chExt cx="2216531" cy="3180432"/>
          </a:xfrm>
        </p:grpSpPr>
        <p:sp>
          <p:nvSpPr>
            <p:cNvPr id="5" name="Rounded Rectangle 4"/>
            <p:cNvSpPr/>
            <p:nvPr/>
          </p:nvSpPr>
          <p:spPr>
            <a:xfrm>
              <a:off x="3657974" y="1662743"/>
              <a:ext cx="662474" cy="1959428"/>
            </a:xfrm>
            <a:prstGeom prst="roundRect">
              <a:avLst>
                <a:gd name="adj" fmla="val 2511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109261" y="1213346"/>
              <a:ext cx="1747200" cy="29212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2103917" y="1300624"/>
              <a:ext cx="1808332" cy="3093154"/>
            </a:xfrm>
            <a:prstGeom prst="rect">
              <a:avLst/>
            </a:prstGeom>
          </p:spPr>
          <p:txBody>
            <a:bodyPr wrap="square">
              <a:spAutoFit/>
            </a:bodyPr>
            <a:lstStyle/>
            <a:p>
              <a:r>
                <a:rPr lang="vi-VN" sz="1500" b="1" dirty="0" smtClean="0">
                  <a:latin typeface="Times New Roman" panose="02020603050405020304" pitchFamily="18" charset="0"/>
                  <a:cs typeface="Times New Roman" panose="02020603050405020304" pitchFamily="18" charset="0"/>
                </a:rPr>
                <a:t>Việc giúp trẻ nhận biết phân biệt tốt ba màu cơ bản xanh, đỏ, vàng còn là bước đầu giúp trẻ phát triển lĩnh vực nhận thức, là nền tảng vững chắc để sau này trẻ sẽ nhận biết phân biệt được nhiều màu sắc khác ở các độ tuổi tiếp theo của trẻ</a:t>
              </a:r>
              <a:r>
                <a:rPr lang="vi-VN" sz="1400" b="1" dirty="0" smtClean="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288732" y="791100"/>
            <a:ext cx="1728185" cy="3581435"/>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2.96296E-6 L 0.14492 -0.00139 " pathEditMode="relative" rAng="0" ptsTypes="AA">
                                      <p:cBhvr>
                                        <p:cTn id="6" dur="2000" fill="hold"/>
                                        <p:tgtEl>
                                          <p:spTgt spid="30"/>
                                        </p:tgtEl>
                                        <p:attrNameLst>
                                          <p:attrName>ppt_x</p:attrName>
                                          <p:attrName>ppt_y</p:attrName>
                                        </p:attrNameLst>
                                      </p:cBhvr>
                                      <p:rCtr x="7240" y="-6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6.25E-7 1.11111E-6 L 0.12878 0.00023 " pathEditMode="relative" rAng="0" ptsTypes="AA">
                                      <p:cBhvr>
                                        <p:cTn id="10" dur="2000" fill="hold"/>
                                        <p:tgtEl>
                                          <p:spTgt spid="26"/>
                                        </p:tgtEl>
                                        <p:attrNameLst>
                                          <p:attrName>ppt_x</p:attrName>
                                          <p:attrName>ppt_y</p:attrName>
                                        </p:attrNameLst>
                                      </p:cBhvr>
                                      <p:rCtr x="6432"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79167E-6 -3.7037E-6 L 0.1306 -0.00115 " pathEditMode="relative" rAng="0" ptsTypes="AA">
                                      <p:cBhvr>
                                        <p:cTn id="14" dur="2000" fill="hold"/>
                                        <p:tgtEl>
                                          <p:spTgt spid="28"/>
                                        </p:tgtEl>
                                        <p:attrNameLst>
                                          <p:attrName>ppt_x</p:attrName>
                                          <p:attrName>ppt_y</p:attrName>
                                        </p:attrNameLst>
                                      </p:cBhvr>
                                      <p:rCtr x="652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sp>
        <p:nvSpPr>
          <p:cNvPr id="7" name="Title 7">
            <a:extLst>
              <a:ext uri="{FF2B5EF4-FFF2-40B4-BE49-F238E27FC236}">
                <a16:creationId xmlns:a16="http://schemas.microsoft.com/office/drawing/2014/main" id="{C0E81264-33D7-4933-AD45-3AA243332129}"/>
              </a:ext>
            </a:extLst>
          </p:cNvPr>
          <p:cNvSpPr txBox="1">
            <a:spLocks/>
          </p:cNvSpPr>
          <p:nvPr/>
        </p:nvSpPr>
        <p:spPr>
          <a:xfrm>
            <a:off x="4142282" y="174049"/>
            <a:ext cx="3954087" cy="424732"/>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400" b="1" dirty="0" smtClean="0">
                <a:solidFill>
                  <a:schemeClr val="accent6">
                    <a:lumMod val="75000"/>
                  </a:schemeClr>
                </a:solidFill>
                <a:latin typeface="Times New Roman" pitchFamily="18" charset="0"/>
                <a:cs typeface="Times New Roman" pitchFamily="18" charset="0"/>
              </a:rPr>
              <a:t>LÍ DO CHỌN ĐỀ TÀI</a:t>
            </a:r>
            <a:endParaRPr lang="en-US" sz="2400" b="1" dirty="0">
              <a:solidFill>
                <a:schemeClr val="accent6">
                  <a:lumMod val="75000"/>
                </a:schemeClr>
              </a:solidFill>
              <a:latin typeface="Times New Roman" pitchFamily="18" charset="0"/>
              <a:cs typeface="Times New Roman" pitchFamily="18" charset="0"/>
            </a:endParaRPr>
          </a:p>
        </p:txBody>
      </p:sp>
      <p:grpSp>
        <p:nvGrpSpPr>
          <p:cNvPr id="8" name="Group 7"/>
          <p:cNvGrpSpPr/>
          <p:nvPr/>
        </p:nvGrpSpPr>
        <p:grpSpPr>
          <a:xfrm>
            <a:off x="8331644" y="1229596"/>
            <a:ext cx="2039639" cy="2841230"/>
            <a:chOff x="4340239" y="1196551"/>
            <a:chExt cx="2039639" cy="2841230"/>
          </a:xfrm>
        </p:grpSpPr>
        <p:sp>
          <p:nvSpPr>
            <p:cNvPr id="9" name="Rounded Rectangle 8"/>
            <p:cNvSpPr/>
            <p:nvPr/>
          </p:nvSpPr>
          <p:spPr>
            <a:xfrm>
              <a:off x="5768800" y="1633639"/>
              <a:ext cx="611078" cy="1905757"/>
            </a:xfrm>
            <a:prstGeom prst="roundRect">
              <a:avLst>
                <a:gd name="adj" fmla="val 2511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40239" y="1196551"/>
              <a:ext cx="1611649" cy="2841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để</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thế</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giới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trong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mắt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trẻ</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càng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thêm</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phong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phú</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dạng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Nên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tôi</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chọn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Một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số</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biện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pháp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giúp</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trẻ</a:t>
              </a:r>
              <a:r>
                <a:rPr lang="en-US" sz="1500" b="1" dirty="0">
                  <a:solidFill>
                    <a:schemeClr val="tx1"/>
                  </a:solidFill>
                  <a:latin typeface="Times New Roman" panose="02020603050405020304" pitchFamily="18" charset="0"/>
                  <a:cs typeface="Times New Roman" panose="02020603050405020304" pitchFamily="18" charset="0"/>
                </a:rPr>
                <a:t> 24 – 36 </a:t>
              </a:r>
              <a:r>
                <a:rPr lang="en-US" sz="1500" b="1" dirty="0" err="1">
                  <a:solidFill>
                    <a:schemeClr val="tx1"/>
                  </a:solidFill>
                  <a:latin typeface="Times New Roman" panose="02020603050405020304" pitchFamily="18" charset="0"/>
                  <a:cs typeface="Times New Roman" panose="02020603050405020304" pitchFamily="18" charset="0"/>
                </a:rPr>
                <a:t>tháng</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nhận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biết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phân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biệt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tốt</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ba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màu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xanh</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đỏ</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vàng</a:t>
              </a:r>
              <a:r>
                <a:rPr lang="en-US" sz="1500" b="1" dirty="0">
                  <a:solidFill>
                    <a:schemeClr val="tx1"/>
                  </a:solidFill>
                  <a:latin typeface="Times New Roman" panose="02020603050405020304" pitchFamily="18" charset="0"/>
                  <a:cs typeface="Times New Roman" panose="02020603050405020304" pitchFamily="18" charset="0"/>
                </a:rPr>
                <a:t>”.</a:t>
              </a: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340239" y="1310474"/>
              <a:ext cx="1611650" cy="307777"/>
            </a:xfrm>
            <a:prstGeom prst="rect">
              <a:avLst/>
            </a:prstGeom>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grpSp>
      <p:sp>
        <p:nvSpPr>
          <p:cNvPr id="13" name="Rectangle 12"/>
          <p:cNvSpPr/>
          <p:nvPr/>
        </p:nvSpPr>
        <p:spPr>
          <a:xfrm>
            <a:off x="8331643" y="1004175"/>
            <a:ext cx="1611650" cy="3491010"/>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76054" y="1229596"/>
            <a:ext cx="2406153" cy="2921246"/>
            <a:chOff x="441991" y="1068863"/>
            <a:chExt cx="2406153" cy="2921246"/>
          </a:xfrm>
        </p:grpSpPr>
        <p:sp>
          <p:nvSpPr>
            <p:cNvPr id="28" name="Rounded Rectangle 27"/>
            <p:cNvSpPr/>
            <p:nvPr/>
          </p:nvSpPr>
          <p:spPr>
            <a:xfrm>
              <a:off x="2185670" y="1392028"/>
              <a:ext cx="662474" cy="1959428"/>
            </a:xfrm>
            <a:prstGeom prst="roundRect">
              <a:avLst>
                <a:gd name="adj" fmla="val 2511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91" y="1068863"/>
              <a:ext cx="1859280" cy="292124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500" b="1" dirty="0" smtClean="0">
                  <a:solidFill>
                    <a:schemeClr val="tx1"/>
                  </a:solidFill>
                  <a:latin typeface="Times New Roman" panose="02020603050405020304" pitchFamily="18" charset="0"/>
                  <a:cs typeface="Times New Roman" panose="02020603050405020304" pitchFamily="18" charset="0"/>
                </a:rPr>
                <a:t>Để đáp ứng nhu cầu về khả năng nhận biết của trẻ về màu sắc trong chương trình giáo dục hiện nay. Để khả năng nhận biết của trẻ ngày càng được nâng lên về kiến thức của lĩnh vực phát triển nhận thức</a:t>
              </a:r>
              <a:endParaRPr lang="en-US" sz="1500" b="1" dirty="0">
                <a:solidFill>
                  <a:schemeClr val="tx1"/>
                </a:solidFill>
                <a:latin typeface="Times New Roman" panose="02020603050405020304" pitchFamily="18" charset="0"/>
                <a:cs typeface="Times New Roman" panose="02020603050405020304" pitchFamily="18" charset="0"/>
              </a:endParaRPr>
            </a:p>
          </p:txBody>
        </p:sp>
      </p:grpSp>
      <p:sp>
        <p:nvSpPr>
          <p:cNvPr id="30" name="Rectangle 29"/>
          <p:cNvSpPr/>
          <p:nvPr/>
        </p:nvSpPr>
        <p:spPr>
          <a:xfrm>
            <a:off x="288732" y="791100"/>
            <a:ext cx="1859280" cy="3581435"/>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896853" y="1004175"/>
            <a:ext cx="2004815" cy="3155283"/>
            <a:chOff x="9691016" y="1165471"/>
            <a:chExt cx="2004815" cy="3155283"/>
          </a:xfrm>
        </p:grpSpPr>
        <p:grpSp>
          <p:nvGrpSpPr>
            <p:cNvPr id="14" name="Group 13"/>
            <p:cNvGrpSpPr/>
            <p:nvPr/>
          </p:nvGrpSpPr>
          <p:grpSpPr>
            <a:xfrm>
              <a:off x="9699916" y="1165471"/>
              <a:ext cx="1995915" cy="2841230"/>
              <a:chOff x="4332138" y="1082628"/>
              <a:chExt cx="1995915" cy="2841230"/>
            </a:xfrm>
          </p:grpSpPr>
          <p:sp>
            <p:nvSpPr>
              <p:cNvPr id="15" name="Rounded Rectangle 14"/>
              <p:cNvSpPr/>
              <p:nvPr/>
            </p:nvSpPr>
            <p:spPr>
              <a:xfrm>
                <a:off x="5716975" y="1635901"/>
                <a:ext cx="611078" cy="1905757"/>
              </a:xfrm>
              <a:prstGeom prst="roundRect">
                <a:avLst>
                  <a:gd name="adj" fmla="val 2511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332138" y="1082628"/>
                <a:ext cx="1611649" cy="2841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40239" y="1310474"/>
                <a:ext cx="1611650" cy="307777"/>
              </a:xfrm>
              <a:prstGeom prst="rect">
                <a:avLst/>
              </a:prstGeom>
            </p:spPr>
            <p:txBody>
              <a:bodyPr wrap="square">
                <a:spAutoFit/>
              </a:bodyPr>
              <a:lstStyle/>
              <a:p>
                <a:endParaRPr lang="en-US" sz="1400" dirty="0">
                  <a:latin typeface="Times New Roman" panose="02020603050405020304" pitchFamily="18" charset="0"/>
                  <a:cs typeface="Times New Roman" panose="02020603050405020304" pitchFamily="18" charset="0"/>
                </a:endParaRPr>
              </a:p>
            </p:txBody>
          </p:sp>
        </p:grpSp>
        <p:sp>
          <p:nvSpPr>
            <p:cNvPr id="32" name="Rectangle 31"/>
            <p:cNvSpPr/>
            <p:nvPr/>
          </p:nvSpPr>
          <p:spPr>
            <a:xfrm>
              <a:off x="9691016" y="1458432"/>
              <a:ext cx="1720640" cy="2862322"/>
            </a:xfrm>
            <a:prstGeom prst="rect">
              <a:avLst/>
            </a:prstGeom>
          </p:spPr>
          <p:txBody>
            <a:bodyPr wrap="square">
              <a:spAutoFit/>
            </a:bodyPr>
            <a:lstStyle/>
            <a:p>
              <a:r>
                <a:rPr lang="vi-VN" sz="1500" b="1" dirty="0" smtClean="0">
                  <a:latin typeface="Times New Roman" panose="02020603050405020304" pitchFamily="18" charset="0"/>
                  <a:cs typeface="Times New Roman" panose="02020603050405020304" pitchFamily="18" charset="0"/>
                </a:rPr>
                <a:t>“Màu sắc trong tự nhiên rất quan trọng đối với cuộc sống con người’’</a:t>
              </a:r>
            </a:p>
            <a:p>
              <a:r>
                <a:rPr lang="vi-VN" sz="1500" b="1" dirty="0" smtClean="0">
                  <a:latin typeface="Times New Roman" panose="02020603050405020304" pitchFamily="18" charset="0"/>
                  <a:cs typeface="Times New Roman" panose="02020603050405020304" pitchFamily="18" charset="0"/>
                </a:rPr>
                <a:t>. Chính vì thế việc giúp trẻ 24 – 36 tháng tuổi  biết nhận biết và phân biệt, ba màu xanh, đỏ, vàng là rất quan trọng và cần thiết     </a:t>
              </a:r>
              <a:endParaRPr lang="vi-VN" sz="1500" b="1" dirty="0">
                <a:latin typeface="Times New Roman" panose="02020603050405020304" pitchFamily="18" charset="0"/>
                <a:cs typeface="Times New Roman" panose="02020603050405020304" pitchFamily="18" charset="0"/>
              </a:endParaRPr>
            </a:p>
          </p:txBody>
        </p:sp>
      </p:grpSp>
      <p:sp>
        <p:nvSpPr>
          <p:cNvPr id="18" name="Rectangle 17"/>
          <p:cNvSpPr/>
          <p:nvPr/>
        </p:nvSpPr>
        <p:spPr>
          <a:xfrm>
            <a:off x="4896853" y="736842"/>
            <a:ext cx="1611650" cy="3491010"/>
          </a:xfrm>
          <a:prstGeom prst="rect">
            <a:avLst/>
          </a:prstGeom>
          <a:solidFill>
            <a:schemeClr val="bg1"/>
          </a:solidFill>
          <a:ln>
            <a:solidFill>
              <a:schemeClr val="bg1"/>
            </a:solidFill>
          </a:ln>
          <a:effectLst>
            <a:outerShdw blurRad="165100" dir="3000000" algn="l" rotWithShape="0">
              <a:schemeClr val="bg1">
                <a:alpha val="15000"/>
              </a:schemeClr>
            </a:outerShdw>
            <a:reflection stA="0" endPos="65000" dir="5400000" sy="-100000" algn="bl" rotWithShape="0"/>
          </a:effectLst>
          <a:scene3d>
            <a:camera prst="orthographicFront"/>
            <a:lightRig rig="threePt" dir="t"/>
          </a:scene3d>
          <a:sp3d>
            <a:bevelB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8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1.11111E-6 L 0.13528 0.00208 " pathEditMode="relative" rAng="0" ptsTypes="AA">
                                      <p:cBhvr>
                                        <p:cTn id="6" dur="2000" fill="hold"/>
                                        <p:tgtEl>
                                          <p:spTgt spid="27"/>
                                        </p:tgtEl>
                                        <p:attrNameLst>
                                          <p:attrName>ppt_x</p:attrName>
                                          <p:attrName>ppt_y</p:attrName>
                                        </p:attrNameLst>
                                      </p:cBhvr>
                                      <p:rCtr x="6758" y="93"/>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16667E-6 0.00278 L 0.13438 0.00092 " pathEditMode="relative" rAng="0" ptsTypes="AA">
                                      <p:cBhvr>
                                        <p:cTn id="10" dur="2000" fill="hold"/>
                                        <p:tgtEl>
                                          <p:spTgt spid="33"/>
                                        </p:tgtEl>
                                        <p:attrNameLst>
                                          <p:attrName>ppt_x</p:attrName>
                                          <p:attrName>ppt_y</p:attrName>
                                        </p:attrNameLst>
                                      </p:cBhvr>
                                      <p:rCtr x="6719" y="-93"/>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91667E-6 -2.59259E-6 L 0.12877 0.00023 " pathEditMode="relative" rAng="0" ptsTypes="AA">
                                      <p:cBhvr>
                                        <p:cTn id="14" dur="2000" fill="hold"/>
                                        <p:tgtEl>
                                          <p:spTgt spid="8"/>
                                        </p:tgtEl>
                                        <p:attrNameLst>
                                          <p:attrName>ppt_x</p:attrName>
                                          <p:attrName>ppt_y</p:attrName>
                                        </p:attrNameLst>
                                      </p:cBhvr>
                                      <p:rCtr x="64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sp>
        <p:nvSpPr>
          <p:cNvPr id="2" name="Rounded Rectangle 1"/>
          <p:cNvSpPr/>
          <p:nvPr/>
        </p:nvSpPr>
        <p:spPr>
          <a:xfrm>
            <a:off x="3361302" y="1650491"/>
            <a:ext cx="9133584" cy="2330824"/>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a:t>
            </a:r>
            <a:r>
              <a:rPr lang="en-US" sz="3200" b="1" dirty="0" err="1">
                <a:solidFill>
                  <a:srgbClr val="7030A0"/>
                </a:solidFill>
                <a:latin typeface="Times New Roman" panose="02020603050405020304" pitchFamily="18" charset="0"/>
                <a:cs typeface="Times New Roman" panose="02020603050405020304" pitchFamily="18" charset="0"/>
              </a:rPr>
              <a:t>Một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số</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pháp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giúp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trẻ</a:t>
            </a:r>
            <a:r>
              <a:rPr lang="en-US" sz="3200" b="1" dirty="0">
                <a:solidFill>
                  <a:srgbClr val="7030A0"/>
                </a:solidFill>
                <a:latin typeface="Times New Roman" panose="02020603050405020304" pitchFamily="18" charset="0"/>
                <a:cs typeface="Times New Roman" panose="02020603050405020304" pitchFamily="18" charset="0"/>
              </a:rPr>
              <a:t> 24 </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36 </a:t>
            </a:r>
            <a:r>
              <a:rPr lang="en-US" sz="3200" b="1" dirty="0" err="1">
                <a:solidFill>
                  <a:srgbClr val="7030A0"/>
                </a:solidFill>
                <a:latin typeface="Times New Roman" panose="02020603050405020304" pitchFamily="18" charset="0"/>
                <a:cs typeface="Times New Roman" panose="02020603050405020304" pitchFamily="18" charset="0"/>
              </a:rPr>
              <a:t>tháng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nhận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phân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biệt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tốt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3 </a:t>
            </a:r>
            <a:r>
              <a:rPr lang="en-US" sz="3200" b="1" dirty="0" err="1" smtClean="0">
                <a:solidFill>
                  <a:srgbClr val="7030A0"/>
                </a:solidFill>
                <a:latin typeface="Times New Roman" panose="02020603050405020304" pitchFamily="18" charset="0"/>
                <a:cs typeface="Times New Roman" panose="02020603050405020304" pitchFamily="18" charset="0"/>
              </a:rPr>
              <a:t>màu</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xanh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đỏ</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vàng</a:t>
            </a:r>
            <a:r>
              <a:rPr lang="en-US" sz="3200" b="1" dirty="0">
                <a:solidFill>
                  <a:srgbClr val="7030A0"/>
                </a:solidFill>
                <a:latin typeface="Times New Roman" panose="02020603050405020304" pitchFamily="18" charset="0"/>
                <a:cs typeface="Times New Roman" panose="02020603050405020304" pitchFamily="18" charset="0"/>
              </a:rPr>
              <a:t>”</a:t>
            </a:r>
          </a:p>
          <a:p>
            <a:pPr algn="ctr"/>
            <a:endParaRPr lang="en-US" b="1" dirty="0"/>
          </a:p>
        </p:txBody>
      </p:sp>
      <p:sp>
        <p:nvSpPr>
          <p:cNvPr id="4" name="Rounded Rectangle 3"/>
          <p:cNvSpPr/>
          <p:nvPr/>
        </p:nvSpPr>
        <p:spPr>
          <a:xfrm rot="2275227">
            <a:off x="676270" y="-261257"/>
            <a:ext cx="628375" cy="2994212"/>
          </a:xfrm>
          <a:prstGeom prst="roundRect">
            <a:avLst>
              <a:gd name="adj" fmla="val 411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2275227">
            <a:off x="391425" y="1418272"/>
            <a:ext cx="667560" cy="2729128"/>
          </a:xfrm>
          <a:prstGeom prst="roundRect">
            <a:avLst>
              <a:gd name="adj" fmla="val 411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275227">
            <a:off x="226983" y="2706626"/>
            <a:ext cx="673041" cy="2994212"/>
          </a:xfrm>
          <a:prstGeom prst="roundRect">
            <a:avLst>
              <a:gd name="adj" fmla="val 411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275227">
            <a:off x="2019328" y="-379543"/>
            <a:ext cx="644036" cy="2277106"/>
          </a:xfrm>
          <a:prstGeom prst="roundRect">
            <a:avLst>
              <a:gd name="adj" fmla="val 411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275227">
            <a:off x="3220364" y="-1096561"/>
            <a:ext cx="715264" cy="2994212"/>
          </a:xfrm>
          <a:prstGeom prst="roundRect">
            <a:avLst>
              <a:gd name="adj" fmla="val 411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275227">
            <a:off x="1706306" y="1511385"/>
            <a:ext cx="638130" cy="1628770"/>
          </a:xfrm>
          <a:prstGeom prst="roundRect">
            <a:avLst>
              <a:gd name="adj" fmla="val 411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1831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2000" fill="hold" grpId="0" nodeType="withEffect" p14:presetBounceEnd="5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6000">
                                          <p:cBhvr additive="base">
                                            <p:cTn id="7" dur="3500" fill="hold"/>
                                            <p:tgtEl>
                                              <p:spTgt spid="4"/>
                                            </p:tgtEl>
                                            <p:attrNameLst>
                                              <p:attrName>ppt_x</p:attrName>
                                            </p:attrNameLst>
                                          </p:cBhvr>
                                          <p:tavLst>
                                            <p:tav tm="0">
                                              <p:val>
                                                <p:strVal val="0-#ppt_w/2"/>
                                              </p:val>
                                            </p:tav>
                                            <p:tav tm="100000">
                                              <p:val>
                                                <p:strVal val="#ppt_x"/>
                                              </p:val>
                                            </p:tav>
                                          </p:tavLst>
                                        </p:anim>
                                        <p:anim calcmode="lin" valueType="num" p14:bounceEnd="56000">
                                          <p:cBhvr additive="base">
                                            <p:cTn id="8" dur="3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accel="42000" fill="hold" grpId="0" nodeType="withEffect" p14:presetBounceEnd="56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6000">
                                          <p:cBhvr additive="base">
                                            <p:cTn id="11" dur="3500" fill="hold"/>
                                            <p:tgtEl>
                                              <p:spTgt spid="13"/>
                                            </p:tgtEl>
                                            <p:attrNameLst>
                                              <p:attrName>ppt_x</p:attrName>
                                            </p:attrNameLst>
                                          </p:cBhvr>
                                          <p:tavLst>
                                            <p:tav tm="0">
                                              <p:val>
                                                <p:strVal val="0-#ppt_w/2"/>
                                              </p:val>
                                            </p:tav>
                                            <p:tav tm="100000">
                                              <p:val>
                                                <p:strVal val="#ppt_x"/>
                                              </p:val>
                                            </p:tav>
                                          </p:tavLst>
                                        </p:anim>
                                        <p:anim calcmode="lin" valueType="num" p14:bounceEnd="56000">
                                          <p:cBhvr additive="base">
                                            <p:cTn id="12" dur="3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3" accel="42000" fill="hold" grpId="0" nodeType="withEffect" p14:presetBounceEnd="56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6000">
                                          <p:cBhvr additive="base">
                                            <p:cTn id="15" dur="3500" fill="hold"/>
                                            <p:tgtEl>
                                              <p:spTgt spid="12"/>
                                            </p:tgtEl>
                                            <p:attrNameLst>
                                              <p:attrName>ppt_x</p:attrName>
                                            </p:attrNameLst>
                                          </p:cBhvr>
                                          <p:tavLst>
                                            <p:tav tm="0">
                                              <p:val>
                                                <p:strVal val="1+#ppt_w/2"/>
                                              </p:val>
                                            </p:tav>
                                            <p:tav tm="100000">
                                              <p:val>
                                                <p:strVal val="#ppt_x"/>
                                              </p:val>
                                            </p:tav>
                                          </p:tavLst>
                                        </p:anim>
                                        <p:anim calcmode="lin" valueType="num" p14:bounceEnd="56000">
                                          <p:cBhvr additive="base">
                                            <p:cTn id="16" dur="3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2" accel="42000" fill="hold" grpId="0" nodeType="withEffect" p14:presetBounceEnd="5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6000">
                                          <p:cBhvr additive="base">
                                            <p:cTn id="19" dur="35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20" dur="3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accel="42000" fill="hold" grpId="0" nodeType="withEffect" p14:presetBounceEnd="56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56000">
                                          <p:cBhvr additive="base">
                                            <p:cTn id="23" dur="35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24" dur="3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3" accel="42000" fill="hold" grpId="0" nodeType="withEffect" p14:presetBounceEnd="56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56000">
                                          <p:cBhvr additive="base">
                                            <p:cTn id="27" dur="3500" fill="hold"/>
                                            <p:tgtEl>
                                              <p:spTgt spid="11"/>
                                            </p:tgtEl>
                                            <p:attrNameLst>
                                              <p:attrName>ppt_x</p:attrName>
                                            </p:attrNameLst>
                                          </p:cBhvr>
                                          <p:tavLst>
                                            <p:tav tm="0">
                                              <p:val>
                                                <p:strVal val="1+#ppt_w/2"/>
                                              </p:val>
                                            </p:tav>
                                            <p:tav tm="100000">
                                              <p:val>
                                                <p:strVal val="#ppt_x"/>
                                              </p:val>
                                            </p:tav>
                                          </p:tavLst>
                                        </p:anim>
                                        <p:anim calcmode="lin" valueType="num" p14:bounceEnd="56000">
                                          <p:cBhvr additive="base">
                                            <p:cTn id="28" dur="3500" fill="hold"/>
                                            <p:tgtEl>
                                              <p:spTgt spid="11"/>
                                            </p:tgtEl>
                                            <p:attrNameLst>
                                              <p:attrName>ppt_y</p:attrName>
                                            </p:attrNameLst>
                                          </p:cBhvr>
                                          <p:tavLst>
                                            <p:tav tm="0">
                                              <p:val>
                                                <p:strVal val="0-#ppt_h/2"/>
                                              </p:val>
                                            </p:tav>
                                            <p:tav tm="100000">
                                              <p:val>
                                                <p:strVal val="#ppt_y"/>
                                              </p:val>
                                            </p:tav>
                                          </p:tavLst>
                                        </p:anim>
                                      </p:childTnLst>
                                    </p:cTn>
                                  </p:par>
                                  <p:par>
                                    <p:cTn id="29" presetID="26" presetClass="entr" presetSubtype="0"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942">
                                              <p:stCondLst>
                                                <p:cond delay="0"/>
                                              </p:stCondLst>
                                            </p:cTn>
                                            <p:tgtEl>
                                              <p:spTgt spid="2"/>
                                            </p:tgtEl>
                                          </p:cBhvr>
                                        </p:animEffect>
                                        <p:anim calcmode="lin" valueType="num">
                                          <p:cBhvr>
                                            <p:cTn id="32" dur="296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107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1079" tmFilter="0, 0; 0.125,0.2665; 0.25,0.4; 0.375,0.465; 0.5,0.5;  0.625,0.535; 0.75,0.6; 0.875,0.7335; 1,1">
                                              <p:stCondLst>
                                                <p:cond delay="1079"/>
                                              </p:stCondLst>
                                            </p:cTn>
                                            <p:tgtEl>
                                              <p:spTgt spid="2"/>
                                            </p:tgtEl>
                                            <p:attrNameLst>
                                              <p:attrName>ppt_y</p:attrName>
                                            </p:attrNameLst>
                                          </p:cBhvr>
                                          <p:tavLst>
                                            <p:tav tm="0" fmla="#ppt_y-sin(pi*$)/9">
                                              <p:val>
                                                <p:fltVal val="0"/>
                                              </p:val>
                                            </p:tav>
                                            <p:tav tm="100000">
                                              <p:val>
                                                <p:fltVal val="1"/>
                                              </p:val>
                                            </p:tav>
                                          </p:tavLst>
                                        </p:anim>
                                        <p:anim calcmode="lin" valueType="num">
                                          <p:cBhvr>
                                            <p:cTn id="35" dur="539" tmFilter="0, 0; 0.125,0.2665; 0.25,0.4; 0.375,0.465; 0.5,0.5;  0.625,0.535; 0.75,0.6; 0.875,0.7335; 1,1">
                                              <p:stCondLst>
                                                <p:cond delay="2152"/>
                                              </p:stCondLst>
                                            </p:cTn>
                                            <p:tgtEl>
                                              <p:spTgt spid="2"/>
                                            </p:tgtEl>
                                            <p:attrNameLst>
                                              <p:attrName>ppt_y</p:attrName>
                                            </p:attrNameLst>
                                          </p:cBhvr>
                                          <p:tavLst>
                                            <p:tav tm="0" fmla="#ppt_y-sin(pi*$)/27">
                                              <p:val>
                                                <p:fltVal val="0"/>
                                              </p:val>
                                            </p:tav>
                                            <p:tav tm="100000">
                                              <p:val>
                                                <p:fltVal val="1"/>
                                              </p:val>
                                            </p:tav>
                                          </p:tavLst>
                                        </p:anim>
                                        <p:anim calcmode="lin" valueType="num">
                                          <p:cBhvr>
                                            <p:cTn id="36" dur="267" tmFilter="0, 0; 0.125,0.2665; 0.25,0.4; 0.375,0.465; 0.5,0.5;  0.625,0.535; 0.75,0.6; 0.875,0.7335; 1,1">
                                              <p:stCondLst>
                                                <p:cond delay="2691"/>
                                              </p:stCondLst>
                                            </p:cTn>
                                            <p:tgtEl>
                                              <p:spTgt spid="2"/>
                                            </p:tgtEl>
                                            <p:attrNameLst>
                                              <p:attrName>ppt_y</p:attrName>
                                            </p:attrNameLst>
                                          </p:cBhvr>
                                          <p:tavLst>
                                            <p:tav tm="0" fmla="#ppt_y-sin(pi*$)/81">
                                              <p:val>
                                                <p:fltVal val="0"/>
                                              </p:val>
                                            </p:tav>
                                            <p:tav tm="100000">
                                              <p:val>
                                                <p:fltVal val="1"/>
                                              </p:val>
                                            </p:tav>
                                          </p:tavLst>
                                        </p:anim>
                                        <p:animScale>
                                          <p:cBhvr>
                                            <p:cTn id="37" dur="42">
                                              <p:stCondLst>
                                                <p:cond delay="1056"/>
                                              </p:stCondLst>
                                            </p:cTn>
                                            <p:tgtEl>
                                              <p:spTgt spid="2"/>
                                            </p:tgtEl>
                                          </p:cBhvr>
                                          <p:to x="100000" y="60000"/>
                                        </p:animScale>
                                        <p:animScale>
                                          <p:cBhvr>
                                            <p:cTn id="38" dur="270" decel="50000">
                                              <p:stCondLst>
                                                <p:cond delay="1099"/>
                                              </p:stCondLst>
                                            </p:cTn>
                                            <p:tgtEl>
                                              <p:spTgt spid="2"/>
                                            </p:tgtEl>
                                          </p:cBhvr>
                                          <p:to x="100000" y="100000"/>
                                        </p:animScale>
                                        <p:animScale>
                                          <p:cBhvr>
                                            <p:cTn id="39" dur="42">
                                              <p:stCondLst>
                                                <p:cond delay="2132"/>
                                              </p:stCondLst>
                                            </p:cTn>
                                            <p:tgtEl>
                                              <p:spTgt spid="2"/>
                                            </p:tgtEl>
                                          </p:cBhvr>
                                          <p:to x="100000" y="80000"/>
                                        </p:animScale>
                                        <p:animScale>
                                          <p:cBhvr>
                                            <p:cTn id="40" dur="270" decel="50000">
                                              <p:stCondLst>
                                                <p:cond delay="2174"/>
                                              </p:stCondLst>
                                            </p:cTn>
                                            <p:tgtEl>
                                              <p:spTgt spid="2"/>
                                            </p:tgtEl>
                                          </p:cBhvr>
                                          <p:to x="100000" y="100000"/>
                                        </p:animScale>
                                        <p:animScale>
                                          <p:cBhvr>
                                            <p:cTn id="41" dur="42">
                                              <p:stCondLst>
                                                <p:cond delay="2668"/>
                                              </p:stCondLst>
                                            </p:cTn>
                                            <p:tgtEl>
                                              <p:spTgt spid="2"/>
                                            </p:tgtEl>
                                          </p:cBhvr>
                                          <p:to x="100000" y="90000"/>
                                        </p:animScale>
                                        <p:animScale>
                                          <p:cBhvr>
                                            <p:cTn id="42" dur="270" decel="50000">
                                              <p:stCondLst>
                                                <p:cond delay="2710"/>
                                              </p:stCondLst>
                                            </p:cTn>
                                            <p:tgtEl>
                                              <p:spTgt spid="2"/>
                                            </p:tgtEl>
                                          </p:cBhvr>
                                          <p:to x="100000" y="100000"/>
                                        </p:animScale>
                                        <p:animScale>
                                          <p:cBhvr>
                                            <p:cTn id="43" dur="42">
                                              <p:stCondLst>
                                                <p:cond delay="2938"/>
                                              </p:stCondLst>
                                            </p:cTn>
                                            <p:tgtEl>
                                              <p:spTgt spid="2"/>
                                            </p:tgtEl>
                                          </p:cBhvr>
                                          <p:to x="100000" y="95000"/>
                                        </p:animScale>
                                        <p:animScale>
                                          <p:cBhvr>
                                            <p:cTn id="44" dur="270" decel="50000">
                                              <p:stCondLst>
                                                <p:cond delay="2980"/>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500" fill="hold"/>
                                            <p:tgtEl>
                                              <p:spTgt spid="4"/>
                                            </p:tgtEl>
                                            <p:attrNameLst>
                                              <p:attrName>ppt_x</p:attrName>
                                            </p:attrNameLst>
                                          </p:cBhvr>
                                          <p:tavLst>
                                            <p:tav tm="0">
                                              <p:val>
                                                <p:strVal val="0-#ppt_w/2"/>
                                              </p:val>
                                            </p:tav>
                                            <p:tav tm="100000">
                                              <p:val>
                                                <p:strVal val="#ppt_x"/>
                                              </p:val>
                                            </p:tav>
                                          </p:tavLst>
                                        </p:anim>
                                        <p:anim calcmode="lin" valueType="num">
                                          <p:cBhvr additive="base">
                                            <p:cTn id="8" dur="3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accel="42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3500" fill="hold"/>
                                            <p:tgtEl>
                                              <p:spTgt spid="13"/>
                                            </p:tgtEl>
                                            <p:attrNameLst>
                                              <p:attrName>ppt_x</p:attrName>
                                            </p:attrNameLst>
                                          </p:cBhvr>
                                          <p:tavLst>
                                            <p:tav tm="0">
                                              <p:val>
                                                <p:strVal val="0-#ppt_w/2"/>
                                              </p:val>
                                            </p:tav>
                                            <p:tav tm="100000">
                                              <p:val>
                                                <p:strVal val="#ppt_x"/>
                                              </p:val>
                                            </p:tav>
                                          </p:tavLst>
                                        </p:anim>
                                        <p:anim calcmode="lin" valueType="num">
                                          <p:cBhvr additive="base">
                                            <p:cTn id="12" dur="3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3" accel="42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500" fill="hold"/>
                                            <p:tgtEl>
                                              <p:spTgt spid="12"/>
                                            </p:tgtEl>
                                            <p:attrNameLst>
                                              <p:attrName>ppt_x</p:attrName>
                                            </p:attrNameLst>
                                          </p:cBhvr>
                                          <p:tavLst>
                                            <p:tav tm="0">
                                              <p:val>
                                                <p:strVal val="1+#ppt_w/2"/>
                                              </p:val>
                                            </p:tav>
                                            <p:tav tm="100000">
                                              <p:val>
                                                <p:strVal val="#ppt_x"/>
                                              </p:val>
                                            </p:tav>
                                          </p:tavLst>
                                        </p:anim>
                                        <p:anim calcmode="lin" valueType="num">
                                          <p:cBhvr additive="base">
                                            <p:cTn id="16" dur="3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2" accel="42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500" fill="hold"/>
                                            <p:tgtEl>
                                              <p:spTgt spid="9"/>
                                            </p:tgtEl>
                                            <p:attrNameLst>
                                              <p:attrName>ppt_x</p:attrName>
                                            </p:attrNameLst>
                                          </p:cBhvr>
                                          <p:tavLst>
                                            <p:tav tm="0">
                                              <p:val>
                                                <p:strVal val="0-#ppt_w/2"/>
                                              </p:val>
                                            </p:tav>
                                            <p:tav tm="100000">
                                              <p:val>
                                                <p:strVal val="#ppt_x"/>
                                              </p:val>
                                            </p:tav>
                                          </p:tavLst>
                                        </p:anim>
                                        <p:anim calcmode="lin" valueType="num">
                                          <p:cBhvr additive="base">
                                            <p:cTn id="20" dur="3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accel="42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500" fill="hold"/>
                                            <p:tgtEl>
                                              <p:spTgt spid="8"/>
                                            </p:tgtEl>
                                            <p:attrNameLst>
                                              <p:attrName>ppt_x</p:attrName>
                                            </p:attrNameLst>
                                          </p:cBhvr>
                                          <p:tavLst>
                                            <p:tav tm="0">
                                              <p:val>
                                                <p:strVal val="0-#ppt_w/2"/>
                                              </p:val>
                                            </p:tav>
                                            <p:tav tm="100000">
                                              <p:val>
                                                <p:strVal val="#ppt_x"/>
                                              </p:val>
                                            </p:tav>
                                          </p:tavLst>
                                        </p:anim>
                                        <p:anim calcmode="lin" valueType="num">
                                          <p:cBhvr additive="base">
                                            <p:cTn id="24" dur="3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3" accel="42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500" fill="hold"/>
                                            <p:tgtEl>
                                              <p:spTgt spid="11"/>
                                            </p:tgtEl>
                                            <p:attrNameLst>
                                              <p:attrName>ppt_x</p:attrName>
                                            </p:attrNameLst>
                                          </p:cBhvr>
                                          <p:tavLst>
                                            <p:tav tm="0">
                                              <p:val>
                                                <p:strVal val="1+#ppt_w/2"/>
                                              </p:val>
                                            </p:tav>
                                            <p:tav tm="100000">
                                              <p:val>
                                                <p:strVal val="#ppt_x"/>
                                              </p:val>
                                            </p:tav>
                                          </p:tavLst>
                                        </p:anim>
                                        <p:anim calcmode="lin" valueType="num">
                                          <p:cBhvr additive="base">
                                            <p:cTn id="28" dur="3500" fill="hold"/>
                                            <p:tgtEl>
                                              <p:spTgt spid="11"/>
                                            </p:tgtEl>
                                            <p:attrNameLst>
                                              <p:attrName>ppt_y</p:attrName>
                                            </p:attrNameLst>
                                          </p:cBhvr>
                                          <p:tavLst>
                                            <p:tav tm="0">
                                              <p:val>
                                                <p:strVal val="0-#ppt_h/2"/>
                                              </p:val>
                                            </p:tav>
                                            <p:tav tm="100000">
                                              <p:val>
                                                <p:strVal val="#ppt_y"/>
                                              </p:val>
                                            </p:tav>
                                          </p:tavLst>
                                        </p:anim>
                                      </p:childTnLst>
                                    </p:cTn>
                                  </p:par>
                                  <p:par>
                                    <p:cTn id="29" presetID="26" presetClass="entr" presetSubtype="0" fill="hold" grpId="0" nodeType="with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942">
                                              <p:stCondLst>
                                                <p:cond delay="0"/>
                                              </p:stCondLst>
                                            </p:cTn>
                                            <p:tgtEl>
                                              <p:spTgt spid="2"/>
                                            </p:tgtEl>
                                          </p:cBhvr>
                                        </p:animEffect>
                                        <p:anim calcmode="lin" valueType="num">
                                          <p:cBhvr>
                                            <p:cTn id="32" dur="296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107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1079" tmFilter="0, 0; 0.125,0.2665; 0.25,0.4; 0.375,0.465; 0.5,0.5;  0.625,0.535; 0.75,0.6; 0.875,0.7335; 1,1">
                                              <p:stCondLst>
                                                <p:cond delay="1079"/>
                                              </p:stCondLst>
                                            </p:cTn>
                                            <p:tgtEl>
                                              <p:spTgt spid="2"/>
                                            </p:tgtEl>
                                            <p:attrNameLst>
                                              <p:attrName>ppt_y</p:attrName>
                                            </p:attrNameLst>
                                          </p:cBhvr>
                                          <p:tavLst>
                                            <p:tav tm="0" fmla="#ppt_y-sin(pi*$)/9">
                                              <p:val>
                                                <p:fltVal val="0"/>
                                              </p:val>
                                            </p:tav>
                                            <p:tav tm="100000">
                                              <p:val>
                                                <p:fltVal val="1"/>
                                              </p:val>
                                            </p:tav>
                                          </p:tavLst>
                                        </p:anim>
                                        <p:anim calcmode="lin" valueType="num">
                                          <p:cBhvr>
                                            <p:cTn id="35" dur="539" tmFilter="0, 0; 0.125,0.2665; 0.25,0.4; 0.375,0.465; 0.5,0.5;  0.625,0.535; 0.75,0.6; 0.875,0.7335; 1,1">
                                              <p:stCondLst>
                                                <p:cond delay="2152"/>
                                              </p:stCondLst>
                                            </p:cTn>
                                            <p:tgtEl>
                                              <p:spTgt spid="2"/>
                                            </p:tgtEl>
                                            <p:attrNameLst>
                                              <p:attrName>ppt_y</p:attrName>
                                            </p:attrNameLst>
                                          </p:cBhvr>
                                          <p:tavLst>
                                            <p:tav tm="0" fmla="#ppt_y-sin(pi*$)/27">
                                              <p:val>
                                                <p:fltVal val="0"/>
                                              </p:val>
                                            </p:tav>
                                            <p:tav tm="100000">
                                              <p:val>
                                                <p:fltVal val="1"/>
                                              </p:val>
                                            </p:tav>
                                          </p:tavLst>
                                        </p:anim>
                                        <p:anim calcmode="lin" valueType="num">
                                          <p:cBhvr>
                                            <p:cTn id="36" dur="267" tmFilter="0, 0; 0.125,0.2665; 0.25,0.4; 0.375,0.465; 0.5,0.5;  0.625,0.535; 0.75,0.6; 0.875,0.7335; 1,1">
                                              <p:stCondLst>
                                                <p:cond delay="2691"/>
                                              </p:stCondLst>
                                            </p:cTn>
                                            <p:tgtEl>
                                              <p:spTgt spid="2"/>
                                            </p:tgtEl>
                                            <p:attrNameLst>
                                              <p:attrName>ppt_y</p:attrName>
                                            </p:attrNameLst>
                                          </p:cBhvr>
                                          <p:tavLst>
                                            <p:tav tm="0" fmla="#ppt_y-sin(pi*$)/81">
                                              <p:val>
                                                <p:fltVal val="0"/>
                                              </p:val>
                                            </p:tav>
                                            <p:tav tm="100000">
                                              <p:val>
                                                <p:fltVal val="1"/>
                                              </p:val>
                                            </p:tav>
                                          </p:tavLst>
                                        </p:anim>
                                        <p:animScale>
                                          <p:cBhvr>
                                            <p:cTn id="37" dur="42">
                                              <p:stCondLst>
                                                <p:cond delay="1056"/>
                                              </p:stCondLst>
                                            </p:cTn>
                                            <p:tgtEl>
                                              <p:spTgt spid="2"/>
                                            </p:tgtEl>
                                          </p:cBhvr>
                                          <p:to x="100000" y="60000"/>
                                        </p:animScale>
                                        <p:animScale>
                                          <p:cBhvr>
                                            <p:cTn id="38" dur="270" decel="50000">
                                              <p:stCondLst>
                                                <p:cond delay="1099"/>
                                              </p:stCondLst>
                                            </p:cTn>
                                            <p:tgtEl>
                                              <p:spTgt spid="2"/>
                                            </p:tgtEl>
                                          </p:cBhvr>
                                          <p:to x="100000" y="100000"/>
                                        </p:animScale>
                                        <p:animScale>
                                          <p:cBhvr>
                                            <p:cTn id="39" dur="42">
                                              <p:stCondLst>
                                                <p:cond delay="2132"/>
                                              </p:stCondLst>
                                            </p:cTn>
                                            <p:tgtEl>
                                              <p:spTgt spid="2"/>
                                            </p:tgtEl>
                                          </p:cBhvr>
                                          <p:to x="100000" y="80000"/>
                                        </p:animScale>
                                        <p:animScale>
                                          <p:cBhvr>
                                            <p:cTn id="40" dur="270" decel="50000">
                                              <p:stCondLst>
                                                <p:cond delay="2174"/>
                                              </p:stCondLst>
                                            </p:cTn>
                                            <p:tgtEl>
                                              <p:spTgt spid="2"/>
                                            </p:tgtEl>
                                          </p:cBhvr>
                                          <p:to x="100000" y="100000"/>
                                        </p:animScale>
                                        <p:animScale>
                                          <p:cBhvr>
                                            <p:cTn id="41" dur="42">
                                              <p:stCondLst>
                                                <p:cond delay="2668"/>
                                              </p:stCondLst>
                                            </p:cTn>
                                            <p:tgtEl>
                                              <p:spTgt spid="2"/>
                                            </p:tgtEl>
                                          </p:cBhvr>
                                          <p:to x="100000" y="90000"/>
                                        </p:animScale>
                                        <p:animScale>
                                          <p:cBhvr>
                                            <p:cTn id="42" dur="270" decel="50000">
                                              <p:stCondLst>
                                                <p:cond delay="2710"/>
                                              </p:stCondLst>
                                            </p:cTn>
                                            <p:tgtEl>
                                              <p:spTgt spid="2"/>
                                            </p:tgtEl>
                                          </p:cBhvr>
                                          <p:to x="100000" y="100000"/>
                                        </p:animScale>
                                        <p:animScale>
                                          <p:cBhvr>
                                            <p:cTn id="43" dur="42">
                                              <p:stCondLst>
                                                <p:cond delay="2938"/>
                                              </p:stCondLst>
                                            </p:cTn>
                                            <p:tgtEl>
                                              <p:spTgt spid="2"/>
                                            </p:tgtEl>
                                          </p:cBhvr>
                                          <p:to x="100000" y="95000"/>
                                        </p:animScale>
                                        <p:animScale>
                                          <p:cBhvr>
                                            <p:cTn id="44" dur="270" decel="50000">
                                              <p:stCondLst>
                                                <p:cond delay="2980"/>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1" grpId="0" animBg="1"/>
          <p:bldP spid="12" grpId="0" animBg="1"/>
          <p:bldP spid="1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173621" y="0"/>
            <a:ext cx="12365621" cy="6858000"/>
          </a:xfrm>
          <a:prstGeom prst="rect">
            <a:avLst/>
          </a:prstGeom>
        </p:spPr>
      </p:pic>
      <p:sp>
        <p:nvSpPr>
          <p:cNvPr id="3" name="Rounded Rectangle 2"/>
          <p:cNvSpPr/>
          <p:nvPr/>
        </p:nvSpPr>
        <p:spPr>
          <a:xfrm>
            <a:off x="4234177" y="224117"/>
            <a:ext cx="3550024" cy="502024"/>
          </a:xfrm>
          <a:prstGeom prst="roundRect">
            <a:avLst>
              <a:gd name="adj" fmla="val 50000"/>
            </a:avLst>
          </a:prstGeom>
          <a:solidFill>
            <a:srgbClr val="ACD4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Thuận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lợi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khó</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29596" y="1093691"/>
            <a:ext cx="5567624" cy="4249271"/>
          </a:xfrm>
          <a:prstGeom prst="roundRect">
            <a:avLst>
              <a:gd name="adj" fmla="val 5486"/>
            </a:avLst>
          </a:prstGeom>
          <a:solidFill>
            <a:srgbClr val="ACD473"/>
          </a:solidFill>
          <a:ln>
            <a:solidFill>
              <a:srgbClr val="70AD4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ounded Rectangle 6"/>
          <p:cNvSpPr/>
          <p:nvPr/>
        </p:nvSpPr>
        <p:spPr>
          <a:xfrm>
            <a:off x="240830" y="2247898"/>
            <a:ext cx="1317812" cy="1940858"/>
          </a:xfrm>
          <a:prstGeom prst="roundRect">
            <a:avLst>
              <a:gd name="adj" fmla="val 50000"/>
            </a:avLst>
          </a:prstGeom>
          <a:solidFill>
            <a:srgbClr val="75904E"/>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Thuận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lợi</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8" name="Right Arrow 7"/>
          <p:cNvSpPr/>
          <p:nvPr/>
        </p:nvSpPr>
        <p:spPr>
          <a:xfrm rot="19682146">
            <a:off x="1543927" y="2153771"/>
            <a:ext cx="421342" cy="298887"/>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698396" y="3032100"/>
            <a:ext cx="421342" cy="298715"/>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570019">
            <a:off x="1608614" y="4049643"/>
            <a:ext cx="421342" cy="293934"/>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lded Corner 8"/>
          <p:cNvSpPr/>
          <p:nvPr/>
        </p:nvSpPr>
        <p:spPr>
          <a:xfrm>
            <a:off x="2380280" y="1190581"/>
            <a:ext cx="3033296" cy="1315303"/>
          </a:xfrm>
          <a:prstGeom prst="foldedCorner">
            <a:avLst>
              <a:gd name="adj" fmla="val 11403"/>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400"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Nhà trường đã tạo điều kiện cho các giáo viên tham gia các lớp bồi dưỡng chuyên môn, dự chuyên đề các tổ khối trong và ngoài trường</a:t>
            </a:r>
            <a:r>
              <a:rPr lang="en-US" sz="1400" b="1" dirty="0" smtClean="0">
                <a:solidFill>
                  <a:schemeClr val="tx1"/>
                </a:solidFill>
                <a:latin typeface="Times New Roman" panose="02020603050405020304" pitchFamily="18" charset="0"/>
                <a:cs typeface="Times New Roman" panose="02020603050405020304" pitchFamily="18" charset="0"/>
              </a:rPr>
              <a:t>.</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3" name="Folded Corner 12"/>
          <p:cNvSpPr/>
          <p:nvPr/>
        </p:nvSpPr>
        <p:spPr>
          <a:xfrm>
            <a:off x="2387016" y="2636286"/>
            <a:ext cx="2968370" cy="1263477"/>
          </a:xfrm>
          <a:prstGeom prst="foldedCorner">
            <a:avLst>
              <a:gd name="adj" fmla="val 11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Times New Roman" panose="02020603050405020304" pitchFamily="18" charset="0"/>
                <a:cs typeface="Times New Roman" panose="02020603050405020304" pitchFamily="18" charset="0"/>
              </a:rPr>
              <a:t>100% </a:t>
            </a:r>
            <a:r>
              <a:rPr lang="en-US" sz="1400" b="1" dirty="0" err="1" smtClean="0">
                <a:solidFill>
                  <a:schemeClr val="tx1"/>
                </a:solidFill>
                <a:latin typeface="Times New Roman" panose="02020603050405020304" pitchFamily="18" charset="0"/>
                <a:cs typeface="Times New Roman" panose="02020603050405020304" pitchFamily="18" charset="0"/>
              </a:rPr>
              <a:t>giáo</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viên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đạt</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trình</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độ</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chuẩn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và</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trên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chuẩn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đa</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số</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đội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ngũ</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Giáo</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viên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mầm</a:t>
            </a:r>
            <a:r>
              <a:rPr lang="en-US" sz="1400" b="1" dirty="0" smtClean="0">
                <a:solidFill>
                  <a:schemeClr val="tx1"/>
                </a:solidFill>
                <a:latin typeface="Times New Roman" panose="02020603050405020304" pitchFamily="18" charset="0"/>
                <a:cs typeface="Times New Roman" panose="02020603050405020304" pitchFamily="18" charset="0"/>
              </a:rPr>
              <a:t> non </a:t>
            </a:r>
            <a:r>
              <a:rPr lang="en-US" sz="1400" b="1" dirty="0" err="1" smtClean="0">
                <a:solidFill>
                  <a:schemeClr val="tx1"/>
                </a:solidFill>
                <a:latin typeface="Times New Roman" panose="02020603050405020304" pitchFamily="18" charset="0"/>
                <a:cs typeface="Times New Roman" panose="02020603050405020304" pitchFamily="18" charset="0"/>
              </a:rPr>
              <a:t>có</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tâm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huyết</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với</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ngành</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học</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yêu</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nghề</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mến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trẻ</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có</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phẩm</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chất</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nghề</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nghiệp</a:t>
            </a:r>
            <a:r>
              <a:rPr lang="en-US" sz="1400" b="1" dirty="0" smtClean="0">
                <a:solidFill>
                  <a:schemeClr val="tx1"/>
                </a:solidFill>
                <a:latin typeface="Times New Roman" panose="02020603050405020304" pitchFamily="18" charset="0"/>
                <a:cs typeface="Times New Roman" panose="02020603050405020304" pitchFamily="18" charset="0"/>
              </a:rPr>
              <a:t>.</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14" name="Folded Corner 13"/>
          <p:cNvSpPr/>
          <p:nvPr/>
        </p:nvSpPr>
        <p:spPr>
          <a:xfrm>
            <a:off x="2380280" y="3998692"/>
            <a:ext cx="2968370" cy="1344270"/>
          </a:xfrm>
          <a:prstGeom prst="foldedCorner">
            <a:avLst>
              <a:gd name="adj" fmla="val 114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smtClean="0">
                <a:solidFill>
                  <a:schemeClr val="tx1"/>
                </a:solidFill>
                <a:latin typeface="Times New Roman" panose="02020603050405020304" pitchFamily="18" charset="0"/>
                <a:cs typeface="Times New Roman" panose="02020603050405020304" pitchFamily="18" charset="0"/>
              </a:rPr>
              <a:t>Độ tuổi đồng đều cũng là một thuận lợi cho việc truyền thụ kiến thức,  các cháu đều rất ngoan  ham học.</a:t>
            </a:r>
            <a:endParaRPr lang="en-US" sz="1400" b="1" dirty="0">
              <a:solidFill>
                <a:schemeClr val="tx1"/>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6241950" y="1093691"/>
            <a:ext cx="5567624" cy="4249271"/>
          </a:xfrm>
          <a:prstGeom prst="roundRect">
            <a:avLst>
              <a:gd name="adj" fmla="val 5486"/>
            </a:avLst>
          </a:prstGeom>
          <a:solidFill>
            <a:srgbClr val="ACD473"/>
          </a:solidFill>
          <a:ln>
            <a:solidFill>
              <a:srgbClr val="70AD4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4" name="Rounded Rectangle 33"/>
          <p:cNvSpPr/>
          <p:nvPr/>
        </p:nvSpPr>
        <p:spPr>
          <a:xfrm>
            <a:off x="6253184" y="2247898"/>
            <a:ext cx="1317812" cy="1940858"/>
          </a:xfrm>
          <a:prstGeom prst="roundRect">
            <a:avLst>
              <a:gd name="adj" fmla="val 50000"/>
            </a:avLst>
          </a:prstGeom>
          <a:solidFill>
            <a:srgbClr val="75904E"/>
          </a:solidFill>
          <a:ln>
            <a:solidFill>
              <a:srgbClr val="54823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Khó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khăn</a:t>
            </a:r>
            <a:endParaRPr lang="en-US" sz="2000" b="1" dirty="0">
              <a:latin typeface="Times New Roman" panose="02020603050405020304" pitchFamily="18" charset="0"/>
              <a:cs typeface="Times New Roman" panose="02020603050405020304" pitchFamily="18" charset="0"/>
            </a:endParaRPr>
          </a:p>
        </p:txBody>
      </p:sp>
      <p:sp>
        <p:nvSpPr>
          <p:cNvPr id="35" name="Right Arrow 34"/>
          <p:cNvSpPr/>
          <p:nvPr/>
        </p:nvSpPr>
        <p:spPr>
          <a:xfrm rot="19682146">
            <a:off x="7556281" y="2153771"/>
            <a:ext cx="421342" cy="298887"/>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7710750" y="3032100"/>
            <a:ext cx="421342" cy="298715"/>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570019">
            <a:off x="7620968" y="4049643"/>
            <a:ext cx="421342" cy="293934"/>
          </a:xfrm>
          <a:prstGeom prst="rightArrow">
            <a:avLst>
              <a:gd name="adj1" fmla="val 40902"/>
              <a:gd name="adj2" fmla="val 50000"/>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lded Corner 37"/>
          <p:cNvSpPr/>
          <p:nvPr/>
        </p:nvSpPr>
        <p:spPr>
          <a:xfrm>
            <a:off x="8392634" y="1190581"/>
            <a:ext cx="3033296" cy="1315303"/>
          </a:xfrm>
          <a:prstGeom prst="foldedCorner">
            <a:avLst>
              <a:gd name="adj" fmla="val 11403"/>
            </a:avLst>
          </a:prstGeom>
          <a:solidFill>
            <a:srgbClr val="5D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latin typeface="Times New Roman" panose="02020603050405020304" pitchFamily="18" charset="0"/>
                <a:cs typeface="Times New Roman" panose="02020603050405020304" pitchFamily="18" charset="0"/>
              </a:rPr>
              <a:t>Do đặc điểm tâm lý của trẻ rất hiếu động, thích khám phá, tò mò, nên trẻ không thể chỉ ngồi nhìn và nghe cô giáo giảng bài hoặc nói nhiều</a:t>
            </a:r>
            <a:endParaRPr lang="en-US" sz="1000" b="1" dirty="0">
              <a:solidFill>
                <a:schemeClr val="tx1"/>
              </a:solidFill>
              <a:latin typeface="Times New Roman" panose="02020603050405020304" pitchFamily="18" charset="0"/>
              <a:cs typeface="Times New Roman" panose="02020603050405020304" pitchFamily="18" charset="0"/>
            </a:endParaRPr>
          </a:p>
        </p:txBody>
      </p:sp>
      <p:sp>
        <p:nvSpPr>
          <p:cNvPr id="39" name="Folded Corner 38"/>
          <p:cNvSpPr/>
          <p:nvPr/>
        </p:nvSpPr>
        <p:spPr>
          <a:xfrm>
            <a:off x="8399370" y="2636286"/>
            <a:ext cx="2968370" cy="1263477"/>
          </a:xfrm>
          <a:prstGeom prst="foldedCorner">
            <a:avLst>
              <a:gd name="adj" fmla="val 11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400" b="1" dirty="0" smtClean="0">
                <a:solidFill>
                  <a:schemeClr val="tx1"/>
                </a:solidFill>
                <a:latin typeface="Times New Roman" panose="02020603050405020304" pitchFamily="18" charset="0"/>
                <a:cs typeface="Times New Roman" panose="02020603050405020304" pitchFamily="18" charset="0"/>
              </a:rPr>
              <a:t>Khả năng hiểu biết của trẻ cũn</a:t>
            </a:r>
            <a:r>
              <a:rPr lang="en-US" sz="1400" b="1" dirty="0" smtClean="0">
                <a:solidFill>
                  <a:schemeClr val="tx1"/>
                </a:solidFill>
                <a:latin typeface="Times New Roman" panose="02020603050405020304" pitchFamily="18" charset="0"/>
                <a:cs typeface="Times New Roman" panose="02020603050405020304" pitchFamily="18" charset="0"/>
              </a:rPr>
              <a:t>g</a:t>
            </a:r>
            <a:r>
              <a:rPr lang="vi-VN" sz="1400" b="1" dirty="0" smtClean="0">
                <a:solidFill>
                  <a:schemeClr val="tx1"/>
                </a:solidFill>
                <a:latin typeface="Times New Roman" panose="02020603050405020304" pitchFamily="18" charset="0"/>
                <a:cs typeface="Times New Roman" panose="02020603050405020304" pitchFamily="18" charset="0"/>
              </a:rPr>
              <a:t> hạn chế một số ch</a:t>
            </a:r>
            <a:r>
              <a:rPr lang="en-US" sz="1400" b="1" dirty="0">
                <a:solidFill>
                  <a:schemeClr val="tx1"/>
                </a:solidFill>
                <a:latin typeface="Times New Roman" panose="02020603050405020304" pitchFamily="18" charset="0"/>
                <a:cs typeface="Times New Roman" panose="02020603050405020304" pitchFamily="18" charset="0"/>
              </a:rPr>
              <a:t>á</a:t>
            </a:r>
            <a:r>
              <a:rPr lang="vi-VN" sz="1400" b="1" dirty="0" smtClean="0">
                <a:solidFill>
                  <a:schemeClr val="tx1"/>
                </a:solidFill>
                <a:latin typeface="Times New Roman" panose="02020603050405020304" pitchFamily="18" charset="0"/>
                <a:cs typeface="Times New Roman" panose="02020603050405020304" pitchFamily="18" charset="0"/>
              </a:rPr>
              <a:t>u không được ra ngoài giao lưu, ông bà  chỉ cho quanh quẩn trong nhà, </a:t>
            </a:r>
            <a:r>
              <a:rPr lang="en-US" sz="1400" b="1" dirty="0" err="1" smtClean="0">
                <a:solidFill>
                  <a:schemeClr val="tx1"/>
                </a:solidFill>
                <a:latin typeface="Times New Roman" panose="02020603050405020304" pitchFamily="18" charset="0"/>
                <a:cs typeface="Times New Roman" panose="02020603050405020304" pitchFamily="18" charset="0"/>
              </a:rPr>
              <a:t>trẻ</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còn</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nhút</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nhát</a:t>
            </a:r>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chưa biết nói...</a:t>
            </a:r>
            <a:endParaRPr lang="en-US" sz="1000" b="1" dirty="0">
              <a:solidFill>
                <a:schemeClr val="tx1"/>
              </a:solidFill>
              <a:latin typeface="Times New Roman" panose="02020603050405020304" pitchFamily="18" charset="0"/>
              <a:cs typeface="Times New Roman" panose="02020603050405020304" pitchFamily="18" charset="0"/>
            </a:endParaRPr>
          </a:p>
        </p:txBody>
      </p:sp>
      <p:sp>
        <p:nvSpPr>
          <p:cNvPr id="40" name="Folded Corner 39"/>
          <p:cNvSpPr/>
          <p:nvPr/>
        </p:nvSpPr>
        <p:spPr>
          <a:xfrm>
            <a:off x="8392634" y="3998692"/>
            <a:ext cx="2968370" cy="1344270"/>
          </a:xfrm>
          <a:prstGeom prst="foldedCorner">
            <a:avLst>
              <a:gd name="adj" fmla="val 114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Times New Roman" panose="02020603050405020304" pitchFamily="18" charset="0"/>
                <a:cs typeface="Times New Roman" panose="02020603050405020304" pitchFamily="18" charset="0"/>
              </a:rPr>
              <a:t>K</a:t>
            </a:r>
            <a:r>
              <a:rPr lang="vi-VN" sz="1400" b="1" dirty="0" smtClean="0">
                <a:solidFill>
                  <a:schemeClr val="tx1"/>
                </a:solidFill>
                <a:latin typeface="Times New Roman" panose="02020603050405020304" pitchFamily="18" charset="0"/>
                <a:cs typeface="Times New Roman" panose="02020603050405020304" pitchFamily="18" charset="0"/>
              </a:rPr>
              <a:t>hó </a:t>
            </a:r>
            <a:r>
              <a:rPr lang="vi-VN" sz="1400" b="1" dirty="0" smtClean="0">
                <a:solidFill>
                  <a:schemeClr val="tx1"/>
                </a:solidFill>
                <a:latin typeface="Times New Roman" panose="02020603050405020304" pitchFamily="18" charset="0"/>
                <a:cs typeface="Times New Roman" panose="02020603050405020304" pitchFamily="18" charset="0"/>
              </a:rPr>
              <a:t>khăn lớn nhất của trẻ </a:t>
            </a:r>
            <a:r>
              <a:rPr lang="en-US" sz="1400" b="1" dirty="0" err="1" smtClean="0">
                <a:solidFill>
                  <a:schemeClr val="tx1"/>
                </a:solidFill>
                <a:latin typeface="Times New Roman" panose="02020603050405020304" pitchFamily="18" charset="0"/>
                <a:cs typeface="Times New Roman" panose="02020603050405020304" pitchFamily="18" charset="0"/>
              </a:rPr>
              <a:t>nhà</a:t>
            </a:r>
            <a:r>
              <a:rPr lang="en-US" sz="1400" b="1" dirty="0" smtClean="0">
                <a:solidFill>
                  <a:schemeClr val="tx1"/>
                </a:solidFill>
                <a:latin typeface="Times New Roman" panose="02020603050405020304" pitchFamily="18" charset="0"/>
                <a:cs typeface="Times New Roman" panose="02020603050405020304" pitchFamily="18" charset="0"/>
              </a:rPr>
              <a:t> </a:t>
            </a:r>
            <a:r>
              <a:rPr lang="en-US" sz="1400" b="1" dirty="0" err="1" smtClean="0">
                <a:solidFill>
                  <a:schemeClr val="tx1"/>
                </a:solidFill>
                <a:latin typeface="Times New Roman" panose="02020603050405020304" pitchFamily="18" charset="0"/>
                <a:cs typeface="Times New Roman" panose="02020603050405020304" pitchFamily="18" charset="0"/>
              </a:rPr>
              <a:t>trẻ</a:t>
            </a:r>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là </a:t>
            </a:r>
          </a:p>
          <a:p>
            <a:r>
              <a:rPr lang="vi-VN" sz="1400" b="1" dirty="0" smtClean="0">
                <a:solidFill>
                  <a:schemeClr val="tx1"/>
                </a:solidFill>
                <a:latin typeface="Times New Roman" panose="02020603050405020304" pitchFamily="18" charset="0"/>
                <a:cs typeface="Times New Roman" panose="02020603050405020304" pitchFamily="18" charset="0"/>
              </a:rPr>
              <a:t>khả năng lĩnh hội tri thức của trẻ còn non nớt</a:t>
            </a:r>
            <a:r>
              <a:rPr lang="en-US" sz="1400" b="1" dirty="0" smtClean="0">
                <a:solidFill>
                  <a:schemeClr val="tx1"/>
                </a:solidFill>
                <a:latin typeface="Times New Roman" panose="02020603050405020304" pitchFamily="18" charset="0"/>
                <a:cs typeface="Times New Roman" panose="02020603050405020304" pitchFamily="18" charset="0"/>
              </a:rPr>
              <a:t>.</a:t>
            </a:r>
            <a:endParaRPr lang="vi-VN" sz="14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4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arn(inVertical)">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 calcmode="lin" valueType="num">
                                      <p:cBhvr>
                                        <p:cTn id="67" dur="1000" fill="hold"/>
                                        <p:tgtEl>
                                          <p:spTgt spid="38"/>
                                        </p:tgtEl>
                                        <p:attrNameLst>
                                          <p:attrName>style.rotation</p:attrName>
                                        </p:attrNameLst>
                                      </p:cBhvr>
                                      <p:tavLst>
                                        <p:tav tm="0">
                                          <p:val>
                                            <p:fltVal val="90"/>
                                          </p:val>
                                        </p:tav>
                                        <p:tav tm="100000">
                                          <p:val>
                                            <p:fltVal val="0"/>
                                          </p:val>
                                        </p:tav>
                                      </p:tavLst>
                                    </p:anim>
                                    <p:animEffect transition="in" filter="fade">
                                      <p:cBhvr>
                                        <p:cTn id="68" dur="1000"/>
                                        <p:tgtEl>
                                          <p:spTgt spid="3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fltVal val="0"/>
                                          </p:val>
                                        </p:tav>
                                        <p:tav tm="100000">
                                          <p:val>
                                            <p:strVal val="#ppt_w"/>
                                          </p:val>
                                        </p:tav>
                                      </p:tavLst>
                                    </p:anim>
                                    <p:anim calcmode="lin" valueType="num">
                                      <p:cBhvr>
                                        <p:cTn id="72" dur="1000" fill="hold"/>
                                        <p:tgtEl>
                                          <p:spTgt spid="35"/>
                                        </p:tgtEl>
                                        <p:attrNameLst>
                                          <p:attrName>ppt_h</p:attrName>
                                        </p:attrNameLst>
                                      </p:cBhvr>
                                      <p:tavLst>
                                        <p:tav tm="0">
                                          <p:val>
                                            <p:fltVal val="0"/>
                                          </p:val>
                                        </p:tav>
                                        <p:tav tm="100000">
                                          <p:val>
                                            <p:strVal val="#ppt_h"/>
                                          </p:val>
                                        </p:tav>
                                      </p:tavLst>
                                    </p:anim>
                                    <p:anim calcmode="lin" valueType="num">
                                      <p:cBhvr>
                                        <p:cTn id="73" dur="1000" fill="hold"/>
                                        <p:tgtEl>
                                          <p:spTgt spid="35"/>
                                        </p:tgtEl>
                                        <p:attrNameLst>
                                          <p:attrName>style.rotation</p:attrName>
                                        </p:attrNameLst>
                                      </p:cBhvr>
                                      <p:tavLst>
                                        <p:tav tm="0">
                                          <p:val>
                                            <p:fltVal val="90"/>
                                          </p:val>
                                        </p:tav>
                                        <p:tav tm="100000">
                                          <p:val>
                                            <p:fltVal val="0"/>
                                          </p:val>
                                        </p:tav>
                                      </p:tavLst>
                                    </p:anim>
                                    <p:animEffect transition="in" filter="fade">
                                      <p:cBhvr>
                                        <p:cTn id="74" dur="10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anim calcmode="lin" valueType="num">
                                      <p:cBhvr>
                                        <p:cTn id="81" dur="1000" fill="hold"/>
                                        <p:tgtEl>
                                          <p:spTgt spid="39"/>
                                        </p:tgtEl>
                                        <p:attrNameLst>
                                          <p:attrName>style.rotation</p:attrName>
                                        </p:attrNameLst>
                                      </p:cBhvr>
                                      <p:tavLst>
                                        <p:tav tm="0">
                                          <p:val>
                                            <p:fltVal val="90"/>
                                          </p:val>
                                        </p:tav>
                                        <p:tav tm="100000">
                                          <p:val>
                                            <p:fltVal val="0"/>
                                          </p:val>
                                        </p:tav>
                                      </p:tavLst>
                                    </p:anim>
                                    <p:animEffect transition="in" filter="fade">
                                      <p:cBhvr>
                                        <p:cTn id="82" dur="1000"/>
                                        <p:tgtEl>
                                          <p:spTgt spid="3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 calcmode="lin" valueType="num">
                                      <p:cBhvr>
                                        <p:cTn id="87" dur="1000" fill="hold"/>
                                        <p:tgtEl>
                                          <p:spTgt spid="36"/>
                                        </p:tgtEl>
                                        <p:attrNameLst>
                                          <p:attrName>style.rotation</p:attrName>
                                        </p:attrNameLst>
                                      </p:cBhvr>
                                      <p:tavLst>
                                        <p:tav tm="0">
                                          <p:val>
                                            <p:fltVal val="90"/>
                                          </p:val>
                                        </p:tav>
                                        <p:tav tm="100000">
                                          <p:val>
                                            <p:fltVal val="0"/>
                                          </p:val>
                                        </p:tav>
                                      </p:tavLst>
                                    </p:anim>
                                    <p:animEffect transition="in" filter="fade">
                                      <p:cBhvr>
                                        <p:cTn id="88" dur="10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 calcmode="lin" valueType="num">
                                      <p:cBhvr>
                                        <p:cTn id="95" dur="1000" fill="hold"/>
                                        <p:tgtEl>
                                          <p:spTgt spid="37"/>
                                        </p:tgtEl>
                                        <p:attrNameLst>
                                          <p:attrName>style.rotation</p:attrName>
                                        </p:attrNameLst>
                                      </p:cBhvr>
                                      <p:tavLst>
                                        <p:tav tm="0">
                                          <p:val>
                                            <p:fltVal val="90"/>
                                          </p:val>
                                        </p:tav>
                                        <p:tav tm="100000">
                                          <p:val>
                                            <p:fltVal val="0"/>
                                          </p:val>
                                        </p:tav>
                                      </p:tavLst>
                                    </p:anim>
                                    <p:animEffect transition="in" filter="fade">
                                      <p:cBhvr>
                                        <p:cTn id="96" dur="1000"/>
                                        <p:tgtEl>
                                          <p:spTgt spid="37"/>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1000" fill="hold"/>
                                        <p:tgtEl>
                                          <p:spTgt spid="40"/>
                                        </p:tgtEl>
                                        <p:attrNameLst>
                                          <p:attrName>ppt_w</p:attrName>
                                        </p:attrNameLst>
                                      </p:cBhvr>
                                      <p:tavLst>
                                        <p:tav tm="0">
                                          <p:val>
                                            <p:fltVal val="0"/>
                                          </p:val>
                                        </p:tav>
                                        <p:tav tm="100000">
                                          <p:val>
                                            <p:strVal val="#ppt_w"/>
                                          </p:val>
                                        </p:tav>
                                      </p:tavLst>
                                    </p:anim>
                                    <p:anim calcmode="lin" valueType="num">
                                      <p:cBhvr>
                                        <p:cTn id="100" dur="1000" fill="hold"/>
                                        <p:tgtEl>
                                          <p:spTgt spid="40"/>
                                        </p:tgtEl>
                                        <p:attrNameLst>
                                          <p:attrName>ppt_h</p:attrName>
                                        </p:attrNameLst>
                                      </p:cBhvr>
                                      <p:tavLst>
                                        <p:tav tm="0">
                                          <p:val>
                                            <p:fltVal val="0"/>
                                          </p:val>
                                        </p:tav>
                                        <p:tav tm="100000">
                                          <p:val>
                                            <p:strVal val="#ppt_h"/>
                                          </p:val>
                                        </p:tav>
                                      </p:tavLst>
                                    </p:anim>
                                    <p:anim calcmode="lin" valueType="num">
                                      <p:cBhvr>
                                        <p:cTn id="101" dur="1000" fill="hold"/>
                                        <p:tgtEl>
                                          <p:spTgt spid="40"/>
                                        </p:tgtEl>
                                        <p:attrNameLst>
                                          <p:attrName>style.rotation</p:attrName>
                                        </p:attrNameLst>
                                      </p:cBhvr>
                                      <p:tavLst>
                                        <p:tav tm="0">
                                          <p:val>
                                            <p:fltVal val="90"/>
                                          </p:val>
                                        </p:tav>
                                        <p:tav tm="100000">
                                          <p:val>
                                            <p:fltVal val="0"/>
                                          </p:val>
                                        </p:tav>
                                      </p:tavLst>
                                    </p:anim>
                                    <p:animEffect transition="in" filter="fade">
                                      <p:cBhvr>
                                        <p:cTn id="102"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2" grpId="0" animBg="1"/>
      <p:bldP spid="9" grpId="0" animBg="1"/>
      <p:bldP spid="13" grpId="0" animBg="1"/>
      <p:bldP spid="14"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sp>
        <p:nvSpPr>
          <p:cNvPr id="4" name="TextBox 3">
            <a:extLst>
              <a:ext uri="{FF2B5EF4-FFF2-40B4-BE49-F238E27FC236}">
                <a16:creationId xmlns:a16="http://schemas.microsoft.com/office/drawing/2014/main" id="{BAB596F0-3C7A-4ED5-A46E-2DBDA4EF747D}"/>
              </a:ext>
            </a:extLst>
          </p:cNvPr>
          <p:cNvSpPr txBox="1"/>
          <p:nvPr/>
        </p:nvSpPr>
        <p:spPr>
          <a:xfrm>
            <a:off x="4149486" y="115517"/>
            <a:ext cx="6098344" cy="369332"/>
          </a:xfrm>
          <a:prstGeom prst="rect">
            <a:avLst/>
          </a:prstGeom>
          <a:noFill/>
        </p:spPr>
        <p:txBody>
          <a:bodyPr wrap="square">
            <a:spAutoFit/>
          </a:bodyPr>
          <a:lstStyle/>
          <a:p>
            <a:pPr algn="ctr" fontAlgn="base">
              <a:spcBef>
                <a:spcPct val="0"/>
              </a:spcBef>
              <a:spcAft>
                <a:spcPct val="0"/>
              </a:spcAft>
            </a:pPr>
            <a:r>
              <a:rPr lang="en-GB" sz="1800" b="1" i="1" dirty="0">
                <a:solidFill>
                  <a:srgbClr val="64A73B"/>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BẢNG KHẢO SÁT ĐẦU NĂM HỌC</a:t>
            </a:r>
            <a:endParaRPr lang="en-US" altLang="vi-VN" sz="1800" b="1" dirty="0">
              <a:solidFill>
                <a:srgbClr val="64A73B"/>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AutoShape 2">
            <a:extLst>
              <a:ext uri="{FF2B5EF4-FFF2-40B4-BE49-F238E27FC236}">
                <a16:creationId xmlns:a16="http://schemas.microsoft.com/office/drawing/2014/main" id="{48A3901B-9772-45A7-8BF3-ED673A75F815}"/>
              </a:ext>
            </a:extLst>
          </p:cNvPr>
          <p:cNvSpPr>
            <a:spLocks noChangeAspect="1" noChangeArrowheads="1"/>
          </p:cNvSpPr>
          <p:nvPr/>
        </p:nvSpPr>
        <p:spPr bwMode="auto">
          <a:xfrm>
            <a:off x="3641496" y="814091"/>
            <a:ext cx="7696200" cy="4484687"/>
          </a:xfrm>
          <a:prstGeom prst="roundRect">
            <a:avLst>
              <a:gd name="adj" fmla="val 1616"/>
            </a:avLst>
          </a:prstGeom>
          <a:solidFill>
            <a:schemeClr val="bg1"/>
          </a:solidFill>
          <a:ln w="9525">
            <a:solidFill>
              <a:srgbClr val="B2B2B2"/>
            </a:solidFill>
            <a:round/>
            <a:headEnd/>
            <a:tailEn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vi-VN" altLang="vi-VN" dirty="0"/>
          </a:p>
        </p:txBody>
      </p:sp>
      <p:graphicFrame>
        <p:nvGraphicFramePr>
          <p:cNvPr id="6" name="Object 613">
            <a:extLst>
              <a:ext uri="{FF2B5EF4-FFF2-40B4-BE49-F238E27FC236}">
                <a16:creationId xmlns:a16="http://schemas.microsoft.com/office/drawing/2014/main" id="{68AA6279-EC5A-4D59-88C9-5082ECE5B977}"/>
              </a:ext>
            </a:extLst>
          </p:cNvPr>
          <p:cNvGraphicFramePr>
            <a:graphicFrameLocks noChangeAspect="1"/>
          </p:cNvGraphicFramePr>
          <p:nvPr>
            <p:extLst>
              <p:ext uri="{D42A27DB-BD31-4B8C-83A1-F6EECF244321}">
                <p14:modId xmlns:p14="http://schemas.microsoft.com/office/powerpoint/2010/main" val="3349575906"/>
              </p:ext>
            </p:extLst>
          </p:nvPr>
        </p:nvGraphicFramePr>
        <p:xfrm>
          <a:off x="3881237" y="1441142"/>
          <a:ext cx="4050809" cy="3387117"/>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15">
            <a:extLst>
              <a:ext uri="{FF2B5EF4-FFF2-40B4-BE49-F238E27FC236}">
                <a16:creationId xmlns:a16="http://schemas.microsoft.com/office/drawing/2014/main" id="{3EAA89BE-F872-4A8A-ABD5-4F3920ABBA32}"/>
              </a:ext>
            </a:extLst>
          </p:cNvPr>
          <p:cNvSpPr/>
          <p:nvPr/>
        </p:nvSpPr>
        <p:spPr>
          <a:xfrm>
            <a:off x="4441596" y="484849"/>
            <a:ext cx="6096000" cy="48577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32">
            <a:extLst>
              <a:ext uri="{FF2B5EF4-FFF2-40B4-BE49-F238E27FC236}">
                <a16:creationId xmlns:a16="http://schemas.microsoft.com/office/drawing/2014/main" id="{B5530200-CF5C-4F87-BD8B-BD29F13C762C}"/>
              </a:ext>
            </a:extLst>
          </p:cNvPr>
          <p:cNvSpPr>
            <a:spLocks noChangeArrowheads="1"/>
          </p:cNvSpPr>
          <p:nvPr/>
        </p:nvSpPr>
        <p:spPr bwMode="auto">
          <a:xfrm>
            <a:off x="5595159" y="575337"/>
            <a:ext cx="36573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vi-VN" b="1" dirty="0" err="1">
                <a:solidFill>
                  <a:schemeClr val="bg1"/>
                </a:solidFill>
                <a:latin typeface="Times New Roman" panose="02020603050405020304" pitchFamily="18" charset="0"/>
                <a:cs typeface="Times New Roman" panose="02020603050405020304" pitchFamily="18" charset="0"/>
              </a:rPr>
              <a:t>Khảo</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sát</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đầu</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năm</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Tỉ</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lệ</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trẻ</a:t>
            </a:r>
            <a:r>
              <a:rPr lang="en-US" altLang="vi-VN" b="1" dirty="0">
                <a:solidFill>
                  <a:schemeClr val="bg1"/>
                </a:solidFill>
                <a:latin typeface="Times New Roman" panose="02020603050405020304" pitchFamily="18" charset="0"/>
                <a:cs typeface="Times New Roman" panose="02020603050405020304" pitchFamily="18" charset="0"/>
              </a:rPr>
              <a:t> </a:t>
            </a:r>
            <a:r>
              <a:rPr lang="en-US" altLang="vi-VN" b="1" dirty="0" err="1">
                <a:solidFill>
                  <a:schemeClr val="bg1"/>
                </a:solidFill>
                <a:latin typeface="Times New Roman" panose="02020603050405020304" pitchFamily="18" charset="0"/>
                <a:cs typeface="Times New Roman" panose="02020603050405020304" pitchFamily="18" charset="0"/>
              </a:rPr>
              <a:t>đạt</a:t>
            </a:r>
            <a:r>
              <a:rPr lang="en-US" altLang="vi-VN" b="1" dirty="0">
                <a:solidFill>
                  <a:schemeClr val="bg1"/>
                </a:solidFill>
                <a:latin typeface="Times New Roman" panose="02020603050405020304" pitchFamily="18" charset="0"/>
                <a:cs typeface="Times New Roman" panose="02020603050405020304" pitchFamily="18" charset="0"/>
              </a:rPr>
              <a:t>)</a:t>
            </a:r>
          </a:p>
        </p:txBody>
      </p:sp>
      <p:sp>
        <p:nvSpPr>
          <p:cNvPr id="24" name="Rounded Rectangle 23"/>
          <p:cNvSpPr/>
          <p:nvPr/>
        </p:nvSpPr>
        <p:spPr>
          <a:xfrm>
            <a:off x="7772400" y="1791666"/>
            <a:ext cx="3399041" cy="942479"/>
          </a:xfrm>
          <a:prstGeom prst="roundRect">
            <a:avLst>
              <a:gd name="adj" fmla="val 50000"/>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imes New Roman" panose="02020603050405020304" pitchFamily="18" charset="0"/>
                <a:cs typeface="Times New Roman" panose="02020603050405020304" pitchFamily="18" charset="0"/>
              </a:rPr>
              <a:t>Trẻ</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yêu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thích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với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đồ</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màu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sắc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đặc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trưng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phân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được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chúng</a:t>
            </a:r>
            <a:r>
              <a:rPr lang="en-US" sz="1600" b="1" dirty="0" smtClean="0">
                <a:solidFill>
                  <a:schemeClr val="tx1"/>
                </a:solidFill>
                <a:latin typeface="Times New Roman" panose="02020603050405020304" pitchFamily="18" charset="0"/>
                <a:cs typeface="Times New Roman" panose="02020603050405020304" pitchFamily="18" charset="0"/>
              </a:rPr>
              <a:t>.</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7772399" y="2939900"/>
            <a:ext cx="3399041" cy="85217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Times New Roman" panose="02020603050405020304" pitchFamily="18" charset="0"/>
                <a:cs typeface="Times New Roman" panose="02020603050405020304" pitchFamily="18" charset="0"/>
              </a:rPr>
              <a:t>Trẻ</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không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thích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với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đồ</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màu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sắc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chưa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nhận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phân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biệt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đựoc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màu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sắc</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1" name="TextBox 1"/>
          <p:cNvSpPr txBox="1"/>
          <p:nvPr/>
        </p:nvSpPr>
        <p:spPr>
          <a:xfrm>
            <a:off x="5751022" y="4553005"/>
            <a:ext cx="473826" cy="3289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3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ppt_x"/>
                                          </p:val>
                                        </p:tav>
                                        <p:tav tm="100000">
                                          <p:val>
                                            <p:strVal val="#ppt_x"/>
                                          </p:val>
                                        </p:tav>
                                      </p:tavLst>
                                    </p:anim>
                                    <p:anim calcmode="lin" valueType="num">
                                      <p:cBhvr additive="base">
                                        <p:cTn id="12" dur="12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250" fill="hold"/>
                                        <p:tgtEl>
                                          <p:spTgt spid="6"/>
                                        </p:tgtEl>
                                        <p:attrNameLst>
                                          <p:attrName>ppt_x</p:attrName>
                                        </p:attrNameLst>
                                      </p:cBhvr>
                                      <p:tavLst>
                                        <p:tav tm="0">
                                          <p:val>
                                            <p:strVal val="#ppt_x"/>
                                          </p:val>
                                        </p:tav>
                                        <p:tav tm="100000">
                                          <p:val>
                                            <p:strVal val="#ppt_x"/>
                                          </p:val>
                                        </p:tav>
                                      </p:tavLst>
                                    </p:anim>
                                    <p:anim calcmode="lin" valueType="num">
                                      <p:cBhvr additive="base">
                                        <p:cTn id="20" dur="12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250" fill="hold"/>
                                        <p:tgtEl>
                                          <p:spTgt spid="24"/>
                                        </p:tgtEl>
                                        <p:attrNameLst>
                                          <p:attrName>ppt_x</p:attrName>
                                        </p:attrNameLst>
                                      </p:cBhvr>
                                      <p:tavLst>
                                        <p:tav tm="0">
                                          <p:val>
                                            <p:strVal val="#ppt_x"/>
                                          </p:val>
                                        </p:tav>
                                        <p:tav tm="100000">
                                          <p:val>
                                            <p:strVal val="#ppt_x"/>
                                          </p:val>
                                        </p:tav>
                                      </p:tavLst>
                                    </p:anim>
                                    <p:anim calcmode="lin" valueType="num">
                                      <p:cBhvr additive="base">
                                        <p:cTn id="24" dur="125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250" fill="hold"/>
                                        <p:tgtEl>
                                          <p:spTgt spid="25"/>
                                        </p:tgtEl>
                                        <p:attrNameLst>
                                          <p:attrName>ppt_x</p:attrName>
                                        </p:attrNameLst>
                                      </p:cBhvr>
                                      <p:tavLst>
                                        <p:tav tm="0">
                                          <p:val>
                                            <p:strVal val="#ppt_x"/>
                                          </p:val>
                                        </p:tav>
                                        <p:tav tm="100000">
                                          <p:val>
                                            <p:strVal val="#ppt_x"/>
                                          </p:val>
                                        </p:tav>
                                      </p:tavLst>
                                    </p:anim>
                                    <p:anim calcmode="lin" valueType="num">
                                      <p:cBhvr additive="base">
                                        <p:cTn id="28" dur="12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6" grpId="0">
        <p:bldAsOne/>
      </p:bldGraphic>
      <p:bldP spid="7"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173621" y="1"/>
            <a:ext cx="12365621" cy="6858000"/>
          </a:xfrm>
          <a:prstGeom prst="rect">
            <a:avLst/>
          </a:prstGeom>
        </p:spPr>
      </p:pic>
      <p:sp>
        <p:nvSpPr>
          <p:cNvPr id="4" name="Oval 3"/>
          <p:cNvSpPr/>
          <p:nvPr/>
        </p:nvSpPr>
        <p:spPr>
          <a:xfrm>
            <a:off x="199507" y="1518622"/>
            <a:ext cx="3433156" cy="2463501"/>
          </a:xfrm>
          <a:prstGeom prst="ellipse">
            <a:avLst/>
          </a:prstGeom>
          <a:solidFill>
            <a:srgbClr val="ACD47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rgbClr val="00206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4000" b="1" i="1" dirty="0">
                <a:solidFill>
                  <a:srgbClr val="00206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4000" b="1" i="1" dirty="0" err="1">
                <a:solidFill>
                  <a:srgbClr val="00206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endParaRPr lang="en-US" altLang="vi-VN"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sp>
        <p:nvSpPr>
          <p:cNvPr id="5" name="Line Callout 2 4"/>
          <p:cNvSpPr/>
          <p:nvPr/>
        </p:nvSpPr>
        <p:spPr>
          <a:xfrm>
            <a:off x="4397433" y="270287"/>
            <a:ext cx="7464666" cy="758414"/>
          </a:xfrm>
          <a:prstGeom prst="borderCallout2">
            <a:avLst>
              <a:gd name="adj1" fmla="val 48532"/>
              <a:gd name="adj2" fmla="val -188"/>
              <a:gd name="adj3" fmla="val 47550"/>
              <a:gd name="adj4" fmla="val -15982"/>
              <a:gd name="adj5" fmla="val 172988"/>
              <a:gd name="adj6" fmla="val -25574"/>
            </a:avLst>
          </a:prstGeom>
          <a:solidFill>
            <a:srgbClr val="ACD47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1. </a:t>
            </a:r>
            <a:r>
              <a:rPr lang="en-US" b="1" dirty="0" err="1" smtClean="0">
                <a:solidFill>
                  <a:srgbClr val="C00000"/>
                </a:solidFill>
                <a:latin typeface="Times New Roman" panose="02020603050405020304" pitchFamily="18" charset="0"/>
                <a:cs typeface="Times New Roman" panose="02020603050405020304" pitchFamily="18" charset="0"/>
              </a:rPr>
              <a:t>Dạy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trẻ</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nhận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biết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màu</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xanh</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đỏ</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vàng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thông</a:t>
            </a:r>
            <a:r>
              <a:rPr lang="en-US" b="1" dirty="0" smtClean="0">
                <a:solidFill>
                  <a:srgbClr val="C00000"/>
                </a:solidFill>
                <a:latin typeface="Times New Roman" panose="02020603050405020304" pitchFamily="18" charset="0"/>
                <a:cs typeface="Times New Roman" panose="02020603050405020304" pitchFamily="18" charset="0"/>
              </a:rPr>
              <a:t> qua </a:t>
            </a:r>
            <a:r>
              <a:rPr lang="en-US" b="1" dirty="0" err="1" smtClean="0">
                <a:solidFill>
                  <a:srgbClr val="C00000"/>
                </a:solidFill>
                <a:latin typeface="Times New Roman" panose="02020603050405020304" pitchFamily="18" charset="0"/>
                <a:cs typeface="Times New Roman" panose="02020603050405020304" pitchFamily="18" charset="0"/>
              </a:rPr>
              <a:t>các</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hoạt</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động</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chủ</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đích</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9" name="Line Callout 2 8"/>
          <p:cNvSpPr/>
          <p:nvPr/>
        </p:nvSpPr>
        <p:spPr>
          <a:xfrm>
            <a:off x="4397433" y="1318710"/>
            <a:ext cx="7401914" cy="758414"/>
          </a:xfrm>
          <a:prstGeom prst="borderCallout2">
            <a:avLst>
              <a:gd name="adj1" fmla="val 48532"/>
              <a:gd name="adj2" fmla="val -188"/>
              <a:gd name="adj3" fmla="val 47550"/>
              <a:gd name="adj4" fmla="val -9492"/>
              <a:gd name="adj5" fmla="val 85516"/>
              <a:gd name="adj6" fmla="val -15731"/>
            </a:avLst>
          </a:prstGeom>
          <a:solidFill>
            <a:srgbClr val="ACD47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Times New Roman" panose="02020603050405020304" pitchFamily="18" charset="0"/>
                <a:cs typeface="Times New Roman" panose="02020603050405020304" pitchFamily="18" charset="0"/>
              </a:rPr>
              <a:t>2. </a:t>
            </a:r>
            <a:r>
              <a:rPr lang="en-US" b="1" dirty="0" err="1" smtClean="0">
                <a:solidFill>
                  <a:srgbClr val="C00000"/>
                </a:solidFill>
                <a:latin typeface="Times New Roman" panose="02020603050405020304" pitchFamily="18" charset="0"/>
                <a:cs typeface="Times New Roman" panose="02020603050405020304" pitchFamily="18" charset="0"/>
              </a:rPr>
              <a:t>Dạy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trẻ</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nhận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phân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biệt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màu</a:t>
            </a:r>
            <a:r>
              <a:rPr lang="en-US" b="1" dirty="0">
                <a:solidFill>
                  <a:srgbClr val="C00000"/>
                </a:solidFill>
                <a:latin typeface="Times New Roman" panose="02020603050405020304" pitchFamily="18" charset="0"/>
                <a:cs typeface="Times New Roman" panose="02020603050405020304" pitchFamily="18" charset="0"/>
              </a:rPr>
              <a:t> : </a:t>
            </a:r>
            <a:r>
              <a:rPr lang="en-US" b="1" dirty="0" err="1">
                <a:solidFill>
                  <a:srgbClr val="C00000"/>
                </a:solidFill>
                <a:latin typeface="Times New Roman" panose="02020603050405020304" pitchFamily="18" charset="0"/>
                <a:cs typeface="Times New Roman" panose="02020603050405020304" pitchFamily="18" charset="0"/>
              </a:rPr>
              <a:t>Xanh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đỏ</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vàng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thông</a:t>
            </a:r>
            <a:r>
              <a:rPr lang="en-US" b="1" dirty="0">
                <a:solidFill>
                  <a:srgbClr val="C00000"/>
                </a:solidFill>
                <a:latin typeface="Times New Roman" panose="02020603050405020304" pitchFamily="18" charset="0"/>
                <a:cs typeface="Times New Roman" panose="02020603050405020304" pitchFamily="18" charset="0"/>
              </a:rPr>
              <a:t> qua </a:t>
            </a:r>
            <a:r>
              <a:rPr lang="en-US" b="1" dirty="0" err="1">
                <a:solidFill>
                  <a:srgbClr val="C00000"/>
                </a:solidFill>
                <a:latin typeface="Times New Roman" panose="02020603050405020304" pitchFamily="18" charset="0"/>
                <a:cs typeface="Times New Roman" panose="02020603050405020304" pitchFamily="18" charset="0"/>
              </a:rPr>
              <a:t>các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hoạt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ngoài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tiết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học</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1" name="Line Callout 2 10"/>
          <p:cNvSpPr/>
          <p:nvPr/>
        </p:nvSpPr>
        <p:spPr>
          <a:xfrm>
            <a:off x="4397433" y="2367133"/>
            <a:ext cx="7293686" cy="758414"/>
          </a:xfrm>
          <a:prstGeom prst="borderCallout2">
            <a:avLst>
              <a:gd name="adj1" fmla="val 51369"/>
              <a:gd name="adj2" fmla="val -188"/>
              <a:gd name="adj3" fmla="val 50387"/>
              <a:gd name="adj4" fmla="val -11115"/>
              <a:gd name="adj5" fmla="val 52420"/>
              <a:gd name="adj6" fmla="val -10703"/>
            </a:avLst>
          </a:prstGeom>
          <a:solidFill>
            <a:srgbClr val="ACD47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Times New Roman" panose="02020603050405020304" pitchFamily="18" charset="0"/>
                <a:cs typeface="Times New Roman" panose="02020603050405020304" pitchFamily="18" charset="0"/>
              </a:rPr>
              <a:t>  </a:t>
            </a:r>
            <a:r>
              <a:rPr lang="en-US" b="1" dirty="0" smtClean="0">
                <a:solidFill>
                  <a:srgbClr val="C00000"/>
                </a:solidFill>
                <a:latin typeface="Times New Roman" panose="02020603050405020304" pitchFamily="18" charset="0"/>
                <a:cs typeface="Times New Roman" panose="02020603050405020304" pitchFamily="18" charset="0"/>
              </a:rPr>
              <a:t>3</a:t>
            </a:r>
            <a:r>
              <a:rPr lang="en-US"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Tạo</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môi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trường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giúp</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trẻ</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nhận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tốt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màu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xanh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đỏ</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vàng</a:t>
            </a:r>
            <a:r>
              <a:rPr lang="en-US" b="1" dirty="0">
                <a:solidFill>
                  <a:srgbClr val="C00000"/>
                </a:solidFill>
                <a:latin typeface="Times New Roman" panose="02020603050405020304" pitchFamily="18" charset="0"/>
                <a:cs typeface="Times New Roman" panose="02020603050405020304" pitchFamily="18" charset="0"/>
              </a:rPr>
              <a:t>.</a:t>
            </a:r>
          </a:p>
        </p:txBody>
      </p:sp>
      <p:sp>
        <p:nvSpPr>
          <p:cNvPr id="12" name="Line Callout 2 11"/>
          <p:cNvSpPr/>
          <p:nvPr/>
        </p:nvSpPr>
        <p:spPr>
          <a:xfrm>
            <a:off x="4397433" y="3469263"/>
            <a:ext cx="7293686" cy="758414"/>
          </a:xfrm>
          <a:prstGeom prst="borderCallout2">
            <a:avLst>
              <a:gd name="adj1" fmla="val 48532"/>
              <a:gd name="adj2" fmla="val -188"/>
              <a:gd name="adj3" fmla="val 47550"/>
              <a:gd name="adj4" fmla="val -10230"/>
              <a:gd name="adj5" fmla="val 27232"/>
              <a:gd name="adj6" fmla="val -19030"/>
            </a:avLst>
          </a:prstGeom>
          <a:solidFill>
            <a:srgbClr val="ACD47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latin typeface="Times New Roman" panose="02020603050405020304" pitchFamily="18" charset="0"/>
                <a:cs typeface="Times New Roman" panose="02020603050405020304" pitchFamily="18" charset="0"/>
              </a:rPr>
              <a:t>4. </a:t>
            </a:r>
            <a:r>
              <a:rPr lang="en-US" b="1" dirty="0" err="1">
                <a:solidFill>
                  <a:srgbClr val="C00000"/>
                </a:solidFill>
                <a:latin typeface="Times New Roman" panose="02020603050405020304" pitchFamily="18" charset="0"/>
                <a:cs typeface="Times New Roman" panose="02020603050405020304" pitchFamily="18" charset="0"/>
              </a:rPr>
              <a:t>Dạy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trẻ</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phân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biệt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màu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thông</a:t>
            </a:r>
            <a:r>
              <a:rPr lang="en-US" b="1" dirty="0">
                <a:solidFill>
                  <a:srgbClr val="C00000"/>
                </a:solidFill>
                <a:latin typeface="Times New Roman" panose="02020603050405020304" pitchFamily="18" charset="0"/>
                <a:cs typeface="Times New Roman" panose="02020603050405020304" pitchFamily="18" charset="0"/>
              </a:rPr>
              <a:t> qua </a:t>
            </a:r>
            <a:r>
              <a:rPr lang="en-US" b="1" dirty="0" err="1">
                <a:solidFill>
                  <a:srgbClr val="C00000"/>
                </a:solidFill>
                <a:latin typeface="Times New Roman" panose="02020603050405020304" pitchFamily="18" charset="0"/>
                <a:cs typeface="Times New Roman" panose="02020603050405020304" pitchFamily="18" charset="0"/>
              </a:rPr>
              <a:t>quan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sát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trẻ</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để</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tìm</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hiểu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khả</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năng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tư</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duy</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nhận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biết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phân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biệt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màu</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sắc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của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trẻ</a:t>
            </a:r>
            <a:r>
              <a:rPr lang="en-US" b="1" dirty="0">
                <a:solidFill>
                  <a:srgbClr val="C00000"/>
                </a:solidFill>
                <a:latin typeface="Times New Roman" panose="02020603050405020304" pitchFamily="18" charset="0"/>
                <a:cs typeface="Times New Roman" panose="02020603050405020304" pitchFamily="18" charset="0"/>
              </a:rPr>
              <a:t>.</a:t>
            </a:r>
          </a:p>
        </p:txBody>
      </p:sp>
      <p:sp>
        <p:nvSpPr>
          <p:cNvPr id="13" name="Line Callout 2 12"/>
          <p:cNvSpPr/>
          <p:nvPr/>
        </p:nvSpPr>
        <p:spPr>
          <a:xfrm>
            <a:off x="4397433" y="4571393"/>
            <a:ext cx="7293686" cy="758414"/>
          </a:xfrm>
          <a:prstGeom prst="borderCallout2">
            <a:avLst>
              <a:gd name="adj1" fmla="val 48532"/>
              <a:gd name="adj2" fmla="val -188"/>
              <a:gd name="adj3" fmla="val 47550"/>
              <a:gd name="adj4" fmla="val -15982"/>
              <a:gd name="adj5" fmla="val -86350"/>
              <a:gd name="adj6" fmla="val -25673"/>
            </a:avLst>
          </a:prstGeom>
          <a:solidFill>
            <a:srgbClr val="ACD473"/>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C00000"/>
                </a:solidFill>
                <a:latin typeface="Times New Roman" panose="02020603050405020304" pitchFamily="18" charset="0"/>
                <a:cs typeface="Times New Roman" panose="02020603050405020304" pitchFamily="18" charset="0"/>
              </a:rPr>
              <a:t>5. Phối hợp giữa nhà trường và gia đình để giúp trẻ nhận biết và phân biệt 3 màu xanh, đỏ, vàng tốt.</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07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65314" y="1"/>
            <a:ext cx="12365621" cy="6858000"/>
          </a:xfrm>
          <a:prstGeom prst="rect">
            <a:avLst/>
          </a:prstGeom>
        </p:spPr>
      </p:pic>
      <p:grpSp>
        <p:nvGrpSpPr>
          <p:cNvPr id="5" name="Group 4"/>
          <p:cNvGrpSpPr/>
          <p:nvPr/>
        </p:nvGrpSpPr>
        <p:grpSpPr>
          <a:xfrm>
            <a:off x="96822" y="0"/>
            <a:ext cx="10348852" cy="1678193"/>
            <a:chOff x="96822" y="0"/>
            <a:chExt cx="10348852" cy="1678193"/>
          </a:xfrm>
        </p:grpSpPr>
        <p:sp>
          <p:nvSpPr>
            <p:cNvPr id="3" name="Line Callout 2 2"/>
            <p:cNvSpPr/>
            <p:nvPr/>
          </p:nvSpPr>
          <p:spPr>
            <a:xfrm>
              <a:off x="2190953" y="459889"/>
              <a:ext cx="8254721" cy="758414"/>
            </a:xfrm>
            <a:prstGeom prst="borderCallout2">
              <a:avLst>
                <a:gd name="adj1" fmla="val 90038"/>
                <a:gd name="adj2" fmla="val 901"/>
                <a:gd name="adj3" fmla="val 47550"/>
                <a:gd name="adj4" fmla="val -15982"/>
                <a:gd name="adj5" fmla="val 184808"/>
                <a:gd name="adj6" fmla="val -26655"/>
              </a:avLst>
            </a:prstGeom>
            <a:solidFill>
              <a:srgbClr val="ACD47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err="1" smtClean="0">
                  <a:solidFill>
                    <a:schemeClr val="tx1"/>
                  </a:solidFill>
                  <a:latin typeface="Times New Roman" panose="02020603050405020304" pitchFamily="18" charset="0"/>
                  <a:cs typeface="Times New Roman" panose="02020603050405020304" pitchFamily="18" charset="0"/>
                </a:rPr>
                <a:t>Dạy</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trẻ</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nhận</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biết</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màu</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xanh</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đỏ</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vàng</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thông</a:t>
              </a:r>
              <a:r>
                <a:rPr lang="en-US" sz="2000" b="1" i="1" dirty="0" smtClean="0">
                  <a:solidFill>
                    <a:schemeClr val="tx1"/>
                  </a:solidFill>
                  <a:latin typeface="Times New Roman" panose="02020603050405020304" pitchFamily="18" charset="0"/>
                  <a:cs typeface="Times New Roman" panose="02020603050405020304" pitchFamily="18" charset="0"/>
                </a:rPr>
                <a:t> qua </a:t>
              </a:r>
              <a:r>
                <a:rPr lang="en-US" sz="2000" b="1" i="1" dirty="0" err="1" smtClean="0">
                  <a:solidFill>
                    <a:schemeClr val="tx1"/>
                  </a:solidFill>
                  <a:latin typeface="Times New Roman" panose="02020603050405020304" pitchFamily="18" charset="0"/>
                  <a:cs typeface="Times New Roman" panose="02020603050405020304" pitchFamily="18" charset="0"/>
                </a:rPr>
                <a:t>các</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hoạt</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động</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chủ</a:t>
              </a:r>
              <a:r>
                <a:rPr lang="en-US" sz="2000" b="1" i="1" dirty="0" smtClean="0">
                  <a:solidFill>
                    <a:schemeClr val="tx1"/>
                  </a:solidFill>
                  <a:latin typeface="Times New Roman" panose="02020603050405020304" pitchFamily="18" charset="0"/>
                  <a:cs typeface="Times New Roman" panose="02020603050405020304" pitchFamily="18" charset="0"/>
                </a:rPr>
                <a:t> </a:t>
              </a:r>
              <a:r>
                <a:rPr lang="en-US" sz="2000" b="1" i="1" dirty="0" err="1" smtClean="0">
                  <a:solidFill>
                    <a:schemeClr val="tx1"/>
                  </a:solidFill>
                  <a:latin typeface="Times New Roman" panose="02020603050405020304" pitchFamily="18" charset="0"/>
                  <a:cs typeface="Times New Roman" panose="02020603050405020304" pitchFamily="18" charset="0"/>
                </a:rPr>
                <a:t>đích</a:t>
              </a:r>
              <a:endParaRPr lang="en-US" sz="2000" b="1" i="1"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96822" y="0"/>
              <a:ext cx="2248346" cy="1678193"/>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3200" b="1" i="1"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3200" b="1" i="1" dirty="0" err="1"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1</a:t>
              </a:r>
              <a:endParaRPr lang="en-US" alt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2" name="Rounded Rectangle 1"/>
          <p:cNvSpPr/>
          <p:nvPr/>
        </p:nvSpPr>
        <p:spPr>
          <a:xfrm>
            <a:off x="947651" y="1878676"/>
            <a:ext cx="2591649" cy="2955541"/>
          </a:xfrm>
          <a:prstGeom prst="roundRect">
            <a:avLst/>
          </a:prstGeom>
          <a:solidFill>
            <a:srgbClr val="ACD473">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smtClean="0">
                <a:solidFill>
                  <a:srgbClr val="002060"/>
                </a:solidFill>
                <a:latin typeface="Times New Roman" panose="02020603050405020304" pitchFamily="18" charset="0"/>
                <a:cs typeface="Times New Roman" panose="02020603050405020304" pitchFamily="18" charset="0"/>
              </a:rPr>
              <a:t>Thông</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qua </a:t>
            </a:r>
            <a:r>
              <a:rPr lang="en-US" sz="1600" b="1" dirty="0" err="1">
                <a:solidFill>
                  <a:srgbClr val="002060"/>
                </a:solidFill>
                <a:latin typeface="Times New Roman" panose="02020603050405020304" pitchFamily="18" charset="0"/>
                <a:cs typeface="Times New Roman" panose="02020603050405020304" pitchFamily="18" charset="0"/>
              </a:rPr>
              <a:t>tiết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dạy</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tập</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nói</a:t>
            </a:r>
            <a:r>
              <a:rPr lang="en-US" sz="1600" b="1" dirty="0" smtClean="0">
                <a:solidFill>
                  <a:srgbClr val="002060"/>
                </a:solidFill>
                <a:latin typeface="Times New Roman" panose="02020603050405020304" pitchFamily="18" charset="0"/>
                <a:cs typeface="Times New Roman" panose="02020603050405020304" pitchFamily="18" charset="0"/>
              </a:rPr>
              <a:t>”. L</a:t>
            </a:r>
            <a:r>
              <a:rPr lang="vi-VN" sz="1600" b="1" dirty="0" smtClean="0">
                <a:solidFill>
                  <a:srgbClr val="002060"/>
                </a:solidFill>
                <a:latin typeface="Times New Roman" panose="02020603050405020304" pitchFamily="18" charset="0"/>
                <a:cs typeface="Times New Roman" panose="02020603050405020304" pitchFamily="18" charset="0"/>
              </a:rPr>
              <a:t>ựa chọn, sử dụng các đồ chơi, tranh ảnh, vật thật có màu xanh, hoặc màu đỏ hoặc màu vàng để trẻ gọi tên đồ vật kèm theo màu sắc. </a:t>
            </a:r>
            <a:endParaRPr lang="en-US" sz="1600" b="1" dirty="0">
              <a:solidFill>
                <a:srgbClr val="002060"/>
              </a:solidFill>
              <a:latin typeface="Times New Roman" panose="02020603050405020304" pitchFamily="18" charset="0"/>
              <a:cs typeface="Times New Roman" panose="02020603050405020304" pitchFamily="18" charset="0"/>
            </a:endParaRPr>
          </a:p>
          <a:p>
            <a:pPr algn="just"/>
            <a:endParaRPr lang="en-US" sz="1600" b="1" dirty="0">
              <a:solidFill>
                <a:srgbClr val="00206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696692" y="1878677"/>
            <a:ext cx="2649346" cy="2955542"/>
          </a:xfrm>
          <a:prstGeom prst="roundRect">
            <a:avLst>
              <a:gd name="adj" fmla="val 12787"/>
            </a:avLst>
          </a:prstGeom>
          <a:solidFill>
            <a:srgbClr val="ACD473">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smtClean="0">
                <a:solidFill>
                  <a:srgbClr val="002060"/>
                </a:solidFill>
                <a:latin typeface="Times New Roman" panose="02020603050405020304" pitchFamily="18" charset="0"/>
                <a:cs typeface="Times New Roman" panose="02020603050405020304" pitchFamily="18" charset="0"/>
              </a:rPr>
              <a:t>Thông</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qua </a:t>
            </a:r>
            <a:r>
              <a:rPr lang="en-US" sz="1600" b="1" dirty="0" err="1">
                <a:solidFill>
                  <a:srgbClr val="002060"/>
                </a:solidFill>
                <a:latin typeface="Times New Roman" panose="02020603050405020304" pitchFamily="18" charset="0"/>
                <a:cs typeface="Times New Roman" panose="02020603050405020304" pitchFamily="18" charset="0"/>
              </a:rPr>
              <a:t>giờ</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sử</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dụng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các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đồ</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dùng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đồ</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chơi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có</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sắc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khác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nhau</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giúp</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dễ</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nhận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biết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phân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biệt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và</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gây</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sự</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tập</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trung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chú</a:t>
            </a:r>
            <a:r>
              <a:rPr lang="en-US" sz="1600" b="1" dirty="0">
                <a:solidFill>
                  <a:srgbClr val="002060"/>
                </a:solidFill>
                <a:latin typeface="Times New Roman" panose="02020603050405020304" pitchFamily="18" charset="0"/>
                <a:cs typeface="Times New Roman" panose="02020603050405020304" pitchFamily="18" charset="0"/>
              </a:rPr>
              <a:t> ý </a:t>
            </a:r>
            <a:r>
              <a:rPr lang="en-US" sz="1600" b="1" dirty="0" err="1">
                <a:solidFill>
                  <a:srgbClr val="002060"/>
                </a:solidFill>
                <a:latin typeface="Times New Roman" panose="02020603050405020304" pitchFamily="18" charset="0"/>
                <a:cs typeface="Times New Roman" panose="02020603050405020304" pitchFamily="18" charset="0"/>
              </a:rPr>
              <a:t>của</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Lồng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ghép</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đan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xen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các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trò</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chơi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tránh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sự</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nhàm</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chán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thờ</a:t>
            </a:r>
            <a:r>
              <a:rPr lang="en-US" sz="1600" b="1" dirty="0">
                <a:solidFill>
                  <a:srgbClr val="002060"/>
                </a:solidFill>
                <a:latin typeface="Times New Roman" panose="02020603050405020304" pitchFamily="18" charset="0"/>
                <a:cs typeface="Times New Roman" panose="02020603050405020304" pitchFamily="18" charset="0"/>
              </a:rPr>
              <a:t> ơ </a:t>
            </a:r>
            <a:r>
              <a:rPr lang="en-US" sz="1600" b="1" dirty="0" err="1">
                <a:solidFill>
                  <a:srgbClr val="002060"/>
                </a:solidFill>
                <a:latin typeface="Times New Roman" panose="02020603050405020304" pitchFamily="18" charset="0"/>
                <a:cs typeface="Times New Roman" panose="02020603050405020304" pitchFamily="18" charset="0"/>
              </a:rPr>
              <a:t>với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đồ</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vật</a:t>
            </a:r>
            <a:r>
              <a:rPr lang="en-US" sz="1600" b="1" dirty="0">
                <a:solidFill>
                  <a:srgbClr val="00206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8503430" y="1878677"/>
            <a:ext cx="2713925" cy="2955542"/>
          </a:xfrm>
          <a:prstGeom prst="roundRect">
            <a:avLst/>
          </a:prstGeom>
          <a:solidFill>
            <a:srgbClr val="ACD473">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err="1" smtClean="0">
                <a:solidFill>
                  <a:srgbClr val="002060"/>
                </a:solidFill>
                <a:latin typeface="Times New Roman" panose="02020603050405020304" pitchFamily="18" charset="0"/>
                <a:cs typeface="Times New Roman" panose="02020603050405020304" pitchFamily="18" charset="0"/>
              </a:rPr>
              <a:t>Thông</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qua </a:t>
            </a:r>
            <a:r>
              <a:rPr lang="en-US" sz="1600" b="1" dirty="0" err="1">
                <a:solidFill>
                  <a:srgbClr val="002060"/>
                </a:solidFill>
                <a:latin typeface="Times New Roman" panose="02020603050405020304" pitchFamily="18" charset="0"/>
                <a:cs typeface="Times New Roman" panose="02020603050405020304" pitchFamily="18" charset="0"/>
              </a:rPr>
              <a:t>giờ</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làm</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quen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với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văn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học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như</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kể</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chuyện</a:t>
            </a:r>
            <a:r>
              <a:rPr lang="en-US" sz="1600" b="1" dirty="0">
                <a:solidFill>
                  <a:srgbClr val="002060"/>
                </a:solidFill>
                <a:latin typeface="Times New Roman" panose="02020603050405020304" pitchFamily="18" charset="0"/>
                <a:cs typeface="Times New Roman" panose="02020603050405020304" pitchFamily="18" charset="0"/>
              </a:rPr>
              <a:t> , </a:t>
            </a:r>
            <a:r>
              <a:rPr lang="en-US" sz="1600" b="1" dirty="0" err="1">
                <a:solidFill>
                  <a:srgbClr val="002060"/>
                </a:solidFill>
                <a:latin typeface="Times New Roman" panose="02020603050405020304" pitchFamily="18" charset="0"/>
                <a:cs typeface="Times New Roman" panose="02020603050405020304" pitchFamily="18" charset="0"/>
              </a:rPr>
              <a:t>đọc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thơ</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d</a:t>
            </a:r>
            <a:r>
              <a:rPr lang="en-US" sz="1600" b="1" dirty="0" err="1" smtClean="0">
                <a:solidFill>
                  <a:srgbClr val="002060"/>
                </a:solidFill>
                <a:latin typeface="Times New Roman" panose="02020603050405020304" pitchFamily="18" charset="0"/>
                <a:cs typeface="Times New Roman" panose="02020603050405020304" pitchFamily="18" charset="0"/>
              </a:rPr>
              <a:t>ùng</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tranh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ảnh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vật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thật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có</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màu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sắc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xanh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đỏ</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vàng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câu</a:t>
            </a:r>
            <a:r>
              <a:rPr lang="en-US" sz="1600" b="1" dirty="0" smtClean="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đố</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bắt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chước</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tiếng</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kêu</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của</a:t>
            </a:r>
            <a:r>
              <a:rPr lang="en-US" sz="1600" b="1" dirty="0">
                <a:solidFill>
                  <a:srgbClr val="002060"/>
                </a:solidFill>
                <a:latin typeface="Times New Roman" panose="02020603050405020304" pitchFamily="18" charset="0"/>
                <a:cs typeface="Times New Roman" panose="02020603050405020304" pitchFamily="18" charset="0"/>
              </a:rPr>
              <a:t> con </a:t>
            </a:r>
            <a:r>
              <a:rPr lang="en-US" sz="1600" b="1" dirty="0" err="1">
                <a:solidFill>
                  <a:srgbClr val="002060"/>
                </a:solidFill>
                <a:latin typeface="Times New Roman" panose="02020603050405020304" pitchFamily="18" charset="0"/>
                <a:cs typeface="Times New Roman" panose="02020603050405020304" pitchFamily="18" charset="0"/>
              </a:rPr>
              <a:t>vật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để</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lôi</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cuốn</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trẻ</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vào</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giờ</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học</a:t>
            </a:r>
            <a:r>
              <a:rPr lang="en-US" sz="1600" b="1" dirty="0">
                <a:solidFill>
                  <a:srgbClr val="002060"/>
                </a:solidFill>
                <a:latin typeface="Times New Roman" panose="02020603050405020304" pitchFamily="18" charset="0"/>
                <a:cs typeface="Times New Roman" panose="02020603050405020304" pitchFamily="18" charset="0"/>
              </a:rPr>
              <a:t> say </a:t>
            </a:r>
            <a:r>
              <a:rPr lang="en-US" sz="1600" b="1" dirty="0" err="1">
                <a:solidFill>
                  <a:srgbClr val="002060"/>
                </a:solidFill>
                <a:latin typeface="Times New Roman" panose="02020603050405020304" pitchFamily="18" charset="0"/>
                <a:cs typeface="Times New Roman" panose="02020603050405020304" pitchFamily="18" charset="0"/>
              </a:rPr>
              <a:t>mê</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tích</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smtClean="0">
                <a:solidFill>
                  <a:srgbClr val="002060"/>
                </a:solidFill>
                <a:latin typeface="Times New Roman" panose="02020603050405020304" pitchFamily="18" charset="0"/>
                <a:cs typeface="Times New Roman" panose="02020603050405020304" pitchFamily="18" charset="0"/>
              </a:rPr>
              <a:t>cực</a:t>
            </a:r>
            <a:r>
              <a:rPr lang="en-US" sz="1600" b="1" dirty="0" smtClean="0">
                <a:solidFill>
                  <a:srgbClr val="002060"/>
                </a:solidFill>
                <a:latin typeface="Times New Roman" panose="02020603050405020304" pitchFamily="18" charset="0"/>
                <a:cs typeface="Times New Roman" panose="02020603050405020304" pitchFamily="18" charset="0"/>
              </a:rPr>
              <a:t>.</a:t>
            </a:r>
            <a:endParaRPr lang="en-US" sz="1600" b="1" dirty="0">
              <a:solidFill>
                <a:srgbClr val="002060"/>
              </a:solidFill>
              <a:latin typeface="Times New Roman" panose="02020603050405020304" pitchFamily="18" charset="0"/>
              <a:cs typeface="Times New Roman" panose="02020603050405020304" pitchFamily="18" charset="0"/>
            </a:endParaRPr>
          </a:p>
          <a:p>
            <a:pPr algn="just"/>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3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9" t="22825" r="1296" b="3811"/>
          <a:stretch/>
        </p:blipFill>
        <p:spPr>
          <a:xfrm>
            <a:off x="0" y="0"/>
            <a:ext cx="12365621" cy="6858000"/>
          </a:xfrm>
          <a:prstGeom prst="rect">
            <a:avLst/>
          </a:prstGeom>
        </p:spPr>
      </p:pic>
      <p:grpSp>
        <p:nvGrpSpPr>
          <p:cNvPr id="11" name="Group 10"/>
          <p:cNvGrpSpPr/>
          <p:nvPr/>
        </p:nvGrpSpPr>
        <p:grpSpPr>
          <a:xfrm>
            <a:off x="96822" y="0"/>
            <a:ext cx="11220223" cy="1678193"/>
            <a:chOff x="96822" y="0"/>
            <a:chExt cx="11220223" cy="1678193"/>
          </a:xfrm>
        </p:grpSpPr>
        <p:sp>
          <p:nvSpPr>
            <p:cNvPr id="3" name="Line Callout 2 2"/>
            <p:cNvSpPr/>
            <p:nvPr/>
          </p:nvSpPr>
          <p:spPr>
            <a:xfrm>
              <a:off x="2190953" y="459889"/>
              <a:ext cx="9126092" cy="758414"/>
            </a:xfrm>
            <a:prstGeom prst="borderCallout2">
              <a:avLst>
                <a:gd name="adj1" fmla="val 48532"/>
                <a:gd name="adj2" fmla="val -188"/>
                <a:gd name="adj3" fmla="val 47550"/>
                <a:gd name="adj4" fmla="val -15982"/>
                <a:gd name="adj5" fmla="val 184808"/>
                <a:gd name="adj6" fmla="val -26655"/>
              </a:avLst>
            </a:prstGeom>
            <a:solidFill>
              <a:srgbClr val="ACD47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Times New Roman" panose="02020603050405020304" pitchFamily="18" charset="0"/>
                  <a:cs typeface="Times New Roman" panose="02020603050405020304" pitchFamily="18" charset="0"/>
                </a:rPr>
                <a:t>  </a:t>
              </a:r>
              <a:r>
                <a:rPr lang="en-US" b="1" i="1" dirty="0" err="1" smtClean="0">
                  <a:solidFill>
                    <a:schemeClr val="tx1"/>
                  </a:solidFill>
                  <a:latin typeface="Times New Roman" panose="02020603050405020304" pitchFamily="18" charset="0"/>
                  <a:cs typeface="Times New Roman" panose="02020603050405020304" pitchFamily="18" charset="0"/>
                </a:rPr>
                <a:t>Dạy</a:t>
              </a:r>
              <a:r>
                <a:rPr lang="en-US" b="1" i="1" dirty="0" smtClean="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trẻ</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biết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phân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biệt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màu</a:t>
              </a:r>
              <a:r>
                <a:rPr lang="en-US" b="1" i="1" dirty="0">
                  <a:solidFill>
                    <a:schemeClr val="tx1"/>
                  </a:solidFill>
                  <a:latin typeface="Times New Roman" panose="02020603050405020304" pitchFamily="18" charset="0"/>
                  <a:cs typeface="Times New Roman" panose="02020603050405020304" pitchFamily="18" charset="0"/>
                </a:rPr>
                <a:t> : </a:t>
              </a:r>
              <a:r>
                <a:rPr lang="en-US" b="1" i="1" dirty="0" err="1">
                  <a:solidFill>
                    <a:schemeClr val="tx1"/>
                  </a:solidFill>
                  <a:latin typeface="Times New Roman" panose="02020603050405020304" pitchFamily="18" charset="0"/>
                  <a:cs typeface="Times New Roman" panose="02020603050405020304" pitchFamily="18" charset="0"/>
                </a:rPr>
                <a:t>Xanh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đỏ</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thông</a:t>
              </a:r>
              <a:r>
                <a:rPr lang="en-US" b="1" i="1" dirty="0">
                  <a:solidFill>
                    <a:schemeClr val="tx1"/>
                  </a:solidFill>
                  <a:latin typeface="Times New Roman" panose="02020603050405020304" pitchFamily="18" charset="0"/>
                  <a:cs typeface="Times New Roman" panose="02020603050405020304" pitchFamily="18" charset="0"/>
                </a:rPr>
                <a:t> qua </a:t>
              </a:r>
              <a:r>
                <a:rPr lang="en-US" b="1" i="1" dirty="0" err="1">
                  <a:solidFill>
                    <a:schemeClr val="tx1"/>
                  </a:solidFill>
                  <a:latin typeface="Times New Roman" panose="02020603050405020304" pitchFamily="18" charset="0"/>
                  <a:cs typeface="Times New Roman" panose="02020603050405020304" pitchFamily="18" charset="0"/>
                </a:rPr>
                <a:t>các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hoạt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động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ngoài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tiết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smtClean="0">
                  <a:solidFill>
                    <a:schemeClr val="tx1"/>
                  </a:solidFill>
                  <a:latin typeface="Times New Roman" panose="02020603050405020304" pitchFamily="18" charset="0"/>
                  <a:cs typeface="Times New Roman" panose="02020603050405020304" pitchFamily="18" charset="0"/>
                </a:rPr>
                <a:t>học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96822" y="0"/>
              <a:ext cx="2248346" cy="1678193"/>
            </a:xfrm>
            <a:prstGeom prst="ellipse">
              <a:avLst/>
            </a:prstGeom>
            <a:solidFill>
              <a:srgbClr val="AC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Biện</a:t>
              </a:r>
              <a:r>
                <a:rPr lang="en-GB" sz="3200" b="1" i="1"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GB" sz="3200" b="1" i="1" dirty="0" err="1"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pháp</a:t>
              </a:r>
              <a:r>
                <a:rPr lang="en-GB"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dirty="0" smtClean="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2</a:t>
              </a:r>
              <a:endParaRPr lang="en-US" altLang="vi-VN" sz="32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dirty="0"/>
            </a:p>
          </p:txBody>
        </p:sp>
      </p:grpSp>
      <p:sp>
        <p:nvSpPr>
          <p:cNvPr id="5" name="Rounded Rectangle 4"/>
          <p:cNvSpPr/>
          <p:nvPr/>
        </p:nvSpPr>
        <p:spPr>
          <a:xfrm>
            <a:off x="876716" y="1896030"/>
            <a:ext cx="4394531" cy="1519520"/>
          </a:xfrm>
          <a:prstGeom prst="roundRect">
            <a:avLst/>
          </a:prstGeom>
          <a:solidFill>
            <a:srgbClr val="ACD473">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rgbClr val="7030A0"/>
                </a:solidFill>
                <a:latin typeface="Times New Roman" panose="02020603050405020304" pitchFamily="18" charset="0"/>
                <a:cs typeface="Times New Roman" panose="02020603050405020304" pitchFamily="18" charset="0"/>
              </a:rPr>
              <a:t>Thông</a:t>
            </a:r>
            <a:r>
              <a:rPr lang="en-US" b="1" dirty="0">
                <a:solidFill>
                  <a:srgbClr val="7030A0"/>
                </a:solidFill>
                <a:latin typeface="Times New Roman" panose="02020603050405020304" pitchFamily="18" charset="0"/>
                <a:cs typeface="Times New Roman" panose="02020603050405020304" pitchFamily="18" charset="0"/>
              </a:rPr>
              <a:t> qua </a:t>
            </a:r>
            <a:r>
              <a:rPr lang="en-US" b="1" dirty="0" err="1">
                <a:solidFill>
                  <a:srgbClr val="7030A0"/>
                </a:solidFill>
                <a:latin typeface="Times New Roman" panose="02020603050405020304" pitchFamily="18" charset="0"/>
                <a:cs typeface="Times New Roman" panose="02020603050405020304" pitchFamily="18" charset="0"/>
              </a:rPr>
              <a:t>các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hoạt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động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vui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chơi</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Trẻ</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được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tiếp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xúc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các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sự</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vật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hiện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tượng</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Chọn</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những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có</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màu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xanh</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đỏ</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vàng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phù</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hợp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góc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để</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trẻ</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a:t>
            </a:r>
          </a:p>
          <a:p>
            <a:pPr algn="just"/>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471458" y="1896030"/>
            <a:ext cx="4693952" cy="1519520"/>
          </a:xfrm>
          <a:prstGeom prst="roundRect">
            <a:avLst/>
          </a:prstGeom>
          <a:solidFill>
            <a:srgbClr val="ACD473">
              <a:alpha val="9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rgbClr val="7030A0"/>
                </a:solidFill>
                <a:latin typeface="Times New Roman" panose="02020603050405020304" pitchFamily="18" charset="0"/>
                <a:cs typeface="Times New Roman" panose="02020603050405020304" pitchFamily="18" charset="0"/>
              </a:rPr>
              <a:t>Thông</a:t>
            </a:r>
            <a:r>
              <a:rPr lang="en-US" b="1" dirty="0">
                <a:solidFill>
                  <a:srgbClr val="7030A0"/>
                </a:solidFill>
                <a:latin typeface="Times New Roman" panose="02020603050405020304" pitchFamily="18" charset="0"/>
                <a:cs typeface="Times New Roman" panose="02020603050405020304" pitchFamily="18" charset="0"/>
              </a:rPr>
              <a:t> qua </a:t>
            </a:r>
            <a:r>
              <a:rPr lang="en-US" b="1" dirty="0" err="1">
                <a:solidFill>
                  <a:srgbClr val="7030A0"/>
                </a:solidFill>
                <a:latin typeface="Times New Roman" panose="02020603050405020304" pitchFamily="18" charset="0"/>
                <a:cs typeface="Times New Roman" panose="02020603050405020304" pitchFamily="18" charset="0"/>
              </a:rPr>
              <a:t>mọi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lúc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mọi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nơi</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thấy</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trẻ</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cầm</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bất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cứ</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nào</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trên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tay</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thì</a:t>
            </a:r>
            <a:r>
              <a:rPr lang="en-US" b="1" dirty="0">
                <a:solidFill>
                  <a:srgbClr val="7030A0"/>
                </a:solidFill>
                <a:latin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cs typeface="Times New Roman" panose="02020603050405020304" pitchFamily="18" charset="0"/>
              </a:rPr>
              <a:t>đều</a:t>
            </a:r>
            <a:r>
              <a:rPr lang="en-US" b="1" dirty="0" smtClean="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hỏi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trẻ</a:t>
            </a:r>
            <a:r>
              <a:rPr lang="en-US" b="1" dirty="0">
                <a:solidFill>
                  <a:srgbClr val="7030A0"/>
                </a:solidFill>
                <a:latin typeface="Times New Roman" panose="02020603050405020304" pitchFamily="18" charset="0"/>
                <a:cs typeface="Times New Roman" panose="02020603050405020304" pitchFamily="18" charset="0"/>
              </a:rPr>
              <a:t> “ Con </a:t>
            </a:r>
            <a:r>
              <a:rPr lang="en-US" b="1" dirty="0" err="1">
                <a:solidFill>
                  <a:srgbClr val="7030A0"/>
                </a:solidFill>
                <a:latin typeface="Times New Roman" panose="02020603050405020304" pitchFamily="18" charset="0"/>
                <a:cs typeface="Times New Roman" panose="02020603050405020304" pitchFamily="18" charset="0"/>
              </a:rPr>
              <a:t>đang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gì</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chơi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có</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màu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gì</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để</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trẻ</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trả</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lời</a:t>
            </a:r>
            <a:r>
              <a:rPr lang="en-US" b="1" dirty="0">
                <a:solidFill>
                  <a:srgbClr val="7030A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851" y="3838522"/>
            <a:ext cx="2998124" cy="224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199" y="3838522"/>
            <a:ext cx="3089564" cy="2317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763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1641</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宋体</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77</cp:revision>
  <dcterms:created xsi:type="dcterms:W3CDTF">2022-10-23T08:33:27Z</dcterms:created>
  <dcterms:modified xsi:type="dcterms:W3CDTF">2023-11-12T16:47:22Z</dcterms:modified>
</cp:coreProperties>
</file>