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0" r:id="rId3"/>
    <p:sldId id="335" r:id="rId4"/>
    <p:sldId id="337" r:id="rId5"/>
    <p:sldId id="338" r:id="rId6"/>
    <p:sldId id="339" r:id="rId7"/>
    <p:sldId id="336" r:id="rId8"/>
    <p:sldId id="341" r:id="rId9"/>
    <p:sldId id="340" r:id="rId10"/>
    <p:sldId id="342" r:id="rId11"/>
    <p:sldId id="344" r:id="rId12"/>
    <p:sldId id="345" r:id="rId13"/>
    <p:sldId id="346" r:id="rId14"/>
    <p:sldId id="347" r:id="rId15"/>
    <p:sldId id="349" r:id="rId16"/>
    <p:sldId id="348" r:id="rId17"/>
    <p:sldId id="351" r:id="rId18"/>
    <p:sldId id="354" r:id="rId19"/>
    <p:sldId id="353" r:id="rId20"/>
    <p:sldId id="355" r:id="rId21"/>
    <p:sldId id="356" r:id="rId22"/>
    <p:sldId id="358" r:id="rId23"/>
    <p:sldId id="359" r:id="rId24"/>
  </p:sldIdLst>
  <p:sldSz cx="9906000" cy="6858000" type="A4"/>
  <p:notesSz cx="9144000" cy="6858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0000FF"/>
    <a:srgbClr val="CCFF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320" y="9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4AC02-7E85-48CE-B4CE-E5888436B888}"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267159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4AC02-7E85-48CE-B4CE-E5888436B888}"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28649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4AC02-7E85-48CE-B4CE-E5888436B888}"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72082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4AC02-7E85-48CE-B4CE-E5888436B888}"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317350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4AC02-7E85-48CE-B4CE-E5888436B888}"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267324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4AC02-7E85-48CE-B4CE-E5888436B888}"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220104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4AC02-7E85-48CE-B4CE-E5888436B888}"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183541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4AC02-7E85-48CE-B4CE-E5888436B888}"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14779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4AC02-7E85-48CE-B4CE-E5888436B888}"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9975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2"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4AC02-7E85-48CE-B4CE-E5888436B888}"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204683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4AC02-7E85-48CE-B4CE-E5888436B888}"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B7DB0-5A86-4CEA-94A4-1E923C5B9692}" type="slidenum">
              <a:rPr lang="en-US" smtClean="0"/>
              <a:t>‹#›</a:t>
            </a:fld>
            <a:endParaRPr lang="en-US"/>
          </a:p>
        </p:txBody>
      </p:sp>
    </p:spTree>
    <p:extLst>
      <p:ext uri="{BB962C8B-B14F-4D97-AF65-F5344CB8AC3E}">
        <p14:creationId xmlns:p14="http://schemas.microsoft.com/office/powerpoint/2010/main" val="199952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4AC02-7E85-48CE-B4CE-E5888436B888}" type="datetimeFigureOut">
              <a:rPr lang="en-US" smtClean="0"/>
              <a:t>11/13/2023</a:t>
            </a:fld>
            <a:endParaRPr lang="en-US"/>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B7DB0-5A86-4CEA-94A4-1E923C5B9692}" type="slidenum">
              <a:rPr lang="en-US" smtClean="0"/>
              <a:t>‹#›</a:t>
            </a:fld>
            <a:endParaRPr lang="en-US"/>
          </a:p>
        </p:txBody>
      </p:sp>
    </p:spTree>
    <p:extLst>
      <p:ext uri="{BB962C8B-B14F-4D97-AF65-F5344CB8AC3E}">
        <p14:creationId xmlns:p14="http://schemas.microsoft.com/office/powerpoint/2010/main" val="2765328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Lst>
          </a:blip>
          <a:stretch>
            <a:fillRect/>
          </a:stretch>
        </p:blipFill>
        <p:spPr>
          <a:xfrm rot="5400000">
            <a:off x="1517521" y="-1532760"/>
            <a:ext cx="6855719" cy="9921242"/>
          </a:xfrm>
          <a:prstGeom prst="rect">
            <a:avLst/>
          </a:prstGeom>
        </p:spPr>
      </p:pic>
      <p:sp>
        <p:nvSpPr>
          <p:cNvPr id="2" name="Rectangle 1"/>
          <p:cNvSpPr/>
          <p:nvPr/>
        </p:nvSpPr>
        <p:spPr>
          <a:xfrm>
            <a:off x="1313180" y="1828800"/>
            <a:ext cx="7264400" cy="2769989"/>
          </a:xfrm>
          <a:prstGeom prst="rect">
            <a:avLst/>
          </a:prstGeom>
        </p:spPr>
        <p:txBody>
          <a:bodyPr wrap="square">
            <a:spAutoFit/>
          </a:bodyPr>
          <a:lstStyle/>
          <a:p>
            <a:pPr algn="ctr">
              <a:lnSpc>
                <a:spcPct val="150000"/>
              </a:lnSpc>
            </a:pPr>
            <a:r>
              <a:rPr lang="it-IT" sz="3600" b="1" dirty="0" smtClean="0">
                <a:solidFill>
                  <a:srgbClr val="002060"/>
                </a:solidFill>
                <a:latin typeface="Times New Roman" panose="02020603050405020304" pitchFamily="18" charset="0"/>
                <a:cs typeface="Times New Roman" panose="02020603050405020304" pitchFamily="18" charset="0"/>
              </a:rPr>
              <a:t>SÁNG </a:t>
            </a:r>
            <a:r>
              <a:rPr lang="it-IT" sz="3600" b="1" dirty="0">
                <a:solidFill>
                  <a:srgbClr val="002060"/>
                </a:solidFill>
                <a:latin typeface="Times New Roman" panose="02020603050405020304" pitchFamily="18" charset="0"/>
                <a:cs typeface="Times New Roman" panose="02020603050405020304" pitchFamily="18" charset="0"/>
              </a:rPr>
              <a:t>KIẾN KINH </a:t>
            </a:r>
            <a:r>
              <a:rPr lang="it-IT" sz="3600" b="1" dirty="0" smtClean="0">
                <a:solidFill>
                  <a:srgbClr val="002060"/>
                </a:solidFill>
                <a:latin typeface="Times New Roman" panose="02020603050405020304" pitchFamily="18" charset="0"/>
                <a:cs typeface="Times New Roman" panose="02020603050405020304" pitchFamily="18" charset="0"/>
              </a:rPr>
              <a:t>NGHIỆM</a:t>
            </a:r>
            <a:endParaRPr lang="en-US" sz="3600" dirty="0">
              <a:solidFill>
                <a:srgbClr val="002060"/>
              </a:solidFill>
              <a:latin typeface="Times New Roman" panose="02020603050405020304" pitchFamily="18" charset="0"/>
              <a:cs typeface="Times New Roman" panose="02020603050405020304" pitchFamily="18" charset="0"/>
            </a:endParaRPr>
          </a:p>
          <a:p>
            <a:pPr algn="ctr">
              <a:lnSpc>
                <a:spcPct val="150000"/>
              </a:lnSpc>
            </a:pPr>
            <a:r>
              <a:rPr lang="it-IT" sz="4000" b="1" i="1" smtClean="0">
                <a:solidFill>
                  <a:srgbClr val="002060"/>
                </a:solidFill>
                <a:latin typeface="Times New Roman" panose="02020603050405020304" pitchFamily="18" charset="0"/>
                <a:cs typeface="Times New Roman" panose="02020603050405020304" pitchFamily="18" charset="0"/>
              </a:rPr>
              <a:t>"</a:t>
            </a:r>
            <a:r>
              <a:rPr lang="en-US" sz="4000" smtClean="0">
                <a:solidFill>
                  <a:srgbClr val="002060"/>
                </a:solidFill>
                <a:latin typeface="Times New Roman" panose="02020603050405020304" pitchFamily="18" charset="0"/>
                <a:cs typeface="Times New Roman" panose="02020603050405020304" pitchFamily="18" charset="0"/>
              </a:rPr>
              <a:t>Ứng </a:t>
            </a:r>
            <a:r>
              <a:rPr lang="en-US" sz="4000">
                <a:solidFill>
                  <a:srgbClr val="002060"/>
                </a:solidFill>
                <a:latin typeface="Times New Roman" panose="02020603050405020304" pitchFamily="18" charset="0"/>
                <a:cs typeface="Times New Roman" panose="02020603050405020304" pitchFamily="18" charset="0"/>
              </a:rPr>
              <a:t>dụng phương pháp giáo dục Steam trong hoạt động tạo </a:t>
            </a:r>
            <a:r>
              <a:rPr lang="en-US" sz="4000" smtClean="0">
                <a:solidFill>
                  <a:srgbClr val="002060"/>
                </a:solidFill>
                <a:latin typeface="Times New Roman" panose="02020603050405020304" pitchFamily="18" charset="0"/>
                <a:cs typeface="Times New Roman" panose="02020603050405020304" pitchFamily="18" charset="0"/>
              </a:rPr>
              <a:t>hình</a:t>
            </a:r>
            <a:r>
              <a:rPr lang="it-IT" sz="4000" b="1" i="1" smtClean="0">
                <a:solidFill>
                  <a:srgbClr val="002060"/>
                </a:solidFill>
                <a:latin typeface="Times New Roman" panose="02020603050405020304" pitchFamily="18" charset="0"/>
                <a:cs typeface="Times New Roman" panose="02020603050405020304" pitchFamily="18" charset="0"/>
              </a:rPr>
              <a:t>".</a:t>
            </a:r>
            <a:endParaRPr lang="en-US"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951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685800"/>
            <a:ext cx="9823450" cy="6001643"/>
          </a:xfrm>
          <a:prstGeom prst="rect">
            <a:avLst/>
          </a:prstGeom>
        </p:spPr>
        <p:txBody>
          <a:bodyPr wrap="square">
            <a:spAutoFit/>
          </a:bodyPr>
          <a:lstStyle/>
          <a:p>
            <a:pPr algn="just">
              <a:lnSpc>
                <a:spcPct val="150000"/>
              </a:lnSpc>
            </a:pPr>
            <a:r>
              <a:rPr lang="en-US" sz="2400" b="1" dirty="0" smtClean="0">
                <a:solidFill>
                  <a:srgbClr val="002060"/>
                </a:solidFill>
                <a:latin typeface="Times New Roman" pitchFamily="18" charset="0"/>
                <a:ea typeface="Times New Roman" pitchFamily="18" charset="0"/>
                <a:cs typeface="Times New Roman" pitchFamily="18" charset="0"/>
              </a:rPr>
              <a:t>III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Một</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số</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biện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pháp</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Ứng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dụng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phương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pháp</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giáo</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dục</a:t>
            </a:r>
            <a:r>
              <a:rPr lang="en-US" sz="2400" b="1" dirty="0">
                <a:solidFill>
                  <a:srgbClr val="002060"/>
                </a:solidFill>
                <a:latin typeface="Times New Roman" pitchFamily="18" charset="0"/>
                <a:ea typeface="Times New Roman" pitchFamily="18" charset="0"/>
                <a:cs typeface="Times New Roman" pitchFamily="18" charset="0"/>
              </a:rPr>
              <a:t> STEAM </a:t>
            </a:r>
            <a:r>
              <a:rPr lang="en-US" sz="2400" b="1" dirty="0" err="1">
                <a:solidFill>
                  <a:srgbClr val="002060"/>
                </a:solidFill>
                <a:latin typeface="Times New Roman" pitchFamily="18" charset="0"/>
                <a:ea typeface="Times New Roman" pitchFamily="18" charset="0"/>
                <a:cs typeface="Times New Roman" pitchFamily="18" charset="0"/>
              </a:rPr>
              <a:t>trong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hoạt</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động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tạo</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hình</a:t>
            </a:r>
            <a:r>
              <a:rPr lang="en-US" sz="2400" b="1" dirty="0">
                <a:solidFill>
                  <a:srgbClr val="002060"/>
                </a:solidFill>
                <a:latin typeface="Times New Roman" pitchFamily="18" charset="0"/>
                <a:ea typeface="Times New Roman" pitchFamily="18" charset="0"/>
                <a:cs typeface="Times New Roman" pitchFamily="18" charset="0"/>
              </a:rPr>
              <a:t>”: </a:t>
            </a:r>
            <a:endParaRPr lang="en-US" sz="2400" b="1" dirty="0" smtClean="0">
              <a:solidFill>
                <a:srgbClr val="002060"/>
              </a:solidFill>
              <a:latin typeface="Times New Roman" pitchFamily="18" charset="0"/>
              <a:ea typeface="Times New Roman" pitchFamily="18" charset="0"/>
              <a:cs typeface="Times New Roman" pitchFamily="18" charset="0"/>
            </a:endParaRPr>
          </a:p>
          <a:p>
            <a:pPr algn="just">
              <a:lnSpc>
                <a:spcPct val="150000"/>
              </a:lnSpc>
            </a:pPr>
            <a:r>
              <a:rPr lang="en-US" sz="2400" b="1" dirty="0">
                <a:solidFill>
                  <a:srgbClr val="002060"/>
                </a:solidFill>
                <a:latin typeface="Times New Roman" pitchFamily="18" charset="0"/>
                <a:ea typeface="Times New Roman" pitchFamily="18" charset="0"/>
                <a:cs typeface="Times New Roman" pitchFamily="18" charset="0"/>
              </a:rPr>
              <a:t>2. </a:t>
            </a:r>
            <a:r>
              <a:rPr lang="en-US" sz="2400" b="1" dirty="0" err="1">
                <a:solidFill>
                  <a:srgbClr val="002060"/>
                </a:solidFill>
                <a:latin typeface="Times New Roman" pitchFamily="18" charset="0"/>
                <a:ea typeface="Times New Roman" pitchFamily="18" charset="0"/>
                <a:cs typeface="Times New Roman" pitchFamily="18" charset="0"/>
              </a:rPr>
              <a:t>Biện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pháp</a:t>
            </a:r>
            <a:r>
              <a:rPr lang="en-US" sz="2400" b="1" dirty="0">
                <a:solidFill>
                  <a:srgbClr val="002060"/>
                </a:solidFill>
                <a:latin typeface="Times New Roman" pitchFamily="18" charset="0"/>
                <a:ea typeface="Times New Roman" pitchFamily="18" charset="0"/>
                <a:cs typeface="Times New Roman" pitchFamily="18" charset="0"/>
              </a:rPr>
              <a:t> 2. </a:t>
            </a:r>
            <a:r>
              <a:rPr lang="en-US" sz="2400" b="1" dirty="0" err="1">
                <a:solidFill>
                  <a:srgbClr val="002060"/>
                </a:solidFill>
                <a:latin typeface="Times New Roman" pitchFamily="18" charset="0"/>
                <a:ea typeface="Times New Roman" pitchFamily="18" charset="0"/>
                <a:cs typeface="Times New Roman" pitchFamily="18" charset="0"/>
              </a:rPr>
              <a:t>Phương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pháp</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thực</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hiện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p>
          <a:p>
            <a:pPr algn="just" fontAlgn="t">
              <a:lnSpc>
                <a:spcPct val="150000"/>
              </a:lnSpc>
            </a:pPr>
            <a:r>
              <a:rPr lang="en-US" sz="2400" b="1" dirty="0">
                <a:solidFill>
                  <a:srgbClr val="002060"/>
                </a:solidFill>
                <a:latin typeface="Times New Roman" pitchFamily="18" charset="0"/>
                <a:ea typeface="Times New Roman" pitchFamily="18" charset="0"/>
                <a:cs typeface="Times New Roman" pitchFamily="18" charset="0"/>
              </a:rPr>
              <a:t>2.2.  </a:t>
            </a:r>
            <a:r>
              <a:rPr lang="en-US" sz="2400" b="1" dirty="0" err="1">
                <a:solidFill>
                  <a:srgbClr val="002060"/>
                </a:solidFill>
                <a:latin typeface="Times New Roman" pitchFamily="18" charset="0"/>
                <a:ea typeface="Times New Roman" pitchFamily="18" charset="0"/>
                <a:cs typeface="Times New Roman" pitchFamily="18" charset="0"/>
              </a:rPr>
              <a:t>Thực</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hiện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Steam </a:t>
            </a:r>
            <a:r>
              <a:rPr lang="en-US" sz="2400" b="1" dirty="0" err="1">
                <a:solidFill>
                  <a:srgbClr val="002060"/>
                </a:solidFill>
                <a:latin typeface="Times New Roman" pitchFamily="18" charset="0"/>
                <a:ea typeface="Times New Roman" pitchFamily="18" charset="0"/>
                <a:cs typeface="Times New Roman" pitchFamily="18" charset="0"/>
              </a:rPr>
              <a:t>thông</a:t>
            </a:r>
            <a:r>
              <a:rPr lang="en-US" sz="2400" b="1" dirty="0">
                <a:solidFill>
                  <a:srgbClr val="002060"/>
                </a:solidFill>
                <a:latin typeface="Times New Roman" pitchFamily="18" charset="0"/>
                <a:ea typeface="Times New Roman" pitchFamily="18" charset="0"/>
                <a:cs typeface="Times New Roman" pitchFamily="18" charset="0"/>
              </a:rPr>
              <a:t> qua </a:t>
            </a:r>
            <a:r>
              <a:rPr lang="en-US" sz="2400" b="1" dirty="0" err="1">
                <a:solidFill>
                  <a:srgbClr val="002060"/>
                </a:solidFill>
                <a:latin typeface="Times New Roman" pitchFamily="18" charset="0"/>
                <a:ea typeface="Times New Roman" pitchFamily="18" charset="0"/>
                <a:cs typeface="Times New Roman" pitchFamily="18" charset="0"/>
              </a:rPr>
              <a:t>hoạt</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động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học</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tạo</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smtClean="0">
                <a:solidFill>
                  <a:srgbClr val="002060"/>
                </a:solidFill>
                <a:latin typeface="Times New Roman" pitchFamily="18" charset="0"/>
                <a:ea typeface="Times New Roman" pitchFamily="18" charset="0"/>
                <a:cs typeface="Times New Roman" pitchFamily="18" charset="0"/>
              </a:rPr>
              <a:t>hình</a:t>
            </a:r>
            <a:r>
              <a:rPr lang="en-US" sz="2400" b="1" dirty="0" smtClean="0">
                <a:solidFill>
                  <a:srgbClr val="002060"/>
                </a:solidFill>
                <a:latin typeface="Times New Roman" pitchFamily="18" charset="0"/>
                <a:ea typeface="Times New Roman" pitchFamily="18" charset="0"/>
                <a:cs typeface="Times New Roman" pitchFamily="18" charset="0"/>
              </a:rPr>
              <a:t>:</a:t>
            </a:r>
            <a:endParaRPr lang="en-US" sz="2400" b="1" dirty="0">
              <a:solidFill>
                <a:srgbClr val="002060"/>
              </a:solidFill>
              <a:latin typeface="Times New Roman" pitchFamily="18" charset="0"/>
              <a:ea typeface="Times New Roman" pitchFamily="18" charset="0"/>
              <a:cs typeface="Times New Roman" pitchFamily="18" charset="0"/>
            </a:endParaRPr>
          </a:p>
          <a:p>
            <a:pPr algn="just" fontAlgn="t">
              <a:lnSpc>
                <a:spcPct val="150000"/>
              </a:lnSpc>
            </a:pP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Và</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trong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thời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gian</a:t>
            </a:r>
            <a:r>
              <a:rPr lang="en-US" sz="2400" b="1" dirty="0">
                <a:solidFill>
                  <a:srgbClr val="002060"/>
                </a:solidFill>
                <a:latin typeface="Times New Roman" pitchFamily="18" charset="0"/>
                <a:ea typeface="Times New Roman" pitchFamily="18" charset="0"/>
                <a:cs typeface="Times New Roman" pitchFamily="18" charset="0"/>
              </a:rPr>
              <a:t> qua, </a:t>
            </a:r>
            <a:r>
              <a:rPr lang="en-US" sz="2400" b="1" dirty="0" err="1">
                <a:solidFill>
                  <a:srgbClr val="002060"/>
                </a:solidFill>
                <a:latin typeface="Times New Roman" pitchFamily="18" charset="0"/>
                <a:ea typeface="Times New Roman" pitchFamily="18" charset="0"/>
                <a:cs typeface="Times New Roman" pitchFamily="18" charset="0"/>
              </a:rPr>
              <a:t>tôi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đã</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thực</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hiện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được</a:t>
            </a:r>
            <a:r>
              <a:rPr lang="en-US" sz="2400" b="1" dirty="0">
                <a:solidFill>
                  <a:srgbClr val="002060"/>
                </a:solidFill>
                <a:latin typeface="Times New Roman" pitchFamily="18" charset="0"/>
                <a:ea typeface="Times New Roman" pitchFamily="18" charset="0"/>
                <a:cs typeface="Times New Roman" pitchFamily="18" charset="0"/>
              </a:rPr>
              <a:t> 4 </a:t>
            </a:r>
            <a:r>
              <a:rPr lang="en-US" sz="2400" b="1" dirty="0" err="1">
                <a:solidFill>
                  <a:srgbClr val="002060"/>
                </a:solidFill>
                <a:latin typeface="Times New Roman" pitchFamily="18" charset="0"/>
                <a:ea typeface="Times New Roman" pitchFamily="18" charset="0"/>
                <a:cs typeface="Times New Roman" pitchFamily="18" charset="0"/>
              </a:rPr>
              <a:t>hoạt</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động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đó</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là</a:t>
            </a:r>
            <a:r>
              <a:rPr lang="en-US" sz="2400" b="1" dirty="0">
                <a:solidFill>
                  <a:srgbClr val="002060"/>
                </a:solidFill>
                <a:latin typeface="Times New Roman" pitchFamily="18" charset="0"/>
                <a:ea typeface="Times New Roman" pitchFamily="18" charset="0"/>
                <a:cs typeface="Times New Roman" pitchFamily="18" charset="0"/>
              </a:rPr>
              <a:t>: </a:t>
            </a:r>
          </a:p>
          <a:p>
            <a:pPr algn="just" fontAlgn="t">
              <a:lnSpc>
                <a:spcPct val="150000"/>
              </a:lnSpc>
            </a:pP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Đèn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lồng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cá</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trung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thu</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smtClean="0">
                <a:solidFill>
                  <a:srgbClr val="002060"/>
                </a:solidFill>
                <a:latin typeface="Times New Roman" pitchFamily="18" charset="0"/>
                <a:ea typeface="Times New Roman" pitchFamily="18" charset="0"/>
                <a:cs typeface="Times New Roman" pitchFamily="18" charset="0"/>
              </a:rPr>
              <a:t>(</a:t>
            </a:r>
            <a:r>
              <a:rPr lang="en-US" sz="2400" b="1" dirty="0" err="1" smtClean="0">
                <a:solidFill>
                  <a:srgbClr val="002060"/>
                </a:solidFill>
                <a:latin typeface="Times New Roman" pitchFamily="18" charset="0"/>
                <a:ea typeface="Times New Roman" pitchFamily="18" charset="0"/>
                <a:cs typeface="Times New Roman" pitchFamily="18" charset="0"/>
              </a:rPr>
              <a:t>Tháng</a:t>
            </a:r>
            <a:r>
              <a:rPr lang="en-US" sz="2400" b="1" dirty="0" smtClean="0">
                <a:solidFill>
                  <a:srgbClr val="002060"/>
                </a:solidFill>
                <a:latin typeface="Times New Roman" pitchFamily="18" charset="0"/>
                <a:ea typeface="Times New Roman" pitchFamily="18" charset="0"/>
                <a:cs typeface="Times New Roman" pitchFamily="18" charset="0"/>
              </a:rPr>
              <a:t> </a:t>
            </a:r>
            <a:r>
              <a:rPr lang="en-US" sz="2400" b="1" dirty="0">
                <a:solidFill>
                  <a:srgbClr val="002060"/>
                </a:solidFill>
                <a:latin typeface="Times New Roman" pitchFamily="18" charset="0"/>
                <a:ea typeface="Times New Roman" pitchFamily="18" charset="0"/>
                <a:cs typeface="Times New Roman" pitchFamily="18" charset="0"/>
              </a:rPr>
              <a:t>9)</a:t>
            </a:r>
          </a:p>
          <a:p>
            <a:pPr algn="just" fontAlgn="t">
              <a:lnSpc>
                <a:spcPct val="150000"/>
              </a:lnSpc>
            </a:pP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Bàn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tay</a:t>
            </a:r>
            <a:r>
              <a:rPr lang="en-US" sz="2400" b="1" dirty="0">
                <a:solidFill>
                  <a:srgbClr val="002060"/>
                </a:solidFill>
                <a:latin typeface="Times New Roman" pitchFamily="18" charset="0"/>
                <a:ea typeface="Times New Roman" pitchFamily="18" charset="0"/>
                <a:cs typeface="Times New Roman" pitchFamily="18" charset="0"/>
              </a:rPr>
              <a:t> Robot (</a:t>
            </a:r>
            <a:r>
              <a:rPr lang="en-US" sz="2400" b="1" dirty="0" err="1">
                <a:solidFill>
                  <a:srgbClr val="002060"/>
                </a:solidFill>
                <a:latin typeface="Times New Roman" pitchFamily="18" charset="0"/>
                <a:ea typeface="Times New Roman" pitchFamily="18" charset="0"/>
                <a:cs typeface="Times New Roman" pitchFamily="18" charset="0"/>
              </a:rPr>
              <a:t>Tháng</a:t>
            </a:r>
            <a:r>
              <a:rPr lang="en-US" sz="2400" b="1" dirty="0">
                <a:solidFill>
                  <a:srgbClr val="002060"/>
                </a:solidFill>
                <a:latin typeface="Times New Roman" pitchFamily="18" charset="0"/>
                <a:ea typeface="Times New Roman" pitchFamily="18" charset="0"/>
                <a:cs typeface="Times New Roman" pitchFamily="18" charset="0"/>
              </a:rPr>
              <a:t> 10)</a:t>
            </a:r>
          </a:p>
          <a:p>
            <a:pPr algn="just" fontAlgn="t">
              <a:lnSpc>
                <a:spcPct val="150000"/>
              </a:lnSpc>
            </a:pP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Ngôi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nhà</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chống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lũ</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Tháng</a:t>
            </a:r>
            <a:r>
              <a:rPr lang="en-US" sz="2400" b="1" dirty="0">
                <a:solidFill>
                  <a:srgbClr val="002060"/>
                </a:solidFill>
                <a:latin typeface="Times New Roman" pitchFamily="18" charset="0"/>
                <a:ea typeface="Times New Roman" pitchFamily="18" charset="0"/>
                <a:cs typeface="Times New Roman" pitchFamily="18" charset="0"/>
              </a:rPr>
              <a:t> 11)</a:t>
            </a:r>
          </a:p>
          <a:p>
            <a:pPr algn="just">
              <a:lnSpc>
                <a:spcPct val="150000"/>
              </a:lnSpc>
            </a:pPr>
            <a:r>
              <a:rPr lang="en-US" sz="2400" b="1" dirty="0" err="1" smtClean="0">
                <a:solidFill>
                  <a:srgbClr val="002060"/>
                </a:solidFill>
                <a:latin typeface="Times New Roman" pitchFamily="18" charset="0"/>
                <a:ea typeface="Times New Roman" pitchFamily="18" charset="0"/>
                <a:cs typeface="Times New Roman" pitchFamily="18" charset="0"/>
              </a:rPr>
              <a:t>Đây</a:t>
            </a:r>
            <a:r>
              <a:rPr lang="en-US" sz="2400" b="1" dirty="0" smtClean="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là</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những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hoạt</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động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dự</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trung</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bình</a:t>
            </a:r>
            <a:r>
              <a:rPr lang="en-US" sz="2400" b="1" dirty="0">
                <a:solidFill>
                  <a:srgbClr val="002060"/>
                </a:solidFill>
                <a:latin typeface="Times New Roman" pitchFamily="18" charset="0"/>
                <a:ea typeface="Times New Roman" pitchFamily="18" charset="0"/>
                <a:cs typeface="Times New Roman" pitchFamily="18" charset="0"/>
              </a:rPr>
              <a:t> hay </a:t>
            </a:r>
            <a:r>
              <a:rPr lang="en-US" sz="2400" b="1" dirty="0" err="1">
                <a:solidFill>
                  <a:srgbClr val="002060"/>
                </a:solidFill>
                <a:latin typeface="Times New Roman" pitchFamily="18" charset="0"/>
                <a:ea typeface="Times New Roman" pitchFamily="18" charset="0"/>
                <a:cs typeface="Times New Roman" pitchFamily="18" charset="0"/>
              </a:rPr>
              <a:t>còn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gọi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là</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được</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giới</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hạn</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từ</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smtClean="0">
                <a:solidFill>
                  <a:srgbClr val="002060"/>
                </a:solidFill>
                <a:latin typeface="Times New Roman" pitchFamily="18" charset="0"/>
                <a:ea typeface="Times New Roman" pitchFamily="18" charset="0"/>
                <a:cs typeface="Times New Roman" pitchFamily="18" charset="0"/>
              </a:rPr>
              <a:t>40 </a:t>
            </a:r>
            <a:r>
              <a:rPr lang="en-US" sz="2400" b="1" dirty="0" err="1">
                <a:solidFill>
                  <a:srgbClr val="002060"/>
                </a:solidFill>
                <a:latin typeface="Times New Roman" pitchFamily="18" charset="0"/>
                <a:ea typeface="Times New Roman" pitchFamily="18" charset="0"/>
                <a:cs typeface="Times New Roman" pitchFamily="18" charset="0"/>
              </a:rPr>
              <a:t>giờ</a:t>
            </a:r>
            <a:r>
              <a:rPr lang="en-US" sz="2400" b="1" dirty="0">
                <a:solidFill>
                  <a:srgbClr val="002060"/>
                </a:solidFill>
                <a:latin typeface="Times New Roman" pitchFamily="18" charset="0"/>
                <a:ea typeface="Times New Roman" pitchFamily="18" charset="0"/>
                <a:cs typeface="Times New Roman" pitchFamily="18" charset="0"/>
              </a:rPr>
              <a:t> </a:t>
            </a:r>
            <a:r>
              <a:rPr lang="en-US" sz="2400" b="1" dirty="0" err="1">
                <a:solidFill>
                  <a:srgbClr val="002060"/>
                </a:solidFill>
                <a:latin typeface="Times New Roman" pitchFamily="18" charset="0"/>
                <a:ea typeface="Times New Roman" pitchFamily="18" charset="0"/>
                <a:cs typeface="Times New Roman" pitchFamily="18" charset="0"/>
              </a:rPr>
              <a:t>đến</a:t>
            </a:r>
            <a:r>
              <a:rPr lang="en-US" sz="2400" b="1" dirty="0">
                <a:solidFill>
                  <a:srgbClr val="002060"/>
                </a:solidFill>
                <a:latin typeface="Times New Roman" pitchFamily="18" charset="0"/>
                <a:ea typeface="Times New Roman" pitchFamily="18" charset="0"/>
                <a:cs typeface="Times New Roman" pitchFamily="18" charset="0"/>
              </a:rPr>
              <a:t> 1 </a:t>
            </a:r>
            <a:r>
              <a:rPr lang="en-US" sz="2400" b="1" dirty="0" err="1">
                <a:solidFill>
                  <a:srgbClr val="002060"/>
                </a:solidFill>
                <a:latin typeface="Times New Roman" pitchFamily="18" charset="0"/>
                <a:ea typeface="Times New Roman" pitchFamily="18" charset="0"/>
                <a:cs typeface="Times New Roman" pitchFamily="18" charset="0"/>
              </a:rPr>
              <a:t>tuần</a:t>
            </a:r>
            <a:r>
              <a:rPr lang="en-US" sz="2400" b="1" dirty="0">
                <a:solidFill>
                  <a:srgbClr val="002060"/>
                </a:solidFill>
                <a:latin typeface="Times New Roman" pitchFamily="18" charset="0"/>
                <a:ea typeface="Times New Roman" pitchFamily="18" charset="0"/>
                <a:cs typeface="Times New Roman" pitchFamily="18" charset="0"/>
              </a:rPr>
              <a:t>.</a:t>
            </a:r>
          </a:p>
          <a:p>
            <a:pPr indent="-342900">
              <a:buFontTx/>
              <a:buChar char="-"/>
            </a:pPr>
            <a:endParaRPr lang="en-US" sz="2400" dirty="0">
              <a:solidFill>
                <a:srgbClr val="002060"/>
              </a:solidFill>
              <a:latin typeface="Times New Roman" pitchFamily="18" charset="0"/>
              <a:ea typeface="Times New Roman" pitchFamily="18" charset="0"/>
              <a:cs typeface="Times New Roman"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6807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5847755"/>
          </a:xfrm>
          <a:prstGeom prst="rect">
            <a:avLst/>
          </a:prstGeom>
        </p:spPr>
        <p:txBody>
          <a:bodyPr wrap="square">
            <a:spAutoFit/>
          </a:bodyPr>
          <a:lstStyle/>
          <a:p>
            <a:pPr algn="just" fontAlgn="t"/>
            <a:r>
              <a:rPr lang="en-US" sz="2200" b="1">
                <a:solidFill>
                  <a:srgbClr val="002060"/>
                </a:solidFill>
                <a:latin typeface="Times New Roman" panose="02020603050405020304" pitchFamily="18" charset="0"/>
                <a:cs typeface="Times New Roman" panose="02020603050405020304" pitchFamily="18" charset="0"/>
              </a:rPr>
              <a:t>Tháng 9. Dự án “Đèn lồng cá trung thu”: </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1</a:t>
            </a:r>
            <a:r>
              <a:rPr lang="en-US" sz="2200" b="1">
                <a:solidFill>
                  <a:srgbClr val="002060"/>
                </a:solidFill>
                <a:latin typeface="Times New Roman" panose="02020603050405020304" pitchFamily="18" charset="0"/>
                <a:cs typeface="Times New Roman" panose="02020603050405020304" pitchFamily="18" charset="0"/>
              </a:rPr>
              <a:t>: Câu hỏi truy vấn về ngày Tết trung thu (1 ngày).</a:t>
            </a:r>
          </a:p>
          <a:p>
            <a:pPr algn="just" fontAlgn="t"/>
            <a:r>
              <a:rPr lang="en-US" sz="2200" b="1" smtClean="0">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Trong tháng </a:t>
            </a:r>
            <a:r>
              <a:rPr lang="en-US" sz="2200" b="1" smtClean="0">
                <a:solidFill>
                  <a:srgbClr val="002060"/>
                </a:solidFill>
                <a:latin typeface="Times New Roman" panose="02020603050405020304" pitchFamily="18" charset="0"/>
                <a:cs typeface="Times New Roman" panose="02020603050405020304" pitchFamily="18" charset="0"/>
              </a:rPr>
              <a:t>9 có </a:t>
            </a:r>
            <a:r>
              <a:rPr lang="en-US" sz="2200" b="1">
                <a:solidFill>
                  <a:srgbClr val="002060"/>
                </a:solidFill>
                <a:latin typeface="Times New Roman" panose="02020603050405020304" pitchFamily="18" charset="0"/>
                <a:cs typeface="Times New Roman" panose="02020603050405020304" pitchFamily="18" charset="0"/>
              </a:rPr>
              <a:t>một ngày Tết giành cho các con, đó là ngày gì?</a:t>
            </a:r>
          </a:p>
          <a:p>
            <a:pPr algn="just" fontAlgn="t"/>
            <a:r>
              <a:rPr lang="en-US" sz="2200" b="1">
                <a:solidFill>
                  <a:srgbClr val="002060"/>
                </a:solidFill>
                <a:latin typeface="Times New Roman" panose="02020603050405020304" pitchFamily="18" charset="0"/>
                <a:cs typeface="Times New Roman" panose="02020603050405020304" pitchFamily="18" charset="0"/>
              </a:rPr>
              <a:t>+ Trong ngày Tết trung thu sẽ có những hoạt động gì?</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hãy kể tên các loại đèn lồng Trung thu?</a:t>
            </a:r>
          </a:p>
          <a:p>
            <a:pPr algn="just" fontAlgn="t"/>
            <a:r>
              <a:rPr lang="en-US" sz="2200" b="1">
                <a:solidFill>
                  <a:srgbClr val="002060"/>
                </a:solidFill>
                <a:latin typeface="Times New Roman" panose="02020603050405020304" pitchFamily="18" charset="0"/>
                <a:cs typeface="Times New Roman" panose="02020603050405020304" pitchFamily="18" charset="0"/>
              </a:rPr>
              <a:t>+ Nếu được tự tay tạo ra một chiếc đèn lồng cá, các con sẽ làm ntn?</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2</a:t>
            </a:r>
            <a:r>
              <a:rPr lang="en-US" sz="2200" b="1">
                <a:solidFill>
                  <a:srgbClr val="002060"/>
                </a:solidFill>
                <a:latin typeface="Times New Roman" panose="02020603050405020304" pitchFamily="18" charset="0"/>
                <a:cs typeface="Times New Roman" panose="02020603050405020304" pitchFamily="18" charset="0"/>
              </a:rPr>
              <a:t>: Trò chuyện về ý tưởng thực hiện và nguyên vật liệu trẻ sẽ sử dụng để tạo ra đèn lồng cá (1 ngày). </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đã có ý tưởng làm đèn lồng cá như thế nào?</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hãy thể hiện ý tưởng của nhóm mình trên giấy nhé.</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sẽ dùng nguyên liệu gì để làm đèn lồng cá?</a:t>
            </a:r>
          </a:p>
          <a:p>
            <a:pPr algn="just" fontAlgn="t"/>
            <a:r>
              <a:rPr lang="en-US" sz="2200" b="1">
                <a:solidFill>
                  <a:srgbClr val="002060"/>
                </a:solidFill>
                <a:latin typeface="Times New Roman" panose="02020603050405020304" pitchFamily="18" charset="0"/>
                <a:cs typeface="Times New Roman" panose="02020603050405020304" pitchFamily="18" charset="0"/>
              </a:rPr>
              <a:t>+ Giao nhiệm vụ: Các con sẽ cùng nhau chuẩn bị nguyên vật liệu để ngày mai chúng ta sẽ thực hiện dự án “Đèn lồng cá trung thu” nhé.</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3</a:t>
            </a:r>
            <a:r>
              <a:rPr lang="en-US" sz="2200" b="1">
                <a:solidFill>
                  <a:srgbClr val="002060"/>
                </a:solidFill>
                <a:latin typeface="Times New Roman" panose="02020603050405020304" pitchFamily="18" charset="0"/>
                <a:cs typeface="Times New Roman" panose="02020603050405020304" pitchFamily="18" charset="0"/>
              </a:rPr>
              <a:t>: Tổ chức thực hiện hoạt động</a:t>
            </a:r>
            <a:r>
              <a:rPr lang="en-US" sz="2200" b="1" i="1">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(1- 2 ngày).</a:t>
            </a:r>
          </a:p>
          <a:p>
            <a:pPr algn="just" fontAlgn="t"/>
            <a:r>
              <a:rPr lang="en-US" sz="2200" b="1">
                <a:solidFill>
                  <a:srgbClr val="002060"/>
                </a:solidFill>
                <a:latin typeface="Times New Roman" panose="02020603050405020304" pitchFamily="18" charset="0"/>
                <a:cs typeface="Times New Roman" panose="02020603050405020304" pitchFamily="18" charset="0"/>
              </a:rPr>
              <a:t>+ Ngày 1: Tô màu lõi giấy, chấm màu vào giấy ăn.</a:t>
            </a:r>
          </a:p>
          <a:p>
            <a:pPr algn="just" fontAlgn="t"/>
            <a:r>
              <a:rPr lang="en-US" sz="2200" b="1">
                <a:solidFill>
                  <a:srgbClr val="002060"/>
                </a:solidFill>
                <a:latin typeface="Times New Roman" panose="02020603050405020304" pitchFamily="18" charset="0"/>
                <a:cs typeface="Times New Roman" panose="02020603050405020304" pitchFamily="18" charset="0"/>
              </a:rPr>
              <a:t>+ Ngày 2: Vẽ trang trí  thân cá, cắt giấy tạo thành đuôi cá, hoàn thiện sản phẩm</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4: </a:t>
            </a:r>
            <a:r>
              <a:rPr lang="en-US" sz="2200" b="1">
                <a:solidFill>
                  <a:srgbClr val="002060"/>
                </a:solidFill>
                <a:latin typeface="Times New Roman" panose="02020603050405020304" pitchFamily="18" charset="0"/>
                <a:cs typeface="Times New Roman" panose="02020603050405020304" pitchFamily="18" charset="0"/>
              </a:rPr>
              <a:t>Trưng bày sản phẩm (1 ngày </a:t>
            </a:r>
            <a:r>
              <a:rPr lang="en-US" sz="2200" b="1" smtClean="0">
                <a:solidFill>
                  <a:srgbClr val="002060"/>
                </a:solidFill>
                <a:latin typeface="Times New Roman" panose="02020603050405020304" pitchFamily="18" charset="0"/>
                <a:cs typeface="Times New Roman" panose="02020603050405020304" pitchFamily="18" charset="0"/>
              </a:rPr>
              <a:t>).</a:t>
            </a:r>
            <a:endParaRPr lang="en-US" sz="2200" b="1">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12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933033"/>
            <a:ext cx="9906000" cy="3139321"/>
          </a:xfrm>
          <a:prstGeom prst="rect">
            <a:avLst/>
          </a:prstGeom>
        </p:spPr>
        <p:txBody>
          <a:bodyPr wrap="square">
            <a:spAutoFit/>
          </a:bodyPr>
          <a:lstStyle/>
          <a:p>
            <a:pPr algn="just" fontAlgn="t"/>
            <a:r>
              <a:rPr lang="en-US" sz="2200" b="1">
                <a:solidFill>
                  <a:srgbClr val="002060"/>
                </a:solidFill>
                <a:latin typeface="Times New Roman" panose="02020603050405020304" pitchFamily="18" charset="0"/>
                <a:cs typeface="Times New Roman" panose="02020603050405020304" pitchFamily="18" charset="0"/>
              </a:rPr>
              <a:t>Tháng 9. Dự án “Đèn lồng cá trung thu”: </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Trẻ học được gì qua dự án này</a:t>
            </a:r>
            <a:r>
              <a:rPr lang="en-US" sz="2200" b="1">
                <a:solidFill>
                  <a:srgbClr val="002060"/>
                </a:solidFill>
                <a:latin typeface="Times New Roman" panose="02020603050405020304" pitchFamily="18" charset="0"/>
                <a:cs typeface="Times New Roman" panose="02020603050405020304" pitchFamily="18" charset="0"/>
              </a:rPr>
              <a:t>: </a:t>
            </a:r>
          </a:p>
          <a:p>
            <a:pPr algn="just" fontAlgn="t"/>
            <a:r>
              <a:rPr lang="en-US" sz="2200" b="1">
                <a:solidFill>
                  <a:srgbClr val="002060"/>
                </a:solidFill>
                <a:latin typeface="Times New Roman" panose="02020603050405020304" pitchFamily="18" charset="0"/>
                <a:cs typeface="Times New Roman" panose="02020603050405020304" pitchFamily="18" charset="0"/>
              </a:rPr>
              <a:t>+ Thông qua dự án đầu tiên này, trẻ bước đầu có kỹ năng phối hợp theo nhóm thông qua hoạt động thảo luận nhóm.</a:t>
            </a:r>
          </a:p>
          <a:p>
            <a:pPr algn="just" fontAlgn="t"/>
            <a:r>
              <a:rPr lang="en-US" sz="2200" b="1">
                <a:solidFill>
                  <a:srgbClr val="002060"/>
                </a:solidFill>
                <a:latin typeface="Times New Roman" panose="02020603050405020304" pitchFamily="18" charset="0"/>
                <a:cs typeface="Times New Roman" panose="02020603050405020304" pitchFamily="18" charset="0"/>
              </a:rPr>
              <a:t>+ Phát huy tính tư duy sáng tạo, giúp trẻ tri giác tốt hơn và làm việc hiệu quả hơn.</a:t>
            </a:r>
          </a:p>
          <a:p>
            <a:pPr algn="just" fontAlgn="t"/>
            <a:r>
              <a:rPr lang="en-US" sz="2200" b="1">
                <a:solidFill>
                  <a:srgbClr val="002060"/>
                </a:solidFill>
                <a:latin typeface="Times New Roman" panose="02020603050405020304" pitchFamily="18" charset="0"/>
                <a:cs typeface="Times New Roman" panose="02020603050405020304" pitchFamily="18" charset="0"/>
              </a:rPr>
              <a:t>+ Giúp trẻ rèn luyện tốt các kĩ năng vận động tinh, khéo léo của đôi bàn tay.</a:t>
            </a:r>
          </a:p>
          <a:p>
            <a:pPr algn="just" fontAlgn="t"/>
            <a:r>
              <a:rPr lang="en-US" sz="2200" b="1">
                <a:solidFill>
                  <a:srgbClr val="002060"/>
                </a:solidFill>
                <a:latin typeface="Times New Roman" panose="02020603050405020304" pitchFamily="18" charset="0"/>
                <a:cs typeface="Times New Roman" panose="02020603050405020304" pitchFamily="18" charset="0"/>
              </a:rPr>
              <a:t>+ Giúp trẻ hứng thú hơn khi được đến trường, mong muốn đến lớp để được học cùng cô và bạn bè.</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668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853380"/>
            <a:ext cx="9906000" cy="5847755"/>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Tháng 10. Dự án “Bàn tay Robot”: </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1</a:t>
            </a:r>
            <a:r>
              <a:rPr lang="en-US" sz="2200" b="1">
                <a:solidFill>
                  <a:srgbClr val="002060"/>
                </a:solidFill>
                <a:latin typeface="Times New Roman" panose="02020603050405020304" pitchFamily="18" charset="0"/>
                <a:cs typeface="Times New Roman" panose="02020603050405020304" pitchFamily="18" charset="0"/>
              </a:rPr>
              <a:t>. Khám phá sự kỳ diệu của đôi bàn tay (1 ngày):</a:t>
            </a:r>
          </a:p>
          <a:p>
            <a:pPr algn="just" fontAlgn="t"/>
            <a:r>
              <a:rPr lang="en-US" sz="2200" b="1">
                <a:solidFill>
                  <a:srgbClr val="002060"/>
                </a:solidFill>
                <a:latin typeface="Times New Roman" panose="02020603050405020304" pitchFamily="18" charset="0"/>
                <a:cs typeface="Times New Roman" panose="02020603050405020304" pitchFamily="18" charset="0"/>
              </a:rPr>
              <a:t>+ Bàn tay giúp chúng ta làm gì mỗi ngày?</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có biết mỗi người có mấy bàn tay?</a:t>
            </a:r>
          </a:p>
          <a:p>
            <a:pPr algn="just" fontAlgn="t"/>
            <a:r>
              <a:rPr lang="en-US" sz="2200" b="1">
                <a:solidFill>
                  <a:srgbClr val="002060"/>
                </a:solidFill>
                <a:latin typeface="Times New Roman" panose="02020603050405020304" pitchFamily="18" charset="0"/>
                <a:cs typeface="Times New Roman" panose="02020603050405020304" pitchFamily="18" charset="0"/>
              </a:rPr>
              <a:t>+ Một bàn tay có mấy ngón tay?</a:t>
            </a:r>
          </a:p>
          <a:p>
            <a:pPr algn="just" fontAlgn="t"/>
            <a:r>
              <a:rPr lang="en-US" sz="2200" b="1">
                <a:solidFill>
                  <a:srgbClr val="002060"/>
                </a:solidFill>
                <a:latin typeface="Times New Roman" panose="02020603050405020304" pitchFamily="18" charset="0"/>
                <a:cs typeface="Times New Roman" panose="02020603050405020304" pitchFamily="18" charset="0"/>
              </a:rPr>
              <a:t>+ Các ngón tay trên bàn tay cử động ntn?</a:t>
            </a:r>
          </a:p>
          <a:p>
            <a:pPr algn="just" fontAlgn="t"/>
            <a:r>
              <a:rPr lang="en-US" sz="2200" b="1">
                <a:solidFill>
                  <a:srgbClr val="002060"/>
                </a:solidFill>
                <a:latin typeface="Times New Roman" panose="02020603050405020304" pitchFamily="18" charset="0"/>
                <a:cs typeface="Times New Roman" panose="02020603050405020304" pitchFamily="18" charset="0"/>
              </a:rPr>
              <a:t>+ Xem phim chụp xương bàn tay.</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a:t>
            </a:r>
            <a:r>
              <a:rPr lang="en-US" sz="2200" b="1" i="1" smtClean="0">
                <a:solidFill>
                  <a:srgbClr val="002060"/>
                </a:solidFill>
                <a:latin typeface="Times New Roman" panose="02020603050405020304" pitchFamily="18" charset="0"/>
                <a:cs typeface="Times New Roman" panose="02020603050405020304" pitchFamily="18" charset="0"/>
              </a:rPr>
              <a:t>2</a:t>
            </a:r>
            <a:r>
              <a:rPr lang="en-US" sz="2200" b="1" smtClean="0">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Thảo luận ý tưởng thiết kế và chuẩn bị nguyên liệu (1 ngày):</a:t>
            </a:r>
          </a:p>
          <a:p>
            <a:pPr algn="just" fontAlgn="t"/>
            <a:r>
              <a:rPr lang="en-US" sz="2200" b="1">
                <a:solidFill>
                  <a:srgbClr val="002060"/>
                </a:solidFill>
                <a:latin typeface="Times New Roman" panose="02020603050405020304" pitchFamily="18" charset="0"/>
                <a:cs typeface="Times New Roman" panose="02020603050405020304" pitchFamily="18" charset="0"/>
              </a:rPr>
              <a:t>+ Các con đã tìm hiểu về sự kì diệu của đôi bàn tay, các con sẽ có ý tưởng gì để làm một bàn tay Robot có thế cử động được?</a:t>
            </a:r>
          </a:p>
          <a:p>
            <a:pPr algn="just" fontAlgn="t"/>
            <a:r>
              <a:rPr lang="en-US" sz="2200" b="1">
                <a:solidFill>
                  <a:srgbClr val="002060"/>
                </a:solidFill>
                <a:latin typeface="Times New Roman" panose="02020603050405020304" pitchFamily="18" charset="0"/>
                <a:cs typeface="Times New Roman" panose="02020603050405020304" pitchFamily="18" charset="0"/>
              </a:rPr>
              <a:t>+ Để thiết kế một bàn tay Robot các cần những nguyên liệu gì?</a:t>
            </a:r>
          </a:p>
          <a:p>
            <a:pPr algn="just"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a:t>
            </a:r>
            <a:r>
              <a:rPr lang="en-US" sz="2200" b="1" i="1" smtClean="0">
                <a:solidFill>
                  <a:srgbClr val="002060"/>
                </a:solidFill>
                <a:latin typeface="Times New Roman" panose="02020603050405020304" pitchFamily="18" charset="0"/>
                <a:cs typeface="Times New Roman" panose="02020603050405020304" pitchFamily="18" charset="0"/>
              </a:rPr>
              <a:t>3</a:t>
            </a:r>
            <a:r>
              <a:rPr lang="en-US" sz="2200" b="1" smtClean="0">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Tổ chức thực hiện hoạt động theo nhóm (2 ngày):</a:t>
            </a:r>
          </a:p>
          <a:p>
            <a:pPr algn="just" fontAlgn="t"/>
            <a:r>
              <a:rPr lang="en-US" sz="2200" b="1">
                <a:solidFill>
                  <a:srgbClr val="002060"/>
                </a:solidFill>
                <a:latin typeface="Times New Roman" panose="02020603050405020304" pitchFamily="18" charset="0"/>
                <a:cs typeface="Times New Roman" panose="02020603050405020304" pitchFamily="18" charset="0"/>
              </a:rPr>
              <a:t>+ Ngày 1: Trẻ in bàn tay trên giấy bìa và cắt hình bàn tay.</a:t>
            </a:r>
          </a:p>
          <a:p>
            <a:pPr algn="just" fontAlgn="t"/>
            <a:r>
              <a:rPr lang="en-US" sz="2200" b="1">
                <a:solidFill>
                  <a:srgbClr val="002060"/>
                </a:solidFill>
                <a:latin typeface="Times New Roman" panose="02020603050405020304" pitchFamily="18" charset="0"/>
                <a:cs typeface="Times New Roman" panose="02020603050405020304" pitchFamily="18" charset="0"/>
              </a:rPr>
              <a:t>+ Ngày 2: Trẻ cùng cô gắn khớp tay cho các ngón tay theo đúng các khớp của một bàn tay và luồn dây qua các khớp để giúp các ngón tay có thể cử động nắm vào và xòe ra khi kéo dây. </a:t>
            </a:r>
          </a:p>
          <a:p>
            <a:pPr fontAlgn="t"/>
            <a:r>
              <a:rPr lang="en-US" sz="2200" b="1">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Bước </a:t>
            </a:r>
            <a:r>
              <a:rPr lang="en-US" sz="2200" b="1" i="1" smtClean="0">
                <a:solidFill>
                  <a:srgbClr val="002060"/>
                </a:solidFill>
                <a:latin typeface="Times New Roman" panose="02020603050405020304" pitchFamily="18" charset="0"/>
                <a:cs typeface="Times New Roman" panose="02020603050405020304" pitchFamily="18" charset="0"/>
              </a:rPr>
              <a:t>4</a:t>
            </a:r>
            <a:r>
              <a:rPr lang="en-US" sz="2200" b="1" smtClean="0">
                <a:solidFill>
                  <a:srgbClr val="002060"/>
                </a:solidFill>
                <a:latin typeface="Times New Roman" panose="02020603050405020304" pitchFamily="18" charset="0"/>
                <a:cs typeface="Times New Roman" panose="02020603050405020304" pitchFamily="18" charset="0"/>
              </a:rPr>
              <a:t>. </a:t>
            </a:r>
            <a:r>
              <a:rPr lang="en-US" sz="2200" b="1">
                <a:solidFill>
                  <a:srgbClr val="002060"/>
                </a:solidFill>
                <a:latin typeface="Times New Roman" panose="02020603050405020304" pitchFamily="18" charset="0"/>
                <a:cs typeface="Times New Roman" panose="02020603050405020304" pitchFamily="18" charset="0"/>
              </a:rPr>
              <a:t>Trưng bày sản phẩm (1 ngày).</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437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894814"/>
            <a:ext cx="9906000" cy="4616648"/>
          </a:xfrm>
          <a:prstGeom prst="rect">
            <a:avLst/>
          </a:prstGeom>
        </p:spPr>
        <p:txBody>
          <a:bodyPr wrap="square">
            <a:spAutoFit/>
          </a:bodyPr>
          <a:lstStyle/>
          <a:p>
            <a:pPr algn="ctr"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Tháng 10. Dự án “Bàn tay Robot”: </a:t>
            </a:r>
          </a:p>
          <a:p>
            <a:pPr algn="just" fontAlgn="t">
              <a:spcBef>
                <a:spcPts val="600"/>
              </a:spcBef>
            </a:pPr>
            <a:r>
              <a:rPr lang="en-US" sz="2200" b="1" smtClean="0">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Trẻ học được gì thông qua </a:t>
            </a:r>
            <a:r>
              <a:rPr lang="en-US" sz="2200" b="1" i="1" smtClean="0">
                <a:solidFill>
                  <a:srgbClr val="002060"/>
                </a:solidFill>
                <a:latin typeface="Times New Roman" panose="02020603050405020304" pitchFamily="18" charset="0"/>
                <a:cs typeface="Times New Roman" panose="02020603050405020304" pitchFamily="18" charset="0"/>
              </a:rPr>
              <a:t>dự </a:t>
            </a:r>
            <a:r>
              <a:rPr lang="en-US" sz="2200" b="1" i="1">
                <a:solidFill>
                  <a:srgbClr val="002060"/>
                </a:solidFill>
                <a:latin typeface="Times New Roman" panose="02020603050405020304" pitchFamily="18" charset="0"/>
                <a:cs typeface="Times New Roman" panose="02020603050405020304" pitchFamily="18" charset="0"/>
              </a:rPr>
              <a:t>án này:</a:t>
            </a:r>
          </a:p>
          <a:p>
            <a:pPr algn="just"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 Trẻ được tìm hiểu về sự kì diệu của đôi bàn tay, biết được tác dụng rất cần thiết của tay trong mọi hoạt động hàng ngày.</a:t>
            </a:r>
          </a:p>
          <a:p>
            <a:pPr algn="just"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 Trẻ biết được cơ chế hoạt động của bàn tay cử động được nhờ các khớp ngón tay.</a:t>
            </a:r>
          </a:p>
          <a:p>
            <a:pPr algn="just"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 Trẻ biết </a:t>
            </a:r>
            <a:r>
              <a:rPr lang="en-US" sz="2200" b="1" smtClean="0">
                <a:solidFill>
                  <a:srgbClr val="002060"/>
                </a:solidFill>
                <a:latin typeface="Times New Roman" panose="02020603050405020304" pitchFamily="18" charset="0"/>
                <a:cs typeface="Times New Roman" panose="02020603050405020304" pitchFamily="18" charset="0"/>
              </a:rPr>
              <a:t>với </a:t>
            </a:r>
            <a:r>
              <a:rPr lang="en-US" sz="2200" b="1">
                <a:solidFill>
                  <a:srgbClr val="002060"/>
                </a:solidFill>
                <a:latin typeface="Times New Roman" panose="02020603050405020304" pitchFamily="18" charset="0"/>
                <a:cs typeface="Times New Roman" panose="02020603050405020304" pitchFamily="18" charset="0"/>
              </a:rPr>
              <a:t>sự hỗ trợ của bàn tay </a:t>
            </a:r>
            <a:r>
              <a:rPr lang="en-US" sz="2200" b="1" smtClean="0">
                <a:solidFill>
                  <a:srgbClr val="002060"/>
                </a:solidFill>
                <a:latin typeface="Times New Roman" panose="02020603050405020304" pitchFamily="18" charset="0"/>
                <a:cs typeface="Times New Roman" panose="02020603050405020304" pitchFamily="18" charset="0"/>
              </a:rPr>
              <a:t>Robot, </a:t>
            </a:r>
            <a:r>
              <a:rPr lang="en-US" sz="2200" b="1">
                <a:solidFill>
                  <a:srgbClr val="002060"/>
                </a:solidFill>
                <a:latin typeface="Times New Roman" panose="02020603050405020304" pitchFamily="18" charset="0"/>
                <a:cs typeface="Times New Roman" panose="02020603050405020304" pitchFamily="18" charset="0"/>
              </a:rPr>
              <a:t>người khuyết tật có thể làm việc dễ </a:t>
            </a:r>
            <a:r>
              <a:rPr lang="en-US" sz="2200" b="1" smtClean="0">
                <a:solidFill>
                  <a:srgbClr val="002060"/>
                </a:solidFill>
                <a:latin typeface="Times New Roman" panose="02020603050405020304" pitchFamily="18" charset="0"/>
                <a:cs typeface="Times New Roman" panose="02020603050405020304" pitchFamily="18" charset="0"/>
              </a:rPr>
              <a:t>dàng.</a:t>
            </a:r>
            <a:endParaRPr lang="en-US" sz="2200" b="1">
              <a:solidFill>
                <a:srgbClr val="002060"/>
              </a:solidFill>
              <a:latin typeface="Times New Roman" panose="02020603050405020304" pitchFamily="18" charset="0"/>
              <a:cs typeface="Times New Roman" panose="02020603050405020304" pitchFamily="18" charset="0"/>
            </a:endParaRPr>
          </a:p>
          <a:p>
            <a:pPr algn="just"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 Rèn luyện kỹ năng sử dụng kéo cho trẻ, rèn tính kiên trì và cố gắng tạo ra sản </a:t>
            </a:r>
            <a:r>
              <a:rPr lang="en-US" sz="2200" b="1" smtClean="0">
                <a:solidFill>
                  <a:srgbClr val="002060"/>
                </a:solidFill>
                <a:latin typeface="Times New Roman" panose="02020603050405020304" pitchFamily="18" charset="0"/>
                <a:cs typeface="Times New Roman" panose="02020603050405020304" pitchFamily="18" charset="0"/>
              </a:rPr>
              <a:t>phẩm.</a:t>
            </a:r>
            <a:endParaRPr lang="en-US" sz="2200" b="1">
              <a:solidFill>
                <a:srgbClr val="002060"/>
              </a:solidFill>
              <a:latin typeface="Times New Roman" panose="02020603050405020304" pitchFamily="18" charset="0"/>
              <a:cs typeface="Times New Roman" panose="02020603050405020304" pitchFamily="18" charset="0"/>
            </a:endParaRPr>
          </a:p>
          <a:p>
            <a:pPr fontAlgn="t">
              <a:spcBef>
                <a:spcPts val="600"/>
              </a:spcBef>
            </a:pPr>
            <a:r>
              <a:rPr lang="en-US" sz="2200" b="1">
                <a:solidFill>
                  <a:srgbClr val="002060"/>
                </a:solidFill>
                <a:latin typeface="Times New Roman" panose="02020603050405020304" pitchFamily="18" charset="0"/>
                <a:cs typeface="Times New Roman" panose="02020603050405020304" pitchFamily="18" charset="0"/>
              </a:rPr>
              <a:t>+ </a:t>
            </a:r>
            <a:r>
              <a:rPr lang="en-US" sz="2200" b="1" smtClean="0">
                <a:solidFill>
                  <a:srgbClr val="002060"/>
                </a:solidFill>
                <a:latin typeface="Times New Roman" panose="02020603050405020304" pitchFamily="18" charset="0"/>
                <a:cs typeface="Times New Roman" panose="02020603050405020304" pitchFamily="18" charset="0"/>
              </a:rPr>
              <a:t>Trẻ </a:t>
            </a:r>
            <a:r>
              <a:rPr lang="en-US" sz="2200" b="1">
                <a:solidFill>
                  <a:srgbClr val="002060"/>
                </a:solidFill>
                <a:latin typeface="Times New Roman" panose="02020603050405020304" pitchFamily="18" charset="0"/>
                <a:cs typeface="Times New Roman" panose="02020603050405020304" pitchFamily="18" charset="0"/>
              </a:rPr>
              <a:t>rất thích thú và ham học hơn, tạo niềm vui cho cả học sinh và phụ huynh khi trẻ được trải nghiệm dự án “Bàn tay Robot”.</a:t>
            </a:r>
          </a:p>
        </p:txBody>
      </p:sp>
    </p:spTree>
    <p:extLst>
      <p:ext uri="{BB962C8B-B14F-4D97-AF65-F5344CB8AC3E}">
        <p14:creationId xmlns:p14="http://schemas.microsoft.com/office/powerpoint/2010/main" val="843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747891"/>
            <a:ext cx="9906000" cy="6186309"/>
          </a:xfrm>
          <a:prstGeom prst="rect">
            <a:avLst/>
          </a:prstGeom>
        </p:spPr>
        <p:txBody>
          <a:bodyPr wrap="square">
            <a:spAutoFit/>
          </a:bodyPr>
          <a:lstStyle/>
          <a:p>
            <a:pPr algn="ctr"/>
            <a:r>
              <a:rPr lang="en-US" sz="2200" b="1">
                <a:solidFill>
                  <a:srgbClr val="002060"/>
                </a:solidFill>
                <a:latin typeface="Times New Roman" panose="02020603050405020304" pitchFamily="18" charset="0"/>
                <a:cs typeface="Times New Roman" panose="02020603050405020304" pitchFamily="18" charset="0"/>
              </a:rPr>
              <a:t>Tháng 11. Dự án “Ngôi nhà chống lũ”: </a:t>
            </a:r>
          </a:p>
          <a:p>
            <a:pPr algn="just"/>
            <a:r>
              <a:rPr lang="en-US" sz="2200" b="1" i="1">
                <a:solidFill>
                  <a:srgbClr val="002060"/>
                </a:solidFill>
                <a:latin typeface="Times New Roman" panose="02020603050405020304" pitchFamily="18" charset="0"/>
                <a:cs typeface="Times New Roman" panose="02020603050405020304" pitchFamily="18" charset="0"/>
              </a:rPr>
              <a:t>- Bước 1.</a:t>
            </a:r>
            <a:r>
              <a:rPr lang="en-US" sz="2200" b="1">
                <a:solidFill>
                  <a:srgbClr val="002060"/>
                </a:solidFill>
                <a:latin typeface="Times New Roman" panose="02020603050405020304" pitchFamily="18" charset="0"/>
                <a:cs typeface="Times New Roman" panose="02020603050405020304" pitchFamily="18" charset="0"/>
              </a:rPr>
              <a:t> Khám phá khai thác hiểu biết của trẻ (1 ngày): </a:t>
            </a:r>
          </a:p>
          <a:p>
            <a:pPr algn="just"/>
            <a:r>
              <a:rPr lang="en-US" sz="2200" b="1">
                <a:solidFill>
                  <a:srgbClr val="002060"/>
                </a:solidFill>
                <a:latin typeface="Times New Roman" panose="02020603050405020304" pitchFamily="18" charset="0"/>
                <a:cs typeface="Times New Roman" panose="02020603050405020304" pitchFamily="18" charset="0"/>
              </a:rPr>
              <a:t>+ Xem một số phóng sự về tình hình bão lũ và đời sống khó khăn của người dân vùng lũ.</a:t>
            </a:r>
          </a:p>
          <a:p>
            <a:pPr algn="just"/>
            <a:r>
              <a:rPr lang="en-US" sz="2200" b="1">
                <a:solidFill>
                  <a:srgbClr val="002060"/>
                </a:solidFill>
                <a:latin typeface="Times New Roman" panose="02020603050405020304" pitchFamily="18" charset="0"/>
                <a:cs typeface="Times New Roman" panose="02020603050405020304" pitchFamily="18" charset="0"/>
              </a:rPr>
              <a:t>+ Các con có cảm nhận gì khi xem những phóng sự về tình hình bão lũ ở các tỉnh miền trung?</a:t>
            </a:r>
          </a:p>
          <a:p>
            <a:pPr algn="just"/>
            <a:r>
              <a:rPr lang="en-US" sz="2200" b="1">
                <a:solidFill>
                  <a:srgbClr val="002060"/>
                </a:solidFill>
                <a:latin typeface="Times New Roman" panose="02020603050405020304" pitchFamily="18" charset="0"/>
                <a:cs typeface="Times New Roman" panose="02020603050405020304" pitchFamily="18" charset="0"/>
              </a:rPr>
              <a:t>+ Bão lũ xảy ra, cuộc sống của mọi người như thế nào?</a:t>
            </a:r>
          </a:p>
          <a:p>
            <a:pPr algn="just"/>
            <a:r>
              <a:rPr lang="en-US" sz="2200" b="1">
                <a:solidFill>
                  <a:srgbClr val="002060"/>
                </a:solidFill>
                <a:latin typeface="Times New Roman" panose="02020603050405020304" pitchFamily="18" charset="0"/>
                <a:cs typeface="Times New Roman" panose="02020603050405020304" pitchFamily="18" charset="0"/>
              </a:rPr>
              <a:t>+ Các ngôi nhà khi lũ về sẽ ra sao?</a:t>
            </a:r>
          </a:p>
          <a:p>
            <a:pPr algn="just"/>
            <a:r>
              <a:rPr lang="en-US" sz="2200" b="1">
                <a:solidFill>
                  <a:srgbClr val="002060"/>
                </a:solidFill>
                <a:latin typeface="Times New Roman" panose="02020603050405020304" pitchFamily="18" charset="0"/>
                <a:cs typeface="Times New Roman" panose="02020603050405020304" pitchFamily="18" charset="0"/>
              </a:rPr>
              <a:t>+ Các con có ý tưởng gì để giúp mọi người chống lũ không?</a:t>
            </a:r>
          </a:p>
          <a:p>
            <a:pPr algn="just"/>
            <a:r>
              <a:rPr lang="en-US" sz="2200" b="1">
                <a:solidFill>
                  <a:srgbClr val="002060"/>
                </a:solidFill>
                <a:latin typeface="Times New Roman" panose="02020603050405020304" pitchFamily="18" charset="0"/>
                <a:cs typeface="Times New Roman" panose="02020603050405020304" pitchFamily="18" charset="0"/>
              </a:rPr>
              <a:t>+ Các con suy nghĩ về ý tưởng làm một “Ngôi nhà chống lũ” và để thực hiện ý tưởng đó cần có nguyên liệu gì?</a:t>
            </a:r>
          </a:p>
          <a:p>
            <a:pPr algn="just"/>
            <a:r>
              <a:rPr lang="en-US" sz="2200" b="1" i="1">
                <a:solidFill>
                  <a:srgbClr val="002060"/>
                </a:solidFill>
                <a:latin typeface="Times New Roman" panose="02020603050405020304" pitchFamily="18" charset="0"/>
                <a:cs typeface="Times New Roman" panose="02020603050405020304" pitchFamily="18" charset="0"/>
              </a:rPr>
              <a:t>- Bước 2.</a:t>
            </a:r>
            <a:r>
              <a:rPr lang="en-US" sz="2200" b="1">
                <a:solidFill>
                  <a:srgbClr val="002060"/>
                </a:solidFill>
                <a:latin typeface="Times New Roman" panose="02020603050405020304" pitchFamily="18" charset="0"/>
                <a:cs typeface="Times New Roman" panose="02020603050405020304" pitchFamily="18" charset="0"/>
              </a:rPr>
              <a:t> Thảo luận ý tưởng và chuẩn bị nguyện liệu thực hiện:</a:t>
            </a:r>
          </a:p>
          <a:p>
            <a:pPr algn="just"/>
            <a:r>
              <a:rPr lang="en-US" sz="2200" b="1">
                <a:solidFill>
                  <a:srgbClr val="002060"/>
                </a:solidFill>
                <a:latin typeface="Times New Roman" panose="02020603050405020304" pitchFamily="18" charset="0"/>
                <a:cs typeface="Times New Roman" panose="02020603050405020304" pitchFamily="18" charset="0"/>
              </a:rPr>
              <a:t>+ Các con thể hiện ý tưởng về ngôi nhà chống lũ của nhóm mình trên giấy.</a:t>
            </a:r>
          </a:p>
          <a:p>
            <a:pPr algn="just"/>
            <a:r>
              <a:rPr lang="en-US" sz="2200" b="1">
                <a:solidFill>
                  <a:srgbClr val="002060"/>
                </a:solidFill>
                <a:latin typeface="Times New Roman" panose="02020603050405020304" pitchFamily="18" charset="0"/>
                <a:cs typeface="Times New Roman" panose="02020603050405020304" pitchFamily="18" charset="0"/>
              </a:rPr>
              <a:t>+ Với bản thiết kế này, ngôi nhà phải làm bằng nguyên liệu gì để nổi được ở trên mặt nước?</a:t>
            </a:r>
          </a:p>
          <a:p>
            <a:pPr algn="just"/>
            <a:r>
              <a:rPr lang="en-US" sz="2200" b="1">
                <a:solidFill>
                  <a:srgbClr val="002060"/>
                </a:solidFill>
                <a:latin typeface="Times New Roman" panose="02020603050405020304" pitchFamily="18" charset="0"/>
                <a:cs typeface="Times New Roman" panose="02020603050405020304" pitchFamily="18" charset="0"/>
              </a:rPr>
              <a:t>+ </a:t>
            </a:r>
            <a:r>
              <a:rPr lang="en-US" sz="2200" b="1" smtClean="0">
                <a:solidFill>
                  <a:srgbClr val="002060"/>
                </a:solidFill>
                <a:latin typeface="Times New Roman" panose="02020603050405020304" pitchFamily="18" charset="0"/>
                <a:cs typeface="Times New Roman" panose="02020603050405020304" pitchFamily="18" charset="0"/>
              </a:rPr>
              <a:t>Thí </a:t>
            </a:r>
            <a:r>
              <a:rPr lang="en-US" sz="2200" b="1">
                <a:solidFill>
                  <a:srgbClr val="002060"/>
                </a:solidFill>
                <a:latin typeface="Times New Roman" panose="02020603050405020304" pitchFamily="18" charset="0"/>
                <a:cs typeface="Times New Roman" panose="02020603050405020304" pitchFamily="18" charset="0"/>
              </a:rPr>
              <a:t>nghiệm "Vật nổi – Vật chìm” =&gt; Trẻ lựa chọn nguyên liệu phù hợp.</a:t>
            </a:r>
          </a:p>
          <a:p>
            <a:pPr algn="just"/>
            <a:r>
              <a:rPr lang="en-US" sz="2200" b="1" i="1">
                <a:solidFill>
                  <a:srgbClr val="002060"/>
                </a:solidFill>
                <a:latin typeface="Times New Roman" panose="02020603050405020304" pitchFamily="18" charset="0"/>
                <a:cs typeface="Times New Roman" panose="02020603050405020304" pitchFamily="18" charset="0"/>
              </a:rPr>
              <a:t>- Bước 3.</a:t>
            </a:r>
            <a:r>
              <a:rPr lang="en-US" sz="2200" b="1">
                <a:solidFill>
                  <a:srgbClr val="002060"/>
                </a:solidFill>
                <a:latin typeface="Times New Roman" panose="02020603050405020304" pitchFamily="18" charset="0"/>
                <a:cs typeface="Times New Roman" panose="02020603050405020304" pitchFamily="18" charset="0"/>
              </a:rPr>
              <a:t> Tổ chức thực hiện hoạt động theo nhóm (1 ngày)</a:t>
            </a:r>
          </a:p>
          <a:p>
            <a:r>
              <a:rPr lang="en-US" sz="2200" b="1" i="1">
                <a:solidFill>
                  <a:srgbClr val="002060"/>
                </a:solidFill>
                <a:latin typeface="Times New Roman" panose="02020603050405020304" pitchFamily="18" charset="0"/>
                <a:cs typeface="Times New Roman" panose="02020603050405020304" pitchFamily="18" charset="0"/>
              </a:rPr>
              <a:t>- Bước 4:</a:t>
            </a:r>
            <a:r>
              <a:rPr lang="en-US" sz="2200" b="1">
                <a:solidFill>
                  <a:srgbClr val="002060"/>
                </a:solidFill>
                <a:latin typeface="Times New Roman" panose="02020603050405020304" pitchFamily="18" charset="0"/>
                <a:cs typeface="Times New Roman" panose="02020603050405020304" pitchFamily="18" charset="0"/>
              </a:rPr>
              <a:t> Trưng bày sản phẩm (1 ngày) </a:t>
            </a:r>
          </a:p>
        </p:txBody>
      </p:sp>
    </p:spTree>
    <p:extLst>
      <p:ext uri="{BB962C8B-B14F-4D97-AF65-F5344CB8AC3E}">
        <p14:creationId xmlns:p14="http://schemas.microsoft.com/office/powerpoint/2010/main" val="262995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0" end="10"/>
                                            </p:txEl>
                                          </p:spTgt>
                                        </p:tgtEl>
                                        <p:attrNameLst>
                                          <p:attrName>style.visibility</p:attrName>
                                        </p:attrNameLst>
                                      </p:cBhvr>
                                      <p:to>
                                        <p:strVal val="visible"/>
                                      </p:to>
                                    </p:set>
                                    <p:anim calcmode="lin" valueType="num">
                                      <p:cBhvr additive="base">
                                        <p:cTn id="5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1" end="11"/>
                                            </p:txEl>
                                          </p:spTgt>
                                        </p:tgtEl>
                                        <p:attrNameLst>
                                          <p:attrName>style.visibility</p:attrName>
                                        </p:attrNameLst>
                                      </p:cBhvr>
                                      <p:to>
                                        <p:strVal val="visible"/>
                                      </p:to>
                                    </p:set>
                                    <p:anim calcmode="lin" valueType="num">
                                      <p:cBhvr additive="base">
                                        <p:cTn id="5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2" end="12"/>
                                            </p:txEl>
                                          </p:spTgt>
                                        </p:tgtEl>
                                        <p:attrNameLst>
                                          <p:attrName>style.visibility</p:attrName>
                                        </p:attrNameLst>
                                      </p:cBhvr>
                                      <p:to>
                                        <p:strVal val="visible"/>
                                      </p:to>
                                    </p:set>
                                    <p:anim calcmode="lin" valueType="num">
                                      <p:cBhvr additive="base">
                                        <p:cTn id="6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3" end="13"/>
                                            </p:txEl>
                                          </p:spTgt>
                                        </p:tgtEl>
                                        <p:attrNameLst>
                                          <p:attrName>style.visibility</p:attrName>
                                        </p:attrNameLst>
                                      </p:cBhvr>
                                      <p:to>
                                        <p:strVal val="visible"/>
                                      </p:to>
                                    </p:set>
                                    <p:anim calcmode="lin" valueType="num">
                                      <p:cBhvr additive="base">
                                        <p:cTn id="6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685800"/>
            <a:ext cx="9906000" cy="4154984"/>
          </a:xfrm>
          <a:prstGeom prst="rect">
            <a:avLst/>
          </a:prstGeom>
        </p:spPr>
        <p:txBody>
          <a:bodyPr wrap="square">
            <a:spAutoFit/>
          </a:bodyPr>
          <a:lstStyle/>
          <a:p>
            <a:pPr algn="ctr">
              <a:lnSpc>
                <a:spcPct val="150000"/>
              </a:lnSpc>
            </a:pPr>
            <a:r>
              <a:rPr lang="en-US" sz="2200" b="1">
                <a:solidFill>
                  <a:srgbClr val="002060"/>
                </a:solidFill>
                <a:latin typeface="Times New Roman" panose="02020603050405020304" pitchFamily="18" charset="0"/>
                <a:cs typeface="Times New Roman" panose="02020603050405020304" pitchFamily="18" charset="0"/>
              </a:rPr>
              <a:t>Tháng 11. Dự án “Ngôi nhà chống lũ”: </a:t>
            </a:r>
          </a:p>
          <a:p>
            <a:pPr algn="just">
              <a:lnSpc>
                <a:spcPct val="150000"/>
              </a:lnSpc>
            </a:pPr>
            <a:r>
              <a:rPr lang="en-US" sz="2200" b="1" smtClean="0">
                <a:solidFill>
                  <a:srgbClr val="002060"/>
                </a:solidFill>
                <a:latin typeface="Times New Roman" panose="02020603050405020304" pitchFamily="18" charset="0"/>
                <a:cs typeface="Times New Roman" panose="02020603050405020304" pitchFamily="18" charset="0"/>
              </a:rPr>
              <a:t>- </a:t>
            </a:r>
            <a:r>
              <a:rPr lang="en-US" sz="2200" b="1" i="1">
                <a:solidFill>
                  <a:srgbClr val="002060"/>
                </a:solidFill>
                <a:latin typeface="Times New Roman" panose="02020603050405020304" pitchFamily="18" charset="0"/>
                <a:cs typeface="Times New Roman" panose="02020603050405020304" pitchFamily="18" charset="0"/>
              </a:rPr>
              <a:t>Trẻ học được gì thông qua </a:t>
            </a:r>
            <a:r>
              <a:rPr lang="en-US" sz="2200" b="1" i="1" smtClean="0">
                <a:solidFill>
                  <a:srgbClr val="002060"/>
                </a:solidFill>
                <a:latin typeface="Times New Roman" panose="02020603050405020304" pitchFamily="18" charset="0"/>
                <a:cs typeface="Times New Roman" panose="02020603050405020304" pitchFamily="18" charset="0"/>
              </a:rPr>
              <a:t>dự án này</a:t>
            </a:r>
            <a:r>
              <a:rPr lang="en-US" sz="2200" b="1">
                <a:solidFill>
                  <a:srgbClr val="002060"/>
                </a:solidFill>
                <a:latin typeface="Times New Roman" panose="02020603050405020304" pitchFamily="18" charset="0"/>
                <a:cs typeface="Times New Roman" panose="02020603050405020304" pitchFamily="18" charset="0"/>
              </a:rPr>
              <a:t>:</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Trẻ biết yêu thương, cảm thông với khó khăn của người dân vũng lũ.</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Trẻ hào hứng hăng say mong muốn tạo ra sẩn phẩm giúp ích được cho người dân vùng lũ lụt.</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Trẻ được tăng cường khả năng phối hợp thông qua hoạt động thảo luận nhóm.</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Thông qua việc gắn kết giữa các chai nhựa/vỏ sữa tạo thành khối, rèn kĩ năng khéo léo, phát triển vận động tinh của các cơ ngón tay và cổ tay tốt hơn.</a:t>
            </a:r>
          </a:p>
        </p:txBody>
      </p:sp>
    </p:spTree>
    <p:extLst>
      <p:ext uri="{BB962C8B-B14F-4D97-AF65-F5344CB8AC3E}">
        <p14:creationId xmlns:p14="http://schemas.microsoft.com/office/powerpoint/2010/main" val="404944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950416"/>
            <a:ext cx="9906000" cy="5170646"/>
          </a:xfrm>
          <a:prstGeom prst="rect">
            <a:avLst/>
          </a:prstGeom>
        </p:spPr>
        <p:txBody>
          <a:bodyPr wrap="square">
            <a:spAutoFit/>
          </a:bodyPr>
          <a:lstStyle/>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2. Biện pháp 2. Phương pháp thực hiện dự án: </a:t>
            </a:r>
          </a:p>
          <a:p>
            <a:pPr algn="just">
              <a:lnSpc>
                <a:spcPct val="150000"/>
              </a:lnSpc>
            </a:pPr>
            <a:r>
              <a:rPr lang="en-US" sz="2200" b="1" smtClean="0">
                <a:solidFill>
                  <a:srgbClr val="002060"/>
                </a:solidFill>
                <a:latin typeface="Times New Roman" panose="02020603050405020304" pitchFamily="18" charset="0"/>
                <a:cs typeface="Times New Roman" panose="02020603050405020304" pitchFamily="18" charset="0"/>
              </a:rPr>
              <a:t>2.3</a:t>
            </a:r>
            <a:r>
              <a:rPr lang="en-US" sz="2200" b="1">
                <a:solidFill>
                  <a:srgbClr val="002060"/>
                </a:solidFill>
                <a:latin typeface="Times New Roman" panose="02020603050405020304" pitchFamily="18" charset="0"/>
                <a:cs typeface="Times New Roman" panose="02020603050405020304" pitchFamily="18" charset="0"/>
              </a:rPr>
              <a:t>. Ứng dụng dự án Steam về ngày hội ngày lễ trong hoạt động tạo hình:</a:t>
            </a:r>
          </a:p>
          <a:p>
            <a:pPr algn="just" fontAlgn="t">
              <a:lnSpc>
                <a:spcPct val="150000"/>
              </a:lnSpc>
            </a:pPr>
            <a:r>
              <a:rPr lang="en-US" sz="2200" b="1">
                <a:solidFill>
                  <a:srgbClr val="002060"/>
                </a:solidFill>
                <a:latin typeface="Times New Roman" panose="02020603050405020304" pitchFamily="18" charset="0"/>
                <a:cs typeface="Times New Roman" panose="02020603050405020304" pitchFamily="18" charset="0"/>
              </a:rPr>
              <a:t>- Bước 1: Giới thiệu tên dự án </a:t>
            </a:r>
            <a:r>
              <a:rPr lang="en-US" sz="2200" b="1" smtClean="0">
                <a:solidFill>
                  <a:srgbClr val="002060"/>
                </a:solidFill>
                <a:latin typeface="Times New Roman" panose="02020603050405020304" pitchFamily="18" charset="0"/>
                <a:cs typeface="Times New Roman" panose="02020603050405020304" pitchFamily="18" charset="0"/>
              </a:rPr>
              <a:t>ngày </a:t>
            </a:r>
            <a:r>
              <a:rPr lang="en-US" sz="2200" b="1">
                <a:solidFill>
                  <a:srgbClr val="002060"/>
                </a:solidFill>
                <a:latin typeface="Times New Roman" panose="02020603050405020304" pitchFamily="18" charset="0"/>
                <a:cs typeface="Times New Roman" panose="02020603050405020304" pitchFamily="18" charset="0"/>
              </a:rPr>
              <a:t>hội ngày lễ và khai thác hiểu biết của trẻ (1 ngày).</a:t>
            </a:r>
          </a:p>
          <a:p>
            <a:pPr algn="just" fontAlgn="t">
              <a:lnSpc>
                <a:spcPct val="150000"/>
              </a:lnSpc>
            </a:pPr>
            <a:r>
              <a:rPr lang="en-US" sz="2200" b="1">
                <a:solidFill>
                  <a:srgbClr val="002060"/>
                </a:solidFill>
                <a:latin typeface="Times New Roman" panose="02020603050405020304" pitchFamily="18" charset="0"/>
                <a:cs typeface="Times New Roman" panose="02020603050405020304" pitchFamily="18" charset="0"/>
              </a:rPr>
              <a:t> - Bước 2: Tổ chức cho trẻ thảo luận, đưa ra ý tưởng thực hiện và nguyên vật liệu trẻ sẽ sử dụng. Giáo viên cùng trẻ chuẩn bị nguyên vật liệu sẵn có hoặc nhờ sự hỗ trợ nguyên vật liệu từ phụ huynh (1 ngày).</a:t>
            </a:r>
          </a:p>
          <a:p>
            <a:pPr algn="just" fontAlgn="t">
              <a:lnSpc>
                <a:spcPct val="150000"/>
              </a:lnSpc>
            </a:pPr>
            <a:r>
              <a:rPr lang="en-US" sz="2200" b="1">
                <a:solidFill>
                  <a:srgbClr val="002060"/>
                </a:solidFill>
                <a:latin typeface="Times New Roman" panose="02020603050405020304" pitchFamily="18" charset="0"/>
                <a:cs typeface="Times New Roman" panose="02020603050405020304" pitchFamily="18" charset="0"/>
              </a:rPr>
              <a:t>- Bước 3: Tổ chức cho trẻ thực hiện hoạt động theo nhóm (Thời gian thực hiện tùy theo dự án).</a:t>
            </a:r>
          </a:p>
          <a:p>
            <a:pPr algn="just" fontAlgn="t">
              <a:lnSpc>
                <a:spcPct val="150000"/>
              </a:lnSpc>
            </a:pPr>
            <a:r>
              <a:rPr lang="en-US" sz="2200" b="1">
                <a:solidFill>
                  <a:srgbClr val="002060"/>
                </a:solidFill>
                <a:latin typeface="Times New Roman" panose="02020603050405020304" pitchFamily="18" charset="0"/>
                <a:cs typeface="Times New Roman" panose="02020603050405020304" pitchFamily="18" charset="0"/>
              </a:rPr>
              <a:t>- Bước 4: Tổ chức cho trẻ trưng bày sản phẩm (1 ngày).</a:t>
            </a:r>
          </a:p>
        </p:txBody>
      </p:sp>
    </p:spTree>
    <p:extLst>
      <p:ext uri="{BB962C8B-B14F-4D97-AF65-F5344CB8AC3E}">
        <p14:creationId xmlns:p14="http://schemas.microsoft.com/office/powerpoint/2010/main" val="379722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762000"/>
            <a:ext cx="9906000" cy="1047210"/>
          </a:xfrm>
          <a:prstGeom prst="rect">
            <a:avLst/>
          </a:prstGeom>
        </p:spPr>
        <p:txBody>
          <a:bodyPr wrap="square">
            <a:spAutoFit/>
          </a:bodyPr>
          <a:lstStyle/>
          <a:p>
            <a:pPr>
              <a:lnSpc>
                <a:spcPct val="150000"/>
              </a:lnSpc>
            </a:pPr>
            <a:r>
              <a:rPr lang="en-US" sz="2200" b="1">
                <a:solidFill>
                  <a:srgbClr val="002060"/>
                </a:solidFill>
                <a:latin typeface="Times New Roman" panose="02020603050405020304" pitchFamily="18" charset="0"/>
                <a:cs typeface="Times New Roman" panose="02020603050405020304" pitchFamily="18" charset="0"/>
              </a:rPr>
              <a:t>2. Biện pháp 2. Phương pháp thực hiện dự án: </a:t>
            </a:r>
          </a:p>
          <a:p>
            <a:pPr>
              <a:lnSpc>
                <a:spcPct val="150000"/>
              </a:lnSpc>
            </a:pPr>
            <a:r>
              <a:rPr lang="en-US" sz="2200" b="1" smtClean="0">
                <a:solidFill>
                  <a:srgbClr val="002060"/>
                </a:solidFill>
                <a:latin typeface="Times New Roman" panose="02020603050405020304" pitchFamily="18" charset="0"/>
                <a:cs typeface="Times New Roman" panose="02020603050405020304" pitchFamily="18" charset="0"/>
              </a:rPr>
              <a:t>2.3</a:t>
            </a:r>
            <a:r>
              <a:rPr lang="en-US" sz="2200" b="1">
                <a:solidFill>
                  <a:srgbClr val="002060"/>
                </a:solidFill>
                <a:latin typeface="Times New Roman" panose="02020603050405020304" pitchFamily="18" charset="0"/>
                <a:cs typeface="Times New Roman" panose="02020603050405020304" pitchFamily="18" charset="0"/>
              </a:rPr>
              <a:t>. Ứng dụng dự án Steam về ngày hội ngày lễ trong hoạt động tạo hình</a:t>
            </a:r>
            <a:r>
              <a:rPr lang="en-US" sz="2200" b="1" smtClean="0">
                <a:solidFill>
                  <a:srgbClr val="002060"/>
                </a:solidFill>
                <a:latin typeface="Times New Roman" panose="02020603050405020304" pitchFamily="18" charset="0"/>
                <a:cs typeface="Times New Roman" panose="02020603050405020304" pitchFamily="18" charset="0"/>
              </a:rPr>
              <a:t>:</a:t>
            </a:r>
            <a:endParaRPr lang="en-US" sz="2200" b="1">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990654497"/>
              </p:ext>
            </p:extLst>
          </p:nvPr>
        </p:nvGraphicFramePr>
        <p:xfrm>
          <a:off x="0" y="1823828"/>
          <a:ext cx="9906000" cy="5034171"/>
        </p:xfrm>
        <a:graphic>
          <a:graphicData uri="http://schemas.openxmlformats.org/drawingml/2006/table">
            <a:tbl>
              <a:tblPr firstRow="1" firstCol="1" bandRow="1">
                <a:tableStyleId>{7DF18680-E054-41AD-8BC1-D1AEF772440D}</a:tableStyleId>
              </a:tblPr>
              <a:tblGrid>
                <a:gridCol w="914400">
                  <a:extLst>
                    <a:ext uri="{9D8B030D-6E8A-4147-A177-3AD203B41FA5}">
                      <a16:colId xmlns:a16="http://schemas.microsoft.com/office/drawing/2014/main" val="2301380041"/>
                    </a:ext>
                  </a:extLst>
                </a:gridCol>
                <a:gridCol w="2514600">
                  <a:extLst>
                    <a:ext uri="{9D8B030D-6E8A-4147-A177-3AD203B41FA5}">
                      <a16:colId xmlns:a16="http://schemas.microsoft.com/office/drawing/2014/main" val="121563459"/>
                    </a:ext>
                  </a:extLst>
                </a:gridCol>
                <a:gridCol w="6477000">
                  <a:extLst>
                    <a:ext uri="{9D8B030D-6E8A-4147-A177-3AD203B41FA5}">
                      <a16:colId xmlns:a16="http://schemas.microsoft.com/office/drawing/2014/main" val="2221346709"/>
                    </a:ext>
                  </a:extLst>
                </a:gridCol>
              </a:tblGrid>
              <a:tr h="464913">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Tháng</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Ngày hội ngày lễ</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Hoạt động</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extLst>
                  <a:ext uri="{0D108BD9-81ED-4DB2-BD59-A6C34878D82A}">
                    <a16:rowId xmlns:a16="http://schemas.microsoft.com/office/drawing/2014/main" val="2127337373"/>
                  </a:ext>
                </a:extLst>
              </a:tr>
              <a:tr h="1859654">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 9</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fontAlgn="t">
                        <a:lnSpc>
                          <a:spcPct val="150000"/>
                        </a:lnSpc>
                        <a:spcAft>
                          <a:spcPts val="0"/>
                        </a:spcAft>
                      </a:pPr>
                      <a:r>
                        <a:rPr lang="en-US" sz="2000" b="1">
                          <a:solidFill>
                            <a:srgbClr val="002060"/>
                          </a:solidFill>
                          <a:effectLst/>
                          <a:latin typeface="Times New Roman" panose="02020603050405020304" pitchFamily="18" charset="0"/>
                          <a:cs typeface="Times New Roman" panose="02020603050405020304" pitchFamily="18" charset="0"/>
                        </a:rPr>
                        <a:t>- Khai giảng</a:t>
                      </a:r>
                      <a:endParaRPr lang="en-US"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fontAlgn="t">
                        <a:lnSpc>
                          <a:spcPct val="150000"/>
                        </a:lnSpc>
                        <a:spcAft>
                          <a:spcPts val="0"/>
                        </a:spcAft>
                      </a:pPr>
                      <a:endParaRPr lang="en-US" sz="2000" b="1" smtClean="0">
                        <a:solidFill>
                          <a:srgbClr val="002060"/>
                        </a:solidFill>
                        <a:effectLst/>
                        <a:latin typeface="Times New Roman" panose="02020603050405020304" pitchFamily="18" charset="0"/>
                        <a:cs typeface="Times New Roman" panose="02020603050405020304" pitchFamily="18" charset="0"/>
                      </a:endParaRPr>
                    </a:p>
                    <a:p>
                      <a:pPr fontAlgn="t">
                        <a:lnSpc>
                          <a:spcPct val="150000"/>
                        </a:lnSpc>
                        <a:spcAft>
                          <a:spcPts val="0"/>
                        </a:spcAft>
                      </a:pPr>
                      <a:r>
                        <a:rPr lang="en-US" sz="2000" b="1" smtClean="0">
                          <a:solidFill>
                            <a:srgbClr val="002060"/>
                          </a:solidFill>
                          <a:effectLst/>
                          <a:latin typeface="Times New Roman" panose="02020603050405020304" pitchFamily="18" charset="0"/>
                          <a:cs typeface="Times New Roman" panose="02020603050405020304" pitchFamily="18" charset="0"/>
                        </a:rPr>
                        <a:t>- Làm </a:t>
                      </a:r>
                      <a:r>
                        <a:rPr lang="en-US" sz="2000" b="1">
                          <a:solidFill>
                            <a:srgbClr val="002060"/>
                          </a:solidFill>
                          <a:effectLst/>
                          <a:latin typeface="Times New Roman" panose="02020603050405020304" pitchFamily="18" charset="0"/>
                          <a:cs typeface="Times New Roman" panose="02020603050405020304" pitchFamily="18" charset="0"/>
                        </a:rPr>
                        <a:t>cờ trang </a:t>
                      </a:r>
                      <a:r>
                        <a:rPr lang="en-US" sz="2000" b="1" smtClean="0">
                          <a:solidFill>
                            <a:srgbClr val="002060"/>
                          </a:solidFill>
                          <a:effectLst/>
                          <a:latin typeface="Times New Roman" panose="02020603050405020304" pitchFamily="18" charset="0"/>
                          <a:cs typeface="Times New Roman" panose="02020603050405020304" pitchFamily="18" charset="0"/>
                        </a:rPr>
                        <a:t>trí</a:t>
                      </a:r>
                    </a:p>
                    <a:p>
                      <a:pPr fontAlgn="t">
                        <a:lnSpc>
                          <a:spcPct val="150000"/>
                        </a:lnSpc>
                        <a:spcAft>
                          <a:spcPts val="0"/>
                        </a:spcAft>
                      </a:pPr>
                      <a:endParaRPr lang="en-US" sz="2000" b="1" smtClean="0">
                        <a:solidFill>
                          <a:srgbClr val="002060"/>
                        </a:solidFill>
                        <a:effectLst/>
                        <a:latin typeface="Times New Roman" panose="02020603050405020304" pitchFamily="18" charset="0"/>
                        <a:cs typeface="Times New Roman" panose="02020603050405020304" pitchFamily="18" charset="0"/>
                      </a:endParaRPr>
                    </a:p>
                    <a:p>
                      <a:pPr fontAlgn="t">
                        <a:lnSpc>
                          <a:spcPct val="150000"/>
                        </a:lnSpc>
                        <a:spcAft>
                          <a:spcPts val="0"/>
                        </a:spcAft>
                      </a:pPr>
                      <a:endParaRPr lang="en-US" sz="2000" b="1"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extLst>
                  <a:ext uri="{0D108BD9-81ED-4DB2-BD59-A6C34878D82A}">
                    <a16:rowId xmlns:a16="http://schemas.microsoft.com/office/drawing/2014/main" val="2389692887"/>
                  </a:ext>
                </a:extLst>
              </a:tr>
              <a:tr h="2709604">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10</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fontAlgn="t">
                        <a:lnSpc>
                          <a:spcPct val="150000"/>
                        </a:lnSpc>
                        <a:spcAft>
                          <a:spcPts val="0"/>
                        </a:spcAft>
                      </a:pPr>
                      <a:r>
                        <a:rPr lang="en-US" sz="2000" b="1">
                          <a:solidFill>
                            <a:srgbClr val="002060"/>
                          </a:solidFill>
                          <a:effectLst/>
                          <a:latin typeface="Times New Roman" panose="02020603050405020304" pitchFamily="18" charset="0"/>
                          <a:cs typeface="Times New Roman" panose="02020603050405020304" pitchFamily="18" charset="0"/>
                        </a:rPr>
                        <a:t>- Ngày 20/10</a:t>
                      </a:r>
                    </a:p>
                    <a:p>
                      <a:pPr fontAlgn="t">
                        <a:lnSpc>
                          <a:spcPct val="150000"/>
                        </a:lnSpc>
                        <a:spcAft>
                          <a:spcPts val="0"/>
                        </a:spcAft>
                      </a:pPr>
                      <a:r>
                        <a:rPr lang="en-US" sz="2000" b="1">
                          <a:solidFill>
                            <a:srgbClr val="002060"/>
                          </a:solidFill>
                          <a:effectLst/>
                          <a:latin typeface="Times New Roman" panose="02020603050405020304" pitchFamily="18" charset="0"/>
                          <a:cs typeface="Times New Roman" panose="02020603050405020304" pitchFamily="18" charset="0"/>
                        </a:rPr>
                        <a:t>- Halloween</a:t>
                      </a:r>
                      <a:endParaRPr lang="en-US"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nchor="ctr"/>
                </a:tc>
                <a:tc>
                  <a:txBody>
                    <a:bodyPr/>
                    <a:lstStyle/>
                    <a:p>
                      <a:pPr marL="0" marR="0" indent="0" algn="l" defTabSz="914400" rtl="0" eaLnBrk="1" fontAlgn="t" latinLnBrk="0" hangingPunct="1">
                        <a:lnSpc>
                          <a:spcPct val="150000"/>
                        </a:lnSpc>
                        <a:spcBef>
                          <a:spcPts val="0"/>
                        </a:spcBef>
                        <a:spcAft>
                          <a:spcPts val="0"/>
                        </a:spcAft>
                        <a:buClrTx/>
                        <a:buSzTx/>
                        <a:buFontTx/>
                        <a:buNone/>
                        <a:tabLst/>
                        <a:defRPr/>
                      </a:pPr>
                      <a:endParaRPr lang="en-US" sz="2000" b="1" dirty="0" smtClean="0">
                        <a:solidFill>
                          <a:srgbClr val="002060"/>
                        </a:solidFill>
                        <a:effectLst/>
                        <a:latin typeface="Times New Roman" panose="02020603050405020304" pitchFamily="18" charset="0"/>
                        <a:cs typeface="Times New Roman" panose="02020603050405020304" pitchFamily="18" charset="0"/>
                      </a:endParaRPr>
                    </a:p>
                    <a:p>
                      <a:pPr marL="0" marR="0" indent="0" algn="l" defTabSz="914400" rtl="0" eaLnBrk="1" fontAlgn="t" latinLnBrk="0" hangingPunct="1">
                        <a:lnSpc>
                          <a:spcPct val="150000"/>
                        </a:lnSpc>
                        <a:spcBef>
                          <a:spcPts val="0"/>
                        </a:spcBef>
                        <a:spcAft>
                          <a:spcPts val="0"/>
                        </a:spcAft>
                        <a:buClrTx/>
                        <a:buSzTx/>
                        <a:buFontTx/>
                        <a:buNone/>
                        <a:tabLst/>
                        <a:defRPr/>
                      </a:pPr>
                      <a:endParaRPr lang="en-US" sz="2000" b="1" dirty="0" smtClean="0">
                        <a:solidFill>
                          <a:srgbClr val="002060"/>
                        </a:solidFill>
                        <a:effectLst/>
                        <a:latin typeface="Times New Roman" panose="02020603050405020304" pitchFamily="18" charset="0"/>
                        <a:cs typeface="Times New Roman" panose="02020603050405020304" pitchFamily="18" charset="0"/>
                      </a:endParaRPr>
                    </a:p>
                    <a:p>
                      <a:pPr marL="0" marR="0" indent="0" algn="l" defTabSz="914400" rtl="0" eaLnBrk="1" fontAlgn="t" latinLnBrk="0" hangingPunct="1">
                        <a:lnSpc>
                          <a:spcPct val="150000"/>
                        </a:lnSpc>
                        <a:spcBef>
                          <a:spcPts val="0"/>
                        </a:spcBef>
                        <a:spcAft>
                          <a:spcPts val="0"/>
                        </a:spcAft>
                        <a:buClrTx/>
                        <a:buSzTx/>
                        <a:buFontTx/>
                        <a:buNone/>
                        <a:tabLst/>
                        <a:defRPr/>
                      </a:pP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err="1" smtClean="0">
                          <a:solidFill>
                            <a:srgbClr val="002060"/>
                          </a:solidFill>
                          <a:effectLst/>
                          <a:latin typeface="Times New Roman" panose="02020603050405020304" pitchFamily="18" charset="0"/>
                          <a:cs typeface="Times New Roman" panose="02020603050405020304" pitchFamily="18" charset="0"/>
                        </a:rPr>
                        <a:t>Làm</a:t>
                      </a:r>
                      <a:r>
                        <a:rPr lang="en-US" sz="2000" b="1" baseline="0" dirty="0" smtClean="0">
                          <a:solidFill>
                            <a:srgbClr val="002060"/>
                          </a:solidFill>
                          <a:effectLst/>
                          <a:latin typeface="Times New Roman" panose="02020603050405020304" pitchFamily="18" charset="0"/>
                          <a:cs typeface="Times New Roman" panose="02020603050405020304" pitchFamily="18" charset="0"/>
                        </a:rPr>
                        <a:t> </a:t>
                      </a:r>
                      <a:r>
                        <a:rPr lang="en-US" sz="2000" b="1" baseline="0" dirty="0" err="1" smtClean="0">
                          <a:solidFill>
                            <a:srgbClr val="002060"/>
                          </a:solidFill>
                          <a:effectLst/>
                          <a:latin typeface="Times New Roman" panose="02020603050405020304" pitchFamily="18" charset="0"/>
                          <a:cs typeface="Times New Roman" panose="02020603050405020304" pitchFamily="18" charset="0"/>
                        </a:rPr>
                        <a:t>bánh</a:t>
                      </a:r>
                      <a:r>
                        <a:rPr lang="en-US" sz="2000" b="1" baseline="0" dirty="0" smtClean="0">
                          <a:solidFill>
                            <a:srgbClr val="002060"/>
                          </a:solidFill>
                          <a:effectLst/>
                          <a:latin typeface="Times New Roman" panose="02020603050405020304" pitchFamily="18" charset="0"/>
                          <a:cs typeface="Times New Roman" panose="02020603050405020304" pitchFamily="18" charset="0"/>
                        </a:rPr>
                        <a:t> </a:t>
                      </a:r>
                      <a:r>
                        <a:rPr lang="en-US" sz="2000" b="1" baseline="0" dirty="0" err="1" smtClean="0">
                          <a:solidFill>
                            <a:srgbClr val="002060"/>
                          </a:solidFill>
                          <a:effectLst/>
                          <a:latin typeface="Times New Roman" panose="02020603050405020304" pitchFamily="18" charset="0"/>
                          <a:cs typeface="Times New Roman" panose="02020603050405020304" pitchFamily="18" charset="0"/>
                        </a:rPr>
                        <a:t>halloween</a:t>
                      </a:r>
                      <a:endParaRPr lang="en-US" sz="2000" b="1" dirty="0">
                        <a:solidFill>
                          <a:srgbClr val="002060"/>
                        </a:solidFill>
                        <a:effectLst/>
                        <a:latin typeface="Times New Roman" panose="02020603050405020304" pitchFamily="18" charset="0"/>
                        <a:cs typeface="Times New Roman" panose="02020603050405020304" pitchFamily="18" charset="0"/>
                      </a:endParaRPr>
                    </a:p>
                    <a:p>
                      <a:pPr fontAlgn="t">
                        <a:lnSpc>
                          <a:spcPct val="150000"/>
                        </a:lnSpc>
                        <a:spcAft>
                          <a:spcPts val="0"/>
                        </a:spcAft>
                      </a:pPr>
                      <a:r>
                        <a:rPr lang="en-US" sz="2000" b="1" dirty="0">
                          <a:solidFill>
                            <a:srgbClr val="002060"/>
                          </a:solidFill>
                          <a:effectLst/>
                          <a:latin typeface="Times New Roman" panose="02020603050405020304" pitchFamily="18" charset="0"/>
                          <a:cs typeface="Times New Roman" panose="02020603050405020304" pitchFamily="18" charset="0"/>
                        </a:rPr>
                        <a:t> </a:t>
                      </a:r>
                    </a:p>
                    <a:p>
                      <a:pPr fontAlgn="t">
                        <a:lnSpc>
                          <a:spcPct val="150000"/>
                        </a:lnSpc>
                        <a:spcAft>
                          <a:spcPts val="0"/>
                        </a:spcAft>
                      </a:pPr>
                      <a:r>
                        <a:rPr lang="en-US" sz="2000" b="1" dirty="0">
                          <a:solidFill>
                            <a:srgbClr val="002060"/>
                          </a:solidFill>
                          <a:effectLst/>
                          <a:latin typeface="Times New Roman" panose="02020603050405020304" pitchFamily="18" charset="0"/>
                          <a:cs typeface="Times New Roman" panose="02020603050405020304" pitchFamily="18" charset="0"/>
                        </a:rPr>
                        <a:t> </a:t>
                      </a:r>
                      <a:endParaRPr lang="en-US"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extLst>
                  <a:ext uri="{0D108BD9-81ED-4DB2-BD59-A6C34878D82A}">
                    <a16:rowId xmlns:a16="http://schemas.microsoft.com/office/drawing/2014/main" val="3996375113"/>
                  </a:ext>
                </a:extLst>
              </a:tr>
            </a:tbl>
          </a:graphicData>
        </a:graphic>
      </p:graphicFrame>
    </p:spTree>
    <p:extLst>
      <p:ext uri="{BB962C8B-B14F-4D97-AF65-F5344CB8AC3E}">
        <p14:creationId xmlns:p14="http://schemas.microsoft.com/office/powerpoint/2010/main" val="2157800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685800"/>
            <a:ext cx="9906000" cy="1047210"/>
          </a:xfrm>
          <a:prstGeom prst="rect">
            <a:avLst/>
          </a:prstGeom>
        </p:spPr>
        <p:txBody>
          <a:bodyPr wrap="square">
            <a:spAutoFit/>
          </a:bodyPr>
          <a:lstStyle/>
          <a:p>
            <a:pPr>
              <a:lnSpc>
                <a:spcPct val="150000"/>
              </a:lnSpc>
            </a:pPr>
            <a:r>
              <a:rPr lang="en-US" sz="2200" b="1">
                <a:solidFill>
                  <a:srgbClr val="002060"/>
                </a:solidFill>
                <a:latin typeface="Times New Roman" panose="02020603050405020304" pitchFamily="18" charset="0"/>
                <a:cs typeface="Times New Roman" panose="02020603050405020304" pitchFamily="18" charset="0"/>
              </a:rPr>
              <a:t>2. Biện pháp 2. Phương pháp thực hiện dự án: </a:t>
            </a:r>
          </a:p>
          <a:p>
            <a:pPr>
              <a:lnSpc>
                <a:spcPct val="150000"/>
              </a:lnSpc>
            </a:pPr>
            <a:r>
              <a:rPr lang="en-US" sz="2200" b="1" smtClean="0">
                <a:solidFill>
                  <a:srgbClr val="002060"/>
                </a:solidFill>
                <a:latin typeface="Times New Roman" panose="02020603050405020304" pitchFamily="18" charset="0"/>
                <a:cs typeface="Times New Roman" panose="02020603050405020304" pitchFamily="18" charset="0"/>
              </a:rPr>
              <a:t>2.3</a:t>
            </a:r>
            <a:r>
              <a:rPr lang="en-US" sz="2200" b="1">
                <a:solidFill>
                  <a:srgbClr val="002060"/>
                </a:solidFill>
                <a:latin typeface="Times New Roman" panose="02020603050405020304" pitchFamily="18" charset="0"/>
                <a:cs typeface="Times New Roman" panose="02020603050405020304" pitchFamily="18" charset="0"/>
              </a:rPr>
              <a:t>. Ứng dụng dự án Steam về ngày hội ngày lễ trong hoạt động tạo hình</a:t>
            </a:r>
            <a:r>
              <a:rPr lang="en-US" sz="2200" b="1" smtClean="0">
                <a:solidFill>
                  <a:srgbClr val="002060"/>
                </a:solidFill>
                <a:latin typeface="Times New Roman" panose="02020603050405020304" pitchFamily="18" charset="0"/>
                <a:cs typeface="Times New Roman" panose="02020603050405020304" pitchFamily="18" charset="0"/>
              </a:rPr>
              <a:t>:</a:t>
            </a:r>
            <a:endParaRPr lang="en-US" sz="2200" b="1">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33627045"/>
              </p:ext>
            </p:extLst>
          </p:nvPr>
        </p:nvGraphicFramePr>
        <p:xfrm>
          <a:off x="0" y="1676402"/>
          <a:ext cx="9906000" cy="5181598"/>
        </p:xfrm>
        <a:graphic>
          <a:graphicData uri="http://schemas.openxmlformats.org/drawingml/2006/table">
            <a:tbl>
              <a:tblPr firstRow="1" firstCol="1" bandRow="1">
                <a:tableStyleId>{7DF18680-E054-41AD-8BC1-D1AEF772440D}</a:tableStyleId>
              </a:tblPr>
              <a:tblGrid>
                <a:gridCol w="914400">
                  <a:extLst>
                    <a:ext uri="{9D8B030D-6E8A-4147-A177-3AD203B41FA5}">
                      <a16:colId xmlns:a16="http://schemas.microsoft.com/office/drawing/2014/main" val="2301380041"/>
                    </a:ext>
                  </a:extLst>
                </a:gridCol>
                <a:gridCol w="2133600">
                  <a:extLst>
                    <a:ext uri="{9D8B030D-6E8A-4147-A177-3AD203B41FA5}">
                      <a16:colId xmlns:a16="http://schemas.microsoft.com/office/drawing/2014/main" val="121563459"/>
                    </a:ext>
                  </a:extLst>
                </a:gridCol>
                <a:gridCol w="6858000">
                  <a:extLst>
                    <a:ext uri="{9D8B030D-6E8A-4147-A177-3AD203B41FA5}">
                      <a16:colId xmlns:a16="http://schemas.microsoft.com/office/drawing/2014/main" val="2221346709"/>
                    </a:ext>
                  </a:extLst>
                </a:gridCol>
              </a:tblGrid>
              <a:tr h="311719">
                <a:tc>
                  <a:txBody>
                    <a:bodyPr/>
                    <a:lstStyle/>
                    <a:p>
                      <a:pPr algn="ctr" fontAlgn="t">
                        <a:lnSpc>
                          <a:spcPct val="10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Tháng</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tc>
                  <a:txBody>
                    <a:bodyPr/>
                    <a:lstStyle/>
                    <a:p>
                      <a:pPr algn="ctr" fontAlgn="t">
                        <a:lnSpc>
                          <a:spcPct val="10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Ngày hội ngày lễ</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tc>
                  <a:txBody>
                    <a:bodyPr/>
                    <a:lstStyle/>
                    <a:p>
                      <a:pPr algn="ctr" fontAlgn="t">
                        <a:lnSpc>
                          <a:spcPct val="10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Hoạt động</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extLst>
                  <a:ext uri="{0D108BD9-81ED-4DB2-BD59-A6C34878D82A}">
                    <a16:rowId xmlns:a16="http://schemas.microsoft.com/office/drawing/2014/main" val="2127337373"/>
                  </a:ext>
                </a:extLst>
              </a:tr>
              <a:tr h="1924686">
                <a:tc>
                  <a:txBody>
                    <a:bodyPr/>
                    <a:lstStyle/>
                    <a:p>
                      <a:pPr algn="ctr" fontAlgn="t">
                        <a:lnSpc>
                          <a:spcPct val="150000"/>
                        </a:lnSpc>
                        <a:spcAft>
                          <a:spcPts val="0"/>
                        </a:spcAft>
                      </a:pPr>
                      <a:r>
                        <a:rPr lang="en-US" sz="2000">
                          <a:solidFill>
                            <a:srgbClr val="002060"/>
                          </a:solidFill>
                          <a:effectLst/>
                          <a:latin typeface="Times New Roman" panose="02020603050405020304" pitchFamily="18" charset="0"/>
                          <a:cs typeface="Times New Roman" panose="02020603050405020304" pitchFamily="18" charset="0"/>
                        </a:rPr>
                        <a:t>11</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tc>
                  <a:txBody>
                    <a:bodyPr/>
                    <a:lstStyle/>
                    <a:p>
                      <a:pPr fontAlgn="t">
                        <a:lnSpc>
                          <a:spcPct val="150000"/>
                        </a:lnSpc>
                        <a:spcAft>
                          <a:spcPts val="0"/>
                        </a:spcAft>
                      </a:pPr>
                      <a:r>
                        <a:rPr lang="en-US" sz="2000" b="1">
                          <a:solidFill>
                            <a:srgbClr val="002060"/>
                          </a:solidFill>
                          <a:effectLst/>
                          <a:latin typeface="Times New Roman" panose="02020603050405020304" pitchFamily="18" charset="0"/>
                          <a:cs typeface="Times New Roman" panose="02020603050405020304" pitchFamily="18" charset="0"/>
                        </a:rPr>
                        <a:t>- Ngày 20/11</a:t>
                      </a:r>
                      <a:endParaRPr lang="en-US"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620" marR="36620" marT="0" marB="0"/>
                </a:tc>
                <a:tc>
                  <a:txBody>
                    <a:bodyPr/>
                    <a:lstStyle/>
                    <a:p>
                      <a:pPr marL="0" marR="0" indent="0" algn="l" defTabSz="914400" rtl="0" eaLnBrk="1" fontAlgn="t" latinLnBrk="0" hangingPunct="1">
                        <a:lnSpc>
                          <a:spcPct val="150000"/>
                        </a:lnSpc>
                        <a:spcBef>
                          <a:spcPts val="0"/>
                        </a:spcBef>
                        <a:spcAft>
                          <a:spcPts val="0"/>
                        </a:spcAft>
                        <a:buClrTx/>
                        <a:buSzTx/>
                        <a:buFontTx/>
                        <a:buNone/>
                        <a:tabLst/>
                        <a:defRPr/>
                      </a:pP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smtClean="0">
                          <a:solidFill>
                            <a:srgbClr val="002060"/>
                          </a:solidFill>
                          <a:effectLst/>
                          <a:latin typeface="Times New Roman" panose="02020603050405020304" pitchFamily="18" charset="0"/>
                          <a:cs typeface="Times New Roman" panose="02020603050405020304" pitchFamily="18" charset="0"/>
                        </a:rPr>
                        <a:t>    </a:t>
                      </a:r>
                      <a:endParaRPr lang="en-US" sz="2000" b="1" dirty="0" smtClean="0">
                        <a:solidFill>
                          <a:srgbClr val="002060"/>
                        </a:solidFill>
                        <a:effectLst/>
                        <a:latin typeface="Times New Roman" panose="02020603050405020304" pitchFamily="18" charset="0"/>
                        <a:cs typeface="Times New Roman" panose="02020603050405020304" pitchFamily="18" charset="0"/>
                      </a:endParaRPr>
                    </a:p>
                    <a:p>
                      <a:pPr marL="0" marR="0" indent="0" algn="l" defTabSz="914400" rtl="0" eaLnBrk="1" fontAlgn="t" latinLnBrk="0" hangingPunct="1">
                        <a:lnSpc>
                          <a:spcPct val="150000"/>
                        </a:lnSpc>
                        <a:spcBef>
                          <a:spcPts val="0"/>
                        </a:spcBef>
                        <a:spcAft>
                          <a:spcPts val="0"/>
                        </a:spcAft>
                        <a:buClrTx/>
                        <a:buSzTx/>
                        <a:buFontTx/>
                        <a:buNone/>
                        <a:tabLst/>
                        <a:defRPr/>
                      </a:pP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Cô</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trong</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mắt</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smtClean="0">
                          <a:solidFill>
                            <a:srgbClr val="002060"/>
                          </a:solidFill>
                          <a:effectLst/>
                          <a:latin typeface="Times New Roman" panose="02020603050405020304" pitchFamily="18" charset="0"/>
                          <a:cs typeface="Times New Roman" panose="02020603050405020304" pitchFamily="18" charset="0"/>
                        </a:rPr>
                        <a:t>con                     - </a:t>
                      </a:r>
                      <a:r>
                        <a:rPr lang="en-US" sz="2000" b="1" dirty="0" err="1" smtClean="0">
                          <a:solidFill>
                            <a:srgbClr val="002060"/>
                          </a:solidFill>
                          <a:effectLst/>
                          <a:latin typeface="Times New Roman" panose="02020603050405020304" pitchFamily="18" charset="0"/>
                          <a:cs typeface="Times New Roman" panose="02020603050405020304" pitchFamily="18" charset="0"/>
                        </a:rPr>
                        <a:t>Trái</a:t>
                      </a: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err="1" smtClean="0">
                          <a:solidFill>
                            <a:srgbClr val="002060"/>
                          </a:solidFill>
                          <a:effectLst/>
                          <a:latin typeface="Times New Roman" panose="02020603050405020304" pitchFamily="18" charset="0"/>
                          <a:cs typeface="Times New Roman" panose="02020603050405020304" pitchFamily="18" charset="0"/>
                        </a:rPr>
                        <a:t>tim</a:t>
                      </a: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err="1" smtClean="0">
                          <a:solidFill>
                            <a:srgbClr val="002060"/>
                          </a:solidFill>
                          <a:effectLst/>
                          <a:latin typeface="Times New Roman" panose="02020603050405020304" pitchFamily="18" charset="0"/>
                          <a:cs typeface="Times New Roman" panose="02020603050405020304" pitchFamily="18" charset="0"/>
                        </a:rPr>
                        <a:t>yêu</a:t>
                      </a:r>
                      <a:r>
                        <a:rPr lang="en-US" sz="2000" b="1" dirty="0" smtClean="0">
                          <a:solidFill>
                            <a:srgbClr val="002060"/>
                          </a:solidFill>
                          <a:effectLst/>
                          <a:latin typeface="Times New Roman" panose="02020603050405020304" pitchFamily="18" charset="0"/>
                          <a:cs typeface="Times New Roman" panose="02020603050405020304" pitchFamily="18" charset="0"/>
                        </a:rPr>
                        <a:t> </a:t>
                      </a:r>
                      <a:r>
                        <a:rPr lang="en-US" sz="2000" b="1" dirty="0" err="1" smtClean="0">
                          <a:solidFill>
                            <a:srgbClr val="002060"/>
                          </a:solidFill>
                          <a:effectLst/>
                          <a:latin typeface="Times New Roman" panose="02020603050405020304" pitchFamily="18" charset="0"/>
                          <a:cs typeface="Times New Roman" panose="02020603050405020304" pitchFamily="18" charset="0"/>
                        </a:rPr>
                        <a:t>thương</a:t>
                      </a:r>
                      <a:endParaRPr lang="en-US" sz="2000" b="1" dirty="0" smtClean="0">
                        <a:solidFill>
                          <a:srgbClr val="002060"/>
                        </a:solidFill>
                        <a:effectLst/>
                        <a:latin typeface="Times New Roman" panose="02020603050405020304" pitchFamily="18" charset="0"/>
                        <a:cs typeface="Times New Roman" panose="02020603050405020304" pitchFamily="18" charset="0"/>
                      </a:endParaRPr>
                    </a:p>
                    <a:p>
                      <a:pPr fontAlgn="t">
                        <a:lnSpc>
                          <a:spcPct val="150000"/>
                        </a:lnSpc>
                        <a:spcAft>
                          <a:spcPts val="0"/>
                        </a:spcAft>
                      </a:pPr>
                      <a:endParaRPr lang="en-US" sz="2000" b="1" dirty="0">
                        <a:solidFill>
                          <a:srgbClr val="002060"/>
                        </a:solidFill>
                        <a:effectLst/>
                        <a:latin typeface="Times New Roman" panose="02020603050405020304" pitchFamily="18" charset="0"/>
                        <a:cs typeface="Times New Roman" panose="02020603050405020304" pitchFamily="18" charset="0"/>
                      </a:endParaRPr>
                    </a:p>
                    <a:p>
                      <a:pPr fontAlgn="t">
                        <a:lnSpc>
                          <a:spcPct val="150000"/>
                        </a:lnSpc>
                        <a:spcAft>
                          <a:spcPts val="0"/>
                        </a:spcAft>
                      </a:pPr>
                      <a:r>
                        <a:rPr lang="en-US" sz="2000" b="1" dirty="0">
                          <a:solidFill>
                            <a:srgbClr val="002060"/>
                          </a:solidFill>
                          <a:effectLst/>
                          <a:latin typeface="Times New Roman" panose="02020603050405020304" pitchFamily="18" charset="0"/>
                          <a:cs typeface="Times New Roman" panose="02020603050405020304" pitchFamily="18" charset="0"/>
                        </a:rPr>
                        <a:t> </a:t>
                      </a:r>
                    </a:p>
                  </a:txBody>
                  <a:tcPr marL="36620" marR="36620" marT="0" marB="0"/>
                </a:tc>
                <a:extLst>
                  <a:ext uri="{0D108BD9-81ED-4DB2-BD59-A6C34878D82A}">
                    <a16:rowId xmlns:a16="http://schemas.microsoft.com/office/drawing/2014/main" val="971130561"/>
                  </a:ext>
                </a:extLst>
              </a:tr>
              <a:tr h="1847699">
                <a:tc>
                  <a:txBody>
                    <a:bodyPr/>
                    <a:lstStyle/>
                    <a:p>
                      <a:pPr marL="0" algn="ctr" defTabSz="914400" rtl="0" eaLnBrk="1" fontAlgn="t" latinLnBrk="0" hangingPunct="1">
                        <a:lnSpc>
                          <a:spcPct val="150000"/>
                        </a:lnSpc>
                        <a:spcAft>
                          <a:spcPts val="0"/>
                        </a:spcAft>
                      </a:pPr>
                      <a:r>
                        <a:rPr lang="en-US" sz="2000" kern="1200" smtClean="0">
                          <a:solidFill>
                            <a:srgbClr val="002060"/>
                          </a:solidFill>
                          <a:effectLst/>
                          <a:latin typeface="Times New Roman" panose="02020603050405020304" pitchFamily="18" charset="0"/>
                          <a:cs typeface="Times New Roman" panose="02020603050405020304" pitchFamily="18" charset="0"/>
                        </a:rPr>
                        <a:t>12</a:t>
                      </a:r>
                      <a:endParaRPr lang="en-US" sz="2000" b="1" kern="1200">
                        <a:solidFill>
                          <a:srgbClr val="002060"/>
                        </a:solidFill>
                        <a:effectLst/>
                        <a:latin typeface="Times New Roman" panose="02020603050405020304" pitchFamily="18" charset="0"/>
                        <a:ea typeface="+mn-ea"/>
                        <a:cs typeface="Times New Roman" panose="02020603050405020304" pitchFamily="18" charset="0"/>
                      </a:endParaRPr>
                    </a:p>
                  </a:txBody>
                  <a:tcPr marL="36620" marR="36620" marT="0" marB="0" anchor="ctr"/>
                </a:tc>
                <a:tc>
                  <a:txBody>
                    <a:bodyPr/>
                    <a:lstStyle/>
                    <a:p>
                      <a:pPr marL="0" algn="l" defTabSz="914400" rtl="0" eaLnBrk="1" fontAlgn="t" latinLnBrk="0" hangingPunct="1">
                        <a:lnSpc>
                          <a:spcPct val="150000"/>
                        </a:lnSpc>
                        <a:spcAft>
                          <a:spcPts val="0"/>
                        </a:spcAft>
                      </a:pPr>
                      <a:r>
                        <a:rPr lang="en-US" sz="2000" b="1" kern="1200" smtClean="0">
                          <a:solidFill>
                            <a:srgbClr val="002060"/>
                          </a:solidFill>
                          <a:effectLst/>
                          <a:latin typeface="Times New Roman" panose="02020603050405020304" pitchFamily="18" charset="0"/>
                          <a:cs typeface="Times New Roman" panose="02020603050405020304" pitchFamily="18" charset="0"/>
                        </a:rPr>
                        <a:t>- Noel</a:t>
                      </a:r>
                      <a:endParaRPr lang="en-US" sz="2000" b="1" kern="1200">
                        <a:solidFill>
                          <a:srgbClr val="002060"/>
                        </a:solidFill>
                        <a:effectLst/>
                        <a:latin typeface="Times New Roman" panose="02020603050405020304" pitchFamily="18" charset="0"/>
                        <a:ea typeface="+mn-ea"/>
                        <a:cs typeface="Times New Roman" panose="02020603050405020304" pitchFamily="18" charset="0"/>
                      </a:endParaRPr>
                    </a:p>
                  </a:txBody>
                  <a:tcPr marL="36620" marR="36620" marT="0" marB="0" anchor="ctr"/>
                </a:tc>
                <a:tc>
                  <a:txBody>
                    <a:bodyPr/>
                    <a:lstStyle/>
                    <a:p>
                      <a:pPr fontAlgn="t"/>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endParaRPr lang="en-US" sz="2000" b="1" kern="1200" dirty="0" smtClean="0">
                        <a:solidFill>
                          <a:srgbClr val="002060"/>
                        </a:solidFill>
                        <a:effectLst/>
                        <a:latin typeface="Times New Roman" panose="02020603050405020304" pitchFamily="18" charset="0"/>
                        <a:cs typeface="Times New Roman" panose="02020603050405020304" pitchFamily="18" charset="0"/>
                      </a:endParaRPr>
                    </a:p>
                    <a:p>
                      <a:pPr fontAlgn="t"/>
                      <a:endParaRPr lang="en-US" sz="2000" b="1" kern="1200" dirty="0" smtClean="0">
                        <a:solidFill>
                          <a:srgbClr val="002060"/>
                        </a:solidFill>
                        <a:effectLst/>
                        <a:latin typeface="Times New Roman" panose="02020603050405020304" pitchFamily="18" charset="0"/>
                        <a:cs typeface="Times New Roman" panose="02020603050405020304" pitchFamily="18" charset="0"/>
                      </a:endParaRPr>
                    </a:p>
                    <a:p>
                      <a:pPr fontAlgn="t"/>
                      <a:endParaRPr lang="en-US" sz="2000" b="1" kern="1200" dirty="0" smtClean="0">
                        <a:solidFill>
                          <a:srgbClr val="002060"/>
                        </a:solidFill>
                        <a:effectLst/>
                        <a:latin typeface="Times New Roman" panose="02020603050405020304" pitchFamily="18" charset="0"/>
                        <a:cs typeface="Times New Roman" panose="02020603050405020304" pitchFamily="18" charset="0"/>
                      </a:endParaRPr>
                    </a:p>
                    <a:p>
                      <a:pPr fontAlgn="t"/>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Cây</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thông</a:t>
                      </a:r>
                      <a:r>
                        <a:rPr lang="en-US" sz="2000" b="1" kern="1200" dirty="0" smtClean="0">
                          <a:solidFill>
                            <a:srgbClr val="002060"/>
                          </a:solidFill>
                          <a:effectLst/>
                          <a:latin typeface="Times New Roman" panose="02020603050405020304" pitchFamily="18" charset="0"/>
                          <a:cs typeface="Times New Roman" panose="02020603050405020304" pitchFamily="18" charset="0"/>
                        </a:rPr>
                        <a:t> Noel                         -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Vẽ</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trang</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trí</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túi</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quà</a:t>
                      </a:r>
                      <a:r>
                        <a:rPr lang="en-US" sz="2000" b="1" kern="1200" dirty="0" smtClean="0">
                          <a:solidFill>
                            <a:srgbClr val="002060"/>
                          </a:solidFill>
                          <a:effectLst/>
                          <a:latin typeface="Times New Roman" panose="02020603050405020304" pitchFamily="18" charset="0"/>
                          <a:cs typeface="Times New Roman" panose="02020603050405020304" pitchFamily="18" charset="0"/>
                        </a:rPr>
                        <a:t> Noel</a:t>
                      </a:r>
                      <a:endParaRPr lang="en-US" sz="2000" b="1" kern="1200" dirty="0">
                        <a:solidFill>
                          <a:srgbClr val="002060"/>
                        </a:solidFill>
                        <a:effectLst/>
                        <a:latin typeface="Times New Roman" panose="02020603050405020304" pitchFamily="18" charset="0"/>
                        <a:ea typeface="+mn-ea"/>
                        <a:cs typeface="Times New Roman" panose="02020603050405020304" pitchFamily="18" charset="0"/>
                      </a:endParaRPr>
                    </a:p>
                  </a:txBody>
                  <a:tcPr marL="36620" marR="36620" marT="0" marB="0"/>
                </a:tc>
                <a:extLst>
                  <a:ext uri="{0D108BD9-81ED-4DB2-BD59-A6C34878D82A}">
                    <a16:rowId xmlns:a16="http://schemas.microsoft.com/office/drawing/2014/main" val="28753535"/>
                  </a:ext>
                </a:extLst>
              </a:tr>
              <a:tr h="591681">
                <a:tc>
                  <a:txBody>
                    <a:bodyPr/>
                    <a:lstStyle/>
                    <a:p>
                      <a:pPr marL="0" algn="ctr" defTabSz="914400" rtl="0" eaLnBrk="1" fontAlgn="t" latinLnBrk="0" hangingPunct="1">
                        <a:lnSpc>
                          <a:spcPct val="150000"/>
                        </a:lnSpc>
                        <a:spcAft>
                          <a:spcPts val="0"/>
                        </a:spcAft>
                      </a:pPr>
                      <a:r>
                        <a:rPr lang="en-US" sz="2000" kern="1200">
                          <a:solidFill>
                            <a:srgbClr val="002060"/>
                          </a:solidFill>
                          <a:effectLst/>
                          <a:latin typeface="Times New Roman" panose="02020603050405020304" pitchFamily="18" charset="0"/>
                          <a:cs typeface="Times New Roman" panose="02020603050405020304" pitchFamily="18" charset="0"/>
                        </a:rPr>
                        <a:t>1</a:t>
                      </a:r>
                      <a:endParaRPr lang="en-US" sz="2000" kern="120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algn="l" defTabSz="914400" rtl="0" eaLnBrk="1" fontAlgn="t" latinLnBrk="0" hangingPunct="1">
                        <a:lnSpc>
                          <a:spcPct val="150000"/>
                        </a:lnSpc>
                        <a:spcAft>
                          <a:spcPts val="0"/>
                        </a:spcAft>
                      </a:pPr>
                      <a:r>
                        <a:rPr lang="en-US" sz="2000" b="1" kern="1200">
                          <a:solidFill>
                            <a:srgbClr val="002060"/>
                          </a:solidFill>
                          <a:effectLst/>
                          <a:latin typeface="Times New Roman" panose="02020603050405020304" pitchFamily="18" charset="0"/>
                          <a:cs typeface="Times New Roman" panose="02020603050405020304" pitchFamily="18" charset="0"/>
                        </a:rPr>
                        <a:t>- Tết nguyên đán</a:t>
                      </a:r>
                      <a:endParaRPr lang="en-US" sz="2000" b="1" kern="120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342900" indent="-342900" algn="l" defTabSz="914400" rtl="0" eaLnBrk="1" fontAlgn="t" latinLnBrk="0" hangingPunct="1">
                        <a:lnSpc>
                          <a:spcPct val="150000"/>
                        </a:lnSpc>
                        <a:spcAft>
                          <a:spcPts val="0"/>
                        </a:spcAft>
                        <a:buFontTx/>
                        <a:buChar char="-"/>
                      </a:pPr>
                      <a:r>
                        <a:rPr lang="en-US" sz="2000" b="1" kern="1200" dirty="0" err="1" smtClean="0">
                          <a:solidFill>
                            <a:srgbClr val="002060"/>
                          </a:solidFill>
                          <a:effectLst/>
                          <a:latin typeface="Times New Roman" panose="02020603050405020304" pitchFamily="18" charset="0"/>
                          <a:cs typeface="Times New Roman" panose="02020603050405020304" pitchFamily="18" charset="0"/>
                        </a:rPr>
                        <a:t>Trang</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trí</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cành</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smtClean="0">
                          <a:solidFill>
                            <a:srgbClr val="002060"/>
                          </a:solidFill>
                          <a:effectLst/>
                          <a:latin typeface="Times New Roman" panose="02020603050405020304" pitchFamily="18" charset="0"/>
                          <a:cs typeface="Times New Roman" panose="02020603050405020304" pitchFamily="18" charset="0"/>
                        </a:rPr>
                        <a:t>đào</a:t>
                      </a:r>
                      <a:r>
                        <a:rPr lang="en-US" sz="2000" b="1" kern="1200" baseline="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baseline="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smtClean="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Trang</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trí</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lì</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xì</a:t>
                      </a:r>
                      <a:endParaRPr lang="en-US" sz="2000" b="1" kern="1200" dirty="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090874888"/>
                  </a:ext>
                </a:extLst>
              </a:tr>
              <a:tr h="505813">
                <a:tc>
                  <a:txBody>
                    <a:bodyPr/>
                    <a:lstStyle/>
                    <a:p>
                      <a:pPr marL="0" algn="ctr" defTabSz="914400" rtl="0" eaLnBrk="1" fontAlgn="t" latinLnBrk="0" hangingPunct="1">
                        <a:lnSpc>
                          <a:spcPct val="150000"/>
                        </a:lnSpc>
                        <a:spcAft>
                          <a:spcPts val="0"/>
                        </a:spcAft>
                      </a:pPr>
                      <a:r>
                        <a:rPr lang="en-US" sz="2000" kern="1200">
                          <a:solidFill>
                            <a:srgbClr val="002060"/>
                          </a:solidFill>
                          <a:effectLst/>
                          <a:latin typeface="Times New Roman" panose="02020603050405020304" pitchFamily="18" charset="0"/>
                          <a:cs typeface="Times New Roman" panose="02020603050405020304" pitchFamily="18" charset="0"/>
                        </a:rPr>
                        <a:t>3</a:t>
                      </a:r>
                      <a:endParaRPr lang="en-US" sz="2000" kern="120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algn="l" defTabSz="914400" rtl="0" eaLnBrk="1" fontAlgn="t" latinLnBrk="0" hangingPunct="1">
                        <a:lnSpc>
                          <a:spcPct val="150000"/>
                        </a:lnSpc>
                        <a:spcAft>
                          <a:spcPts val="0"/>
                        </a:spcAft>
                      </a:pPr>
                      <a:r>
                        <a:rPr lang="en-US" sz="2000" b="1" kern="1200">
                          <a:solidFill>
                            <a:srgbClr val="002060"/>
                          </a:solidFill>
                          <a:effectLst/>
                          <a:latin typeface="Times New Roman" panose="02020603050405020304" pitchFamily="18" charset="0"/>
                          <a:cs typeface="Times New Roman" panose="02020603050405020304" pitchFamily="18" charset="0"/>
                        </a:rPr>
                        <a:t>- Ngày 8/3</a:t>
                      </a:r>
                      <a:endParaRPr lang="en-US" sz="2000" b="1" kern="120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algn="l" defTabSz="914400" rtl="0" eaLnBrk="1" fontAlgn="t" latinLnBrk="0" hangingPunct="1">
                        <a:lnSpc>
                          <a:spcPct val="150000"/>
                        </a:lnSpc>
                        <a:spcAft>
                          <a:spcPts val="0"/>
                        </a:spcAft>
                      </a:pP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Bưu</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thiếp</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tặng</a:t>
                      </a:r>
                      <a:r>
                        <a:rPr lang="en-US" sz="2000" b="1" kern="1200" dirty="0">
                          <a:solidFill>
                            <a:srgbClr val="002060"/>
                          </a:solidFill>
                          <a:effectLst/>
                          <a:latin typeface="Times New Roman" panose="02020603050405020304" pitchFamily="18" charset="0"/>
                          <a:cs typeface="Times New Roman" panose="02020603050405020304" pitchFamily="18" charset="0"/>
                        </a:rPr>
                        <a:t> </a:t>
                      </a:r>
                      <a:r>
                        <a:rPr lang="en-US" sz="2000" b="1" kern="1200" dirty="0" err="1">
                          <a:solidFill>
                            <a:srgbClr val="002060"/>
                          </a:solidFill>
                          <a:effectLst/>
                          <a:latin typeface="Times New Roman" panose="02020603050405020304" pitchFamily="18" charset="0"/>
                          <a:cs typeface="Times New Roman" panose="02020603050405020304" pitchFamily="18" charset="0"/>
                        </a:rPr>
                        <a:t>mẹ</a:t>
                      </a:r>
                      <a:endParaRPr lang="en-US" sz="2000" b="1" kern="1200" dirty="0">
                        <a:solidFill>
                          <a:srgbClr val="002060"/>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923970874"/>
                  </a:ext>
                </a:extLst>
              </a:tr>
            </a:tbl>
          </a:graphicData>
        </a:graphic>
      </p:graphicFrame>
    </p:spTree>
    <p:extLst>
      <p:ext uri="{BB962C8B-B14F-4D97-AF65-F5344CB8AC3E}">
        <p14:creationId xmlns:p14="http://schemas.microsoft.com/office/powerpoint/2010/main" val="1573488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6200" y="304800"/>
            <a:ext cx="4732091" cy="584775"/>
          </a:xfrm>
          <a:prstGeom prst="rect">
            <a:avLst/>
          </a:prstGeom>
          <a:noFill/>
        </p:spPr>
        <p:txBody>
          <a:bodyPr wrap="square" rtlCol="0">
            <a:spAutoFit/>
          </a:bodyPr>
          <a:lstStyle/>
          <a:p>
            <a:r>
              <a:rPr lang="en-US" sz="3200" b="1">
                <a:solidFill>
                  <a:srgbClr val="002060"/>
                </a:solidFill>
                <a:latin typeface="Times New Roman" panose="02020603050405020304" pitchFamily="18" charset="0"/>
                <a:cs typeface="Times New Roman" panose="02020603050405020304" pitchFamily="18" charset="0"/>
              </a:rPr>
              <a:t>A.  ĐẶT VẤN ĐỀ:</a:t>
            </a:r>
            <a:endParaRPr lang="en-US" sz="3200" b="1"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0" y="762000"/>
            <a:ext cx="9906000" cy="6186309"/>
          </a:xfrm>
          <a:prstGeom prst="rect">
            <a:avLst/>
          </a:prstGeom>
        </p:spPr>
        <p:txBody>
          <a:bodyPr wrap="square">
            <a:spAutoFit/>
          </a:bodyPr>
          <a:lstStyle/>
          <a:p>
            <a:pPr algn="just"/>
            <a:r>
              <a:rPr lang="pt-BR" sz="2200" b="1"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smtClean="0">
                <a:solidFill>
                  <a:srgbClr val="002060"/>
                </a:solidFill>
                <a:latin typeface="Times New Roman" panose="02020603050405020304" pitchFamily="18" charset="0"/>
                <a:cs typeface="Times New Roman" panose="02020603050405020304" pitchFamily="18" charset="0"/>
              </a:rPr>
              <a:t>STEAM </a:t>
            </a:r>
            <a:r>
              <a:rPr lang="en-US" sz="2200" b="1" dirty="0" err="1" smtClean="0">
                <a:solidFill>
                  <a:srgbClr val="002060"/>
                </a:solidFill>
                <a:latin typeface="Times New Roman" panose="02020603050405020304" pitchFamily="18" charset="0"/>
                <a:cs typeface="Times New Roman" panose="02020603050405020304" pitchFamily="18" charset="0"/>
              </a:rPr>
              <a:t>là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mô</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hình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dục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mới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bổ</a:t>
            </a:r>
            <a:r>
              <a:rPr lang="en-US" sz="2200" b="1" dirty="0" smtClean="0">
                <a:solidFill>
                  <a:srgbClr val="002060"/>
                </a:solidFill>
                <a:latin typeface="Times New Roman" panose="02020603050405020304" pitchFamily="18" charset="0"/>
                <a:cs typeface="Times New Roman" panose="02020603050405020304" pitchFamily="18" charset="0"/>
              </a:rPr>
              <a:t> sung </a:t>
            </a:r>
            <a:r>
              <a:rPr lang="en-US" sz="2200" b="1" dirty="0" err="1" smtClean="0">
                <a:solidFill>
                  <a:srgbClr val="002060"/>
                </a:solidFill>
                <a:latin typeface="Times New Roman" panose="02020603050405020304" pitchFamily="18" charset="0"/>
                <a:cs typeface="Times New Roman" panose="02020603050405020304" pitchFamily="18" charset="0"/>
              </a:rPr>
              <a:t>yếu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tố</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Nghệ</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thuật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bên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cạnh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các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yếu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tố</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Khoa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Công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nghệ</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Kỹ</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thuật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Toán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của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mô</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hình</a:t>
            </a:r>
            <a:r>
              <a:rPr lang="en-US" sz="2200" b="1" dirty="0" smtClean="0">
                <a:solidFill>
                  <a:srgbClr val="002060"/>
                </a:solidFill>
                <a:latin typeface="Times New Roman" panose="02020603050405020304" pitchFamily="18" charset="0"/>
                <a:cs typeface="Times New Roman" panose="02020603050405020304" pitchFamily="18" charset="0"/>
              </a:rPr>
              <a:t> STEM. </a:t>
            </a:r>
            <a:r>
              <a:rPr lang="en-US" sz="2200" b="1" dirty="0" err="1" smtClean="0">
                <a:solidFill>
                  <a:srgbClr val="002060"/>
                </a:solidFill>
                <a:latin typeface="Times New Roman" panose="02020603050405020304" pitchFamily="18" charset="0"/>
                <a:cs typeface="Times New Roman" panose="02020603050405020304" pitchFamily="18" charset="0"/>
              </a:rPr>
              <a:t>Nghệ</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thuật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biến</a:t>
            </a:r>
            <a:r>
              <a:rPr lang="en-US" sz="2200" b="1" dirty="0" smtClean="0">
                <a:solidFill>
                  <a:srgbClr val="002060"/>
                </a:solidFill>
                <a:latin typeface="Times New Roman" panose="02020603050405020304" pitchFamily="18" charset="0"/>
                <a:cs typeface="Times New Roman" panose="02020603050405020304" pitchFamily="18" charset="0"/>
              </a:rPr>
              <a:t> STEM </a:t>
            </a:r>
            <a:r>
              <a:rPr lang="en-US" sz="2200" b="1" dirty="0" err="1" smtClean="0">
                <a:solidFill>
                  <a:srgbClr val="002060"/>
                </a:solidFill>
                <a:latin typeface="Times New Roman" panose="02020603050405020304" pitchFamily="18" charset="0"/>
                <a:cs typeface="Times New Roman" panose="02020603050405020304" pitchFamily="18" charset="0"/>
              </a:rPr>
              <a:t>thành</a:t>
            </a:r>
            <a:r>
              <a:rPr lang="en-US" sz="2200" b="1" dirty="0" smtClean="0">
                <a:solidFill>
                  <a:srgbClr val="002060"/>
                </a:solidFill>
                <a:latin typeface="Times New Roman" panose="02020603050405020304" pitchFamily="18" charset="0"/>
                <a:cs typeface="Times New Roman" panose="02020603050405020304" pitchFamily="18" charset="0"/>
              </a:rPr>
              <a:t> STEAM, </a:t>
            </a:r>
            <a:r>
              <a:rPr lang="en-US" sz="2200" b="1" dirty="0" err="1" smtClean="0">
                <a:solidFill>
                  <a:srgbClr val="002060"/>
                </a:solidFill>
                <a:latin typeface="Times New Roman" panose="02020603050405020304" pitchFamily="18" charset="0"/>
                <a:cs typeface="Times New Roman" panose="02020603050405020304" pitchFamily="18" charset="0"/>
              </a:rPr>
              <a:t>góp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phần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nên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một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vị</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trí</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xứng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một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yếu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tố</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còn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chưa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quan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tâm</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trong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các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cuộc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thảo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luận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cải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cách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dục</a:t>
            </a:r>
            <a:r>
              <a:rPr lang="en-US" sz="2200" b="1" dirty="0" smtClean="0">
                <a:solidFill>
                  <a:srgbClr val="002060"/>
                </a:solidFill>
                <a:latin typeface="Times New Roman" panose="02020603050405020304" pitchFamily="18" charset="0"/>
                <a:cs typeface="Times New Roman" panose="02020603050405020304" pitchFamily="18" charset="0"/>
              </a:rPr>
              <a:t>.</a:t>
            </a:r>
          </a:p>
          <a:p>
            <a:pPr algn="just"/>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Tuy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rằng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Khoa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 </a:t>
            </a:r>
            <a:r>
              <a:rPr lang="en-US" sz="2200" b="1" dirty="0" err="1" smtClean="0">
                <a:solidFill>
                  <a:srgbClr val="002060"/>
                </a:solidFill>
                <a:latin typeface="Times New Roman" panose="02020603050405020304" pitchFamily="18" charset="0"/>
                <a:cs typeface="Times New Roman" panose="02020603050405020304" pitchFamily="18" charset="0"/>
              </a:rPr>
              <a:t>Công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nghệ</a:t>
            </a:r>
            <a:r>
              <a:rPr lang="en-US" sz="2200" b="1" dirty="0" smtClean="0">
                <a:solidFill>
                  <a:srgbClr val="002060"/>
                </a:solidFill>
                <a:latin typeface="Times New Roman" panose="02020603050405020304" pitchFamily="18" charset="0"/>
                <a:cs typeface="Times New Roman" panose="02020603050405020304" pitchFamily="18" charset="0"/>
              </a:rPr>
              <a:t> - </a:t>
            </a:r>
            <a:r>
              <a:rPr lang="en-US" sz="2200" b="1" dirty="0" err="1" smtClean="0">
                <a:solidFill>
                  <a:srgbClr val="002060"/>
                </a:solidFill>
                <a:latin typeface="Times New Roman" panose="02020603050405020304" pitchFamily="18" charset="0"/>
                <a:cs typeface="Times New Roman" panose="02020603050405020304" pitchFamily="18" charset="0"/>
              </a:rPr>
              <a:t>Kỹ</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thuật</a:t>
            </a:r>
            <a:r>
              <a:rPr lang="en-US" sz="2200" b="1" dirty="0" smtClean="0">
                <a:solidFill>
                  <a:srgbClr val="002060"/>
                </a:solidFill>
                <a:latin typeface="Times New Roman" panose="02020603050405020304" pitchFamily="18" charset="0"/>
                <a:cs typeface="Times New Roman" panose="02020603050405020304" pitchFamily="18" charset="0"/>
              </a:rPr>
              <a:t> - </a:t>
            </a:r>
            <a:r>
              <a:rPr lang="en-US" sz="2200" b="1" dirty="0" err="1" smtClean="0">
                <a:solidFill>
                  <a:srgbClr val="002060"/>
                </a:solidFill>
                <a:latin typeface="Times New Roman" panose="02020603050405020304" pitchFamily="18" charset="0"/>
                <a:cs typeface="Times New Roman" panose="02020603050405020304" pitchFamily="18" charset="0"/>
              </a:rPr>
              <a:t>Toán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những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bộ</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môn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quan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trọng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cần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phải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tập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trung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giảng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dạy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nhưng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không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đảm</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toàn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bộ</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trọng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trách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một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mình</a:t>
            </a:r>
            <a:r>
              <a:rPr lang="en-US" sz="2200" b="1" dirty="0" smtClean="0">
                <a:solidFill>
                  <a:srgbClr val="002060"/>
                </a:solidFill>
                <a:latin typeface="Times New Roman" panose="02020603050405020304" pitchFamily="18" charset="0"/>
                <a:cs typeface="Times New Roman" panose="02020603050405020304" pitchFamily="18" charset="0"/>
              </a:rPr>
              <a:t>. </a:t>
            </a:r>
          </a:p>
          <a:p>
            <a:pPr algn="just"/>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chuẩn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bị</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thế</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hệ</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tương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lai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sẵn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sàng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lãnh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thế</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giới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theo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xu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hướng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tiến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bộ</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thì</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cần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tập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trung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vào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những</a:t>
            </a:r>
            <a:r>
              <a:rPr lang="en-US" sz="2200" b="1" dirty="0" smtClean="0">
                <a:solidFill>
                  <a:srgbClr val="002060"/>
                </a:solidFill>
                <a:latin typeface="Times New Roman" panose="02020603050405020304" pitchFamily="18" charset="0"/>
                <a:cs typeface="Times New Roman" panose="02020603050405020304" pitchFamily="18" charset="0"/>
              </a:rPr>
              <a:t> ý </a:t>
            </a:r>
            <a:r>
              <a:rPr lang="en-US" sz="2200" b="1" dirty="0" err="1" smtClean="0">
                <a:solidFill>
                  <a:srgbClr val="002060"/>
                </a:solidFill>
                <a:latin typeface="Times New Roman" panose="02020603050405020304" pitchFamily="18" charset="0"/>
                <a:cs typeface="Times New Roman" panose="02020603050405020304" pitchFamily="18" charset="0"/>
              </a:rPr>
              <a:t>tưởng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giúp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đem</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lại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mỗi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cá</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nhân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năng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cách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tân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tiến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bộ</a:t>
            </a:r>
            <a:r>
              <a:rPr lang="en-US" sz="2200" b="1" dirty="0" smtClean="0">
                <a:solidFill>
                  <a:srgbClr val="002060"/>
                </a:solidFill>
                <a:latin typeface="Times New Roman" panose="02020603050405020304" pitchFamily="18" charset="0"/>
                <a:cs typeface="Times New Roman" panose="02020603050405020304" pitchFamily="18" charset="0"/>
              </a:rPr>
              <a:t>. </a:t>
            </a:r>
          </a:p>
          <a:p>
            <a:pPr algn="just"/>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một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viên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hàng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ngày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tiếp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xúc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gần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gũi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với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hiểu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mức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độ</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nhận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thức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của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bản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thân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tôi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luôn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mong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muốn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áp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dụng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phương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pháp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tập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giúp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chủ</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động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tích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cực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và</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phát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huy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hết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năng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của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bản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thân</a:t>
            </a:r>
            <a:r>
              <a:rPr lang="en-US" sz="2200" b="1" dirty="0" smtClean="0">
                <a:solidFill>
                  <a:srgbClr val="002060"/>
                </a:solidFill>
                <a:latin typeface="Times New Roman" panose="02020603050405020304" pitchFamily="18" charset="0"/>
                <a:cs typeface="Times New Roman" panose="02020603050405020304" pitchFamily="18" charset="0"/>
              </a:rPr>
              <a:t>. </a:t>
            </a:r>
          </a:p>
          <a:p>
            <a:pPr algn="just"/>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Chính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vì</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vậy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tôi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mạnh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dạn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thực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hiện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đề</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tài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Ứng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dụng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phương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pháp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dục</a:t>
            </a:r>
            <a:r>
              <a:rPr lang="en-US" sz="2200" b="1" dirty="0" smtClean="0">
                <a:solidFill>
                  <a:srgbClr val="002060"/>
                </a:solidFill>
                <a:latin typeface="Times New Roman" panose="02020603050405020304" pitchFamily="18" charset="0"/>
                <a:cs typeface="Times New Roman" panose="02020603050405020304" pitchFamily="18" charset="0"/>
              </a:rPr>
              <a:t> Steam </a:t>
            </a:r>
            <a:r>
              <a:rPr lang="en-US" sz="2200" b="1" dirty="0" err="1" smtClean="0">
                <a:solidFill>
                  <a:srgbClr val="002060"/>
                </a:solidFill>
                <a:latin typeface="Times New Roman" panose="02020603050405020304" pitchFamily="18" charset="0"/>
                <a:cs typeface="Times New Roman" panose="02020603050405020304" pitchFamily="18" charset="0"/>
              </a:rPr>
              <a:t>trong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hoạt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động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hình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lứa</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tuổi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mẫu</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lớn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năm</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smtClean="0">
                <a:solidFill>
                  <a:srgbClr val="002060"/>
                </a:solidFill>
                <a:latin typeface="Times New Roman" panose="02020603050405020304" pitchFamily="18" charset="0"/>
                <a:cs typeface="Times New Roman" panose="02020603050405020304" pitchFamily="18" charset="0"/>
              </a:rPr>
              <a:t>2023 </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smtClean="0">
                <a:solidFill>
                  <a:srgbClr val="002060"/>
                </a:solidFill>
                <a:latin typeface="Times New Roman" panose="02020603050405020304" pitchFamily="18" charset="0"/>
                <a:cs typeface="Times New Roman" panose="02020603050405020304" pitchFamily="18" charset="0"/>
              </a:rPr>
              <a:t>2024.</a:t>
            </a:r>
            <a:endParaRPr lang="en-US" sz="2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8978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697260"/>
            <a:ext cx="9906000" cy="6694140"/>
          </a:xfrm>
          <a:prstGeom prst="rect">
            <a:avLst/>
          </a:prstGeom>
        </p:spPr>
        <p:txBody>
          <a:bodyPr wrap="square">
            <a:spAutoFit/>
          </a:bodyPr>
          <a:lstStyle/>
          <a:p>
            <a:pPr>
              <a:lnSpc>
                <a:spcPct val="150000"/>
              </a:lnSpc>
            </a:pPr>
            <a:r>
              <a:rPr lang="en-US" sz="2200" b="1" smtClean="0">
                <a:solidFill>
                  <a:srgbClr val="002060"/>
                </a:solidFill>
                <a:latin typeface="Times New Roman" pitchFamily="18" charset="0"/>
                <a:ea typeface="Times New Roman" pitchFamily="18" charset="0"/>
                <a:cs typeface="Times New Roman" pitchFamily="18" charset="0"/>
              </a:rPr>
              <a:t>IV</a:t>
            </a:r>
            <a:r>
              <a:rPr lang="en-US" sz="2200" b="1">
                <a:solidFill>
                  <a:srgbClr val="002060"/>
                </a:solidFill>
                <a:latin typeface="Times New Roman" pitchFamily="18" charset="0"/>
                <a:ea typeface="Times New Roman" pitchFamily="18" charset="0"/>
                <a:cs typeface="Times New Roman" pitchFamily="18" charset="0"/>
              </a:rPr>
              <a:t>. Kết quả thực hiện:</a:t>
            </a:r>
          </a:p>
          <a:p>
            <a:pPr>
              <a:lnSpc>
                <a:spcPct val="150000"/>
              </a:lnSpc>
            </a:pPr>
            <a:r>
              <a:rPr lang="en-US" sz="2200">
                <a:solidFill>
                  <a:srgbClr val="002060"/>
                </a:solidFill>
                <a:latin typeface="Times New Roman" pitchFamily="18" charset="0"/>
                <a:ea typeface="Times New Roman" pitchFamily="18" charset="0"/>
                <a:cs typeface="Times New Roman" pitchFamily="18" charset="0"/>
              </a:rPr>
              <a:t> </a:t>
            </a:r>
            <a:r>
              <a:rPr lang="en-US" sz="2200" b="1" i="1">
                <a:solidFill>
                  <a:srgbClr val="002060"/>
                </a:solidFill>
                <a:latin typeface="Times New Roman" pitchFamily="18" charset="0"/>
                <a:ea typeface="Times New Roman" pitchFamily="18" charset="0"/>
                <a:cs typeface="Times New Roman" pitchFamily="18" charset="0"/>
              </a:rPr>
              <a:t>* Đối với trẻ:</a:t>
            </a: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Trẻ được củng cố rèn luyện thêm các kĩ năng vận động tinh của các cơ ngón tay thông qua việc cắt giấy, cầm bứt vẽ và tô màu, chấm hồ phết hồ và dán, góp phần cải thiện tốt hơn các kĩ năng vận động tinh còn yếu của trẻ. </a:t>
            </a: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Trẻ biết yêu quý và trân trọng sản phẩm của mình tạo ra. </a:t>
            </a: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Trẻ phát huy tính sáng tạo trong quá trình thực hiện dự án.</a:t>
            </a: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Trẻ đi học tích cực, thích đến lớp để được hoạt động cùng cô và các bạn.</a:t>
            </a: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Trẻ được tham gia thảo luận nhóm, thảo luận cùng cô trong quá trình tìm hiểu khai thác hiểu biết và khả năng vận dụng đưa ra ý tưởng thực </a:t>
            </a:r>
            <a:r>
              <a:rPr lang="en-US" sz="2200" b="1" smtClean="0">
                <a:solidFill>
                  <a:srgbClr val="002060"/>
                </a:solidFill>
                <a:latin typeface="Times New Roman" pitchFamily="18" charset="0"/>
                <a:ea typeface="Times New Roman" pitchFamily="18" charset="0"/>
                <a:cs typeface="Times New Roman" pitchFamily="18" charset="0"/>
              </a:rPr>
              <a:t>hiện.</a:t>
            </a:r>
            <a:endParaRPr lang="en-US" sz="2200" b="1">
              <a:solidFill>
                <a:srgbClr val="002060"/>
              </a:solidFill>
              <a:latin typeface="Times New Roman" pitchFamily="18" charset="0"/>
              <a:ea typeface="Times New Roman" pitchFamily="18" charset="0"/>
              <a:cs typeface="Times New Roman" pitchFamily="18" charset="0"/>
            </a:endParaRPr>
          </a:p>
          <a:p>
            <a:pPr algn="just">
              <a:lnSpc>
                <a:spcPct val="150000"/>
              </a:lnSpc>
            </a:pPr>
            <a:r>
              <a:rPr lang="en-US" sz="2200" b="1">
                <a:solidFill>
                  <a:srgbClr val="002060"/>
                </a:solidFill>
                <a:latin typeface="Times New Roman" pitchFamily="18" charset="0"/>
                <a:ea typeface="Times New Roman" pitchFamily="18" charset="0"/>
                <a:cs typeface="Times New Roman" pitchFamily="18" charset="0"/>
              </a:rPr>
              <a:t>- Điều đặc biệt hơn nữa giúp trẻ rèn luyện được sự tự tin, chia sẻ trong quá trình học tập tại lớp mầm non.</a:t>
            </a:r>
          </a:p>
          <a:p>
            <a:pPr fontAlgn="t">
              <a:lnSpc>
                <a:spcPct val="150000"/>
              </a:lnSpc>
            </a:pPr>
            <a:endParaRPr lang="en-US" sz="2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43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879187"/>
            <a:ext cx="9906000" cy="5509200"/>
          </a:xfrm>
          <a:prstGeom prst="rect">
            <a:avLst/>
          </a:prstGeom>
        </p:spPr>
        <p:txBody>
          <a:bodyPr wrap="square">
            <a:spAutoFit/>
          </a:bodyPr>
          <a:lstStyle/>
          <a:p>
            <a:r>
              <a:rPr lang="en-US" sz="2200" b="1" smtClean="0">
                <a:solidFill>
                  <a:srgbClr val="002060"/>
                </a:solidFill>
                <a:latin typeface="Times New Roman" pitchFamily="18" charset="0"/>
                <a:ea typeface="Times New Roman" pitchFamily="18" charset="0"/>
                <a:cs typeface="Times New Roman" pitchFamily="18" charset="0"/>
              </a:rPr>
              <a:t>IV</a:t>
            </a:r>
            <a:r>
              <a:rPr lang="en-US" sz="2200" b="1">
                <a:solidFill>
                  <a:srgbClr val="002060"/>
                </a:solidFill>
                <a:latin typeface="Times New Roman" pitchFamily="18" charset="0"/>
                <a:ea typeface="Times New Roman" pitchFamily="18" charset="0"/>
                <a:cs typeface="Times New Roman" pitchFamily="18" charset="0"/>
              </a:rPr>
              <a:t>. Kết quả thực hiện:</a:t>
            </a:r>
          </a:p>
          <a:p>
            <a:pPr>
              <a:lnSpc>
                <a:spcPct val="150000"/>
              </a:lnSpc>
            </a:pPr>
            <a:r>
              <a:rPr lang="en-US" sz="2000" b="1">
                <a:solidFill>
                  <a:srgbClr val="002060"/>
                </a:solidFill>
                <a:latin typeface="Times New Roman" pitchFamily="18" charset="0"/>
                <a:ea typeface="Times New Roman" pitchFamily="18" charset="0"/>
                <a:cs typeface="Times New Roman" pitchFamily="18" charset="0"/>
              </a:rPr>
              <a:t> </a:t>
            </a:r>
            <a:r>
              <a:rPr lang="en-US" sz="2200" b="1" i="1">
                <a:solidFill>
                  <a:srgbClr val="002060"/>
                </a:solidFill>
                <a:latin typeface="Times New Roman" panose="02020603050405020304" pitchFamily="18" charset="0"/>
                <a:cs typeface="Times New Roman" panose="02020603050405020304" pitchFamily="18" charset="0"/>
              </a:rPr>
              <a:t>* Đối với giáo viên:</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Đây  cũng là những hoạt động đòi hỏi giáo viên cần có sự nghiên cứu tìm tòi và sáng tạo, tạo điểm mới lạ hấp dẫn và phù hợp với khả năng của trẻ, giúp trẻ phát huy được tính tích cực của mình hết khả năng.</a:t>
            </a:r>
          </a:p>
          <a:p>
            <a:pPr algn="just">
              <a:lnSpc>
                <a:spcPct val="150000"/>
              </a:lnSpc>
            </a:pPr>
            <a:r>
              <a:rPr lang="en-US" sz="2200" b="1" i="1">
                <a:solidFill>
                  <a:srgbClr val="002060"/>
                </a:solidFill>
                <a:latin typeface="Times New Roman" panose="02020603050405020304" pitchFamily="18" charset="0"/>
                <a:cs typeface="Times New Roman" panose="02020603050405020304" pitchFamily="18" charset="0"/>
              </a:rPr>
              <a:t>* Đối với phụ huynh:</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Thông qua hoạt động hỗ trợ sưu tầm nguyên vật liệu từ phía phụ huynh, cũng phần nào giúp phụ huynh hiểu được tầm quan trọng của các hoạt động tham gia tại lớp học, thay đổi quan niệm đến lớp chỉ cần được chăm sóc là đủ.</a:t>
            </a:r>
          </a:p>
          <a:p>
            <a:pPr algn="just">
              <a:lnSpc>
                <a:spcPct val="150000"/>
              </a:lnSpc>
            </a:pPr>
            <a:r>
              <a:rPr lang="en-US" sz="2200" b="1">
                <a:solidFill>
                  <a:srgbClr val="002060"/>
                </a:solidFill>
                <a:latin typeface="Times New Roman" panose="02020603050405020304" pitchFamily="18" charset="0"/>
                <a:cs typeface="Times New Roman" panose="02020603050405020304" pitchFamily="18" charset="0"/>
              </a:rPr>
              <a:t>- Thông qua các hoạt động này, các bậc phụ huynh cũng cảm thấy niềm vui của các con khi đến </a:t>
            </a:r>
            <a:r>
              <a:rPr lang="en-US" sz="2200" b="1" smtClean="0">
                <a:solidFill>
                  <a:srgbClr val="002060"/>
                </a:solidFill>
                <a:latin typeface="Times New Roman" panose="02020603050405020304" pitchFamily="18" charset="0"/>
                <a:cs typeface="Times New Roman" panose="02020603050405020304" pitchFamily="18" charset="0"/>
              </a:rPr>
              <a:t>trường.</a:t>
            </a:r>
            <a:endParaRPr lang="en-US" sz="2400" b="1"/>
          </a:p>
        </p:txBody>
      </p:sp>
    </p:spTree>
    <p:extLst>
      <p:ext uri="{BB962C8B-B14F-4D97-AF65-F5344CB8AC3E}">
        <p14:creationId xmlns:p14="http://schemas.microsoft.com/office/powerpoint/2010/main" val="216141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5606599" cy="584775"/>
          </a:xfrm>
          <a:prstGeom prst="rect">
            <a:avLst/>
          </a:prstGeom>
          <a:noFill/>
        </p:spPr>
        <p:txBody>
          <a:bodyPr wrap="none" rtlCol="0">
            <a:spAutoFit/>
          </a:bodyPr>
          <a:lstStyle/>
          <a:p>
            <a:pPr fontAlgn="t"/>
            <a:r>
              <a:rPr lang="pt-BR" sz="3200" b="1">
                <a:solidFill>
                  <a:srgbClr val="002060"/>
                </a:solidFill>
                <a:latin typeface="Times New Roman" panose="02020603050405020304" pitchFamily="18" charset="0"/>
                <a:cs typeface="Times New Roman" panose="02020603050405020304" pitchFamily="18" charset="0"/>
              </a:rPr>
              <a:t>C. KẾT LUẬN – KIẾN NGHỊ</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p>
        </p:txBody>
      </p:sp>
      <p:sp>
        <p:nvSpPr>
          <p:cNvPr id="4" name="Rectangle 3"/>
          <p:cNvSpPr/>
          <p:nvPr/>
        </p:nvSpPr>
        <p:spPr>
          <a:xfrm>
            <a:off x="0" y="879187"/>
            <a:ext cx="9906000" cy="5478423"/>
          </a:xfrm>
          <a:prstGeom prst="rect">
            <a:avLst/>
          </a:prstGeom>
        </p:spPr>
        <p:txBody>
          <a:bodyPr wrap="square">
            <a:spAutoFit/>
          </a:bodyPr>
          <a:lstStyle/>
          <a:p>
            <a:pPr>
              <a:spcBef>
                <a:spcPts val="600"/>
              </a:spcBef>
            </a:pPr>
            <a:r>
              <a:rPr lang="en-US" sz="2200" b="1" dirty="0">
                <a:solidFill>
                  <a:srgbClr val="002060"/>
                </a:solidFill>
                <a:latin typeface="Times New Roman" panose="02020603050405020304" pitchFamily="18" charset="0"/>
                <a:cs typeface="Times New Roman" panose="02020603050405020304" pitchFamily="18" charset="0"/>
              </a:rPr>
              <a:t>I. </a:t>
            </a:r>
            <a:r>
              <a:rPr lang="en-US" sz="2200" b="1" dirty="0" err="1">
                <a:solidFill>
                  <a:srgbClr val="002060"/>
                </a:solidFill>
                <a:latin typeface="Times New Roman" panose="02020603050405020304" pitchFamily="18" charset="0"/>
                <a:cs typeface="Times New Roman" panose="02020603050405020304" pitchFamily="18" charset="0"/>
              </a:rPr>
              <a:t>Kết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luận</a:t>
            </a:r>
            <a:r>
              <a:rPr lang="en-US" sz="2200" b="1" dirty="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Không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chỉ</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dừng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lại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kết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quả</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đã</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được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trong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thời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gian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smtClean="0">
                <a:solidFill>
                  <a:srgbClr val="002060"/>
                </a:solidFill>
                <a:latin typeface="Times New Roman" panose="02020603050405020304" pitchFamily="18" charset="0"/>
                <a:cs typeface="Times New Roman" panose="02020603050405020304" pitchFamily="18" charset="0"/>
              </a:rPr>
              <a:t>qua, </a:t>
            </a:r>
            <a:r>
              <a:rPr lang="en-US" sz="2200" b="1" dirty="0" err="1">
                <a:solidFill>
                  <a:srgbClr val="002060"/>
                </a:solidFill>
                <a:latin typeface="Times New Roman" panose="02020603050405020304" pitchFamily="18" charset="0"/>
                <a:cs typeface="Times New Roman" panose="02020603050405020304" pitchFamily="18" charset="0"/>
              </a:rPr>
              <a:t>tôi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sẽ</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tiếp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tục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cố</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gắng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tìm</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tòi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xây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dựng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thêm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nghệ</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thuật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sáng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nữa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để</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giúp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phát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huy</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năng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cuộc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sống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hàng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ngày</a:t>
            </a:r>
            <a:r>
              <a:rPr lang="en-US" sz="2200" b="1" dirty="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làm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được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này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người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mầm</a:t>
            </a:r>
            <a:r>
              <a:rPr lang="en-US" sz="2200" b="1" dirty="0">
                <a:solidFill>
                  <a:srgbClr val="002060"/>
                </a:solidFill>
                <a:latin typeface="Times New Roman" panose="02020603050405020304" pitchFamily="18" charset="0"/>
                <a:cs typeface="Times New Roman" panose="02020603050405020304" pitchFamily="18" charset="0"/>
              </a:rPr>
              <a:t> non </a:t>
            </a:r>
            <a:r>
              <a:rPr lang="en-US" sz="2200" b="1" dirty="0" err="1">
                <a:solidFill>
                  <a:srgbClr val="002060"/>
                </a:solidFill>
                <a:latin typeface="Times New Roman" panose="02020603050405020304" pitchFamily="18" charset="0"/>
                <a:cs typeface="Times New Roman" panose="02020603050405020304" pitchFamily="18" charset="0"/>
              </a:rPr>
              <a:t>không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chỉ</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yêu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mến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còn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phải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biết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tự</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rèn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luyện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trì</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hỏi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kịp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thời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nắm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bắt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những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tiến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bộ</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khoa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của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công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nghệ</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thông</a:t>
            </a:r>
            <a:r>
              <a:rPr lang="en-US" sz="2200" b="1" dirty="0">
                <a:solidFill>
                  <a:srgbClr val="002060"/>
                </a:solidFill>
                <a:latin typeface="Times New Roman" panose="02020603050405020304" pitchFamily="18" charset="0"/>
                <a:cs typeface="Times New Roman" panose="02020603050405020304" pitchFamily="18" charset="0"/>
              </a:rPr>
              <a:t> tin </a:t>
            </a:r>
            <a:r>
              <a:rPr lang="en-US" sz="2200" b="1" dirty="0" err="1">
                <a:solidFill>
                  <a:srgbClr val="002060"/>
                </a:solidFill>
                <a:latin typeface="Times New Roman" panose="02020603050405020304" pitchFamily="18" charset="0"/>
                <a:cs typeface="Times New Roman" panose="02020603050405020304" pitchFamily="18" charset="0"/>
              </a:rPr>
              <a:t>để</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trang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bị</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lượng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kiến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thức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cần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thiết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việc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giảng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dạy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truyền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thụ</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kiến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thức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Việc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tham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động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một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vô</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cùng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quan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trọng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hàng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ngày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đối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không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thể</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thiếu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nó</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góp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phần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giúp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được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sáng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chủ</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tích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không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nhàm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chán</a:t>
            </a:r>
            <a:r>
              <a:rPr lang="en-US" sz="2200" b="1" dirty="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  Qua </a:t>
            </a:r>
            <a:r>
              <a:rPr lang="en-US" sz="2200" b="1" dirty="0" err="1">
                <a:solidFill>
                  <a:srgbClr val="002060"/>
                </a:solidFill>
                <a:latin typeface="Times New Roman" panose="02020603050405020304" pitchFamily="18" charset="0"/>
                <a:cs typeface="Times New Roman" panose="02020603050405020304" pitchFamily="18" charset="0"/>
              </a:rPr>
              <a:t>việc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hiện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góc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giúp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hứng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thú</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tập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trung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thể</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hiện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được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sự</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khéo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léo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óc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tưởng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tượng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sự</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giao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lưu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bè</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giúp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tích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một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cách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tự</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nguyện</a:t>
            </a:r>
            <a:r>
              <a:rPr lang="en-US" sz="2200" b="1" dirty="0" smtClean="0">
                <a:solidFill>
                  <a:srgbClr val="002060"/>
                </a:solidFill>
                <a:latin typeface="Times New Roman" panose="02020603050405020304" pitchFamily="18" charset="0"/>
                <a:cs typeface="Times New Roman" panose="02020603050405020304" pitchFamily="18" charset="0"/>
              </a:rPr>
              <a:t>.</a:t>
            </a:r>
            <a:endParaRPr lang="en-US" sz="2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95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853380"/>
            <a:ext cx="9677400" cy="430887"/>
          </a:xfrm>
          <a:prstGeom prst="rect">
            <a:avLst/>
          </a:prstGeom>
        </p:spPr>
        <p:txBody>
          <a:bodyPr wrap="square">
            <a:spAutoFit/>
          </a:bodyPr>
          <a:lstStyle/>
          <a:p>
            <a:pPr algn="ctr" fontAlgn="t"/>
            <a:r>
              <a:rPr lang="en-US" sz="2200" smtClean="0">
                <a:solidFill>
                  <a:srgbClr val="002060"/>
                </a:solidFill>
                <a:latin typeface="Times New Roman" panose="02020603050405020304" pitchFamily="18" charset="0"/>
                <a:cs typeface="Times New Roman" panose="02020603050405020304" pitchFamily="18" charset="0"/>
              </a:rPr>
              <a:t> </a:t>
            </a:r>
            <a:endParaRPr lang="en-US" sz="220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5606599" cy="584775"/>
          </a:xfrm>
          <a:prstGeom prst="rect">
            <a:avLst/>
          </a:prstGeom>
          <a:noFill/>
        </p:spPr>
        <p:txBody>
          <a:bodyPr wrap="none" rtlCol="0">
            <a:spAutoFit/>
          </a:bodyPr>
          <a:lstStyle/>
          <a:p>
            <a:pPr fontAlgn="t"/>
            <a:r>
              <a:rPr lang="pt-BR" sz="3200" b="1">
                <a:solidFill>
                  <a:srgbClr val="002060"/>
                </a:solidFill>
                <a:latin typeface="Times New Roman" panose="02020603050405020304" pitchFamily="18" charset="0"/>
                <a:cs typeface="Times New Roman" panose="02020603050405020304" pitchFamily="18" charset="0"/>
              </a:rPr>
              <a:t>C. KẾT LUẬN – KIẾN NGHỊ</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p>
        </p:txBody>
      </p:sp>
      <p:sp>
        <p:nvSpPr>
          <p:cNvPr id="4" name="Rectangle 3"/>
          <p:cNvSpPr/>
          <p:nvPr/>
        </p:nvSpPr>
        <p:spPr>
          <a:xfrm>
            <a:off x="0" y="879187"/>
            <a:ext cx="9906000" cy="6063198"/>
          </a:xfrm>
          <a:prstGeom prst="rect">
            <a:avLst/>
          </a:prstGeom>
        </p:spPr>
        <p:txBody>
          <a:bodyPr wrap="square">
            <a:spAutoFit/>
          </a:bodyPr>
          <a:lstStyle/>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III. </a:t>
            </a:r>
            <a:r>
              <a:rPr lang="en-US" sz="2200" b="1" dirty="0" err="1">
                <a:solidFill>
                  <a:srgbClr val="002060"/>
                </a:solidFill>
                <a:latin typeface="Times New Roman" panose="02020603050405020304" pitchFamily="18" charset="0"/>
                <a:cs typeface="Times New Roman" panose="02020603050405020304" pitchFamily="18" charset="0"/>
              </a:rPr>
              <a:t>Kiến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nghị</a:t>
            </a:r>
            <a:r>
              <a:rPr lang="en-US" sz="2200" b="1" dirty="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    Đ</a:t>
            </a:r>
            <a:r>
              <a:rPr lang="vi-VN" sz="2200" b="1" dirty="0">
                <a:solidFill>
                  <a:srgbClr val="002060"/>
                </a:solidFill>
                <a:latin typeface="Times New Roman" panose="02020603050405020304" pitchFamily="18" charset="0"/>
                <a:cs typeface="Times New Roman" panose="02020603050405020304" pitchFamily="18" charset="0"/>
              </a:rPr>
              <a:t>ề xuất </a:t>
            </a:r>
            <a:r>
              <a:rPr lang="en-US" sz="2200" b="1" dirty="0" err="1" smtClean="0">
                <a:solidFill>
                  <a:srgbClr val="002060"/>
                </a:solidFill>
                <a:latin typeface="Times New Roman" panose="02020603050405020304" pitchFamily="18" charset="0"/>
                <a:cs typeface="Times New Roman" panose="02020603050405020304" pitchFamily="18" charset="0"/>
              </a:rPr>
              <a:t>bổ</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a:solidFill>
                  <a:srgbClr val="002060"/>
                </a:solidFill>
                <a:latin typeface="Times New Roman" panose="02020603050405020304" pitchFamily="18" charset="0"/>
                <a:cs typeface="Times New Roman" panose="02020603050405020304" pitchFamily="18" charset="0"/>
              </a:rPr>
              <a:t>sung </a:t>
            </a:r>
            <a:r>
              <a:rPr lang="en-US" sz="2200" b="1" dirty="0" err="1" smtClean="0">
                <a:solidFill>
                  <a:srgbClr val="002060"/>
                </a:solidFill>
                <a:latin typeface="Times New Roman" panose="02020603050405020304" pitchFamily="18" charset="0"/>
                <a:cs typeface="Times New Roman" panose="02020603050405020304" pitchFamily="18" charset="0"/>
              </a:rPr>
              <a:t>đồ</a:t>
            </a:r>
            <a:r>
              <a:rPr lang="en-US" sz="2200" b="1" dirty="0" smtClean="0">
                <a:solidFill>
                  <a:srgbClr val="002060"/>
                </a:solidFill>
                <a:latin typeface="Times New Roman" panose="02020603050405020304" pitchFamily="18" charset="0"/>
                <a:cs typeface="Times New Roman" panose="02020603050405020304" pitchFamily="18" charset="0"/>
              </a:rPr>
              <a:t> dung </a:t>
            </a:r>
            <a:r>
              <a:rPr lang="en-US" sz="2200" b="1" dirty="0" err="1" smtClean="0">
                <a:solidFill>
                  <a:srgbClr val="002060"/>
                </a:solidFill>
                <a:latin typeface="Times New Roman" panose="02020603050405020304" pitchFamily="18" charset="0"/>
                <a:cs typeface="Times New Roman" panose="02020603050405020304" pitchFamily="18" charset="0"/>
              </a:rPr>
              <a:t>đồ</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chơi</a:t>
            </a:r>
            <a:r>
              <a:rPr lang="en-US" sz="2200" b="1" dirty="0" smtClean="0">
                <a:solidFill>
                  <a:srgbClr val="002060"/>
                </a:solidFill>
                <a:latin typeface="Times New Roman" panose="02020603050405020304" pitchFamily="18" charset="0"/>
                <a:cs typeface="Times New Roman" panose="02020603050405020304" pitchFamily="18" charset="0"/>
              </a:rPr>
              <a:t>, </a:t>
            </a:r>
            <a:r>
              <a:rPr lang="vi-VN" sz="2200" b="1" dirty="0" smtClean="0">
                <a:solidFill>
                  <a:srgbClr val="002060"/>
                </a:solidFill>
                <a:latin typeface="Times New Roman" panose="02020603050405020304" pitchFamily="18" charset="0"/>
                <a:cs typeface="Times New Roman" panose="02020603050405020304" pitchFamily="18" charset="0"/>
              </a:rPr>
              <a:t>trang </a:t>
            </a:r>
            <a:r>
              <a:rPr lang="vi-VN" sz="2200" b="1" dirty="0">
                <a:solidFill>
                  <a:srgbClr val="002060"/>
                </a:solidFill>
                <a:latin typeface="Times New Roman" panose="02020603050405020304" pitchFamily="18" charset="0"/>
                <a:cs typeface="Times New Roman" panose="02020603050405020304" pitchFamily="18" charset="0"/>
              </a:rPr>
              <a:t>thiết bị</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hiện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đại</a:t>
            </a:r>
            <a:r>
              <a:rPr lang="en-US" sz="2200" b="1" dirty="0">
                <a:solidFill>
                  <a:srgbClr val="002060"/>
                </a:solidFill>
                <a:latin typeface="Times New Roman" panose="02020603050405020304" pitchFamily="18" charset="0"/>
                <a:cs typeface="Times New Roman" panose="02020603050405020304" pitchFamily="18" charset="0"/>
              </a:rPr>
              <a:t> </a:t>
            </a:r>
            <a:r>
              <a:rPr lang="vi-VN" sz="2200" b="1" dirty="0" smtClean="0">
                <a:solidFill>
                  <a:srgbClr val="002060"/>
                </a:solidFill>
                <a:latin typeface="Times New Roman" panose="02020603050405020304" pitchFamily="18" charset="0"/>
                <a:cs typeface="Times New Roman" panose="02020603050405020304" pitchFamily="18" charset="0"/>
              </a:rPr>
              <a:t>để </a:t>
            </a:r>
            <a:r>
              <a:rPr lang="vi-VN" sz="2200" b="1" dirty="0">
                <a:solidFill>
                  <a:srgbClr val="002060"/>
                </a:solidFill>
                <a:latin typeface="Times New Roman" panose="02020603050405020304" pitchFamily="18" charset="0"/>
                <a:cs typeface="Times New Roman" panose="02020603050405020304" pitchFamily="18" charset="0"/>
              </a:rPr>
              <a:t>việc chăm s</a:t>
            </a:r>
            <a:r>
              <a:rPr lang="en-US" sz="2200" b="1" dirty="0" err="1">
                <a:solidFill>
                  <a:srgbClr val="002060"/>
                </a:solidFill>
                <a:latin typeface="Times New Roman" panose="02020603050405020304" pitchFamily="18" charset="0"/>
                <a:cs typeface="Times New Roman" panose="02020603050405020304" pitchFamily="18" charset="0"/>
              </a:rPr>
              <a:t>óc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giáo</a:t>
            </a:r>
            <a:r>
              <a:rPr lang="en-US" sz="2200" b="1" dirty="0">
                <a:solidFill>
                  <a:srgbClr val="002060"/>
                </a:solidFill>
                <a:latin typeface="Times New Roman" panose="02020603050405020304" pitchFamily="18" charset="0"/>
                <a:cs typeface="Times New Roman" panose="02020603050405020304" pitchFamily="18" charset="0"/>
              </a:rPr>
              <a:t> d</a:t>
            </a:r>
            <a:r>
              <a:rPr lang="vi-VN" sz="2200" b="1" dirty="0">
                <a:solidFill>
                  <a:srgbClr val="002060"/>
                </a:solidFill>
                <a:latin typeface="Times New Roman" panose="02020603050405020304" pitchFamily="18" charset="0"/>
                <a:cs typeface="Times New Roman" panose="02020603050405020304" pitchFamily="18" charset="0"/>
              </a:rPr>
              <a:t>ục trẻ được thuận lợi, tạo điều kiện cho trẻ ph</a:t>
            </a:r>
            <a:r>
              <a:rPr lang="en-US" sz="2200" b="1" dirty="0" err="1">
                <a:solidFill>
                  <a:srgbClr val="002060"/>
                </a:solidFill>
                <a:latin typeface="Times New Roman" panose="02020603050405020304" pitchFamily="18" charset="0"/>
                <a:cs typeface="Times New Roman" panose="02020603050405020304" pitchFamily="18" charset="0"/>
              </a:rPr>
              <a:t>át</a:t>
            </a:r>
            <a:r>
              <a:rPr lang="en-US" sz="2200" b="1" dirty="0">
                <a:solidFill>
                  <a:srgbClr val="002060"/>
                </a:solidFill>
                <a:latin typeface="Times New Roman" panose="02020603050405020304" pitchFamily="18" charset="0"/>
                <a:cs typeface="Times New Roman" panose="02020603050405020304" pitchFamily="18" charset="0"/>
              </a:rPr>
              <a:t> tri</a:t>
            </a:r>
            <a:r>
              <a:rPr lang="vi-VN" sz="2200" b="1" dirty="0">
                <a:solidFill>
                  <a:srgbClr val="002060"/>
                </a:solidFill>
                <a:latin typeface="Times New Roman" panose="02020603050405020304" pitchFamily="18" charset="0"/>
                <a:cs typeface="Times New Roman" panose="02020603050405020304" pitchFamily="18" charset="0"/>
              </a:rPr>
              <a:t>ển to</a:t>
            </a:r>
            <a:r>
              <a:rPr lang="en-US" sz="2200" b="1" dirty="0" err="1">
                <a:solidFill>
                  <a:srgbClr val="002060"/>
                </a:solidFill>
                <a:latin typeface="Times New Roman" panose="02020603050405020304" pitchFamily="18" charset="0"/>
                <a:cs typeface="Times New Roman" panose="02020603050405020304" pitchFamily="18" charset="0"/>
              </a:rPr>
              <a:t>àn</a:t>
            </a:r>
            <a:r>
              <a:rPr lang="en-US" sz="2200" b="1" dirty="0">
                <a:solidFill>
                  <a:srgbClr val="002060"/>
                </a:solidFill>
                <a:latin typeface="Times New Roman" panose="02020603050405020304" pitchFamily="18" charset="0"/>
                <a:cs typeface="Times New Roman" panose="02020603050405020304" pitchFamily="18" charset="0"/>
              </a:rPr>
              <a:t> di</a:t>
            </a:r>
            <a:r>
              <a:rPr lang="vi-VN" sz="2200" b="1" dirty="0">
                <a:solidFill>
                  <a:srgbClr val="002060"/>
                </a:solidFill>
                <a:latin typeface="Times New Roman" panose="02020603050405020304" pitchFamily="18" charset="0"/>
                <a:cs typeface="Times New Roman" panose="02020603050405020304" pitchFamily="18" charset="0"/>
              </a:rPr>
              <a:t>ện </a:t>
            </a:r>
            <a:r>
              <a:rPr lang="en-US" sz="2200" b="1" dirty="0" err="1" smtClean="0">
                <a:solidFill>
                  <a:srgbClr val="002060"/>
                </a:solidFill>
                <a:latin typeface="Times New Roman" panose="02020603050405020304" pitchFamily="18" charset="0"/>
                <a:cs typeface="Times New Roman" panose="02020603050405020304" pitchFamily="18" charset="0"/>
              </a:rPr>
              <a:t>giúp</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a:t>
            </a:r>
            <a:r>
              <a:rPr lang="vi-VN" sz="2200" b="1" dirty="0">
                <a:solidFill>
                  <a:srgbClr val="002060"/>
                </a:solidFill>
                <a:latin typeface="Times New Roman" panose="02020603050405020304" pitchFamily="18" charset="0"/>
                <a:cs typeface="Times New Roman" panose="02020603050405020304" pitchFamily="18" charset="0"/>
              </a:rPr>
              <a:t>ẻ c</a:t>
            </a:r>
            <a:r>
              <a:rPr lang="en-US" sz="2200" b="1" dirty="0">
                <a:solidFill>
                  <a:srgbClr val="002060"/>
                </a:solidFill>
                <a:latin typeface="Times New Roman" panose="02020603050405020304" pitchFamily="18" charset="0"/>
                <a:cs typeface="Times New Roman" panose="02020603050405020304" pitchFamily="18" charset="0"/>
              </a:rPr>
              <a:t>ó </a:t>
            </a:r>
            <a:r>
              <a:rPr lang="en-US" sz="2200" b="1" dirty="0" err="1">
                <a:solidFill>
                  <a:srgbClr val="002060"/>
                </a:solidFill>
                <a:latin typeface="Times New Roman" panose="02020603050405020304" pitchFamily="18" charset="0"/>
                <a:cs typeface="Times New Roman" panose="02020603050405020304" pitchFamily="18" charset="0"/>
              </a:rPr>
              <a:t>ti</a:t>
            </a:r>
            <a:r>
              <a:rPr lang="vi-VN" sz="2200" b="1" dirty="0">
                <a:solidFill>
                  <a:srgbClr val="002060"/>
                </a:solidFill>
                <a:latin typeface="Times New Roman" panose="02020603050405020304" pitchFamily="18" charset="0"/>
                <a:cs typeface="Times New Roman" panose="02020603050405020304" pitchFamily="18" charset="0"/>
              </a:rPr>
              <a:t>ền đề vững chắc v</a:t>
            </a:r>
            <a:r>
              <a:rPr lang="en-US" sz="2200" b="1" dirty="0" err="1">
                <a:solidFill>
                  <a:srgbClr val="002060"/>
                </a:solidFill>
                <a:latin typeface="Times New Roman" panose="02020603050405020304" pitchFamily="18" charset="0"/>
                <a:cs typeface="Times New Roman" panose="02020603050405020304" pitchFamily="18" charset="0"/>
              </a:rPr>
              <a:t>ào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trư</a:t>
            </a:r>
            <a:r>
              <a:rPr lang="vi-VN" sz="2200" b="1" dirty="0">
                <a:solidFill>
                  <a:srgbClr val="002060"/>
                </a:solidFill>
                <a:latin typeface="Times New Roman" panose="02020603050405020304" pitchFamily="18" charset="0"/>
                <a:cs typeface="Times New Roman" panose="02020603050405020304" pitchFamily="18" charset="0"/>
              </a:rPr>
              <a:t>ờng tiểu học.</a:t>
            </a:r>
            <a:endParaRPr lang="en-US" sz="2200" b="1" dirty="0">
              <a:solidFill>
                <a:srgbClr val="002060"/>
              </a:solidFill>
              <a:latin typeface="Times New Roman" panose="02020603050405020304" pitchFamily="18" charset="0"/>
              <a:cs typeface="Times New Roman" panose="02020603050405020304" pitchFamily="18" charset="0"/>
            </a:endParaRPr>
          </a:p>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Rất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nhận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được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thêm</a:t>
            </a:r>
            <a:r>
              <a:rPr lang="en-US" sz="2200" b="1" dirty="0">
                <a:solidFill>
                  <a:srgbClr val="002060"/>
                </a:solidFill>
                <a:latin typeface="Times New Roman" panose="02020603050405020304" pitchFamily="18" charset="0"/>
                <a:cs typeface="Times New Roman" panose="02020603050405020304" pitchFamily="18" charset="0"/>
              </a:rPr>
              <a:t> </a:t>
            </a:r>
            <a:r>
              <a:rPr lang="vi-VN" sz="2200" b="1" dirty="0">
                <a:solidFill>
                  <a:srgbClr val="002060"/>
                </a:solidFill>
                <a:latin typeface="Times New Roman" panose="02020603050405020304" pitchFamily="18" charset="0"/>
                <a:cs typeface="Times New Roman" panose="02020603050405020304" pitchFamily="18" charset="0"/>
              </a:rPr>
              <a:t>sự quan t</a:t>
            </a:r>
            <a:r>
              <a:rPr lang="en-US" sz="2200" b="1" dirty="0" err="1">
                <a:solidFill>
                  <a:srgbClr val="002060"/>
                </a:solidFill>
                <a:latin typeface="Times New Roman" panose="02020603050405020304" pitchFamily="18" charset="0"/>
                <a:cs typeface="Times New Roman" panose="02020603050405020304" pitchFamily="18" charset="0"/>
              </a:rPr>
              <a:t>âm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giúp</a:t>
            </a:r>
            <a:r>
              <a:rPr lang="en-US" sz="2200" b="1" dirty="0">
                <a:solidFill>
                  <a:srgbClr val="002060"/>
                </a:solidFill>
                <a:latin typeface="Times New Roman" panose="02020603050405020304" pitchFamily="18" charset="0"/>
                <a:cs typeface="Times New Roman" panose="02020603050405020304" pitchFamily="18" charset="0"/>
              </a:rPr>
              <a:t> đ</a:t>
            </a:r>
            <a:r>
              <a:rPr lang="vi-VN" sz="2200" b="1" dirty="0">
                <a:solidFill>
                  <a:srgbClr val="002060"/>
                </a:solidFill>
                <a:latin typeface="Times New Roman" panose="02020603050405020304" pitchFamily="18" charset="0"/>
                <a:cs typeface="Times New Roman" panose="02020603050405020304" pitchFamily="18" charset="0"/>
              </a:rPr>
              <a:t>ỡ của BGH nh</a:t>
            </a:r>
            <a:r>
              <a:rPr lang="en-US" sz="2200" b="1" dirty="0">
                <a:solidFill>
                  <a:srgbClr val="002060"/>
                </a:solidFill>
                <a:latin typeface="Times New Roman" panose="02020603050405020304" pitchFamily="18" charset="0"/>
                <a:cs typeface="Times New Roman" panose="02020603050405020304" pitchFamily="18" charset="0"/>
              </a:rPr>
              <a:t>à </a:t>
            </a:r>
            <a:r>
              <a:rPr lang="en-US" sz="2200" b="1" dirty="0" err="1">
                <a:solidFill>
                  <a:srgbClr val="002060"/>
                </a:solidFill>
                <a:latin typeface="Times New Roman" panose="02020603050405020304" pitchFamily="18" charset="0"/>
                <a:cs typeface="Times New Roman" panose="02020603050405020304" pitchFamily="18" charset="0"/>
              </a:rPr>
              <a:t>trư</a:t>
            </a:r>
            <a:r>
              <a:rPr lang="vi-VN" sz="2200" b="1" dirty="0">
                <a:solidFill>
                  <a:srgbClr val="002060"/>
                </a:solidFill>
                <a:latin typeface="Times New Roman" panose="02020603050405020304" pitchFamily="18" charset="0"/>
                <a:cs typeface="Times New Roman" panose="02020603050405020304" pitchFamily="18" charset="0"/>
              </a:rPr>
              <a:t>ờng </a:t>
            </a:r>
            <a:r>
              <a:rPr lang="en-US" sz="2200" b="1" dirty="0" err="1" smtClean="0">
                <a:solidFill>
                  <a:srgbClr val="002060"/>
                </a:solidFill>
                <a:latin typeface="Times New Roman" panose="02020603050405020304" pitchFamily="18" charset="0"/>
                <a:cs typeface="Times New Roman" panose="02020603050405020304" pitchFamily="18" charset="0"/>
              </a:rPr>
              <a:t>cũng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như</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sự</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quan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tâm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kiện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nữa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của</a:t>
            </a:r>
            <a:r>
              <a:rPr lang="vi-VN" sz="2200" b="1" dirty="0">
                <a:solidFill>
                  <a:srgbClr val="002060"/>
                </a:solidFill>
                <a:latin typeface="Times New Roman" panose="02020603050405020304" pitchFamily="18" charset="0"/>
                <a:cs typeface="Times New Roman" panose="02020603050405020304" pitchFamily="18" charset="0"/>
              </a:rPr>
              <a:t> c</a:t>
            </a:r>
            <a:r>
              <a:rPr lang="en-US" sz="2200" b="1" dirty="0" err="1">
                <a:solidFill>
                  <a:srgbClr val="002060"/>
                </a:solidFill>
                <a:latin typeface="Times New Roman" panose="02020603050405020304" pitchFamily="18" charset="0"/>
                <a:cs typeface="Times New Roman" panose="02020603050405020304" pitchFamily="18" charset="0"/>
              </a:rPr>
              <a:t>ác</a:t>
            </a:r>
            <a:r>
              <a:rPr lang="en-US" sz="2200" b="1" dirty="0">
                <a:solidFill>
                  <a:srgbClr val="002060"/>
                </a:solidFill>
                <a:latin typeface="Times New Roman" panose="02020603050405020304" pitchFamily="18" charset="0"/>
                <a:cs typeface="Times New Roman" panose="02020603050405020304" pitchFamily="18" charset="0"/>
              </a:rPr>
              <a:t> b</a:t>
            </a:r>
            <a:r>
              <a:rPr lang="vi-VN" sz="2200" b="1" dirty="0">
                <a:solidFill>
                  <a:srgbClr val="002060"/>
                </a:solidFill>
                <a:latin typeface="Times New Roman" panose="02020603050405020304" pitchFamily="18" charset="0"/>
                <a:cs typeface="Times New Roman" panose="02020603050405020304" pitchFamily="18" charset="0"/>
              </a:rPr>
              <a:t>ậc phụ </a:t>
            </a:r>
            <a:r>
              <a:rPr lang="vi-VN" sz="2200" b="1" dirty="0" smtClean="0">
                <a:solidFill>
                  <a:srgbClr val="002060"/>
                </a:solidFill>
                <a:latin typeface="Times New Roman" panose="02020603050405020304" pitchFamily="18" charset="0"/>
                <a:cs typeface="Times New Roman" panose="02020603050405020304" pitchFamily="18" charset="0"/>
              </a:rPr>
              <a:t>huynh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để</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tôi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hoàn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thành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tài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năm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này</a:t>
            </a:r>
            <a:r>
              <a:rPr lang="en-US" sz="2200" b="1" dirty="0" smtClean="0">
                <a:solidFill>
                  <a:srgbClr val="002060"/>
                </a:solidFill>
                <a:latin typeface="Times New Roman" panose="02020603050405020304" pitchFamily="18" charset="0"/>
                <a:cs typeface="Times New Roman" panose="02020603050405020304" pitchFamily="18" charset="0"/>
              </a:rPr>
              <a:t>.</a:t>
            </a:r>
          </a:p>
          <a:p>
            <a:pPr algn="just">
              <a:spcBef>
                <a:spcPts val="600"/>
              </a:spcBef>
            </a:pP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Rất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lãnh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cấp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tiếp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tục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thường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xuyên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tổ</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chức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buổi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vi-VN" sz="2200" b="1" dirty="0">
                <a:solidFill>
                  <a:srgbClr val="002060"/>
                </a:solidFill>
                <a:latin typeface="Times New Roman" panose="02020603050405020304" pitchFamily="18" charset="0"/>
                <a:cs typeface="Times New Roman" panose="02020603050405020304" pitchFamily="18" charset="0"/>
              </a:rPr>
              <a:t>chuy</a:t>
            </a:r>
            <a:r>
              <a:rPr lang="en-US" sz="2200" b="1" dirty="0" err="1">
                <a:solidFill>
                  <a:srgbClr val="002060"/>
                </a:solidFill>
                <a:latin typeface="Times New Roman" panose="02020603050405020304" pitchFamily="18" charset="0"/>
                <a:cs typeface="Times New Roman" panose="02020603050405020304" pitchFamily="18" charset="0"/>
              </a:rPr>
              <a:t>ên</a:t>
            </a:r>
            <a:r>
              <a:rPr lang="en-US" sz="2200" b="1" dirty="0">
                <a:solidFill>
                  <a:srgbClr val="002060"/>
                </a:solidFill>
                <a:latin typeface="Times New Roman" panose="02020603050405020304" pitchFamily="18" charset="0"/>
                <a:cs typeface="Times New Roman" panose="02020603050405020304" pitchFamily="18" charset="0"/>
              </a:rPr>
              <a:t> đ</a:t>
            </a:r>
            <a:r>
              <a:rPr lang="vi-VN" sz="2200" b="1" dirty="0">
                <a:solidFill>
                  <a:srgbClr val="002060"/>
                </a:solidFill>
                <a:latin typeface="Times New Roman" panose="02020603050405020304" pitchFamily="18" charset="0"/>
                <a:cs typeface="Times New Roman" panose="02020603050405020304" pitchFamily="18" charset="0"/>
              </a:rPr>
              <a:t>ề, c</a:t>
            </a:r>
            <a:r>
              <a:rPr lang="en-US" sz="2200" b="1" dirty="0" err="1">
                <a:solidFill>
                  <a:srgbClr val="002060"/>
                </a:solidFill>
                <a:latin typeface="Times New Roman" panose="02020603050405020304" pitchFamily="18" charset="0"/>
                <a:cs typeface="Times New Roman" panose="02020603050405020304" pitchFamily="18" charset="0"/>
              </a:rPr>
              <a:t>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ti</a:t>
            </a:r>
            <a:r>
              <a:rPr lang="vi-VN" sz="2200" b="1" dirty="0">
                <a:solidFill>
                  <a:srgbClr val="002060"/>
                </a:solidFill>
                <a:latin typeface="Times New Roman" panose="02020603050405020304" pitchFamily="18" charset="0"/>
                <a:cs typeface="Times New Roman" panose="02020603050405020304" pitchFamily="18" charset="0"/>
              </a:rPr>
              <a:t>ết dạy mẫu</a:t>
            </a:r>
            <a:r>
              <a:rPr lang="en-US" sz="2200" b="1" dirty="0">
                <a:solidFill>
                  <a:srgbClr val="002060"/>
                </a:solidFill>
                <a:latin typeface="Times New Roman" panose="02020603050405020304" pitchFamily="18" charset="0"/>
                <a:cs typeface="Times New Roman" panose="02020603050405020304" pitchFamily="18" charset="0"/>
              </a:rPr>
              <a:t>…</a:t>
            </a:r>
            <a:r>
              <a:rPr lang="vi-VN" sz="2200" b="1" dirty="0">
                <a:solidFill>
                  <a:srgbClr val="002060"/>
                </a:solidFill>
                <a:latin typeface="Times New Roman" panose="02020603050405020304" pitchFamily="18" charset="0"/>
                <a:cs typeface="Times New Roman" panose="02020603050405020304" pitchFamily="18" charset="0"/>
              </a:rPr>
              <a:t> để gi</a:t>
            </a:r>
            <a:r>
              <a:rPr lang="en-US" sz="2200" b="1" dirty="0" err="1">
                <a:solidFill>
                  <a:srgbClr val="002060"/>
                </a:solidFill>
                <a:latin typeface="Times New Roman" panose="02020603050405020304" pitchFamily="18" charset="0"/>
                <a:cs typeface="Times New Roman" panose="02020603050405020304" pitchFamily="18" charset="0"/>
              </a:rPr>
              <a:t>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chúng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tôi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có</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cơ</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hội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hỏi</a:t>
            </a:r>
            <a:r>
              <a:rPr lang="vi-VN" sz="2200" b="1" dirty="0">
                <a:solidFill>
                  <a:srgbClr val="002060"/>
                </a:solidFill>
                <a:latin typeface="Times New Roman" panose="02020603050405020304" pitchFamily="18" charset="0"/>
                <a:cs typeface="Times New Roman" panose="02020603050405020304" pitchFamily="18" charset="0"/>
              </a:rPr>
              <a:t> trau dồi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chuyên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môn</a:t>
            </a:r>
            <a:r>
              <a:rPr lang="en-US" sz="2200" b="1" dirty="0">
                <a:solidFill>
                  <a:srgbClr val="002060"/>
                </a:solidFill>
                <a:latin typeface="Times New Roman" panose="02020603050405020304" pitchFamily="18" charset="0"/>
                <a:cs typeface="Times New Roman" panose="02020603050405020304" pitchFamily="18" charset="0"/>
              </a:rPr>
              <a:t>,</a:t>
            </a:r>
            <a:r>
              <a:rPr lang="vi-VN" sz="2200" b="1" dirty="0">
                <a:solidFill>
                  <a:srgbClr val="002060"/>
                </a:solidFill>
                <a:latin typeface="Times New Roman" panose="02020603050405020304" pitchFamily="18" charset="0"/>
                <a:cs typeface="Times New Roman" panose="02020603050405020304" pitchFamily="18" charset="0"/>
              </a:rPr>
              <a:t> kinh nghiệm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giảng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dạy</a:t>
            </a:r>
            <a:r>
              <a:rPr lang="vi-VN" sz="2200" b="1" dirty="0">
                <a:solidFill>
                  <a:srgbClr val="002060"/>
                </a:solidFill>
                <a:latin typeface="Times New Roman" panose="02020603050405020304" pitchFamily="18" charset="0"/>
                <a:cs typeface="Times New Roman" panose="02020603050405020304" pitchFamily="18" charset="0"/>
              </a:rPr>
              <a:t>.</a:t>
            </a:r>
            <a:endParaRPr lang="en-US" sz="2200" b="1" dirty="0">
              <a:solidFill>
                <a:srgbClr val="002060"/>
              </a:solidFill>
              <a:latin typeface="Times New Roman" panose="02020603050405020304" pitchFamily="18" charset="0"/>
              <a:cs typeface="Times New Roman" panose="02020603050405020304" pitchFamily="18" charset="0"/>
            </a:endParaRPr>
          </a:p>
          <a:p>
            <a:pPr algn="just">
              <a:spcBef>
                <a:spcPts val="600"/>
              </a:spcBef>
            </a:pP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đây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là</a:t>
            </a:r>
            <a:r>
              <a:rPr lang="en-US" sz="2200" b="1" dirty="0">
                <a:solidFill>
                  <a:srgbClr val="002060"/>
                </a:solidFill>
                <a:latin typeface="Times New Roman" panose="02020603050405020304" pitchFamily="18" charset="0"/>
                <a:cs typeface="Times New Roman" panose="02020603050405020304" pitchFamily="18" charset="0"/>
              </a:rPr>
              <a:t> m</a:t>
            </a:r>
            <a:r>
              <a:rPr lang="vi-VN" sz="2200" b="1" dirty="0">
                <a:solidFill>
                  <a:srgbClr val="002060"/>
                </a:solidFill>
                <a:latin typeface="Times New Roman" panose="02020603050405020304" pitchFamily="18" charset="0"/>
                <a:cs typeface="Times New Roman" panose="02020603050405020304" pitchFamily="18" charset="0"/>
              </a:rPr>
              <a:t>ột số kinh nghiệm t</a:t>
            </a:r>
            <a:r>
              <a:rPr lang="en-US" sz="2200" b="1" dirty="0" err="1">
                <a:solidFill>
                  <a:srgbClr val="002060"/>
                </a:solidFill>
                <a:latin typeface="Times New Roman" panose="02020603050405020304" pitchFamily="18" charset="0"/>
                <a:cs typeface="Times New Roman" panose="02020603050405020304" pitchFamily="18" charset="0"/>
              </a:rPr>
              <a:t>ôi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đã</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a:t>
            </a:r>
            <a:r>
              <a:rPr lang="vi-VN" sz="2200" b="1" dirty="0">
                <a:solidFill>
                  <a:srgbClr val="002060"/>
                </a:solidFill>
                <a:latin typeface="Times New Roman" panose="02020603050405020304" pitchFamily="18" charset="0"/>
                <a:cs typeface="Times New Roman" panose="02020603050405020304" pitchFamily="18" charset="0"/>
              </a:rPr>
              <a:t>ợc trong thực tế</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năm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này</a:t>
            </a:r>
            <a:r>
              <a:rPr lang="vi-VN" sz="2200" b="1" dirty="0">
                <a:solidFill>
                  <a:srgbClr val="002060"/>
                </a:solidFill>
                <a:latin typeface="Times New Roman" panose="02020603050405020304" pitchFamily="18" charset="0"/>
                <a:cs typeface="Times New Roman" panose="02020603050405020304" pitchFamily="18" charset="0"/>
              </a:rPr>
              <a:t> cũng như qu</a:t>
            </a:r>
            <a:r>
              <a:rPr lang="en-US" sz="2200" b="1" dirty="0">
                <a:solidFill>
                  <a:srgbClr val="002060"/>
                </a:solidFill>
                <a:latin typeface="Times New Roman" panose="02020603050405020304" pitchFamily="18" charset="0"/>
                <a:cs typeface="Times New Roman" panose="02020603050405020304" pitchFamily="18" charset="0"/>
              </a:rPr>
              <a:t>á </a:t>
            </a:r>
            <a:r>
              <a:rPr lang="en-US" sz="2200" b="1" dirty="0" err="1">
                <a:solidFill>
                  <a:srgbClr val="002060"/>
                </a:solidFill>
                <a:latin typeface="Times New Roman" panose="02020603050405020304" pitchFamily="18" charset="0"/>
                <a:cs typeface="Times New Roman" panose="02020603050405020304" pitchFamily="18" charset="0"/>
              </a:rPr>
              <a:t>trình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công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tác</a:t>
            </a:r>
            <a:r>
              <a:rPr lang="en-US" sz="2200" b="1" dirty="0">
                <a:solidFill>
                  <a:srgbClr val="002060"/>
                </a:solidFill>
                <a:latin typeface="Times New Roman" panose="02020603050405020304" pitchFamily="18" charset="0"/>
                <a:cs typeface="Times New Roman" panose="02020603050405020304" pitchFamily="18" charset="0"/>
              </a:rPr>
              <a:t> t</a:t>
            </a:r>
            <a:r>
              <a:rPr lang="vi-VN" sz="2200" b="1" dirty="0">
                <a:solidFill>
                  <a:srgbClr val="002060"/>
                </a:solidFill>
                <a:latin typeface="Times New Roman" panose="02020603050405020304" pitchFamily="18" charset="0"/>
                <a:cs typeface="Times New Roman" panose="02020603050405020304" pitchFamily="18" charset="0"/>
              </a:rPr>
              <a:t>ại trường mầm non. T</a:t>
            </a:r>
            <a:r>
              <a:rPr lang="en-US" sz="2200" b="1" dirty="0" err="1">
                <a:solidFill>
                  <a:srgbClr val="002060"/>
                </a:solidFill>
                <a:latin typeface="Times New Roman" panose="02020603050405020304" pitchFamily="18" charset="0"/>
                <a:cs typeface="Times New Roman" panose="02020603050405020304" pitchFamily="18" charset="0"/>
              </a:rPr>
              <a:t>ôi</a:t>
            </a:r>
            <a:r>
              <a:rPr lang="en-US" sz="2200" b="1" dirty="0">
                <a:solidFill>
                  <a:srgbClr val="002060"/>
                </a:solidFill>
                <a:latin typeface="Times New Roman" panose="02020603050405020304" pitchFamily="18" charset="0"/>
                <a:cs typeface="Times New Roman" panose="02020603050405020304" pitchFamily="18" charset="0"/>
              </a:rPr>
              <a:t> r</a:t>
            </a:r>
            <a:r>
              <a:rPr lang="vi-VN" sz="2200" b="1" dirty="0">
                <a:solidFill>
                  <a:srgbClr val="002060"/>
                </a:solidFill>
                <a:latin typeface="Times New Roman" panose="02020603050405020304" pitchFamily="18" charset="0"/>
                <a:cs typeface="Times New Roman" panose="02020603050405020304" pitchFamily="18" charset="0"/>
              </a:rPr>
              <a:t>ất mong nhận được </a:t>
            </a:r>
            <a:r>
              <a:rPr lang="en-US" sz="2200" b="1" dirty="0">
                <a:solidFill>
                  <a:srgbClr val="002060"/>
                </a:solidFill>
                <a:latin typeface="Times New Roman" panose="02020603050405020304" pitchFamily="18" charset="0"/>
                <a:cs typeface="Times New Roman" panose="02020603050405020304" pitchFamily="18" charset="0"/>
              </a:rPr>
              <a:t>ý </a:t>
            </a:r>
            <a:r>
              <a:rPr lang="en-US" sz="2200" b="1" dirty="0" err="1">
                <a:solidFill>
                  <a:srgbClr val="002060"/>
                </a:solidFill>
                <a:latin typeface="Times New Roman" panose="02020603050405020304" pitchFamily="18" charset="0"/>
                <a:cs typeface="Times New Roman" panose="02020603050405020304" pitchFamily="18" charset="0"/>
              </a:rPr>
              <a:t>ki</a:t>
            </a:r>
            <a:r>
              <a:rPr lang="vi-VN" sz="2200" b="1" dirty="0">
                <a:solidFill>
                  <a:srgbClr val="002060"/>
                </a:solidFill>
                <a:latin typeface="Times New Roman" panose="02020603050405020304" pitchFamily="18" charset="0"/>
                <a:cs typeface="Times New Roman" panose="02020603050405020304" pitchFamily="18" charset="0"/>
              </a:rPr>
              <a:t>ến đ</a:t>
            </a:r>
            <a:r>
              <a:rPr lang="en-US" sz="2200" b="1" dirty="0" err="1">
                <a:solidFill>
                  <a:srgbClr val="002060"/>
                </a:solidFill>
                <a:latin typeface="Times New Roman" panose="02020603050405020304" pitchFamily="18" charset="0"/>
                <a:cs typeface="Times New Roman" panose="02020603050405020304" pitchFamily="18" charset="0"/>
              </a:rPr>
              <a:t>óng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góp</a:t>
            </a:r>
            <a:r>
              <a:rPr lang="en-US" sz="2200" b="1" dirty="0">
                <a:solidFill>
                  <a:srgbClr val="002060"/>
                </a:solidFill>
                <a:latin typeface="Times New Roman" panose="02020603050405020304" pitchFamily="18" charset="0"/>
                <a:cs typeface="Times New Roman" panose="02020603050405020304" pitchFamily="18" charset="0"/>
              </a:rPr>
              <a:t> c</a:t>
            </a:r>
            <a:r>
              <a:rPr lang="vi-VN" sz="2200" b="1" dirty="0">
                <a:solidFill>
                  <a:srgbClr val="002060"/>
                </a:solidFill>
                <a:latin typeface="Times New Roman" panose="02020603050405020304" pitchFamily="18" charset="0"/>
                <a:cs typeface="Times New Roman" panose="02020603050405020304" pitchFamily="18" charset="0"/>
              </a:rPr>
              <a:t>ủa c</a:t>
            </a:r>
            <a:r>
              <a:rPr lang="en-US" sz="2200" b="1" dirty="0" err="1">
                <a:solidFill>
                  <a:srgbClr val="002060"/>
                </a:solidFill>
                <a:latin typeface="Times New Roman" panose="02020603050405020304" pitchFamily="18" charset="0"/>
                <a:cs typeface="Times New Roman" panose="02020603050405020304" pitchFamily="18" charset="0"/>
              </a:rPr>
              <a:t>ác</a:t>
            </a:r>
            <a:r>
              <a:rPr lang="en-US" sz="2200" b="1" dirty="0">
                <a:solidFill>
                  <a:srgbClr val="002060"/>
                </a:solidFill>
                <a:latin typeface="Times New Roman" panose="02020603050405020304" pitchFamily="18" charset="0"/>
                <a:cs typeface="Times New Roman" panose="02020603050405020304" pitchFamily="18" charset="0"/>
              </a:rPr>
              <a:t> đ</a:t>
            </a:r>
            <a:r>
              <a:rPr lang="vi-VN" sz="2200" b="1" dirty="0">
                <a:solidFill>
                  <a:srgbClr val="002060"/>
                </a:solidFill>
                <a:latin typeface="Times New Roman" panose="02020603050405020304" pitchFamily="18" charset="0"/>
                <a:cs typeface="Times New Roman" panose="02020603050405020304" pitchFamily="18" charset="0"/>
              </a:rPr>
              <a:t>ồng ch</a:t>
            </a:r>
            <a:r>
              <a:rPr lang="en-US" sz="2200" b="1" dirty="0">
                <a:solidFill>
                  <a:srgbClr val="002060"/>
                </a:solidFill>
                <a:latin typeface="Times New Roman" panose="02020603050405020304" pitchFamily="18" charset="0"/>
                <a:cs typeface="Times New Roman" panose="02020603050405020304" pitchFamily="18" charset="0"/>
              </a:rPr>
              <a:t>í </a:t>
            </a:r>
            <a:r>
              <a:rPr lang="en-US" sz="2200" b="1" dirty="0" err="1">
                <a:solidFill>
                  <a:srgbClr val="002060"/>
                </a:solidFill>
                <a:latin typeface="Times New Roman" panose="02020603050405020304" pitchFamily="18" charset="0"/>
                <a:cs typeface="Times New Roman" panose="02020603050405020304" pitchFamily="18" charset="0"/>
              </a:rPr>
              <a:t>lãnh</a:t>
            </a:r>
            <a:r>
              <a:rPr lang="en-US" sz="2200" b="1" dirty="0">
                <a:solidFill>
                  <a:srgbClr val="002060"/>
                </a:solidFill>
                <a:latin typeface="Times New Roman" panose="02020603050405020304" pitchFamily="18" charset="0"/>
                <a:cs typeface="Times New Roman" panose="02020603050405020304" pitchFamily="18" charset="0"/>
              </a:rPr>
              <a:t> đ</a:t>
            </a:r>
            <a:r>
              <a:rPr lang="vi-VN" sz="2200" b="1" dirty="0">
                <a:solidFill>
                  <a:srgbClr val="002060"/>
                </a:solidFill>
                <a:latin typeface="Times New Roman" panose="02020603050405020304" pitchFamily="18" charset="0"/>
                <a:cs typeface="Times New Roman" panose="02020603050405020304" pitchFamily="18" charset="0"/>
              </a:rPr>
              <a:t>ạo, c</a:t>
            </a:r>
            <a:r>
              <a:rPr lang="en-US" sz="2200" b="1" dirty="0" err="1">
                <a:solidFill>
                  <a:srgbClr val="002060"/>
                </a:solidFill>
                <a:latin typeface="Times New Roman" panose="02020603050405020304" pitchFamily="18" charset="0"/>
                <a:cs typeface="Times New Roman" panose="02020603050405020304" pitchFamily="18" charset="0"/>
              </a:rPr>
              <a:t>ác</a:t>
            </a:r>
            <a:r>
              <a:rPr lang="en-US" sz="2200" b="1" dirty="0">
                <a:solidFill>
                  <a:srgbClr val="002060"/>
                </a:solidFill>
                <a:latin typeface="Times New Roman" panose="02020603050405020304" pitchFamily="18" charset="0"/>
                <a:cs typeface="Times New Roman" panose="02020603050405020304" pitchFamily="18" charset="0"/>
              </a:rPr>
              <a:t> b</a:t>
            </a:r>
            <a:r>
              <a:rPr lang="vi-VN" sz="2200" b="1" dirty="0">
                <a:solidFill>
                  <a:srgbClr val="002060"/>
                </a:solidFill>
                <a:latin typeface="Times New Roman" panose="02020603050405020304" pitchFamily="18" charset="0"/>
                <a:cs typeface="Times New Roman" panose="02020603050405020304" pitchFamily="18" charset="0"/>
              </a:rPr>
              <a:t>ạn đồng nghiệp để b</a:t>
            </a:r>
            <a:r>
              <a:rPr lang="en-US" sz="2200" b="1" dirty="0" err="1">
                <a:solidFill>
                  <a:srgbClr val="002060"/>
                </a:solidFill>
                <a:latin typeface="Times New Roman" panose="02020603050405020304" pitchFamily="18" charset="0"/>
                <a:cs typeface="Times New Roman" panose="02020603050405020304" pitchFamily="18" charset="0"/>
              </a:rPr>
              <a:t>ài</a:t>
            </a:r>
            <a:r>
              <a:rPr lang="en-US" sz="2200" b="1" dirty="0">
                <a:solidFill>
                  <a:srgbClr val="002060"/>
                </a:solidFill>
                <a:latin typeface="Times New Roman" panose="02020603050405020304" pitchFamily="18" charset="0"/>
                <a:cs typeface="Times New Roman" panose="02020603050405020304" pitchFamily="18" charset="0"/>
              </a:rPr>
              <a:t> vi</a:t>
            </a:r>
            <a:r>
              <a:rPr lang="vi-VN" sz="2200" b="1" dirty="0">
                <a:solidFill>
                  <a:srgbClr val="002060"/>
                </a:solidFill>
                <a:latin typeface="Times New Roman" panose="02020603050405020304" pitchFamily="18" charset="0"/>
                <a:cs typeface="Times New Roman" panose="02020603050405020304" pitchFamily="18" charset="0"/>
              </a:rPr>
              <a:t>ết được phong ph</a:t>
            </a:r>
            <a:r>
              <a:rPr lang="en-US" sz="2200" b="1" dirty="0">
                <a:solidFill>
                  <a:srgbClr val="002060"/>
                </a:solidFill>
                <a:latin typeface="Times New Roman" panose="02020603050405020304" pitchFamily="18" charset="0"/>
                <a:cs typeface="Times New Roman" panose="02020603050405020304" pitchFamily="18" charset="0"/>
              </a:rPr>
              <a:t>ú </a:t>
            </a:r>
            <a:r>
              <a:rPr lang="en-US" sz="2200" b="1" dirty="0" err="1">
                <a:solidFill>
                  <a:srgbClr val="002060"/>
                </a:solidFill>
                <a:latin typeface="Times New Roman" panose="02020603050405020304" pitchFamily="18" charset="0"/>
                <a:cs typeface="Times New Roman" panose="02020603050405020304" pitchFamily="18" charset="0"/>
              </a:rPr>
              <a:t>hơn</a:t>
            </a:r>
            <a:r>
              <a:rPr lang="en-US" sz="2200" b="1" dirty="0">
                <a:solidFill>
                  <a:srgbClr val="002060"/>
                </a:solidFill>
                <a:latin typeface="Times New Roman" panose="02020603050405020304" pitchFamily="18" charset="0"/>
                <a:cs typeface="Times New Roman" panose="02020603050405020304" pitchFamily="18" charset="0"/>
              </a:rPr>
              <a:t>, hi</a:t>
            </a:r>
            <a:r>
              <a:rPr lang="vi-VN" sz="2200" b="1" dirty="0">
                <a:solidFill>
                  <a:srgbClr val="002060"/>
                </a:solidFill>
                <a:latin typeface="Times New Roman" panose="02020603050405020304" pitchFamily="18" charset="0"/>
                <a:cs typeface="Times New Roman" panose="02020603050405020304" pitchFamily="18" charset="0"/>
              </a:rPr>
              <a:t>ệu quả cao hơn nữa.</a:t>
            </a:r>
            <a:endParaRPr lang="en-US" sz="2200" b="1" dirty="0">
              <a:solidFill>
                <a:srgbClr val="002060"/>
              </a:solidFill>
              <a:latin typeface="Times New Roman" panose="02020603050405020304" pitchFamily="18" charset="0"/>
              <a:cs typeface="Times New Roman" panose="02020603050405020304" pitchFamily="18" charset="0"/>
            </a:endParaRPr>
          </a:p>
          <a:p>
            <a:pPr algn="just">
              <a:spcBef>
                <a:spcPts val="600"/>
              </a:spcBef>
            </a:pP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Tôi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xin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trân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trọng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cảm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ơn</a:t>
            </a:r>
            <a:r>
              <a:rPr lang="en-US" sz="2200" b="1" dirty="0" smtClean="0">
                <a:solidFill>
                  <a:srgbClr val="002060"/>
                </a:solidFill>
                <a:latin typeface="Times New Roman" panose="02020603050405020304" pitchFamily="18" charset="0"/>
                <a:cs typeface="Times New Roman" panose="02020603050405020304" pitchFamily="18" charset="0"/>
              </a:rPr>
              <a:t>!</a:t>
            </a:r>
            <a:endParaRPr lang="en-US" sz="2200" b="1" dirty="0">
              <a:solidFill>
                <a:srgbClr val="002060"/>
              </a:solidFill>
              <a:latin typeface="Times New Roman" panose="02020603050405020304" pitchFamily="18" charset="0"/>
              <a:cs typeface="Times New Roman" panose="02020603050405020304" pitchFamily="18" charset="0"/>
            </a:endParaRPr>
          </a:p>
          <a:p>
            <a:pPr fontAlgn="t">
              <a:lnSpc>
                <a:spcPct val="150000"/>
              </a:lnSpc>
            </a:pPr>
            <a:endParaRPr lang="en-US"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92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96064"/>
            <a:ext cx="9823450" cy="6001643"/>
          </a:xfrm>
          <a:prstGeom prst="rect">
            <a:avLst/>
          </a:prstGeom>
        </p:spPr>
        <p:txBody>
          <a:bodyPr wrap="square">
            <a:spAutoFit/>
          </a:bodyPr>
          <a:lstStyle/>
          <a:p>
            <a:pPr algn="just"/>
            <a:r>
              <a:rPr lang="en-US" sz="2400" b="1">
                <a:solidFill>
                  <a:srgbClr val="002060"/>
                </a:solidFill>
                <a:latin typeface="Times New Roman" panose="02020603050405020304" pitchFamily="18" charset="0"/>
                <a:cs typeface="Times New Roman" panose="02020603050405020304" pitchFamily="18" charset="0"/>
              </a:rPr>
              <a:t>I. Cơ sở lý luận: </a:t>
            </a:r>
          </a:p>
          <a:p>
            <a:pPr algn="just"/>
            <a:r>
              <a:rPr lang="en-US" sz="2400">
                <a:solidFill>
                  <a:srgbClr val="002060"/>
                </a:solidFill>
                <a:latin typeface="Times New Roman" panose="02020603050405020304" pitchFamily="18" charset="0"/>
                <a:cs typeface="Times New Roman" panose="02020603050405020304" pitchFamily="18" charset="0"/>
              </a:rPr>
              <a:t>   </a:t>
            </a:r>
            <a:r>
              <a:rPr lang="en-US" sz="2400" b="1">
                <a:solidFill>
                  <a:srgbClr val="002060"/>
                </a:solidFill>
                <a:latin typeface="Times New Roman" panose="02020603050405020304" pitchFamily="18" charset="0"/>
                <a:cs typeface="Times New Roman" panose="02020603050405020304" pitchFamily="18" charset="0"/>
              </a:rPr>
              <a:t>Giáo dục STEAM về bản chất được hiểu là trang bị cho trẻ những kiến thức và kỹ năng cần thiết liên quan đến các lĩnh vực khoa học, công nghệ, kỹ thuật, nghệ thuật và toán học. Các kiến thức và kỹ năng này được tích hợp, lồng ghép và bổ trợ cho nhau giúp trẻ không chỉ hiểu biết về nguyên lý mà còn có thể thực hành và tạo ra được những sản phẩm trong cuộc sống hàng ngày. </a:t>
            </a:r>
          </a:p>
          <a:p>
            <a:pPr algn="just"/>
            <a:r>
              <a:rPr lang="en-US" sz="2400" b="1">
                <a:solidFill>
                  <a:srgbClr val="002060"/>
                </a:solidFill>
                <a:latin typeface="Times New Roman" panose="02020603050405020304" pitchFamily="18" charset="0"/>
                <a:cs typeface="Times New Roman" panose="02020603050405020304" pitchFamily="18" charset="0"/>
              </a:rPr>
              <a:t>   Giáo dục STEAM đã phá đi khoảng cách giữa lý thuyết và thực tiễn, tạo ra những con người có năng lực làm việc một cách sáng tạo. Việc tiếp xúc với chương trình STEAM cũng làm tăng kiến thức cụ thể của trẻ về khoa học, công nghệ, từ đó giúp trẻ thích khám phá, thích tìm hiểu thế giới xung quanh. </a:t>
            </a:r>
          </a:p>
          <a:p>
            <a:pPr algn="just"/>
            <a:r>
              <a:rPr lang="en-US" sz="2400" b="1">
                <a:solidFill>
                  <a:srgbClr val="002060"/>
                </a:solidFill>
                <a:latin typeface="Times New Roman" panose="02020603050405020304" pitchFamily="18" charset="0"/>
                <a:cs typeface="Times New Roman" panose="02020603050405020304" pitchFamily="18" charset="0"/>
              </a:rPr>
              <a:t>   Hiểu điều này, giáo viên tích cực khuyến khích trẻ tự do thử sức với nhiều ý tưởng khác nhau và không để cho cảm giác “sợ sai” sẽ kiềm chế khả năng của trẻ. Giáo viên sẽ là người luôn lắng nghe đa chiều và mang lại cho trẻ một nền tảng kiến thức thực tế ngay từ khi còn nhỏ. </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70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38200"/>
            <a:ext cx="9823450" cy="5909310"/>
          </a:xfrm>
          <a:prstGeom prst="rect">
            <a:avLst/>
          </a:prstGeom>
        </p:spPr>
        <p:txBody>
          <a:bodyPr wrap="square">
            <a:spAutoFit/>
          </a:bodyPr>
          <a:lstStyle/>
          <a:p>
            <a:r>
              <a:rPr lang="en-US" b="1">
                <a:solidFill>
                  <a:srgbClr val="002060"/>
                </a:solidFill>
                <a:latin typeface="Times New Roman" panose="02020603050405020304" pitchFamily="18" charset="0"/>
                <a:cs typeface="Times New Roman" panose="02020603050405020304" pitchFamily="18" charset="0"/>
              </a:rPr>
              <a:t>II. Cơ sở thực tiễn:</a:t>
            </a:r>
            <a:endParaRPr lang="en-US">
              <a:solidFill>
                <a:srgbClr val="002060"/>
              </a:solidFill>
              <a:latin typeface="Times New Roman" panose="02020603050405020304" pitchFamily="18" charset="0"/>
              <a:cs typeface="Times New Roman" panose="02020603050405020304" pitchFamily="18" charset="0"/>
            </a:endParaRPr>
          </a:p>
          <a:p>
            <a:pPr algn="just"/>
            <a:r>
              <a:rPr lang="en-US" b="1">
                <a:solidFill>
                  <a:srgbClr val="002060"/>
                </a:solidFill>
                <a:latin typeface="Times New Roman" panose="02020603050405020304" pitchFamily="18" charset="0"/>
                <a:cs typeface="Times New Roman" panose="02020603050405020304" pitchFamily="18" charset="0"/>
              </a:rPr>
              <a:t>1. Ứng dụng phương pháp giáo dục STEAM trong hoạt động tạo hình</a:t>
            </a:r>
            <a:r>
              <a:rPr lang="en-US">
                <a:solidFill>
                  <a:srgbClr val="002060"/>
                </a:solidFill>
                <a:latin typeface="Times New Roman" panose="02020603050405020304" pitchFamily="18" charset="0"/>
                <a:cs typeface="Times New Roman" panose="02020603050405020304" pitchFamily="18" charset="0"/>
              </a:rPr>
              <a:t>:</a:t>
            </a:r>
          </a:p>
          <a:p>
            <a:pPr algn="just"/>
            <a:r>
              <a:rPr lang="en-US" b="1" smtClean="0">
                <a:solidFill>
                  <a:srgbClr val="00206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Trẻ </a:t>
            </a:r>
            <a:r>
              <a:rPr lang="en-US" b="1" smtClean="0">
                <a:solidFill>
                  <a:srgbClr val="002060"/>
                </a:solidFill>
                <a:latin typeface="Times New Roman" panose="02020603050405020304" pitchFamily="18" charset="0"/>
                <a:cs typeface="Times New Roman" panose="02020603050405020304" pitchFamily="18" charset="0"/>
              </a:rPr>
              <a:t>tự </a:t>
            </a:r>
            <a:r>
              <a:rPr lang="en-US" b="1">
                <a:solidFill>
                  <a:srgbClr val="002060"/>
                </a:solidFill>
                <a:latin typeface="Times New Roman" panose="02020603050405020304" pitchFamily="18" charset="0"/>
                <a:cs typeface="Times New Roman" panose="02020603050405020304" pitchFamily="18" charset="0"/>
              </a:rPr>
              <a:t>khám phá, tự chơi, tự học dưới sự quan sát, tôn trọng sự tự do của giáo viên. Giáo viên chỉ tham gia vào quá trình tìm hiểu của trẻ khi trẻ có những hành vi không phù hợp với chuẩn mực đạo đức. </a:t>
            </a:r>
          </a:p>
          <a:p>
            <a:pPr algn="just"/>
            <a:r>
              <a:rPr lang="en-US" b="1">
                <a:solidFill>
                  <a:srgbClr val="002060"/>
                </a:solidFill>
                <a:latin typeface="Times New Roman" panose="02020603050405020304" pitchFamily="18" charset="0"/>
                <a:cs typeface="Times New Roman" panose="02020603050405020304" pitchFamily="18" charset="0"/>
              </a:rPr>
              <a:t>- Trẻ học theo hứng thú và sở thích của mình, trẻ tự do lựa chọn cách thức thực hiện</a:t>
            </a:r>
            <a:r>
              <a:rPr lang="en-US" b="1" smtClean="0">
                <a:solidFill>
                  <a:srgbClr val="002060"/>
                </a:solidFill>
                <a:latin typeface="Times New Roman" panose="02020603050405020304" pitchFamily="18" charset="0"/>
                <a:cs typeface="Times New Roman" panose="02020603050405020304" pitchFamily="18" charset="0"/>
              </a:rPr>
              <a:t>, cách </a:t>
            </a:r>
            <a:r>
              <a:rPr lang="en-US" b="1">
                <a:solidFill>
                  <a:srgbClr val="002060"/>
                </a:solidFill>
                <a:latin typeface="Times New Roman" panose="02020603050405020304" pitchFamily="18" charset="0"/>
                <a:cs typeface="Times New Roman" panose="02020603050405020304" pitchFamily="18" charset="0"/>
              </a:rPr>
              <a:t>khám phá, tìm hiểu sự vật hiện tượng, nguyên vật liệu học tập hay bất kì thứ gì trẻ sáng tạo ra. Giáo viên chỉ là người quan sát nhằm phát hiện ra những điểm mạnh, điểm yếu của trẻ để vun đắp, bồi dưỡng thêm, hỗ trợ trẻ trong việc tìm ra những mối liên hệ giữa các lĩnh vực (toán học, kĩ thuật, khoa học, công nghệ và nghệ thuật) có trong sản phẩm trẻ muốn tạo ra nhằm giúp trẻ phát triển nhận thức một cách toàn diện nhất. </a:t>
            </a:r>
          </a:p>
          <a:p>
            <a:pPr algn="just"/>
            <a:r>
              <a:rPr lang="en-US" b="1">
                <a:solidFill>
                  <a:srgbClr val="002060"/>
                </a:solidFill>
                <a:latin typeface="Times New Roman" panose="02020603050405020304" pitchFamily="18" charset="0"/>
                <a:cs typeface="Times New Roman" panose="02020603050405020304" pitchFamily="18" charset="0"/>
              </a:rPr>
              <a:t>– Sử dụng nguyên liệu tạo hình đặc biệt, có yếu tố “sáng tạo” để trẻ được thỏa sức phát huy sự sáng tạo của mình, tận dụng hết những nguyên vật liệu xung quanh nhằm tạo ra sản phẩm tạo hình theo ý muốn và trẻ phải tự tìm hiểu, tự sửa lỗi cho đến khi đạt được mục đích. </a:t>
            </a:r>
          </a:p>
          <a:p>
            <a:pPr algn="just"/>
            <a:r>
              <a:rPr lang="en-US" b="1">
                <a:solidFill>
                  <a:srgbClr val="002060"/>
                </a:solidFill>
                <a:latin typeface="Times New Roman" panose="02020603050405020304" pitchFamily="18" charset="0"/>
                <a:cs typeface="Times New Roman" panose="02020603050405020304" pitchFamily="18" charset="0"/>
              </a:rPr>
              <a:t>- Việc tổ chức hoạt động một cách linh hoạt, tích hợp nhiều lĩnh vực, từ đó tạo điều kiện cho trẻ thỏa sức khám phá. </a:t>
            </a:r>
          </a:p>
          <a:p>
            <a:pPr algn="just"/>
            <a:r>
              <a:rPr lang="en-US" b="1">
                <a:solidFill>
                  <a:srgbClr val="002060"/>
                </a:solidFill>
                <a:latin typeface="Times New Roman" panose="02020603050405020304" pitchFamily="18" charset="0"/>
                <a:cs typeface="Times New Roman" panose="02020603050405020304" pitchFamily="18" charset="0"/>
              </a:rPr>
              <a:t>- Đề cao việc trẻ được “tự học”, hướng đến các hoạt động ý nghĩa và rèn luyện kĩ năng mềm. Trẻ được trải nghiệm thực tế và rút ra kinh nghiệm cho bản thân. </a:t>
            </a:r>
          </a:p>
          <a:p>
            <a:pPr algn="just"/>
            <a:r>
              <a:rPr lang="en-US" b="1">
                <a:solidFill>
                  <a:srgbClr val="002060"/>
                </a:solidFill>
                <a:latin typeface="Times New Roman" panose="02020603050405020304" pitchFamily="18" charset="0"/>
                <a:cs typeface="Times New Roman" panose="02020603050405020304" pitchFamily="18" charset="0"/>
              </a:rPr>
              <a:t>   “Ứng dụng phương pháp giáo dục Steam trong hoạt động tạo hình” là mang đến với trẻ những kiến thức, hiểu biết về thế giới xung quanh một cách đơn giản, nhẹ nhàng, gần gũi với những đồ dùng, vật liệu gần gũi, mang đến cho trẻ những điều thú vị trong hoạt động. </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56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38200"/>
            <a:ext cx="9823450" cy="5632311"/>
          </a:xfrm>
          <a:prstGeom prst="rect">
            <a:avLst/>
          </a:prstGeom>
        </p:spPr>
        <p:txBody>
          <a:bodyPr wrap="square">
            <a:spAutoFit/>
          </a:bodyPr>
          <a:lstStyle/>
          <a:p>
            <a:r>
              <a:rPr lang="en-US" b="1" dirty="0">
                <a:solidFill>
                  <a:srgbClr val="002060"/>
                </a:solidFill>
                <a:latin typeface="Times New Roman" panose="02020603050405020304" pitchFamily="18" charset="0"/>
                <a:cs typeface="Times New Roman" panose="02020603050405020304" pitchFamily="18" charset="0"/>
              </a:rPr>
              <a:t>II. </a:t>
            </a:r>
            <a:r>
              <a:rPr lang="en-US" b="1" dirty="0" err="1">
                <a:solidFill>
                  <a:srgbClr val="002060"/>
                </a:solidFill>
                <a:latin typeface="Times New Roman" panose="02020603050405020304" pitchFamily="18" charset="0"/>
                <a:cs typeface="Times New Roman" panose="02020603050405020304" pitchFamily="18" charset="0"/>
              </a:rPr>
              <a:t>Cơ</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sở</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thực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tiễn</a:t>
            </a:r>
            <a:r>
              <a:rPr lang="en-US" b="1" dirty="0">
                <a:solidFill>
                  <a:srgbClr val="002060"/>
                </a:solidFill>
                <a:latin typeface="Times New Roman" panose="02020603050405020304" pitchFamily="18" charset="0"/>
                <a:cs typeface="Times New Roman" panose="02020603050405020304" pitchFamily="18" charset="0"/>
              </a:rPr>
              <a:t>:</a:t>
            </a:r>
            <a:endParaRPr lang="en-US" dirty="0">
              <a:solidFill>
                <a:srgbClr val="002060"/>
              </a:solidFill>
              <a:latin typeface="Times New Roman" panose="02020603050405020304" pitchFamily="18" charset="0"/>
              <a:cs typeface="Times New Roman" panose="02020603050405020304" pitchFamily="18" charset="0"/>
            </a:endParaRPr>
          </a:p>
          <a:p>
            <a:r>
              <a:rPr lang="en-US" b="1" dirty="0">
                <a:solidFill>
                  <a:srgbClr val="002060"/>
                </a:solidFill>
                <a:latin typeface="Times New Roman" panose="02020603050405020304" pitchFamily="18" charset="0"/>
                <a:cs typeface="Times New Roman" panose="02020603050405020304" pitchFamily="18" charset="0"/>
              </a:rPr>
              <a:t>2. </a:t>
            </a:r>
            <a:r>
              <a:rPr lang="en-US" b="1" dirty="0" err="1">
                <a:solidFill>
                  <a:srgbClr val="002060"/>
                </a:solidFill>
                <a:latin typeface="Times New Roman" panose="02020603050405020304" pitchFamily="18" charset="0"/>
                <a:cs typeface="Times New Roman" panose="02020603050405020304" pitchFamily="18" charset="0"/>
              </a:rPr>
              <a:t>Thực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trạng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nghiên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cứu</a:t>
            </a:r>
            <a:r>
              <a:rPr lang="en-US" b="1" dirty="0">
                <a:solidFill>
                  <a:srgbClr val="002060"/>
                </a:solidFill>
                <a:latin typeface="Times New Roman" panose="02020603050405020304" pitchFamily="18" charset="0"/>
                <a:cs typeface="Times New Roman" panose="02020603050405020304" pitchFamily="18" charset="0"/>
              </a:rPr>
              <a:t>:</a:t>
            </a:r>
          </a:p>
          <a:p>
            <a:r>
              <a:rPr lang="en-US" b="1" dirty="0">
                <a:solidFill>
                  <a:srgbClr val="002060"/>
                </a:solidFill>
                <a:latin typeface="Times New Roman" panose="02020603050405020304" pitchFamily="18" charset="0"/>
                <a:cs typeface="Times New Roman" panose="02020603050405020304" pitchFamily="18" charset="0"/>
              </a:rPr>
              <a:t>2.1. </a:t>
            </a:r>
            <a:r>
              <a:rPr lang="en-US" b="1" dirty="0" err="1">
                <a:solidFill>
                  <a:srgbClr val="002060"/>
                </a:solidFill>
                <a:latin typeface="Times New Roman" panose="02020603050405020304" pitchFamily="18" charset="0"/>
                <a:cs typeface="Times New Roman" panose="02020603050405020304" pitchFamily="18" charset="0"/>
              </a:rPr>
              <a:t>Thuận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lợi</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Về</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nhà</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trường</a:t>
            </a:r>
            <a:r>
              <a:rPr lang="en-US" b="1" i="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Trường</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có</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lớp</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rộng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rãi</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khang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trang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với</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sân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vườn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rộng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lớp</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thoáng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mát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đầy</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đủ</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trang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thiết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bị</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đồ</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dùng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dạy</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Được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sự</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quan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tâm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đầu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tư</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về</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cơ</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sở</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vật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chất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cũng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như</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chuyên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môn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của</a:t>
            </a:r>
            <a:r>
              <a:rPr lang="en-US" b="1" dirty="0">
                <a:solidFill>
                  <a:srgbClr val="002060"/>
                </a:solidFill>
                <a:latin typeface="Times New Roman" panose="02020603050405020304" pitchFamily="18" charset="0"/>
                <a:cs typeface="Times New Roman" panose="02020603050405020304" pitchFamily="18" charset="0"/>
              </a:rPr>
              <a:t> Ban </a:t>
            </a:r>
            <a:r>
              <a:rPr lang="en-US" b="1" dirty="0" err="1">
                <a:solidFill>
                  <a:srgbClr val="002060"/>
                </a:solidFill>
                <a:latin typeface="Times New Roman" panose="02020603050405020304" pitchFamily="18" charset="0"/>
                <a:cs typeface="Times New Roman" panose="02020603050405020304" pitchFamily="18" charset="0"/>
              </a:rPr>
              <a:t>Giám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Hiệu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trường</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Về</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giáo</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viên</a:t>
            </a:r>
            <a:r>
              <a:rPr lang="en-US" b="1" i="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Bản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thân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giáo</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viên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yêu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nghề</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yêu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trẻ</a:t>
            </a:r>
            <a:r>
              <a:rPr lang="en-US" b="1" dirty="0">
                <a:solidFill>
                  <a:srgbClr val="002060"/>
                </a:solidFill>
                <a:latin typeface="Times New Roman" panose="02020603050405020304" pitchFamily="18" charset="0"/>
                <a:cs typeface="Times New Roman" panose="02020603050405020304" pitchFamily="18" charset="0"/>
              </a:rPr>
              <a:t>, ham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hỏi,luôn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cố</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gắng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tìm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tòi</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sáng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tạo</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trong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giảng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dạy</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giáo</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viên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đã</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giảng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dạy</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nhiều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năm</a:t>
            </a:r>
            <a:r>
              <a:rPr lang="en-US" b="1" dirty="0">
                <a:solidFill>
                  <a:srgbClr val="002060"/>
                </a:solidFill>
                <a:latin typeface="Times New Roman" panose="02020603050405020304" pitchFamily="18" charset="0"/>
                <a:cs typeface="Times New Roman" panose="02020603050405020304" pitchFamily="18" charset="0"/>
              </a:rPr>
              <a:t> ở </a:t>
            </a:r>
            <a:r>
              <a:rPr lang="en-US" b="1" dirty="0" err="1">
                <a:solidFill>
                  <a:srgbClr val="002060"/>
                </a:solidFill>
                <a:latin typeface="Times New Roman" panose="02020603050405020304" pitchFamily="18" charset="0"/>
                <a:cs typeface="Times New Roman" panose="02020603050405020304" pitchFamily="18" charset="0"/>
              </a:rPr>
              <a:t>các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lứa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tuổi</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nắm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bắt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được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đặc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điểm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tâm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sinh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lý</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của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trẻ</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lứa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tuổi</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Mầm</a:t>
            </a:r>
            <a:r>
              <a:rPr lang="en-US" b="1" dirty="0">
                <a:solidFill>
                  <a:srgbClr val="002060"/>
                </a:solidFill>
                <a:latin typeface="Times New Roman" panose="02020603050405020304" pitchFamily="18" charset="0"/>
                <a:cs typeface="Times New Roman" panose="02020603050405020304" pitchFamily="18" charset="0"/>
              </a:rPr>
              <a:t> non.</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Luôn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luôn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nhận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được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sự</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quan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tâm</a:t>
            </a:r>
            <a:r>
              <a:rPr lang="en-US" b="1" dirty="0">
                <a:solidFill>
                  <a:srgbClr val="002060"/>
                </a:solidFill>
                <a:latin typeface="Times New Roman" panose="02020603050405020304" pitchFamily="18" charset="0"/>
                <a:cs typeface="Times New Roman" panose="02020603050405020304" pitchFamily="18" charset="0"/>
              </a:rPr>
              <a:t>, chia </a:t>
            </a:r>
            <a:r>
              <a:rPr lang="en-US" b="1" dirty="0" err="1">
                <a:solidFill>
                  <a:srgbClr val="002060"/>
                </a:solidFill>
                <a:latin typeface="Times New Roman" panose="02020603050405020304" pitchFamily="18" charset="0"/>
                <a:cs typeface="Times New Roman" panose="02020603050405020304" pitchFamily="18" charset="0"/>
              </a:rPr>
              <a:t>sẻ</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sự</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ủng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hộ</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của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đồng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nghiệp</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cũng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như</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phụ</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huynh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trong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trường</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Về</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trẻ</a:t>
            </a:r>
            <a:r>
              <a:rPr lang="en-US" b="1" i="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Trẻ</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đã</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qua </a:t>
            </a:r>
            <a:r>
              <a:rPr lang="en-US" b="1" dirty="0" err="1">
                <a:solidFill>
                  <a:srgbClr val="002060"/>
                </a:solidFill>
                <a:latin typeface="Times New Roman" panose="02020603050405020304" pitchFamily="18" charset="0"/>
                <a:cs typeface="Times New Roman" panose="02020603050405020304" pitchFamily="18" charset="0"/>
              </a:rPr>
              <a:t>từ</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lớp</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trẻ</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lên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mẫu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giáo</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nên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đã</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có</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kiến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thức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kỹ</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năng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nhất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định</a:t>
            </a:r>
            <a:r>
              <a:rPr lang="en-US" b="1" dirty="0">
                <a:solidFill>
                  <a:srgbClr val="002060"/>
                </a:solidFill>
                <a:latin typeface="Times New Roman" panose="02020603050405020304" pitchFamily="18" charset="0"/>
                <a:cs typeface="Times New Roman" panose="02020603050405020304" pitchFamily="18" charset="0"/>
              </a:rPr>
              <a:t>. </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Trẻ</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ngoan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có</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nề</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nếp</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tốt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khả</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năng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tiếp</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thu</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nhanh</a:t>
            </a:r>
            <a:r>
              <a:rPr lang="en-US" b="1" dirty="0">
                <a:solidFill>
                  <a:srgbClr val="002060"/>
                </a:solidFill>
                <a:latin typeface="Times New Roman" panose="02020603050405020304" pitchFamily="18" charset="0"/>
                <a:cs typeface="Times New Roman" panose="02020603050405020304" pitchFamily="18" charset="0"/>
              </a:rPr>
              <a:t>.</a:t>
            </a:r>
          </a:p>
          <a:p>
            <a:pPr algn="just"/>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Về</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phụ</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huynh</a:t>
            </a:r>
            <a:r>
              <a:rPr lang="en-US" b="1" i="1" dirty="0">
                <a:solidFill>
                  <a:srgbClr val="002060"/>
                </a:solidFill>
                <a:latin typeface="Times New Roman" panose="02020603050405020304" pitchFamily="18" charset="0"/>
                <a:cs typeface="Times New Roman" panose="02020603050405020304" pitchFamily="18" charset="0"/>
              </a:rPr>
              <a:t>:</a:t>
            </a:r>
          </a:p>
          <a:p>
            <a:pPr algn="just"/>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số</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phụ</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huynh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sinh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rất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quan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tâm</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đến</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việc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của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các</a:t>
            </a:r>
            <a:r>
              <a:rPr lang="en-US" b="1" dirty="0">
                <a:solidFill>
                  <a:srgbClr val="002060"/>
                </a:solidFill>
                <a:latin typeface="Times New Roman" panose="02020603050405020304" pitchFamily="18" charset="0"/>
                <a:cs typeface="Times New Roman" panose="02020603050405020304" pitchFamily="18" charset="0"/>
              </a:rPr>
              <a:t> con, </a:t>
            </a:r>
            <a:r>
              <a:rPr lang="en-US" b="1" dirty="0" err="1">
                <a:solidFill>
                  <a:srgbClr val="002060"/>
                </a:solidFill>
                <a:latin typeface="Times New Roman" panose="02020603050405020304" pitchFamily="18" charset="0"/>
                <a:cs typeface="Times New Roman" panose="02020603050405020304" pitchFamily="18" charset="0"/>
              </a:rPr>
              <a:t>nhiệt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tình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ủng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hộ</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các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hoạt</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động</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học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của</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nhà</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trường</a:t>
            </a:r>
            <a:r>
              <a:rPr lang="en-US" b="1" dirty="0">
                <a:solidFill>
                  <a:srgbClr val="002060"/>
                </a:solidFill>
                <a:latin typeface="Times New Roman" panose="02020603050405020304" pitchFamily="18" charset="0"/>
                <a:cs typeface="Times New Roman" panose="02020603050405020304" pitchFamily="18" charset="0"/>
              </a:rPr>
              <a:t> - </a:t>
            </a:r>
            <a:r>
              <a:rPr lang="en-US" b="1" dirty="0" err="1">
                <a:solidFill>
                  <a:srgbClr val="002060"/>
                </a:solidFill>
                <a:latin typeface="Times New Roman" panose="02020603050405020304" pitchFamily="18" charset="0"/>
                <a:cs typeface="Times New Roman" panose="02020603050405020304" pitchFamily="18" charset="0"/>
              </a:rPr>
              <a:t>lớp</a:t>
            </a:r>
            <a:r>
              <a:rPr lang="en-US" b="1" dirty="0">
                <a:solidFill>
                  <a:srgbClr val="002060"/>
                </a:solidFill>
                <a:latin typeface="Times New Roman" panose="02020603050405020304" pitchFamily="18" charset="0"/>
                <a:cs typeface="Times New Roman" panose="02020603050405020304" pitchFamily="18" charset="0"/>
              </a:rPr>
              <a:t>.</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16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
                                            <p:txEl>
                                              <p:pRg st="14" end="14"/>
                                            </p:txEl>
                                          </p:spTgt>
                                        </p:tgtEl>
                                        <p:attrNameLst>
                                          <p:attrName>style.visibility</p:attrName>
                                        </p:attrNameLst>
                                      </p:cBhvr>
                                      <p:to>
                                        <p:strVal val="visible"/>
                                      </p:to>
                                    </p:set>
                                    <p:anim calcmode="lin" valueType="num">
                                      <p:cBhvr additive="base">
                                        <p:cTn id="6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38200"/>
            <a:ext cx="9823450" cy="5847755"/>
          </a:xfrm>
          <a:prstGeom prst="rect">
            <a:avLst/>
          </a:prstGeom>
        </p:spPr>
        <p:txBody>
          <a:bodyPr wrap="square">
            <a:spAutoFit/>
          </a:bodyPr>
          <a:lstStyle/>
          <a:p>
            <a:r>
              <a:rPr lang="en-US" sz="2200" b="1" dirty="0">
                <a:solidFill>
                  <a:srgbClr val="002060"/>
                </a:solidFill>
                <a:latin typeface="Times New Roman" panose="02020603050405020304" pitchFamily="18" charset="0"/>
                <a:cs typeface="Times New Roman" panose="02020603050405020304" pitchFamily="18" charset="0"/>
              </a:rPr>
              <a:t>II. </a:t>
            </a:r>
            <a:r>
              <a:rPr lang="en-US" sz="2200" b="1" dirty="0" err="1">
                <a:solidFill>
                  <a:srgbClr val="002060"/>
                </a:solidFill>
                <a:latin typeface="Times New Roman" panose="02020603050405020304" pitchFamily="18" charset="0"/>
                <a:cs typeface="Times New Roman" panose="02020603050405020304" pitchFamily="18" charset="0"/>
              </a:rPr>
              <a:t>Cơ</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sở</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tiễn</a:t>
            </a:r>
            <a:r>
              <a:rPr lang="en-US" sz="2200" b="1" dirty="0">
                <a:solidFill>
                  <a:srgbClr val="002060"/>
                </a:solidFill>
                <a:latin typeface="Times New Roman" panose="02020603050405020304" pitchFamily="18" charset="0"/>
                <a:cs typeface="Times New Roman" panose="02020603050405020304" pitchFamily="18" charset="0"/>
              </a:rPr>
              <a:t>:</a:t>
            </a:r>
          </a:p>
          <a:p>
            <a:r>
              <a:rPr lang="en-US" sz="2200" b="1" dirty="0">
                <a:solidFill>
                  <a:srgbClr val="002060"/>
                </a:solidFill>
                <a:latin typeface="Times New Roman" panose="02020603050405020304" pitchFamily="18" charset="0"/>
                <a:cs typeface="Times New Roman" panose="02020603050405020304" pitchFamily="18" charset="0"/>
              </a:rPr>
              <a:t>2. </a:t>
            </a:r>
            <a:r>
              <a:rPr lang="en-US" sz="2200" b="1" dirty="0" err="1">
                <a:solidFill>
                  <a:srgbClr val="002060"/>
                </a:solidFill>
                <a:latin typeface="Times New Roman" panose="02020603050405020304" pitchFamily="18" charset="0"/>
                <a:cs typeface="Times New Roman" panose="02020603050405020304" pitchFamily="18" charset="0"/>
              </a:rPr>
              <a:t>Thực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trạng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cứu</a:t>
            </a:r>
            <a:r>
              <a:rPr lang="en-US" sz="2200" b="1" dirty="0">
                <a:solidFill>
                  <a:srgbClr val="002060"/>
                </a:solidFill>
                <a:latin typeface="Times New Roman" panose="02020603050405020304" pitchFamily="18" charset="0"/>
                <a:cs typeface="Times New Roman" panose="02020603050405020304" pitchFamily="18" charset="0"/>
              </a:rPr>
              <a:t>:</a:t>
            </a:r>
          </a:p>
          <a:p>
            <a:r>
              <a:rPr lang="en-US" sz="2200" b="1" i="1" dirty="0">
                <a:solidFill>
                  <a:srgbClr val="002060"/>
                </a:solidFill>
                <a:latin typeface="Times New Roman" panose="02020603050405020304" pitchFamily="18" charset="0"/>
                <a:cs typeface="Times New Roman" panose="02020603050405020304" pitchFamily="18" charset="0"/>
              </a:rPr>
              <a:t>2.2. </a:t>
            </a:r>
            <a:r>
              <a:rPr lang="en-US" sz="2200" b="1" i="1" dirty="0" err="1">
                <a:solidFill>
                  <a:srgbClr val="002060"/>
                </a:solidFill>
                <a:latin typeface="Times New Roman" panose="02020603050405020304" pitchFamily="18" charset="0"/>
                <a:cs typeface="Times New Roman" panose="02020603050405020304" pitchFamily="18" charset="0"/>
              </a:rPr>
              <a:t>Khó</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khăn</a:t>
            </a:r>
            <a:r>
              <a:rPr lang="en-US" sz="2200" b="1" i="1" dirty="0">
                <a:solidFill>
                  <a:srgbClr val="002060"/>
                </a:solidFill>
                <a:latin typeface="Times New Roman" panose="02020603050405020304" pitchFamily="18" charset="0"/>
                <a:cs typeface="Times New Roman" panose="02020603050405020304" pitchFamily="18" charset="0"/>
              </a:rPr>
              <a:t>:</a:t>
            </a:r>
            <a:endParaRPr lang="en-US" sz="2200" b="1" dirty="0">
              <a:solidFill>
                <a:srgbClr val="002060"/>
              </a:solidFill>
              <a:latin typeface="Times New Roman" panose="02020603050405020304" pitchFamily="18" charset="0"/>
              <a:cs typeface="Times New Roman" panose="02020603050405020304" pitchFamily="18" charset="0"/>
            </a:endParaRPr>
          </a:p>
          <a:p>
            <a:r>
              <a:rPr lang="en-US" sz="2200" b="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Về</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giáo</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viên</a:t>
            </a:r>
            <a:r>
              <a:rPr lang="en-US" sz="2200" b="1" dirty="0">
                <a:solidFill>
                  <a:srgbClr val="002060"/>
                </a:solidFill>
                <a:latin typeface="Times New Roman" panose="02020603050405020304" pitchFamily="18" charset="0"/>
                <a:cs typeface="Times New Roman" panose="02020603050405020304" pitchFamily="18" charset="0"/>
              </a:rPr>
              <a:t>:</a:t>
            </a:r>
          </a:p>
          <a:p>
            <a:pPr algn="just"/>
            <a:r>
              <a:rPr lang="en-US" sz="2200" b="1" dirty="0">
                <a:solidFill>
                  <a:srgbClr val="002060"/>
                </a:solidFill>
                <a:latin typeface="Times New Roman" panose="02020603050405020304" pitchFamily="18" charset="0"/>
                <a:cs typeface="Times New Roman" panose="02020603050405020304" pitchFamily="18" charset="0"/>
              </a:rPr>
              <a:t>- Do </a:t>
            </a:r>
            <a:r>
              <a:rPr lang="en-US" sz="2200" b="1" dirty="0" err="1">
                <a:solidFill>
                  <a:srgbClr val="002060"/>
                </a:solidFill>
                <a:latin typeface="Times New Roman" panose="02020603050405020304" pitchFamily="18" charset="0"/>
                <a:cs typeface="Times New Roman" panose="02020603050405020304" pitchFamily="18" charset="0"/>
              </a:rPr>
              <a:t>mới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ứng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dụng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phương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pháp</a:t>
            </a:r>
            <a:r>
              <a:rPr lang="en-US" sz="2200" b="1" dirty="0" smtClean="0">
                <a:solidFill>
                  <a:srgbClr val="002060"/>
                </a:solidFill>
                <a:latin typeface="Times New Roman" panose="02020603050405020304" pitchFamily="18" charset="0"/>
                <a:cs typeface="Times New Roman" panose="02020603050405020304" pitchFamily="18" charset="0"/>
              </a:rPr>
              <a:t> Steam </a:t>
            </a:r>
            <a:r>
              <a:rPr lang="en-US" sz="2200" b="1" dirty="0" err="1" smtClean="0">
                <a:solidFill>
                  <a:srgbClr val="002060"/>
                </a:solidFill>
                <a:latin typeface="Times New Roman" panose="02020603050405020304" pitchFamily="18" charset="0"/>
                <a:cs typeface="Times New Roman" panose="02020603050405020304" pitchFamily="18" charset="0"/>
              </a:rPr>
              <a:t>nên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giáo</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chưa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tích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luỹ</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được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tài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nội</a:t>
            </a:r>
            <a:r>
              <a:rPr lang="en-US" sz="2200" b="1" dirty="0">
                <a:solidFill>
                  <a:srgbClr val="002060"/>
                </a:solidFill>
                <a:latin typeface="Times New Roman" panose="02020603050405020304" pitchFamily="18" charset="0"/>
                <a:cs typeface="Times New Roman" panose="02020603050405020304" pitchFamily="18" charset="0"/>
              </a:rPr>
              <a:t> dung </a:t>
            </a:r>
            <a:r>
              <a:rPr lang="en-US" sz="2200" b="1" dirty="0" err="1">
                <a:solidFill>
                  <a:srgbClr val="002060"/>
                </a:solidFill>
                <a:latin typeface="Times New Roman" panose="02020603050405020304" pitchFamily="18" charset="0"/>
                <a:cs typeface="Times New Roman" panose="02020603050405020304" pitchFamily="18" charset="0"/>
              </a:rPr>
              <a:t>đề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chưa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phú</a:t>
            </a:r>
            <a:r>
              <a:rPr lang="en-US" sz="2200" b="1" dirty="0">
                <a:solidFill>
                  <a:srgbClr val="002060"/>
                </a:solidFill>
                <a:latin typeface="Times New Roman" panose="02020603050405020304" pitchFamily="18" charset="0"/>
                <a:cs typeface="Times New Roman" panose="02020603050405020304" pitchFamily="18" charset="0"/>
              </a:rPr>
              <a:t>.</a:t>
            </a:r>
          </a:p>
          <a:p>
            <a:pPr algn="just"/>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viên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mất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thời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gian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tham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khảo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tài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mạng</a:t>
            </a:r>
            <a:r>
              <a:rPr lang="en-US" sz="2200" b="1" dirty="0">
                <a:solidFill>
                  <a:srgbClr val="002060"/>
                </a:solidFill>
                <a:latin typeface="Times New Roman" panose="02020603050405020304" pitchFamily="18" charset="0"/>
                <a:cs typeface="Times New Roman" panose="02020603050405020304" pitchFamily="18" charset="0"/>
              </a:rPr>
              <a:t> Internet, </a:t>
            </a:r>
            <a:r>
              <a:rPr lang="en-US" sz="2200" b="1" dirty="0" err="1">
                <a:solidFill>
                  <a:srgbClr val="002060"/>
                </a:solidFill>
                <a:latin typeface="Times New Roman" panose="02020603050405020304" pitchFamily="18" charset="0"/>
                <a:cs typeface="Times New Roman" panose="02020603050405020304" pitchFamily="18" charset="0"/>
              </a:rPr>
              <a:t>để</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lựa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chọn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tài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phù</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hợp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lứa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tuổi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MGL</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nguyên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vật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liệu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phục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vụ</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phù</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hợp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với</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thực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tế</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của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lớp</a:t>
            </a:r>
            <a:r>
              <a:rPr lang="en-US" sz="2200" b="1" dirty="0">
                <a:solidFill>
                  <a:srgbClr val="002060"/>
                </a:solidFill>
                <a:latin typeface="Times New Roman" panose="02020603050405020304" pitchFamily="18" charset="0"/>
                <a:cs typeface="Times New Roman" panose="02020603050405020304" pitchFamily="18" charset="0"/>
              </a:rPr>
              <a:t>.</a:t>
            </a:r>
          </a:p>
          <a:p>
            <a:pPr algn="just"/>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Về</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học</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sinh</a:t>
            </a:r>
            <a:r>
              <a:rPr lang="en-US" sz="2200" b="1" i="1" dirty="0">
                <a:solidFill>
                  <a:srgbClr val="002060"/>
                </a:solidFill>
                <a:latin typeface="Times New Roman" panose="02020603050405020304" pitchFamily="18" charset="0"/>
                <a:cs typeface="Times New Roman" panose="02020603050405020304" pitchFamily="18" charset="0"/>
              </a:rPr>
              <a:t>:</a:t>
            </a:r>
          </a:p>
          <a:p>
            <a:pPr algn="just"/>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năm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trước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nghỉ</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do </a:t>
            </a:r>
            <a:r>
              <a:rPr lang="en-US" sz="2200" b="1" dirty="0" err="1">
                <a:solidFill>
                  <a:srgbClr val="002060"/>
                </a:solidFill>
                <a:latin typeface="Times New Roman" panose="02020603050405020304" pitchFamily="18" charset="0"/>
                <a:cs typeface="Times New Roman" panose="02020603050405020304" pitchFamily="18" charset="0"/>
              </a:rPr>
              <a:t>ảnh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hưởng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dịch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Covid</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nên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nề</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nếp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tập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đặc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biệt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là</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kỹ</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năng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tạo</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hình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của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rất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chế</a:t>
            </a:r>
            <a:r>
              <a:rPr lang="en-US" sz="2200" b="1" dirty="0">
                <a:solidFill>
                  <a:srgbClr val="002060"/>
                </a:solidFill>
                <a:latin typeface="Times New Roman" panose="02020603050405020304" pitchFamily="18" charset="0"/>
                <a:cs typeface="Times New Roman" panose="02020603050405020304" pitchFamily="18" charset="0"/>
              </a:rPr>
              <a:t>.</a:t>
            </a:r>
          </a:p>
          <a:p>
            <a:pPr algn="just"/>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Một</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số</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trẻ</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khả</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năng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tập</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trung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chú</a:t>
            </a:r>
            <a:r>
              <a:rPr lang="en-US" sz="2200" b="1" dirty="0">
                <a:solidFill>
                  <a:srgbClr val="002060"/>
                </a:solidFill>
                <a:latin typeface="Times New Roman" panose="02020603050405020304" pitchFamily="18" charset="0"/>
                <a:cs typeface="Times New Roman" panose="02020603050405020304" pitchFamily="18" charset="0"/>
              </a:rPr>
              <a:t> ý </a:t>
            </a:r>
            <a:r>
              <a:rPr lang="en-US" sz="2200" b="1" dirty="0" err="1">
                <a:solidFill>
                  <a:srgbClr val="002060"/>
                </a:solidFill>
                <a:latin typeface="Times New Roman" panose="02020603050405020304" pitchFamily="18" charset="0"/>
                <a:cs typeface="Times New Roman" panose="02020603050405020304" pitchFamily="18" charset="0"/>
              </a:rPr>
              <a:t>kém</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còn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một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số</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nhút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chưa</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mạnh</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dạn</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các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hoạt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động</a:t>
            </a:r>
            <a:r>
              <a:rPr lang="en-US" sz="2200" b="1" dirty="0">
                <a:solidFill>
                  <a:srgbClr val="002060"/>
                </a:solidFill>
                <a:latin typeface="Times New Roman" panose="02020603050405020304" pitchFamily="18" charset="0"/>
                <a:cs typeface="Times New Roman" panose="02020603050405020304" pitchFamily="18" charset="0"/>
              </a:rPr>
              <a:t>.</a:t>
            </a:r>
          </a:p>
          <a:p>
            <a:pPr algn="just"/>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Về</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phụ</a:t>
            </a:r>
            <a:r>
              <a:rPr lang="en-US" sz="2200" b="1" i="1" dirty="0">
                <a:solidFill>
                  <a:srgbClr val="002060"/>
                </a:solidFill>
                <a:latin typeface="Times New Roman" panose="02020603050405020304" pitchFamily="18" charset="0"/>
                <a:cs typeface="Times New Roman" panose="02020603050405020304" pitchFamily="18" charset="0"/>
              </a:rPr>
              <a:t> </a:t>
            </a:r>
            <a:r>
              <a:rPr lang="en-US" sz="2200" b="1" i="1" dirty="0" err="1">
                <a:solidFill>
                  <a:srgbClr val="002060"/>
                </a:solidFill>
                <a:latin typeface="Times New Roman" panose="02020603050405020304" pitchFamily="18" charset="0"/>
                <a:cs typeface="Times New Roman" panose="02020603050405020304" pitchFamily="18" charset="0"/>
              </a:rPr>
              <a:t>huynh</a:t>
            </a:r>
            <a:r>
              <a:rPr lang="en-US" sz="2200" b="1" i="1" dirty="0">
                <a:solidFill>
                  <a:srgbClr val="002060"/>
                </a:solidFill>
                <a:latin typeface="Times New Roman" panose="02020603050405020304" pitchFamily="18" charset="0"/>
                <a:cs typeface="Times New Roman" panose="02020603050405020304" pitchFamily="18" charset="0"/>
              </a:rPr>
              <a:t>:</a:t>
            </a:r>
          </a:p>
          <a:p>
            <a:pPr algn="just"/>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Một</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số</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bậc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phụ</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huynh</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cho</a:t>
            </a:r>
            <a:r>
              <a:rPr lang="en-US" sz="2200" b="1" dirty="0" smtClean="0">
                <a:solidFill>
                  <a:srgbClr val="002060"/>
                </a:solidFill>
                <a:latin typeface="Times New Roman" panose="02020603050405020304" pitchFamily="18" charset="0"/>
                <a:cs typeface="Times New Roman" panose="02020603050405020304" pitchFamily="18" charset="0"/>
              </a:rPr>
              <a:t> con </a:t>
            </a:r>
            <a:r>
              <a:rPr lang="en-US" sz="2200" b="1" dirty="0" err="1" smtClean="0">
                <a:solidFill>
                  <a:srgbClr val="002060"/>
                </a:solidFill>
                <a:latin typeface="Times New Roman" panose="02020603050405020304" pitchFamily="18" charset="0"/>
                <a:cs typeface="Times New Roman" panose="02020603050405020304" pitchFamily="18" charset="0"/>
              </a:rPr>
              <a:t>đi</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học</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muộn</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smtClean="0">
                <a:solidFill>
                  <a:srgbClr val="002060"/>
                </a:solidFill>
                <a:latin typeface="Times New Roman" panose="02020603050405020304" pitchFamily="18" charset="0"/>
                <a:cs typeface="Times New Roman" panose="02020603050405020304" pitchFamily="18" charset="0"/>
              </a:rPr>
              <a:t>không</a:t>
            </a:r>
            <a:r>
              <a:rPr lang="en-US" sz="2200" b="1" dirty="0" smtClean="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đều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trẻ</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nghỉ</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học</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nhiều</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ngày</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trong</a:t>
            </a:r>
            <a:r>
              <a:rPr lang="en-US" sz="2200" b="1" dirty="0">
                <a:solidFill>
                  <a:srgbClr val="002060"/>
                </a:solidFill>
                <a:latin typeface="Times New Roman" panose="02020603050405020304" pitchFamily="18" charset="0"/>
                <a:cs typeface="Times New Roman" panose="02020603050405020304" pitchFamily="18" charset="0"/>
              </a:rPr>
              <a:t> </a:t>
            </a:r>
            <a:r>
              <a:rPr lang="en-US" sz="2200" b="1" dirty="0" err="1">
                <a:solidFill>
                  <a:srgbClr val="002060"/>
                </a:solidFill>
                <a:latin typeface="Times New Roman" panose="02020603050405020304" pitchFamily="18" charset="0"/>
                <a:cs typeface="Times New Roman" panose="02020603050405020304" pitchFamily="18" charset="0"/>
              </a:rPr>
              <a:t>tuần</a:t>
            </a:r>
            <a:r>
              <a:rPr lang="en-US" sz="2200" b="1" dirty="0">
                <a:solidFill>
                  <a:srgbClr val="002060"/>
                </a:solidFill>
                <a:latin typeface="Times New Roman" panose="02020603050405020304" pitchFamily="18" charset="0"/>
                <a:cs typeface="Times New Roman" panose="02020603050405020304" pitchFamily="18" charset="0"/>
              </a:rPr>
              <a:t>.</a:t>
            </a: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99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30788"/>
            <a:ext cx="9823450" cy="2739981"/>
          </a:xfrm>
          <a:prstGeom prst="rect">
            <a:avLst/>
          </a:prstGeom>
        </p:spPr>
        <p:txBody>
          <a:bodyPr wrap="square">
            <a:spAutoFit/>
          </a:bodyPr>
          <a:lstStyle/>
          <a:p>
            <a:r>
              <a:rPr lang="en-US" sz="2200" b="1" smtClean="0">
                <a:solidFill>
                  <a:srgbClr val="002060"/>
                </a:solidFill>
                <a:latin typeface="Times New Roman" pitchFamily="18" charset="0"/>
                <a:ea typeface="Times New Roman" pitchFamily="18" charset="0"/>
                <a:cs typeface="Times New Roman" pitchFamily="18" charset="0"/>
              </a:rPr>
              <a:t>II. Cơ sở thực tiễn:</a:t>
            </a:r>
          </a:p>
          <a:p>
            <a:r>
              <a:rPr lang="en-US" sz="2200" b="1" smtClean="0">
                <a:solidFill>
                  <a:srgbClr val="002060"/>
                </a:solidFill>
                <a:latin typeface="Times New Roman" pitchFamily="18" charset="0"/>
                <a:ea typeface="Times New Roman" pitchFamily="18" charset="0"/>
                <a:cs typeface="Times New Roman" pitchFamily="18" charset="0"/>
              </a:rPr>
              <a:t>2. Thực trạng nghiên cứu:</a:t>
            </a:r>
            <a:endParaRPr lang="es-ES" altLang="ja-JP" sz="2200" b="1" smtClean="0">
              <a:solidFill>
                <a:srgbClr val="002060"/>
              </a:solidFill>
              <a:latin typeface="Times New Roman" pitchFamily="18" charset="0"/>
              <a:ea typeface="Times New Roman" pitchFamily="18" charset="0"/>
              <a:cs typeface="Times New Roman" pitchFamily="18" charset="0"/>
            </a:endParaRPr>
          </a:p>
          <a:p>
            <a:pPr eaLnBrk="0" fontAlgn="base" hangingPunct="0">
              <a:lnSpc>
                <a:spcPct val="150000"/>
              </a:lnSpc>
              <a:spcBef>
                <a:spcPct val="0"/>
              </a:spcBef>
              <a:spcAft>
                <a:spcPct val="0"/>
              </a:spcAft>
              <a:tabLst>
                <a:tab pos="228600" algn="l"/>
                <a:tab pos="342900" algn="l"/>
              </a:tabLst>
            </a:pPr>
            <a:r>
              <a:rPr lang="en-US" sz="2200" b="1" smtClean="0">
                <a:solidFill>
                  <a:srgbClr val="002060"/>
                </a:solidFill>
                <a:latin typeface="Times New Roman" pitchFamily="18" charset="0"/>
                <a:ea typeface="Times New Roman" pitchFamily="18" charset="0"/>
                <a:cs typeface="Times New Roman" pitchFamily="18" charset="0"/>
              </a:rPr>
              <a:t>2.3. Khảo sát thực trạng đầu năm:</a:t>
            </a:r>
          </a:p>
          <a:p>
            <a:pPr lvl="0" algn="just" eaLnBrk="0" fontAlgn="base" hangingPunct="0">
              <a:lnSpc>
                <a:spcPct val="150000"/>
              </a:lnSpc>
              <a:spcBef>
                <a:spcPct val="0"/>
              </a:spcBef>
              <a:spcAft>
                <a:spcPct val="0"/>
              </a:spcAft>
              <a:tabLst>
                <a:tab pos="228600" algn="l"/>
                <a:tab pos="342900" algn="l"/>
              </a:tabLst>
            </a:pPr>
            <a:r>
              <a:rPr lang="es-ES" altLang="ja-JP" sz="2200" b="1" smtClean="0">
                <a:solidFill>
                  <a:srgbClr val="002060"/>
                </a:solidFill>
                <a:latin typeface="Times New Roman" pitchFamily="18" charset="0"/>
                <a:ea typeface="Times New Roman" pitchFamily="18" charset="0"/>
                <a:cs typeface="Times New Roman" pitchFamily="18" charset="0"/>
              </a:rPr>
              <a:t>   Đầu năm học, trước khi tiến hành xây dựng kế hoạch </a:t>
            </a:r>
            <a:r>
              <a:rPr lang="en-US" sz="2200" b="1" smtClean="0">
                <a:solidFill>
                  <a:srgbClr val="002060"/>
                </a:solidFill>
                <a:latin typeface="Times New Roman" panose="02020603050405020304" pitchFamily="18" charset="0"/>
                <a:cs typeface="Times New Roman" panose="02020603050405020304" pitchFamily="18" charset="0"/>
              </a:rPr>
              <a:t>thực hiện đề tài “Ứng dụng phương pháp giáo dục Steam trong hoạt động tạo hình”</a:t>
            </a:r>
            <a:r>
              <a:rPr lang="es-ES" altLang="ja-JP" sz="2200" b="1" smtClean="0">
                <a:solidFill>
                  <a:srgbClr val="002060"/>
                </a:solidFill>
                <a:latin typeface="Times New Roman" pitchFamily="18" charset="0"/>
                <a:ea typeface="Times New Roman" pitchFamily="18" charset="0"/>
                <a:cs typeface="Times New Roman" pitchFamily="18" charset="0"/>
              </a:rPr>
              <a:t>, tôi đã tiến hành khảo sát và phân loại trẻ theo từng mức độ. </a:t>
            </a:r>
            <a:r>
              <a:rPr lang="en-US" altLang="ja-JP" sz="2200" b="1" smtClean="0">
                <a:solidFill>
                  <a:srgbClr val="002060"/>
                </a:solidFill>
                <a:latin typeface="Times New Roman" pitchFamily="18" charset="0"/>
                <a:ea typeface="Times New Roman" pitchFamily="18" charset="0"/>
                <a:cs typeface="Times New Roman" pitchFamily="18" charset="0"/>
              </a:rPr>
              <a:t>Kết quả khảo sát cụ thể là:</a:t>
            </a:r>
            <a:endParaRPr lang="en-US" altLang="ja-JP" sz="2200" b="1" dirty="0">
              <a:solidFill>
                <a:srgbClr val="00206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003620788"/>
              </p:ext>
            </p:extLst>
          </p:nvPr>
        </p:nvGraphicFramePr>
        <p:xfrm>
          <a:off x="76200" y="3766784"/>
          <a:ext cx="9753600" cy="2915158"/>
        </p:xfrm>
        <a:graphic>
          <a:graphicData uri="http://schemas.openxmlformats.org/drawingml/2006/table">
            <a:tbl>
              <a:tblPr firstRow="1" firstCol="1" bandRow="1">
                <a:tableStyleId>{7DF18680-E054-41AD-8BC1-D1AEF772440D}</a:tableStyleId>
              </a:tblPr>
              <a:tblGrid>
                <a:gridCol w="1262532">
                  <a:extLst>
                    <a:ext uri="{9D8B030D-6E8A-4147-A177-3AD203B41FA5}">
                      <a16:colId xmlns:a16="http://schemas.microsoft.com/office/drawing/2014/main" val="3028560148"/>
                    </a:ext>
                  </a:extLst>
                </a:gridCol>
                <a:gridCol w="1535634">
                  <a:extLst>
                    <a:ext uri="{9D8B030D-6E8A-4147-A177-3AD203B41FA5}">
                      <a16:colId xmlns:a16="http://schemas.microsoft.com/office/drawing/2014/main" val="2174990887"/>
                    </a:ext>
                  </a:extLst>
                </a:gridCol>
                <a:gridCol w="1469034">
                  <a:extLst>
                    <a:ext uri="{9D8B030D-6E8A-4147-A177-3AD203B41FA5}">
                      <a16:colId xmlns:a16="http://schemas.microsoft.com/office/drawing/2014/main" val="2542856516"/>
                    </a:ext>
                  </a:extLst>
                </a:gridCol>
                <a:gridCol w="1371600">
                  <a:extLst>
                    <a:ext uri="{9D8B030D-6E8A-4147-A177-3AD203B41FA5}">
                      <a16:colId xmlns:a16="http://schemas.microsoft.com/office/drawing/2014/main" val="3043100323"/>
                    </a:ext>
                  </a:extLst>
                </a:gridCol>
                <a:gridCol w="1143000">
                  <a:extLst>
                    <a:ext uri="{9D8B030D-6E8A-4147-A177-3AD203B41FA5}">
                      <a16:colId xmlns:a16="http://schemas.microsoft.com/office/drawing/2014/main" val="237204690"/>
                    </a:ext>
                  </a:extLst>
                </a:gridCol>
                <a:gridCol w="1676400">
                  <a:extLst>
                    <a:ext uri="{9D8B030D-6E8A-4147-A177-3AD203B41FA5}">
                      <a16:colId xmlns:a16="http://schemas.microsoft.com/office/drawing/2014/main" val="1839364179"/>
                    </a:ext>
                  </a:extLst>
                </a:gridCol>
                <a:gridCol w="1295400">
                  <a:extLst>
                    <a:ext uri="{9D8B030D-6E8A-4147-A177-3AD203B41FA5}">
                      <a16:colId xmlns:a16="http://schemas.microsoft.com/office/drawing/2014/main" val="2315827188"/>
                    </a:ext>
                  </a:extLst>
                </a:gridCol>
              </a:tblGrid>
              <a:tr h="531558">
                <a:tc gridSpan="7">
                  <a:txBody>
                    <a:bodyPr/>
                    <a:lstStyle/>
                    <a:p>
                      <a:pPr algn="ctr">
                        <a:lnSpc>
                          <a:spcPct val="150000"/>
                        </a:lnSpc>
                        <a:spcBef>
                          <a:spcPts val="600"/>
                        </a:spcBef>
                        <a:spcAft>
                          <a:spcPts val="0"/>
                        </a:spcAft>
                        <a:tabLst>
                          <a:tab pos="228600" algn="l"/>
                          <a:tab pos="342900" algn="l"/>
                        </a:tabLst>
                      </a:pPr>
                      <a:r>
                        <a:rPr lang="en-US" sz="2000">
                          <a:solidFill>
                            <a:srgbClr val="002060"/>
                          </a:solidFill>
                          <a:effectLst/>
                          <a:latin typeface="Times New Roman" panose="02020603050405020304" pitchFamily="18" charset="0"/>
                          <a:cs typeface="Times New Roman" panose="02020603050405020304" pitchFamily="18" charset="0"/>
                        </a:rPr>
                        <a:t>Khảo sát thực trạng đầu năm học</a:t>
                      </a:r>
                      <a:endParaRPr lang="en-US" sz="20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418" marR="56418"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0048248"/>
                  </a:ext>
                </a:extLst>
              </a:tr>
              <a:tr h="437244">
                <a:tc rowSpan="2">
                  <a:txBody>
                    <a:bodyPr/>
                    <a:lstStyle/>
                    <a:p>
                      <a:pPr algn="ctr">
                        <a:lnSpc>
                          <a:spcPct val="150000"/>
                        </a:lnSpc>
                        <a:spcBef>
                          <a:spcPts val="600"/>
                        </a:spcBef>
                        <a:spcAft>
                          <a:spcPts val="0"/>
                        </a:spcAft>
                        <a:tabLst>
                          <a:tab pos="228600" algn="l"/>
                          <a:tab pos="342900" algn="l"/>
                        </a:tabLst>
                      </a:pPr>
                      <a:r>
                        <a:rPr lang="en-US" sz="2000" dirty="0" err="1">
                          <a:solidFill>
                            <a:srgbClr val="002060"/>
                          </a:solidFill>
                          <a:effectLst/>
                          <a:latin typeface="Times New Roman" panose="02020603050405020304" pitchFamily="18" charset="0"/>
                          <a:cs typeface="Times New Roman" panose="02020603050405020304" pitchFamily="18" charset="0"/>
                        </a:rPr>
                        <a:t>Tổng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số</a:t>
                      </a:r>
                      <a:r>
                        <a:rPr lang="en-US" sz="2000" dirty="0">
                          <a:solidFill>
                            <a:srgbClr val="002060"/>
                          </a:solidFill>
                          <a:effectLst/>
                          <a:latin typeface="Times New Roman" panose="02020603050405020304" pitchFamily="18" charset="0"/>
                          <a:cs typeface="Times New Roman" panose="02020603050405020304" pitchFamily="18" charset="0"/>
                        </a:rPr>
                        <a:t> </a:t>
                      </a:r>
                    </a:p>
                    <a:p>
                      <a:pPr algn="ctr">
                        <a:lnSpc>
                          <a:spcPct val="150000"/>
                        </a:lnSpc>
                        <a:spcBef>
                          <a:spcPts val="600"/>
                        </a:spcBef>
                        <a:spcAft>
                          <a:spcPts val="0"/>
                        </a:spcAft>
                        <a:tabLst>
                          <a:tab pos="228600" algn="l"/>
                          <a:tab pos="342900" algn="l"/>
                        </a:tabLst>
                      </a:pPr>
                      <a:r>
                        <a:rPr lang="en-US" sz="2000" dirty="0" err="1">
                          <a:solidFill>
                            <a:srgbClr val="002060"/>
                          </a:solidFill>
                          <a:effectLst/>
                          <a:latin typeface="Times New Roman" panose="02020603050405020304" pitchFamily="18" charset="0"/>
                          <a:cs typeface="Times New Roman" panose="02020603050405020304" pitchFamily="18" charset="0"/>
                        </a:rPr>
                        <a:t>trẻ</a:t>
                      </a:r>
                      <a:r>
                        <a:rPr lang="en-US" sz="2000" dirty="0">
                          <a:solidFill>
                            <a:srgbClr val="002060"/>
                          </a:solidFill>
                          <a:effectLst/>
                          <a:latin typeface="Times New Roman" panose="02020603050405020304" pitchFamily="18" charset="0"/>
                          <a:cs typeface="Times New Roman" panose="02020603050405020304" pitchFamily="18" charset="0"/>
                        </a:rPr>
                        <a:t> KS: </a:t>
                      </a:r>
                    </a:p>
                    <a:p>
                      <a:pPr algn="ctr">
                        <a:lnSpc>
                          <a:spcPct val="150000"/>
                        </a:lnSpc>
                        <a:spcBef>
                          <a:spcPts val="600"/>
                        </a:spcBef>
                        <a:spcAft>
                          <a:spcPts val="0"/>
                        </a:spcAft>
                        <a:tabLst>
                          <a:tab pos="228600" algn="l"/>
                          <a:tab pos="342900" algn="l"/>
                        </a:tabLst>
                      </a:pPr>
                      <a:r>
                        <a:rPr lang="en-US" sz="2000" dirty="0" smtClean="0">
                          <a:solidFill>
                            <a:srgbClr val="002060"/>
                          </a:solidFill>
                          <a:effectLst/>
                          <a:latin typeface="Times New Roman" panose="02020603050405020304" pitchFamily="18" charset="0"/>
                          <a:cs typeface="Times New Roman" panose="02020603050405020304" pitchFamily="18" charset="0"/>
                        </a:rPr>
                        <a:t>13 </a:t>
                      </a:r>
                      <a:r>
                        <a:rPr lang="en-US" sz="2000" dirty="0" err="1">
                          <a:solidFill>
                            <a:srgbClr val="002060"/>
                          </a:solidFill>
                          <a:effectLst/>
                          <a:latin typeface="Times New Roman" panose="02020603050405020304" pitchFamily="18" charset="0"/>
                          <a:cs typeface="Times New Roman" panose="02020603050405020304" pitchFamily="18" charset="0"/>
                        </a:rPr>
                        <a:t>trẻ</a:t>
                      </a:r>
                      <a:r>
                        <a:rPr lang="en-US" sz="2000" dirty="0">
                          <a:solidFill>
                            <a:srgbClr val="002060"/>
                          </a:solidFill>
                          <a:effectLst/>
                          <a:latin typeface="Times New Roman" panose="02020603050405020304" pitchFamily="18" charset="0"/>
                          <a:cs typeface="Times New Roman" panose="02020603050405020304" pitchFamily="18" charset="0"/>
                        </a:rPr>
                        <a:t> </a:t>
                      </a:r>
                    </a:p>
                    <a:p>
                      <a:pPr algn="ctr">
                        <a:lnSpc>
                          <a:spcPct val="150000"/>
                        </a:lnSpc>
                        <a:spcBef>
                          <a:spcPts val="600"/>
                        </a:spcBef>
                        <a:spcAft>
                          <a:spcPts val="0"/>
                        </a:spcAft>
                      </a:pPr>
                      <a:r>
                        <a:rPr lang="en-US" sz="2000" dirty="0">
                          <a:solidFill>
                            <a:srgbClr val="002060"/>
                          </a:solidFill>
                          <a:effectLst/>
                          <a:latin typeface="Times New Roman" panose="02020603050405020304" pitchFamily="18" charset="0"/>
                          <a:cs typeface="Times New Roman" panose="02020603050405020304" pitchFamily="18" charset="0"/>
                        </a:rPr>
                        <a:t>100%</a:t>
                      </a:r>
                      <a:endParaRPr lang="en-US"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418" marR="56418" marT="0" marB="0" anchor="ctr"/>
                </a:tc>
                <a:tc gridSpan="2">
                  <a:txBody>
                    <a:bodyPr/>
                    <a:lstStyle/>
                    <a:p>
                      <a:pPr algn="ctr">
                        <a:lnSpc>
                          <a:spcPct val="150000"/>
                        </a:lnSpc>
                        <a:spcBef>
                          <a:spcPts val="600"/>
                        </a:spcBef>
                        <a:spcAft>
                          <a:spcPts val="0"/>
                        </a:spcAft>
                        <a:tabLst>
                          <a:tab pos="228600" algn="l"/>
                          <a:tab pos="342900" algn="l"/>
                        </a:tabLst>
                      </a:pPr>
                      <a:r>
                        <a:rPr lang="en-US" sz="2000" kern="1200">
                          <a:solidFill>
                            <a:srgbClr val="002060"/>
                          </a:solidFill>
                          <a:latin typeface="Times New Roman" panose="02020603050405020304" pitchFamily="18" charset="0"/>
                          <a:cs typeface="Times New Roman" panose="02020603050405020304" pitchFamily="18" charset="0"/>
                        </a:rPr>
                        <a:t>Kỹ năng vẽ</a:t>
                      </a:r>
                      <a:endParaRPr lang="en-US" sz="2000" kern="120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hMerge="1">
                  <a:txBody>
                    <a:bodyPr/>
                    <a:lstStyle/>
                    <a:p>
                      <a:endParaRPr lang="en-US"/>
                    </a:p>
                  </a:txBody>
                  <a:tcPr/>
                </a:tc>
                <a:tc gridSpan="2">
                  <a:txBody>
                    <a:bodyPr/>
                    <a:lstStyle/>
                    <a:p>
                      <a:pPr algn="ctr">
                        <a:lnSpc>
                          <a:spcPct val="150000"/>
                        </a:lnSpc>
                        <a:spcBef>
                          <a:spcPts val="600"/>
                        </a:spcBef>
                        <a:spcAft>
                          <a:spcPts val="0"/>
                        </a:spcAft>
                        <a:tabLst>
                          <a:tab pos="228600" algn="l"/>
                          <a:tab pos="342900" algn="l"/>
                        </a:tabLst>
                      </a:pPr>
                      <a:r>
                        <a:rPr lang="en-US" sz="2000" kern="1200">
                          <a:solidFill>
                            <a:srgbClr val="002060"/>
                          </a:solidFill>
                          <a:latin typeface="Times New Roman" panose="02020603050405020304" pitchFamily="18" charset="0"/>
                          <a:cs typeface="Times New Roman" panose="02020603050405020304" pitchFamily="18" charset="0"/>
                        </a:rPr>
                        <a:t>Kỹ năng cắt dán</a:t>
                      </a:r>
                      <a:endParaRPr lang="en-US" sz="2000" kern="120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hMerge="1">
                  <a:txBody>
                    <a:bodyPr/>
                    <a:lstStyle/>
                    <a:p>
                      <a:endParaRPr lang="en-US"/>
                    </a:p>
                  </a:txBody>
                  <a:tcPr/>
                </a:tc>
                <a:tc gridSpan="2">
                  <a:txBody>
                    <a:bodyPr/>
                    <a:lstStyle/>
                    <a:p>
                      <a:pPr algn="ctr">
                        <a:lnSpc>
                          <a:spcPct val="150000"/>
                        </a:lnSpc>
                        <a:spcBef>
                          <a:spcPts val="600"/>
                        </a:spcBef>
                        <a:spcAft>
                          <a:spcPts val="0"/>
                        </a:spcAft>
                        <a:tabLst>
                          <a:tab pos="228600" algn="l"/>
                          <a:tab pos="342900" algn="l"/>
                        </a:tabLst>
                      </a:pPr>
                      <a:r>
                        <a:rPr lang="en-US" sz="2000" kern="1200">
                          <a:solidFill>
                            <a:srgbClr val="002060"/>
                          </a:solidFill>
                          <a:latin typeface="Times New Roman" panose="02020603050405020304" pitchFamily="18" charset="0"/>
                          <a:cs typeface="Times New Roman" panose="02020603050405020304" pitchFamily="18" charset="0"/>
                        </a:rPr>
                        <a:t>Kỹ năng phối màu sắc</a:t>
                      </a:r>
                      <a:endParaRPr lang="en-US" sz="2000" kern="120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hMerge="1">
                  <a:txBody>
                    <a:bodyPr/>
                    <a:lstStyle/>
                    <a:p>
                      <a:endParaRPr lang="en-US"/>
                    </a:p>
                  </a:txBody>
                  <a:tcPr/>
                </a:tc>
                <a:extLst>
                  <a:ext uri="{0D108BD9-81ED-4DB2-BD59-A6C34878D82A}">
                    <a16:rowId xmlns:a16="http://schemas.microsoft.com/office/drawing/2014/main" val="730195424"/>
                  </a:ext>
                </a:extLst>
              </a:tr>
              <a:tr h="1782821">
                <a:tc vMerge="1">
                  <a:txBody>
                    <a:bodyPr/>
                    <a:lstStyle/>
                    <a:p>
                      <a:endParaRPr lang="en-US"/>
                    </a:p>
                  </a:txBody>
                  <a:tcPr/>
                </a:tc>
                <a:tc>
                  <a:txBody>
                    <a:bodyPr/>
                    <a:lstStyle/>
                    <a:p>
                      <a:pPr algn="ctr">
                        <a:lnSpc>
                          <a:spcPct val="150000"/>
                        </a:lnSpc>
                        <a:spcBef>
                          <a:spcPts val="600"/>
                        </a:spcBef>
                        <a:spcAft>
                          <a:spcPts val="0"/>
                        </a:spcAft>
                        <a:tabLst>
                          <a:tab pos="228600" algn="l"/>
                          <a:tab pos="342900" algn="l"/>
                        </a:tabLst>
                      </a:pPr>
                      <a:r>
                        <a:rPr lang="en-US" sz="2000" kern="1200" dirty="0" err="1">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9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63%</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a:txBody>
                    <a:bodyPr/>
                    <a:lstStyle/>
                    <a:p>
                      <a:pPr algn="ctr">
                        <a:lnSpc>
                          <a:spcPct val="150000"/>
                        </a:lnSpc>
                        <a:spcBef>
                          <a:spcPts val="600"/>
                        </a:spcBef>
                        <a:spcAft>
                          <a:spcPts val="0"/>
                        </a:spcAft>
                        <a:tabLst>
                          <a:tab pos="228600" algn="l"/>
                          <a:tab pos="342900" algn="l"/>
                        </a:tabLst>
                      </a:pPr>
                      <a:r>
                        <a:rPr lang="en-US" sz="2000" kern="1200" dirty="0" err="1">
                          <a:solidFill>
                            <a:srgbClr val="002060"/>
                          </a:solidFill>
                          <a:latin typeface="Times New Roman" panose="02020603050405020304" pitchFamily="18" charset="0"/>
                          <a:cs typeface="Times New Roman" panose="02020603050405020304" pitchFamily="18" charset="0"/>
                        </a:rPr>
                        <a:t>Không</a:t>
                      </a:r>
                      <a:r>
                        <a:rPr lang="en-US" sz="2000" kern="1200" dirty="0">
                          <a:solidFill>
                            <a:srgbClr val="002060"/>
                          </a:solidFill>
                          <a:latin typeface="Times New Roman" panose="02020603050405020304" pitchFamily="18" charset="0"/>
                          <a:cs typeface="Times New Roman" panose="02020603050405020304" pitchFamily="18" charset="0"/>
                        </a:rPr>
                        <a:t> </a:t>
                      </a:r>
                      <a:r>
                        <a:rPr lang="en-US" sz="2000" kern="1200" dirty="0" err="1">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4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37%</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a:txBody>
                    <a:bodyPr/>
                    <a:lstStyle/>
                    <a:p>
                      <a:pPr algn="ctr">
                        <a:lnSpc>
                          <a:spcPct val="150000"/>
                        </a:lnSpc>
                        <a:spcBef>
                          <a:spcPts val="600"/>
                        </a:spcBef>
                        <a:spcAft>
                          <a:spcPts val="0"/>
                        </a:spcAft>
                        <a:tabLst>
                          <a:tab pos="228600" algn="l"/>
                          <a:tab pos="342900" algn="l"/>
                        </a:tabLst>
                      </a:pPr>
                      <a:r>
                        <a:rPr lang="en-US" sz="2000" kern="1200" dirty="0" err="1">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8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61%</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a:txBody>
                    <a:bodyPr/>
                    <a:lstStyle/>
                    <a:p>
                      <a:pPr algn="ctr">
                        <a:lnSpc>
                          <a:spcPct val="150000"/>
                        </a:lnSpc>
                        <a:spcBef>
                          <a:spcPts val="600"/>
                        </a:spcBef>
                        <a:spcAft>
                          <a:spcPts val="0"/>
                        </a:spcAft>
                        <a:tabLst>
                          <a:tab pos="228600" algn="l"/>
                          <a:tab pos="342900" algn="l"/>
                        </a:tabLst>
                      </a:pPr>
                      <a:r>
                        <a:rPr lang="en-US" sz="2000" kern="1200" dirty="0" err="1" smtClean="0">
                          <a:solidFill>
                            <a:srgbClr val="002060"/>
                          </a:solidFill>
                          <a:latin typeface="Times New Roman" panose="02020603050405020304" pitchFamily="18" charset="0"/>
                          <a:cs typeface="Times New Roman" panose="02020603050405020304" pitchFamily="18" charset="0"/>
                        </a:rPr>
                        <a:t>Không</a:t>
                      </a:r>
                      <a:r>
                        <a:rPr lang="en-US" sz="2000" kern="1200" baseline="0" dirty="0">
                          <a:solidFill>
                            <a:srgbClr val="002060"/>
                          </a:solidFill>
                          <a:latin typeface="Times New Roman" panose="02020603050405020304" pitchFamily="18" charset="0"/>
                          <a:cs typeface="Times New Roman" panose="02020603050405020304" pitchFamily="18" charset="0"/>
                        </a:rPr>
                        <a:t> </a:t>
                      </a:r>
                      <a:r>
                        <a:rPr lang="en-US" sz="2000" kern="1200" dirty="0" err="1" smtClean="0">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5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39%</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a:txBody>
                    <a:bodyPr/>
                    <a:lstStyle/>
                    <a:p>
                      <a:pPr algn="ctr">
                        <a:lnSpc>
                          <a:spcPct val="150000"/>
                        </a:lnSpc>
                        <a:spcBef>
                          <a:spcPts val="600"/>
                        </a:spcBef>
                        <a:spcAft>
                          <a:spcPts val="0"/>
                        </a:spcAft>
                        <a:tabLst>
                          <a:tab pos="228600" algn="l"/>
                          <a:tab pos="342900" algn="l"/>
                        </a:tabLst>
                      </a:pPr>
                      <a:r>
                        <a:rPr lang="en-US" sz="2000" kern="1200" dirty="0" err="1">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10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77%</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tc>
                  <a:txBody>
                    <a:bodyPr/>
                    <a:lstStyle/>
                    <a:p>
                      <a:pPr algn="ctr">
                        <a:lnSpc>
                          <a:spcPct val="150000"/>
                        </a:lnSpc>
                        <a:spcBef>
                          <a:spcPts val="600"/>
                        </a:spcBef>
                        <a:spcAft>
                          <a:spcPts val="0"/>
                        </a:spcAft>
                        <a:tabLst>
                          <a:tab pos="228600" algn="l"/>
                          <a:tab pos="342900" algn="l"/>
                        </a:tabLst>
                      </a:pPr>
                      <a:r>
                        <a:rPr lang="en-US" sz="2000" kern="1200" dirty="0" err="1">
                          <a:solidFill>
                            <a:srgbClr val="002060"/>
                          </a:solidFill>
                          <a:latin typeface="Times New Roman" panose="02020603050405020304" pitchFamily="18" charset="0"/>
                          <a:cs typeface="Times New Roman" panose="02020603050405020304" pitchFamily="18" charset="0"/>
                        </a:rPr>
                        <a:t>Không</a:t>
                      </a:r>
                      <a:r>
                        <a:rPr lang="en-US" sz="2000" kern="1200" dirty="0">
                          <a:solidFill>
                            <a:srgbClr val="002060"/>
                          </a:solidFill>
                          <a:latin typeface="Times New Roman" panose="02020603050405020304" pitchFamily="18" charset="0"/>
                          <a:cs typeface="Times New Roman" panose="02020603050405020304" pitchFamily="18" charset="0"/>
                        </a:rPr>
                        <a:t> </a:t>
                      </a:r>
                      <a:r>
                        <a:rPr lang="en-US" sz="2000" kern="1200" dirty="0" err="1">
                          <a:solidFill>
                            <a:srgbClr val="002060"/>
                          </a:solidFill>
                          <a:latin typeface="Times New Roman" panose="02020603050405020304" pitchFamily="18" charset="0"/>
                          <a:cs typeface="Times New Roman" panose="02020603050405020304" pitchFamily="18" charset="0"/>
                        </a:rPr>
                        <a:t>đạt</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3 </a:t>
                      </a:r>
                      <a:r>
                        <a:rPr lang="en-US" sz="2000" kern="1200" dirty="0" err="1">
                          <a:solidFill>
                            <a:srgbClr val="002060"/>
                          </a:solidFill>
                          <a:latin typeface="Times New Roman" panose="02020603050405020304" pitchFamily="18" charset="0"/>
                          <a:cs typeface="Times New Roman" panose="02020603050405020304" pitchFamily="18" charset="0"/>
                        </a:rPr>
                        <a:t>trẻ</a:t>
                      </a:r>
                      <a:endParaRPr lang="en-US" sz="2000" kern="1200" dirty="0">
                        <a:solidFill>
                          <a:srgbClr val="002060"/>
                        </a:solidFill>
                        <a:latin typeface="Times New Roman" panose="02020603050405020304" pitchFamily="18" charset="0"/>
                        <a:cs typeface="Times New Roman" panose="02020603050405020304" pitchFamily="18" charset="0"/>
                      </a:endParaRPr>
                    </a:p>
                    <a:p>
                      <a:pPr algn="ctr">
                        <a:lnSpc>
                          <a:spcPct val="150000"/>
                        </a:lnSpc>
                        <a:spcBef>
                          <a:spcPts val="600"/>
                        </a:spcBef>
                        <a:spcAft>
                          <a:spcPts val="0"/>
                        </a:spcAft>
                        <a:tabLst>
                          <a:tab pos="228600" algn="l"/>
                          <a:tab pos="342900" algn="l"/>
                        </a:tabLst>
                      </a:pPr>
                      <a:r>
                        <a:rPr lang="en-US" sz="2000" kern="1200" dirty="0" smtClean="0">
                          <a:solidFill>
                            <a:srgbClr val="002060"/>
                          </a:solidFill>
                          <a:latin typeface="Times New Roman" panose="02020603050405020304" pitchFamily="18" charset="0"/>
                          <a:cs typeface="Times New Roman" panose="02020603050405020304" pitchFamily="18" charset="0"/>
                        </a:rPr>
                        <a:t>22%</a:t>
                      </a:r>
                      <a:endParaRPr lang="en-US" sz="2000" kern="1200" dirty="0">
                        <a:solidFill>
                          <a:srgbClr val="002060"/>
                        </a:solidFill>
                        <a:latin typeface="Times New Roman" panose="02020603050405020304" pitchFamily="18" charset="0"/>
                        <a:ea typeface="+mn-ea"/>
                        <a:cs typeface="Times New Roman" panose="02020603050405020304" pitchFamily="18" charset="0"/>
                      </a:endParaRPr>
                    </a:p>
                  </a:txBody>
                  <a:tcPr marL="56418" marR="56418" marT="0" marB="0"/>
                </a:tc>
                <a:extLst>
                  <a:ext uri="{0D108BD9-81ED-4DB2-BD59-A6C34878D82A}">
                    <a16:rowId xmlns:a16="http://schemas.microsoft.com/office/drawing/2014/main" val="2930472568"/>
                  </a:ext>
                </a:extLst>
              </a:tr>
            </a:tbl>
          </a:graphicData>
        </a:graphic>
      </p:graphicFrame>
    </p:spTree>
    <p:extLst>
      <p:ext uri="{BB962C8B-B14F-4D97-AF65-F5344CB8AC3E}">
        <p14:creationId xmlns:p14="http://schemas.microsoft.com/office/powerpoint/2010/main" val="267249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830788"/>
            <a:ext cx="9823450" cy="1200329"/>
          </a:xfrm>
          <a:prstGeom prst="rect">
            <a:avLst/>
          </a:prstGeom>
        </p:spPr>
        <p:txBody>
          <a:bodyPr wrap="square">
            <a:spAutoFit/>
          </a:bodyPr>
          <a:lstStyle/>
          <a:p>
            <a:r>
              <a:rPr lang="en-US" sz="2400" b="1" smtClean="0">
                <a:solidFill>
                  <a:srgbClr val="002060"/>
                </a:solidFill>
                <a:latin typeface="Times New Roman" pitchFamily="18" charset="0"/>
                <a:ea typeface="Times New Roman" pitchFamily="18" charset="0"/>
                <a:cs typeface="Times New Roman" pitchFamily="18" charset="0"/>
              </a:rPr>
              <a:t>III</a:t>
            </a:r>
            <a:r>
              <a:rPr lang="en-US" sz="2400" b="1">
                <a:solidFill>
                  <a:srgbClr val="002060"/>
                </a:solidFill>
                <a:latin typeface="Times New Roman" pitchFamily="18" charset="0"/>
                <a:ea typeface="Times New Roman" pitchFamily="18" charset="0"/>
                <a:cs typeface="Times New Roman" pitchFamily="18" charset="0"/>
              </a:rPr>
              <a:t>. Một số biện pháp "Ứng dụng phương pháp giáo dục STEAM trong hoạt động tạo hình”: </a:t>
            </a:r>
          </a:p>
          <a:p>
            <a:r>
              <a:rPr lang="en-US" sz="2400" b="1">
                <a:solidFill>
                  <a:srgbClr val="002060"/>
                </a:solidFill>
                <a:latin typeface="Times New Roman" pitchFamily="18" charset="0"/>
                <a:ea typeface="Times New Roman" pitchFamily="18" charset="0"/>
                <a:cs typeface="Times New Roman" pitchFamily="18" charset="0"/>
              </a:rPr>
              <a:t>1. Biện pháp </a:t>
            </a:r>
            <a:r>
              <a:rPr lang="en-US" sz="2400" b="1" smtClean="0">
                <a:solidFill>
                  <a:srgbClr val="002060"/>
                </a:solidFill>
                <a:latin typeface="Times New Roman" pitchFamily="18" charset="0"/>
                <a:ea typeface="Times New Roman" pitchFamily="18" charset="0"/>
                <a:cs typeface="Times New Roman" pitchFamily="18" charset="0"/>
              </a:rPr>
              <a:t>1. Hệ </a:t>
            </a:r>
            <a:r>
              <a:rPr lang="en-US" sz="2400" b="1">
                <a:solidFill>
                  <a:srgbClr val="002060"/>
                </a:solidFill>
                <a:latin typeface="Times New Roman" pitchFamily="18" charset="0"/>
                <a:ea typeface="Times New Roman" pitchFamily="18" charset="0"/>
                <a:cs typeface="Times New Roman" pitchFamily="18" charset="0"/>
              </a:rPr>
              <a:t>thống dự án theo tháng</a:t>
            </a:r>
            <a:r>
              <a:rPr lang="en-US" sz="2400" b="1" smtClean="0">
                <a:solidFill>
                  <a:srgbClr val="002060"/>
                </a:solidFill>
                <a:latin typeface="Times New Roman" pitchFamily="18" charset="0"/>
                <a:ea typeface="Times New Roman" pitchFamily="18" charset="0"/>
                <a:cs typeface="Times New Roman" pitchFamily="18" charset="0"/>
              </a:rPr>
              <a:t>:</a:t>
            </a:r>
            <a:endParaRPr lang="en-US" sz="2400" b="1">
              <a:solidFill>
                <a:srgbClr val="002060"/>
              </a:solidFill>
              <a:latin typeface="Times New Roman" pitchFamily="18" charset="0"/>
              <a:ea typeface="Times New Roman" pitchFamily="18" charset="0"/>
              <a:cs typeface="Times New Roman"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74910490"/>
              </p:ext>
            </p:extLst>
          </p:nvPr>
        </p:nvGraphicFramePr>
        <p:xfrm>
          <a:off x="76200" y="2031120"/>
          <a:ext cx="9753601" cy="5090259"/>
        </p:xfrm>
        <a:graphic>
          <a:graphicData uri="http://schemas.openxmlformats.org/drawingml/2006/table">
            <a:tbl>
              <a:tblPr firstRow="1" firstCol="1" bandRow="1">
                <a:tableStyleId>{7DF18680-E054-41AD-8BC1-D1AEF772440D}</a:tableStyleId>
              </a:tblPr>
              <a:tblGrid>
                <a:gridCol w="1295400">
                  <a:extLst>
                    <a:ext uri="{9D8B030D-6E8A-4147-A177-3AD203B41FA5}">
                      <a16:colId xmlns:a16="http://schemas.microsoft.com/office/drawing/2014/main" val="431712415"/>
                    </a:ext>
                  </a:extLst>
                </a:gridCol>
                <a:gridCol w="4114800">
                  <a:extLst>
                    <a:ext uri="{9D8B030D-6E8A-4147-A177-3AD203B41FA5}">
                      <a16:colId xmlns:a16="http://schemas.microsoft.com/office/drawing/2014/main" val="870495316"/>
                    </a:ext>
                  </a:extLst>
                </a:gridCol>
                <a:gridCol w="4343401">
                  <a:extLst>
                    <a:ext uri="{9D8B030D-6E8A-4147-A177-3AD203B41FA5}">
                      <a16:colId xmlns:a16="http://schemas.microsoft.com/office/drawing/2014/main" val="855812938"/>
                    </a:ext>
                  </a:extLst>
                </a:gridCol>
              </a:tblGrid>
              <a:tr h="470890">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Tháng</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t">
                        <a:lnSpc>
                          <a:spcPct val="115000"/>
                        </a:lnSpc>
                        <a:spcAft>
                          <a:spcPts val="0"/>
                        </a:spcAft>
                      </a:pPr>
                      <a:r>
                        <a:rPr lang="en-US" sz="2400" baseline="0">
                          <a:solidFill>
                            <a:srgbClr val="002060"/>
                          </a:solidFill>
                          <a:effectLst/>
                          <a:latin typeface="Times New Roman" panose="02020603050405020304" pitchFamily="18" charset="0"/>
                          <a:cs typeface="Times New Roman" panose="02020603050405020304" pitchFamily="18" charset="0"/>
                        </a:rPr>
                        <a:t>Chủ đề</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t">
                        <a:lnSpc>
                          <a:spcPct val="115000"/>
                        </a:lnSpc>
                        <a:spcAft>
                          <a:spcPts val="0"/>
                        </a:spcAft>
                      </a:pPr>
                      <a:r>
                        <a:rPr lang="en-US" sz="2400" baseline="0">
                          <a:solidFill>
                            <a:srgbClr val="002060"/>
                          </a:solidFill>
                          <a:effectLst/>
                          <a:latin typeface="Times New Roman" panose="02020603050405020304" pitchFamily="18" charset="0"/>
                          <a:cs typeface="Times New Roman" panose="02020603050405020304" pitchFamily="18" charset="0"/>
                        </a:rPr>
                        <a:t>Tên dự án</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2859873"/>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9</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Tết Trung Thu</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a:t>
                      </a:r>
                      <a:r>
                        <a:rPr lang="en-US" sz="2400" b="1" baseline="0" smtClean="0">
                          <a:solidFill>
                            <a:srgbClr val="002060"/>
                          </a:solidFill>
                          <a:effectLst/>
                          <a:latin typeface="Times New Roman" panose="02020603050405020304" pitchFamily="18" charset="0"/>
                          <a:cs typeface="Times New Roman" panose="02020603050405020304" pitchFamily="18" charset="0"/>
                        </a:rPr>
                        <a:t>Đèn </a:t>
                      </a:r>
                      <a:r>
                        <a:rPr lang="en-US" sz="2400" b="1" baseline="0">
                          <a:solidFill>
                            <a:srgbClr val="002060"/>
                          </a:solidFill>
                          <a:effectLst/>
                          <a:latin typeface="Times New Roman" panose="02020603050405020304" pitchFamily="18" charset="0"/>
                          <a:cs typeface="Times New Roman" panose="02020603050405020304" pitchFamily="18" charset="0"/>
                        </a:rPr>
                        <a:t>lồng cá trung thu</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5023121"/>
                  </a:ext>
                </a:extLst>
              </a:tr>
              <a:tr h="359253">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10</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Các giác quan</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Bàn tay Robot.</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0430957"/>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11</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a:t>
                      </a:r>
                      <a:r>
                        <a:rPr lang="en-US" sz="2400" b="1" baseline="0" smtClean="0">
                          <a:solidFill>
                            <a:srgbClr val="002060"/>
                          </a:solidFill>
                          <a:effectLst/>
                          <a:latin typeface="Times New Roman" panose="02020603050405020304" pitchFamily="18" charset="0"/>
                          <a:cs typeface="Times New Roman" panose="02020603050405020304" pitchFamily="18" charset="0"/>
                        </a:rPr>
                        <a:t>Ước mơ của bé</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Ngôi nhà chống lũ.</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3059091"/>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12</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Những sản phẩm từ động vật</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Những sợi len thú vị</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63386057"/>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1</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Em yêu cây xanh</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Thiết kế chậu trồng cây</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9251186"/>
                  </a:ext>
                </a:extLst>
              </a:tr>
              <a:tr h="470050">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2</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Mùa Xuân</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Thiết kế vườn treo</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9375086"/>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3</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Giao thông</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Tàu lượn siêu tốc bằng ống hút</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18986464"/>
                  </a:ext>
                </a:extLst>
              </a:tr>
              <a:tr h="486837">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4</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Bảo vệ môi trường</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Máy lọc nước</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2586778"/>
                  </a:ext>
                </a:extLst>
              </a:tr>
              <a:tr h="453262">
                <a:tc>
                  <a:txBody>
                    <a:bodyPr/>
                    <a:lstStyle/>
                    <a:p>
                      <a:pPr algn="ctr" fontAlgn="t">
                        <a:lnSpc>
                          <a:spcPct val="115000"/>
                        </a:lnSpc>
                        <a:spcAft>
                          <a:spcPts val="0"/>
                        </a:spcAft>
                      </a:pPr>
                      <a:r>
                        <a:rPr lang="en-US" sz="2400" baseline="0" smtClean="0">
                          <a:solidFill>
                            <a:srgbClr val="002060"/>
                          </a:solidFill>
                          <a:effectLst/>
                          <a:latin typeface="Times New Roman" panose="02020603050405020304" pitchFamily="18" charset="0"/>
                          <a:cs typeface="Times New Roman" panose="02020603050405020304" pitchFamily="18" charset="0"/>
                        </a:rPr>
                        <a:t>5</a:t>
                      </a:r>
                      <a:endParaRPr lang="en-US" sz="2400"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Bác Hồ</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fontAlgn="t">
                        <a:lnSpc>
                          <a:spcPct val="115000"/>
                        </a:lnSpc>
                        <a:spcAft>
                          <a:spcPts val="0"/>
                        </a:spcAft>
                      </a:pPr>
                      <a:r>
                        <a:rPr lang="en-US" sz="2400" b="1" baseline="0">
                          <a:solidFill>
                            <a:srgbClr val="002060"/>
                          </a:solidFill>
                          <a:effectLst/>
                          <a:latin typeface="Times New Roman" panose="02020603050405020304" pitchFamily="18" charset="0"/>
                          <a:cs typeface="Times New Roman" panose="02020603050405020304" pitchFamily="18" charset="0"/>
                        </a:rPr>
                        <a:t>- Làm mô hình Lăng Bác.</a:t>
                      </a:r>
                      <a:endParaRPr lang="en-US" sz="2400" b="1" baseline="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7652588"/>
                  </a:ext>
                </a:extLst>
              </a:tr>
            </a:tbl>
          </a:graphicData>
        </a:graphic>
      </p:graphicFrame>
    </p:spTree>
    <p:extLst>
      <p:ext uri="{BB962C8B-B14F-4D97-AF65-F5344CB8AC3E}">
        <p14:creationId xmlns:p14="http://schemas.microsoft.com/office/powerpoint/2010/main" val="58993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SUU TAP TRANH\1. KHUNG TRANH\NEN TRANH\business-blue-and-white-backgrounds-powerpoint.jpg"/>
          <p:cNvPicPr>
            <a:picLocks noChangeAspect="1" noChangeArrowheads="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r="14831"/>
          <a:stretch/>
        </p:blipFill>
        <p:spPr bwMode="auto">
          <a:xfrm>
            <a:off x="0" y="-27708"/>
            <a:ext cx="9906000" cy="68857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550" y="914400"/>
            <a:ext cx="9823450" cy="5262979"/>
          </a:xfrm>
          <a:prstGeom prst="rect">
            <a:avLst/>
          </a:prstGeom>
        </p:spPr>
        <p:txBody>
          <a:bodyPr wrap="square">
            <a:spAutoFit/>
          </a:bodyPr>
          <a:lstStyle/>
          <a:p>
            <a:pPr algn="just"/>
            <a:r>
              <a:rPr lang="en-US" sz="2400" b="1" smtClean="0">
                <a:solidFill>
                  <a:srgbClr val="002060"/>
                </a:solidFill>
                <a:latin typeface="Times New Roman" pitchFamily="18" charset="0"/>
                <a:ea typeface="Times New Roman" pitchFamily="18" charset="0"/>
                <a:cs typeface="Times New Roman" pitchFamily="18" charset="0"/>
              </a:rPr>
              <a:t>III</a:t>
            </a:r>
            <a:r>
              <a:rPr lang="en-US" sz="2400" b="1">
                <a:solidFill>
                  <a:srgbClr val="002060"/>
                </a:solidFill>
                <a:latin typeface="Times New Roman" pitchFamily="18" charset="0"/>
                <a:ea typeface="Times New Roman" pitchFamily="18" charset="0"/>
                <a:cs typeface="Times New Roman" pitchFamily="18" charset="0"/>
              </a:rPr>
              <a:t>. Một số biện pháp "Ứng dụng phương pháp giáo dục STEAM trong hoạt động tạo hình”: </a:t>
            </a:r>
            <a:endParaRPr lang="en-US" sz="2400" b="1" smtClean="0">
              <a:solidFill>
                <a:srgbClr val="002060"/>
              </a:solidFill>
              <a:latin typeface="Times New Roman" pitchFamily="18" charset="0"/>
              <a:ea typeface="Times New Roman" pitchFamily="18" charset="0"/>
              <a:cs typeface="Times New Roman" pitchFamily="18" charset="0"/>
            </a:endParaRPr>
          </a:p>
          <a:p>
            <a:pPr algn="just"/>
            <a:r>
              <a:rPr lang="en-US" sz="2400" b="1">
                <a:solidFill>
                  <a:srgbClr val="002060"/>
                </a:solidFill>
                <a:latin typeface="Times New Roman" pitchFamily="18" charset="0"/>
                <a:ea typeface="Times New Roman" pitchFamily="18" charset="0"/>
                <a:cs typeface="Times New Roman" pitchFamily="18" charset="0"/>
              </a:rPr>
              <a:t>2. Biện pháp 2. Phương pháp thực hiện dự án: </a:t>
            </a:r>
          </a:p>
          <a:p>
            <a:pPr algn="just" fontAlgn="t"/>
            <a:r>
              <a:rPr lang="en-US" sz="2400" b="1">
                <a:solidFill>
                  <a:srgbClr val="002060"/>
                </a:solidFill>
                <a:latin typeface="Times New Roman" pitchFamily="18" charset="0"/>
                <a:ea typeface="Times New Roman" pitchFamily="18" charset="0"/>
                <a:cs typeface="Times New Roman" pitchFamily="18" charset="0"/>
              </a:rPr>
              <a:t>2.1. Các bước tiến hành một dự án:</a:t>
            </a:r>
          </a:p>
          <a:p>
            <a:pPr algn="just" fontAlgn="t"/>
            <a:r>
              <a:rPr lang="en-US" sz="2400" b="1">
                <a:solidFill>
                  <a:srgbClr val="002060"/>
                </a:solidFill>
                <a:latin typeface="Times New Roman" pitchFamily="18" charset="0"/>
                <a:ea typeface="Times New Roman" pitchFamily="18" charset="0"/>
                <a:cs typeface="Times New Roman" pitchFamily="18" charset="0"/>
              </a:rPr>
              <a:t>      Thực hiện theo 4 bước sau:</a:t>
            </a:r>
          </a:p>
          <a:p>
            <a:pPr algn="just" fontAlgn="t"/>
            <a:r>
              <a:rPr lang="en-US" sz="2400" b="1">
                <a:solidFill>
                  <a:srgbClr val="002060"/>
                </a:solidFill>
                <a:latin typeface="Times New Roman" pitchFamily="18" charset="0"/>
                <a:ea typeface="Times New Roman" pitchFamily="18" charset="0"/>
                <a:cs typeface="Times New Roman" pitchFamily="18" charset="0"/>
              </a:rPr>
              <a:t>- Bước 1: Giới thiệu với trẻ về </a:t>
            </a:r>
            <a:r>
              <a:rPr lang="en-US" sz="2400" b="1" smtClean="0">
                <a:solidFill>
                  <a:srgbClr val="002060"/>
                </a:solidFill>
                <a:latin typeface="Times New Roman" pitchFamily="18" charset="0"/>
                <a:ea typeface="Times New Roman" pitchFamily="18" charset="0"/>
                <a:cs typeface="Times New Roman" pitchFamily="18" charset="0"/>
              </a:rPr>
              <a:t>dự án trong </a:t>
            </a:r>
            <a:r>
              <a:rPr lang="en-US" sz="2400" b="1">
                <a:solidFill>
                  <a:srgbClr val="002060"/>
                </a:solidFill>
                <a:latin typeface="Times New Roman" pitchFamily="18" charset="0"/>
                <a:ea typeface="Times New Roman" pitchFamily="18" charset="0"/>
                <a:cs typeface="Times New Roman" pitchFamily="18" charset="0"/>
              </a:rPr>
              <a:t>tháng </a:t>
            </a:r>
            <a:r>
              <a:rPr lang="en-US" sz="2400" b="1" smtClean="0">
                <a:solidFill>
                  <a:srgbClr val="002060"/>
                </a:solidFill>
                <a:latin typeface="Times New Roman" pitchFamily="18" charset="0"/>
                <a:ea typeface="Times New Roman" pitchFamily="18" charset="0"/>
                <a:cs typeface="Times New Roman" pitchFamily="18" charset="0"/>
              </a:rPr>
              <a:t>và </a:t>
            </a:r>
            <a:r>
              <a:rPr lang="en-US" sz="2400" b="1">
                <a:solidFill>
                  <a:srgbClr val="002060"/>
                </a:solidFill>
                <a:latin typeface="Times New Roman" pitchFamily="18" charset="0"/>
                <a:ea typeface="Times New Roman" pitchFamily="18" charset="0"/>
                <a:cs typeface="Times New Roman" pitchFamily="18" charset="0"/>
              </a:rPr>
              <a:t>khai thác hiểu biết của trẻ về dự án mà trẻ sắp được thực hiện (1 ngày).</a:t>
            </a:r>
          </a:p>
          <a:p>
            <a:pPr algn="just" fontAlgn="t"/>
            <a:r>
              <a:rPr lang="en-US" sz="2400" b="1">
                <a:solidFill>
                  <a:srgbClr val="002060"/>
                </a:solidFill>
                <a:latin typeface="Times New Roman" pitchFamily="18" charset="0"/>
                <a:ea typeface="Times New Roman" pitchFamily="18" charset="0"/>
                <a:cs typeface="Times New Roman" pitchFamily="18" charset="0"/>
              </a:rPr>
              <a:t> - Bước 2: Tổ chức cho trẻ thảo luận, đưa ra ý tưởng thực hiện và nguyên vật liệu trẻ sẽ sử dụng. Giáo viên cùng trẻ chuẩn bị nguyên vật liệu sẵn có hoặc nhờ sự hỗ trợ nguyên vật liệu từ phụ huynh (1 ngày).</a:t>
            </a:r>
          </a:p>
          <a:p>
            <a:pPr algn="just" fontAlgn="t"/>
            <a:r>
              <a:rPr lang="en-US" sz="2400" b="1">
                <a:solidFill>
                  <a:srgbClr val="002060"/>
                </a:solidFill>
                <a:latin typeface="Times New Roman" pitchFamily="18" charset="0"/>
                <a:ea typeface="Times New Roman" pitchFamily="18" charset="0"/>
                <a:cs typeface="Times New Roman" pitchFamily="18" charset="0"/>
              </a:rPr>
              <a:t>- Bước 3: Tổ chức cho trẻ thực hiện hoạt động theo nhóm (Thời gian thực hiện tùy theo dự án).</a:t>
            </a:r>
          </a:p>
          <a:p>
            <a:pPr algn="just" fontAlgn="t"/>
            <a:r>
              <a:rPr lang="en-US" sz="2400" b="1">
                <a:solidFill>
                  <a:srgbClr val="002060"/>
                </a:solidFill>
                <a:latin typeface="Times New Roman" pitchFamily="18" charset="0"/>
                <a:ea typeface="Times New Roman" pitchFamily="18" charset="0"/>
                <a:cs typeface="Times New Roman" pitchFamily="18" charset="0"/>
              </a:rPr>
              <a:t>- Bước 4: Tổ chức cho trẻ trưng bày sản phẩm (1 ngày).</a:t>
            </a:r>
          </a:p>
          <a:p>
            <a:endParaRPr lang="en-US" sz="2400" b="1">
              <a:solidFill>
                <a:srgbClr val="002060"/>
              </a:solidFill>
              <a:latin typeface="Times New Roman" pitchFamily="18" charset="0"/>
              <a:ea typeface="Times New Roman" pitchFamily="18" charset="0"/>
              <a:cs typeface="Times New Roman" pitchFamily="18" charset="0"/>
            </a:endParaRPr>
          </a:p>
        </p:txBody>
      </p:sp>
      <p:sp>
        <p:nvSpPr>
          <p:cNvPr id="2" name="TextBox 1"/>
          <p:cNvSpPr txBox="1"/>
          <p:nvPr/>
        </p:nvSpPr>
        <p:spPr>
          <a:xfrm>
            <a:off x="76200" y="304800"/>
            <a:ext cx="4949945" cy="584775"/>
          </a:xfrm>
          <a:prstGeom prst="rect">
            <a:avLst/>
          </a:prstGeom>
          <a:noFill/>
        </p:spPr>
        <p:txBody>
          <a:bodyPr wrap="none" rtlCol="0">
            <a:spAutoFit/>
          </a:bodyPr>
          <a:lstStyle/>
          <a:p>
            <a:r>
              <a:rPr lang="pt-BR" sz="3200" b="1">
                <a:solidFill>
                  <a:srgbClr val="002060"/>
                </a:solidFill>
                <a:latin typeface="Times New Roman" panose="02020603050405020304" pitchFamily="18" charset="0"/>
                <a:cs typeface="Times New Roman" panose="02020603050405020304" pitchFamily="18" charset="0"/>
              </a:rPr>
              <a:t>B. GIẢI QUYẾT VẤN ĐỀ</a:t>
            </a:r>
            <a:r>
              <a:rPr lang="pt-BR" sz="3200" b="1" smtClean="0">
                <a:solidFill>
                  <a:srgbClr val="002060"/>
                </a:solidFill>
                <a:latin typeface="Times New Roman" panose="02020603050405020304" pitchFamily="18" charset="0"/>
                <a:cs typeface="Times New Roman" panose="02020603050405020304" pitchFamily="18" charset="0"/>
              </a:rPr>
              <a:t>:</a:t>
            </a:r>
            <a:endParaRPr lang="en-US"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445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6&quot;&gt;&lt;property id=&quot;20148&quot; value=&quot;5&quot;/&gt;&lt;property id=&quot;20300&quot; value=&quot;Slide 1&quot;/&gt;&lt;property id=&quot;20307&quot; value=&quot;260&quot;/&gt;&lt;/object&gt;&lt;object type=&quot;3&quot; unique_id=&quot;10008&quot;&gt;&lt;property id=&quot;20148&quot; value=&quot;5&quot;/&gt;&lt;property id=&quot;20300&quot; value=&quot;Slide 6&quot;/&gt;&lt;property id=&quot;20307&quot; value=&quot;266&quot;/&gt;&lt;/object&gt;&lt;object type=&quot;3&quot; unique_id=&quot;10010&quot;&gt;&lt;property id=&quot;20148&quot; value=&quot;5&quot;/&gt;&lt;property id=&quot;20300&quot; value=&quot;Slide 2&quot;/&gt;&lt;property id=&quot;20307&quot; value=&quot;263&quot;/&gt;&lt;/object&gt;&lt;object type=&quot;3&quot; unique_id=&quot;10109&quot;&gt;&lt;property id=&quot;20148&quot; value=&quot;5&quot;/&gt;&lt;property id=&quot;20300&quot; value=&quot;Slide 4&quot;/&gt;&lt;property id=&quot;20307&quot; value=&quot;268&quot;/&gt;&lt;/object&gt;&lt;object type=&quot;3&quot; unique_id=&quot;10110&quot;&gt;&lt;property id=&quot;20148&quot; value=&quot;5&quot;/&gt;&lt;property id=&quot;20300&quot; value=&quot;Slide 5&quot;/&gt;&lt;property id=&quot;20307&quot; value=&quot;269&quot;/&gt;&lt;/object&gt;&lt;object type=&quot;3&quot; unique_id=&quot;10228&quot;&gt;&lt;property id=&quot;20148&quot; value=&quot;5&quot;/&gt;&lt;property id=&quot;20300&quot; value=&quot;Slide 3&quot;/&gt;&lt;property id=&quot;20307&quot; value=&quot;270&quot;/&gt;&lt;/object&gt;&lt;object type=&quot;3&quot; unique_id=&quot;10763&quot;&gt;&lt;property id=&quot;20148&quot; value=&quot;5&quot;/&gt;&lt;property id=&quot;20300&quot; value=&quot;Slide 36&quot;/&gt;&lt;property id=&quot;20307&quot; value=&quot;274&quot;/&gt;&lt;/object&gt;&lt;object type=&quot;3&quot; unique_id=&quot;10872&quot;&gt;&lt;property id=&quot;20148&quot; value=&quot;5&quot;/&gt;&lt;property id=&quot;20300&quot; value=&quot;Slide 34&quot;/&gt;&lt;property id=&quot;20307&quot; value=&quot;275&quot;/&gt;&lt;/object&gt;&lt;object type=&quot;3&quot; unique_id=&quot;10873&quot;&gt;&lt;property id=&quot;20148&quot; value=&quot;5&quot;/&gt;&lt;property id=&quot;20300&quot; value=&quot;Slide 35&quot;/&gt;&lt;property id=&quot;20307&quot; value=&quot;276&quot;/&gt;&lt;/object&gt;&lt;object type=&quot;3&quot; unique_id=&quot;11133&quot;&gt;&lt;property id=&quot;20148&quot; value=&quot;5&quot;/&gt;&lt;property id=&quot;20300&quot; value=&quot;Slide 12&quot;/&gt;&lt;property id=&quot;20307&quot; value=&quot;278&quot;/&gt;&lt;/object&gt;&lt;object type=&quot;3&quot; unique_id=&quot;11289&quot;&gt;&lt;property id=&quot;20148&quot; value=&quot;5&quot;/&gt;&lt;property id=&quot;20300&quot; value=&quot;Slide 39&quot;/&gt;&lt;property id=&quot;20307&quot; value=&quot;280&quot;/&gt;&lt;/object&gt;&lt;object type=&quot;3&quot; unique_id=&quot;11359&quot;&gt;&lt;property id=&quot;20148&quot; value=&quot;5&quot;/&gt;&lt;property id=&quot;20300&quot; value=&quot;Slide 23&quot;/&gt;&lt;property id=&quot;20307&quot; value=&quot;281&quot;/&gt;&lt;/object&gt;&lt;object type=&quot;3&quot; unique_id=&quot;11576&quot;&gt;&lt;property id=&quot;20148&quot; value=&quot;5&quot;/&gt;&lt;property id=&quot;20300&quot; value=&quot;Slide 13&quot;/&gt;&lt;property id=&quot;20307&quot; value=&quot;283&quot;/&gt;&lt;/object&gt;&lt;object type=&quot;3&quot; unique_id=&quot;11577&quot;&gt;&lt;property id=&quot;20148&quot; value=&quot;5&quot;/&gt;&lt;property id=&quot;20300&quot; value=&quot;Slide 14&quot;/&gt;&lt;property id=&quot;20307&quot; value=&quot;286&quot;/&gt;&lt;/object&gt;&lt;object type=&quot;3&quot; unique_id=&quot;11668&quot;&gt;&lt;property id=&quot;20148&quot; value=&quot;5&quot;/&gt;&lt;property id=&quot;20300&quot; value=&quot;Slide 15&quot;/&gt;&lt;property id=&quot;20307&quot; value=&quot;287&quot;/&gt;&lt;/object&gt;&lt;object type=&quot;3&quot; unique_id=&quot;12226&quot;&gt;&lt;property id=&quot;20148&quot; value=&quot;5&quot;/&gt;&lt;property id=&quot;20300&quot; value=&quot;Slide 18&quot;/&gt;&lt;property id=&quot;20307&quot; value=&quot;289&quot;/&gt;&lt;/object&gt;&lt;object type=&quot;3&quot; unique_id=&quot;12488&quot;&gt;&lt;property id=&quot;20148&quot; value=&quot;5&quot;/&gt;&lt;property id=&quot;20300&quot; value=&quot;Slide 17&quot;/&gt;&lt;property id=&quot;20307&quot; value=&quot;290&quot;/&gt;&lt;/object&gt;&lt;object type=&quot;3&quot; unique_id=&quot;13119&quot;&gt;&lt;property id=&quot;20148&quot; value=&quot;5&quot;/&gt;&lt;property id=&quot;20300&quot; value=&quot;Slide 19&quot;/&gt;&lt;property id=&quot;20307&quot; value=&quot;291&quot;/&gt;&lt;/object&gt;&lt;object type=&quot;3&quot; unique_id=&quot;13822&quot;&gt;&lt;property id=&quot;20148&quot; value=&quot;5&quot;/&gt;&lt;property id=&quot;20300&quot; value=&quot;Slide 20&quot;/&gt;&lt;property id=&quot;20307&quot; value=&quot;293&quot;/&gt;&lt;/object&gt;&lt;object type=&quot;3&quot; unique_id=&quot;14415&quot;&gt;&lt;property id=&quot;20148&quot; value=&quot;5&quot;/&gt;&lt;property id=&quot;20300&quot; value=&quot;Slide 22&quot;/&gt;&lt;property id=&quot;20307&quot; value=&quot;294&quot;/&gt;&lt;/object&gt;&lt;object type=&quot;3&quot; unique_id=&quot;14544&quot;&gt;&lt;property id=&quot;20148&quot; value=&quot;5&quot;/&gt;&lt;property id=&quot;20300&quot; value=&quot;Slide 30&quot;/&gt;&lt;property id=&quot;20307&quot; value=&quot;295&quot;/&gt;&lt;/object&gt;&lt;object type=&quot;3&quot; unique_id=&quot;14776&quot;&gt;&lt;property id=&quot;20148&quot; value=&quot;5&quot;/&gt;&lt;property id=&quot;20300&quot; value=&quot;Slide 26&quot;/&gt;&lt;property id=&quot;20307&quot; value=&quot;296&quot;/&gt;&lt;/object&gt;&lt;object type=&quot;3&quot; unique_id=&quot;15702&quot;&gt;&lt;property id=&quot;20148&quot; value=&quot;5&quot;/&gt;&lt;property id=&quot;20300&quot; value=&quot;Slide 31&quot;/&gt;&lt;property id=&quot;20307&quot; value=&quot;298&quot;/&gt;&lt;/object&gt;&lt;object type=&quot;3&quot; unique_id=&quot;15793&quot;&gt;&lt;property id=&quot;20148&quot; value=&quot;5&quot;/&gt;&lt;property id=&quot;20300&quot; value=&quot;Slide 33&quot;/&gt;&lt;property id=&quot;20307&quot; value=&quot;299&quot;/&gt;&lt;/object&gt;&lt;object type=&quot;3&quot; unique_id=&quot;16133&quot;&gt;&lt;property id=&quot;20148&quot; value=&quot;5&quot;/&gt;&lt;property id=&quot;20300&quot; value=&quot;Slide 38&quot;/&gt;&lt;property id=&quot;20307&quot; value=&quot;300&quot;/&gt;&lt;/object&gt;&lt;object type=&quot;3&quot; unique_id=&quot;16405&quot;&gt;&lt;property id=&quot;20148&quot; value=&quot;5&quot;/&gt;&lt;property id=&quot;20300&quot; value=&quot;Slide 9&quot;/&gt;&lt;property id=&quot;20307&quot; value=&quot;301&quot;/&gt;&lt;/object&gt;&lt;object type=&quot;3&quot; unique_id=&quot;16685&quot;&gt;&lt;property id=&quot;20148&quot; value=&quot;5&quot;/&gt;&lt;property id=&quot;20300&quot; value=&quot;Slide 40&quot;/&gt;&lt;property id=&quot;20307&quot; value=&quot;303&quot;/&gt;&lt;/object&gt;&lt;object type=&quot;3&quot; unique_id=&quot;16687&quot;&gt;&lt;property id=&quot;20148&quot; value=&quot;5&quot;/&gt;&lt;property id=&quot;20300&quot; value=&quot;Slide 41&quot;/&gt;&lt;property id=&quot;20307&quot; value=&quot;305&quot;/&gt;&lt;/object&gt;&lt;object type=&quot;3&quot; unique_id=&quot;16688&quot;&gt;&lt;property id=&quot;20148&quot; value=&quot;5&quot;/&gt;&lt;property id=&quot;20300&quot; value=&quot;Slide 42&quot;/&gt;&lt;property id=&quot;20307&quot; value=&quot;304&quot;/&gt;&lt;/object&gt;&lt;object type=&quot;3&quot; unique_id=&quot;16689&quot;&gt;&lt;property id=&quot;20148&quot; value=&quot;5&quot;/&gt;&lt;property id=&quot;20300&quot; value=&quot;Slide 10&quot;/&gt;&lt;property id=&quot;20307&quot; value=&quot;302&quot;/&gt;&lt;/object&gt;&lt;object type=&quot;3&quot; unique_id=&quot;17534&quot;&gt;&lt;property id=&quot;20148&quot; value=&quot;5&quot;/&gt;&lt;property id=&quot;20300&quot; value=&quot;Slide 27&quot;/&gt;&lt;property id=&quot;20307&quot; value=&quot;307&quot;/&gt;&lt;/object&gt;&lt;object type=&quot;3&quot; unique_id=&quot;17679&quot;&gt;&lt;property id=&quot;20148&quot; value=&quot;5&quot;/&gt;&lt;property id=&quot;20300&quot; value=&quot;Slide 43&quot;/&gt;&lt;property id=&quot;20307&quot; value=&quot;308&quot;/&gt;&lt;/object&gt;&lt;object type=&quot;3&quot; unique_id=&quot;20777&quot;&gt;&lt;property id=&quot;20148&quot; value=&quot;5&quot;/&gt;&lt;property id=&quot;20300&quot; value=&quot;Slide 28&quot;/&gt;&lt;property id=&quot;20307&quot; value=&quot;315&quot;/&gt;&lt;/object&gt;&lt;object type=&quot;3&quot; unique_id=&quot;20778&quot;&gt;&lt;property id=&quot;20148&quot; value=&quot;5&quot;/&gt;&lt;property id=&quot;20300&quot; value=&quot;Slide 29&quot;/&gt;&lt;property id=&quot;20307&quot; value=&quot;316&quot;/&gt;&lt;/object&gt;&lt;object type=&quot;3&quot; unique_id=&quot;21471&quot;&gt;&lt;property id=&quot;20148&quot; value=&quot;5&quot;/&gt;&lt;property id=&quot;20300&quot; value=&quot;Slide 11&quot;/&gt;&lt;property id=&quot;20307&quot; value=&quot;318&quot;/&gt;&lt;/object&gt;&lt;object type=&quot;3&quot; unique_id=&quot;21684&quot;&gt;&lt;property id=&quot;20148&quot; value=&quot;5&quot;/&gt;&lt;property id=&quot;20300&quot; value=&quot;Slide 25&quot;/&gt;&lt;property id=&quot;20307&quot; value=&quot;322&quot;/&gt;&lt;/object&gt;&lt;object type=&quot;3&quot; unique_id=&quot;22447&quot;&gt;&lt;property id=&quot;20148&quot; value=&quot;5&quot;/&gt;&lt;property id=&quot;20300&quot; value=&quot;Slide 16&quot;/&gt;&lt;property id=&quot;20307&quot; value=&quot;326&quot;/&gt;&lt;/object&gt;&lt;object type=&quot;3&quot; unique_id=&quot;22448&quot;&gt;&lt;property id=&quot;20148&quot; value=&quot;5&quot;/&gt;&lt;property id=&quot;20300&quot; value=&quot;Slide 21&quot;/&gt;&lt;property id=&quot;20307&quot; value=&quot;327&quot;/&gt;&lt;/object&gt;&lt;object type=&quot;3&quot; unique_id=&quot;22449&quot;&gt;&lt;property id=&quot;20148&quot; value=&quot;5&quot;/&gt;&lt;property id=&quot;20300&quot; value=&quot;Slide 24&quot;/&gt;&lt;property id=&quot;20307&quot; value=&quot;328&quot;/&gt;&lt;/object&gt;&lt;object type=&quot;3&quot; unique_id=&quot;22450&quot;&gt;&lt;property id=&quot;20148&quot; value=&quot;5&quot;/&gt;&lt;property id=&quot;20300&quot; value=&quot;Slide 32&quot;/&gt;&lt;property id=&quot;20307&quot; value=&quot;329&quot;/&gt;&lt;/object&gt;&lt;object type=&quot;3&quot; unique_id=&quot;22791&quot;&gt;&lt;property id=&quot;20148&quot; value=&quot;5&quot;/&gt;&lt;property id=&quot;20300&quot; value=&quot;Slide 7&quot;/&gt;&lt;property id=&quot;20307&quot; value=&quot;330&quot;/&gt;&lt;/object&gt;&lt;object type=&quot;3&quot; unique_id=&quot;22792&quot;&gt;&lt;property id=&quot;20148&quot; value=&quot;5&quot;/&gt;&lt;property id=&quot;20300&quot; value=&quot;Slide 8&quot;/&gt;&lt;property id=&quot;20307&quot; value=&quot;331&quot;/&gt;&lt;/object&gt;&lt;object type=&quot;3&quot; unique_id=&quot;23101&quot;&gt;&lt;property id=&quot;20148&quot; value=&quot;5&quot;/&gt;&lt;property id=&quot;20300&quot; value=&quot;Slide 37&quot;/&gt;&lt;property id=&quot;20307&quot; value=&quot;332&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1954</TotalTime>
  <Words>4305</Words>
  <Application>Microsoft Office PowerPoint</Application>
  <PresentationFormat>A4 Paper (210x297 mm)</PresentationFormat>
  <Paragraphs>288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ＭＳ Ｐゴシック</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Mam non Hoa Mai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Luna</dc:creator>
  <cp:lastModifiedBy>Techsi.vn</cp:lastModifiedBy>
  <cp:revision>342</cp:revision>
  <dcterms:created xsi:type="dcterms:W3CDTF">2015-03-18T07:52:52Z</dcterms:created>
  <dcterms:modified xsi:type="dcterms:W3CDTF">2023-11-13T07:17:51Z</dcterms:modified>
</cp:coreProperties>
</file>