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60" r:id="rId2"/>
    <p:sldMasterId id="2147483699" r:id="rId3"/>
    <p:sldMasterId id="2147483712" r:id="rId4"/>
    <p:sldMasterId id="2147483737" r:id="rId5"/>
  </p:sldMasterIdLst>
  <p:notesMasterIdLst>
    <p:notesMasterId r:id="rId25"/>
  </p:notesMasterIdLst>
  <p:sldIdLst>
    <p:sldId id="285" r:id="rId6"/>
    <p:sldId id="256" r:id="rId7"/>
    <p:sldId id="305" r:id="rId8"/>
    <p:sldId id="294" r:id="rId9"/>
    <p:sldId id="293" r:id="rId10"/>
    <p:sldId id="295" r:id="rId11"/>
    <p:sldId id="296" r:id="rId12"/>
    <p:sldId id="258" r:id="rId13"/>
    <p:sldId id="302" r:id="rId14"/>
    <p:sldId id="301" r:id="rId15"/>
    <p:sldId id="263" r:id="rId16"/>
    <p:sldId id="278" r:id="rId17"/>
    <p:sldId id="303" r:id="rId18"/>
    <p:sldId id="304" r:id="rId19"/>
    <p:sldId id="277" r:id="rId20"/>
    <p:sldId id="314" r:id="rId21"/>
    <p:sldId id="310" r:id="rId22"/>
    <p:sldId id="313" r:id="rId23"/>
    <p:sldId id="309" r:id="rId24"/>
  </p:sldIdLst>
  <p:sldSz cx="9144000" cy="5143500" type="screen16x9"/>
  <p:notesSz cx="6858000" cy="9144000"/>
  <p:embeddedFontLst>
    <p:embeddedFont>
      <p:font typeface="Verdana" panose="020B0604030504040204" pitchFamily="34" charset="0"/>
      <p:regular r:id="rId26"/>
      <p:bold r:id="rId27"/>
      <p:italic r:id="rId28"/>
      <p:boldItalic r:id="rId29"/>
    </p:embeddedFont>
    <p:embeddedFont>
      <p:font typeface="Roboto Condensed"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Oswald" panose="02000503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8C8"/>
    <a:srgbClr val="0066FF"/>
    <a:srgbClr val="FF9900"/>
    <a:srgbClr val="FF9933"/>
    <a:srgbClr val="00FFFF"/>
    <a:srgbClr val="FFCC99"/>
    <a:srgbClr val="CCFFFF"/>
    <a:srgbClr val="99CCFF"/>
    <a:srgbClr val="FFCC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1A15E1-AAE8-411C-BBC2-DA3E2E83FAD9}">
  <a:tblStyle styleId="{501A15E1-AAE8-411C-BBC2-DA3E2E83FAD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146619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38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185858"/>
            <a:ext cx="3534604" cy="3432788"/>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6" name="Google Shape;16;p2"/>
          <p:cNvGrpSpPr/>
          <p:nvPr/>
        </p:nvGrpSpPr>
        <p:grpSpPr>
          <a:xfrm>
            <a:off x="-22" y="-324543"/>
            <a:ext cx="3068579" cy="1910876"/>
            <a:chOff x="-32" y="-215963"/>
            <a:chExt cx="2163561" cy="1347300"/>
          </a:xfrm>
        </p:grpSpPr>
        <p:sp>
          <p:nvSpPr>
            <p:cNvPr id="17" name="Google Shape;17;p2"/>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Chân trang 2"/>
          <p:cNvSpPr>
            <a:spLocks noGrp="1"/>
          </p:cNvSpPr>
          <p:nvPr>
            <p:ph type="ftr" sz="quarter" idx="10"/>
          </p:nvPr>
        </p:nvSpPr>
        <p:spPr/>
        <p:txBody>
          <a:bodyPr/>
          <a:lstStyle>
            <a:lvl1pPr>
              <a:defRPr/>
            </a:lvl1pPr>
          </a:lstStyle>
          <a:p>
            <a:r>
              <a:rPr lang="en-US">
                <a:solidFill>
                  <a:srgbClr val="000066"/>
                </a:solidFill>
              </a:rPr>
              <a:t>www.themegallery.com</a:t>
            </a:r>
          </a:p>
        </p:txBody>
      </p:sp>
      <p:sp>
        <p:nvSpPr>
          <p:cNvPr id="4" name="Chỗ dành sẵn cho Số hiệu Bản chiếu 3"/>
          <p:cNvSpPr>
            <a:spLocks noGrp="1"/>
          </p:cNvSpPr>
          <p:nvPr>
            <p:ph type="sldNum" sz="quarter" idx="11"/>
          </p:nvPr>
        </p:nvSpPr>
        <p:spPr/>
        <p:txBody>
          <a:bodyPr/>
          <a:lstStyle>
            <a:lvl1pPr>
              <a:defRPr/>
            </a:lvl1pPr>
          </a:lstStyle>
          <a:p>
            <a:fld id="{87E55C08-761E-4982-A8D8-28793D00B756}"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92381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Chân trang 1"/>
          <p:cNvSpPr>
            <a:spLocks noGrp="1"/>
          </p:cNvSpPr>
          <p:nvPr>
            <p:ph type="ftr" sz="quarter" idx="10"/>
          </p:nvPr>
        </p:nvSpPr>
        <p:spPr/>
        <p:txBody>
          <a:bodyPr/>
          <a:lstStyle>
            <a:lvl1pPr>
              <a:defRPr/>
            </a:lvl1pPr>
          </a:lstStyle>
          <a:p>
            <a:r>
              <a:rPr lang="en-US">
                <a:solidFill>
                  <a:srgbClr val="000066"/>
                </a:solidFill>
              </a:rPr>
              <a:t>www.themegallery.com</a:t>
            </a:r>
          </a:p>
        </p:txBody>
      </p:sp>
      <p:sp>
        <p:nvSpPr>
          <p:cNvPr id="3" name="Chỗ dành sẵn cho Số hiệu Bản chiếu 2"/>
          <p:cNvSpPr>
            <a:spLocks noGrp="1"/>
          </p:cNvSpPr>
          <p:nvPr>
            <p:ph type="sldNum" sz="quarter" idx="11"/>
          </p:nvPr>
        </p:nvSpPr>
        <p:spPr/>
        <p:txBody>
          <a:bodyPr/>
          <a:lstStyle>
            <a:lvl1pPr>
              <a:defRPr/>
            </a:lvl1pPr>
          </a:lstStyle>
          <a:p>
            <a:fld id="{2F09C0FD-90B7-4A6D-8B9C-BF2CE42E271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64097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04787"/>
            <a:ext cx="3008313" cy="871538"/>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FC6690F8-9C5A-46FB-B2A3-03C4BBC96F79}"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50425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0C2C3EAE-AB23-46D4-B0D6-3D8C9A86EE6F}"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83770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5320C02D-B2E2-4343-9E38-B775AA87CA11}"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324719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40500"/>
            <a:ext cx="2057400" cy="4702969"/>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40500"/>
            <a:ext cx="6019800" cy="4702969"/>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143D2AF0-2B8B-4A7B-BC64-B1820C98A18C}"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55732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542925" y="40483"/>
            <a:ext cx="7392988" cy="422672"/>
          </a:xfrm>
        </p:spPr>
        <p:txBody>
          <a:bodyPr/>
          <a:lstStyle/>
          <a:p>
            <a:r>
              <a:rPr lang="vi-VN" smtClean="0"/>
              <a:t>Bấm &amp; sửa kiểu tiêu đề</a:t>
            </a:r>
            <a:endParaRPr lang="en-US"/>
          </a:p>
        </p:txBody>
      </p:sp>
      <p:sp>
        <p:nvSpPr>
          <p:cNvPr id="3" name="Chỗ dành sẵn cho Bảng 2"/>
          <p:cNvSpPr>
            <a:spLocks noGrp="1"/>
          </p:cNvSpPr>
          <p:nvPr>
            <p:ph type="tbl" idx="1"/>
          </p:nvPr>
        </p:nvSpPr>
        <p:spPr>
          <a:xfrm>
            <a:off x="457200" y="807244"/>
            <a:ext cx="8229600" cy="3936206"/>
          </a:xfrm>
        </p:spPr>
        <p:txBody>
          <a:bodyPr/>
          <a:lstStyle/>
          <a:p>
            <a:r>
              <a:rPr lang="vi-VN" smtClean="0"/>
              <a:t>Bấm biểu tượng để thêm bảng</a:t>
            </a:r>
            <a:endParaRPr lang="en-US"/>
          </a:p>
        </p:txBody>
      </p:sp>
      <p:sp>
        <p:nvSpPr>
          <p:cNvPr id="4" name="Chỗ dành sẵn cho Chân trang 3"/>
          <p:cNvSpPr>
            <a:spLocks noGrp="1"/>
          </p:cNvSpPr>
          <p:nvPr>
            <p:ph type="ftr" sz="quarter" idx="10"/>
          </p:nvPr>
        </p:nvSpPr>
        <p:spPr>
          <a:xfrm>
            <a:off x="6084889" y="4837510"/>
            <a:ext cx="2897187" cy="240506"/>
          </a:xfrm>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a:xfrm>
            <a:off x="107950" y="4841100"/>
            <a:ext cx="927100" cy="179785"/>
          </a:xfrm>
        </p:spPr>
        <p:txBody>
          <a:bodyPr/>
          <a:lstStyle>
            <a:lvl1pPr>
              <a:defRPr/>
            </a:lvl1pPr>
          </a:lstStyle>
          <a:p>
            <a:fld id="{98202ED1-675A-4FA8-9C11-B94FEC5A67A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71989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3" name="Rectangle 41"/>
          <p:cNvSpPr>
            <a:spLocks noChangeArrowheads="1"/>
          </p:cNvSpPr>
          <p:nvPr/>
        </p:nvSpPr>
        <p:spPr bwMode="gray">
          <a:xfrm>
            <a:off x="0" y="2031222"/>
            <a:ext cx="9144000" cy="6560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074" name="Rectangle 2"/>
          <p:cNvSpPr>
            <a:spLocks noGrp="1" noChangeArrowheads="1"/>
          </p:cNvSpPr>
          <p:nvPr>
            <p:ph type="ctrTitle"/>
          </p:nvPr>
        </p:nvSpPr>
        <p:spPr bwMode="gray">
          <a:xfrm>
            <a:off x="0" y="2040733"/>
            <a:ext cx="9144000" cy="613172"/>
          </a:xfrm>
        </p:spPr>
        <p:txBody>
          <a:bodyPr/>
          <a:lstStyle>
            <a:lvl1pPr>
              <a:defRPr sz="4600"/>
            </a:lvl1pPr>
          </a:lstStyle>
          <a:p>
            <a:pPr lvl="0"/>
            <a:r>
              <a:rPr lang="vi-VN" noProof="0" smtClean="0"/>
              <a:t>Bấm &amp; sửa kiểu tiêu đề</a:t>
            </a:r>
            <a:endParaRPr lang="en-US" noProof="0" smtClean="0"/>
          </a:p>
        </p:txBody>
      </p:sp>
      <p:sp>
        <p:nvSpPr>
          <p:cNvPr id="3075" name="Rectangle 3"/>
          <p:cNvSpPr>
            <a:spLocks noGrp="1" noChangeArrowheads="1"/>
          </p:cNvSpPr>
          <p:nvPr>
            <p:ph type="subTitle" idx="1"/>
          </p:nvPr>
        </p:nvSpPr>
        <p:spPr bwMode="black">
          <a:xfrm>
            <a:off x="990600" y="1632348"/>
            <a:ext cx="7086600" cy="327422"/>
          </a:xfrm>
        </p:spPr>
        <p:txBody>
          <a:bodyPr/>
          <a:lstStyle>
            <a:lvl1pPr marL="0" indent="0" algn="ctr">
              <a:buFont typeface="Wingdings" pitchFamily="2" charset="2"/>
              <a:buNone/>
              <a:defRPr sz="1900">
                <a:solidFill>
                  <a:schemeClr val="bg1"/>
                </a:solidFill>
                <a:latin typeface="Arial" charset="0"/>
              </a:defRPr>
            </a:lvl1pPr>
          </a:lstStyle>
          <a:p>
            <a:pPr lvl="0"/>
            <a:r>
              <a:rPr lang="vi-VN" noProof="0" smtClean="0"/>
              <a:t>Bấm &amp; sửa kiểu phụ đề</a:t>
            </a:r>
            <a:endParaRPr lang="en-US" noProof="0" smtClean="0"/>
          </a:p>
        </p:txBody>
      </p:sp>
      <p:sp>
        <p:nvSpPr>
          <p:cNvPr id="3086" name="Text Box 14"/>
          <p:cNvSpPr txBox="1">
            <a:spLocks noChangeArrowheads="1"/>
          </p:cNvSpPr>
          <p:nvPr/>
        </p:nvSpPr>
        <p:spPr bwMode="black">
          <a:xfrm>
            <a:off x="381007" y="203613"/>
            <a:ext cx="1089025" cy="4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fontAlgn="base">
              <a:spcBef>
                <a:spcPct val="0"/>
              </a:spcBef>
              <a:spcAft>
                <a:spcPct val="0"/>
              </a:spcAft>
              <a:buClrTx/>
              <a:buFontTx/>
              <a:buNone/>
            </a:pPr>
            <a:r>
              <a:rPr lang="en-US" sz="2100" b="1" kern="1200">
                <a:solidFill>
                  <a:srgbClr val="FFFFFF"/>
                </a:solidFill>
                <a:latin typeface="Verdana" pitchFamily="34" charset="0"/>
                <a:ea typeface="+mn-ea"/>
                <a:cs typeface="+mn-cs"/>
              </a:rPr>
              <a:t>LOGO</a:t>
            </a:r>
          </a:p>
        </p:txBody>
      </p:sp>
      <p:grpSp>
        <p:nvGrpSpPr>
          <p:cNvPr id="3114" name="Group 42"/>
          <p:cNvGrpSpPr>
            <a:grpSpLocks/>
          </p:cNvGrpSpPr>
          <p:nvPr/>
        </p:nvGrpSpPr>
        <p:grpSpPr bwMode="auto">
          <a:xfrm>
            <a:off x="-11113" y="-9524"/>
            <a:ext cx="9175751" cy="5153025"/>
            <a:chOff x="-7" y="-8"/>
            <a:chExt cx="5780" cy="4328"/>
          </a:xfrm>
        </p:grpSpPr>
        <p:sp>
          <p:nvSpPr>
            <p:cNvPr id="3108" name="AutoShape 36"/>
            <p:cNvSpPr>
              <a:spLocks noChangeArrowheads="1"/>
            </p:cNvSpPr>
            <p:nvPr/>
          </p:nvSpPr>
          <p:spPr bwMode="gray">
            <a:xfrm>
              <a:off x="17" y="16"/>
              <a:ext cx="5729" cy="42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09" name="Freeform 37"/>
            <p:cNvSpPr>
              <a:spLocks/>
            </p:cNvSpPr>
            <p:nvPr/>
          </p:nvSpPr>
          <p:spPr bwMode="gray">
            <a:xfrm>
              <a:off x="-3" y="-8"/>
              <a:ext cx="295" cy="289"/>
            </a:xfrm>
            <a:custGeom>
              <a:avLst/>
              <a:gdLst>
                <a:gd name="T0" fmla="*/ 3 w 403"/>
                <a:gd name="T1" fmla="*/ 395 h 395"/>
                <a:gd name="T2" fmla="*/ 74 w 403"/>
                <a:gd name="T3" fmla="*/ 216 h 395"/>
                <a:gd name="T4" fmla="*/ 231 w 403"/>
                <a:gd name="T5" fmla="*/ 50 h 395"/>
                <a:gd name="T6" fmla="*/ 403 w 403"/>
                <a:gd name="T7" fmla="*/ 0 h 395"/>
                <a:gd name="T8" fmla="*/ 0 w 403"/>
                <a:gd name="T9" fmla="*/ 0 h 395"/>
              </a:gdLst>
              <a:ahLst/>
              <a:cxnLst>
                <a:cxn ang="0">
                  <a:pos x="T0" y="T1"/>
                </a:cxn>
                <a:cxn ang="0">
                  <a:pos x="T2" y="T3"/>
                </a:cxn>
                <a:cxn ang="0">
                  <a:pos x="T4" y="T5"/>
                </a:cxn>
                <a:cxn ang="0">
                  <a:pos x="T6" y="T7"/>
                </a:cxn>
                <a:cxn ang="0">
                  <a:pos x="T8" y="T9"/>
                </a:cxn>
              </a:cxnLst>
              <a:rect l="0" t="0" r="r" b="b"/>
              <a:pathLst>
                <a:path w="403" h="395">
                  <a:moveTo>
                    <a:pt x="3" y="395"/>
                  </a:moveTo>
                  <a:lnTo>
                    <a:pt x="74" y="216"/>
                  </a:lnTo>
                  <a:lnTo>
                    <a:pt x="231" y="50"/>
                  </a:lnTo>
                  <a:lnTo>
                    <a:pt x="403"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0" name="Freeform 38"/>
            <p:cNvSpPr>
              <a:spLocks/>
            </p:cNvSpPr>
            <p:nvPr/>
          </p:nvSpPr>
          <p:spPr bwMode="gray">
            <a:xfrm>
              <a:off x="-7" y="3982"/>
              <a:ext cx="287" cy="338"/>
            </a:xfrm>
            <a:custGeom>
              <a:avLst/>
              <a:gdLst>
                <a:gd name="T0" fmla="*/ 391 w 391"/>
                <a:gd name="T1" fmla="*/ 473 h 473"/>
                <a:gd name="T2" fmla="*/ 151 w 391"/>
                <a:gd name="T3" fmla="*/ 353 h 473"/>
                <a:gd name="T4" fmla="*/ 42 w 391"/>
                <a:gd name="T5" fmla="*/ 201 h 473"/>
                <a:gd name="T6" fmla="*/ 0 w 391"/>
                <a:gd name="T7" fmla="*/ 0 h 473"/>
                <a:gd name="T8" fmla="*/ 1 w 391"/>
                <a:gd name="T9" fmla="*/ 470 h 473"/>
              </a:gdLst>
              <a:ahLst/>
              <a:cxnLst>
                <a:cxn ang="0">
                  <a:pos x="T0" y="T1"/>
                </a:cxn>
                <a:cxn ang="0">
                  <a:pos x="T2" y="T3"/>
                </a:cxn>
                <a:cxn ang="0">
                  <a:pos x="T4" y="T5"/>
                </a:cxn>
                <a:cxn ang="0">
                  <a:pos x="T6" y="T7"/>
                </a:cxn>
                <a:cxn ang="0">
                  <a:pos x="T8" y="T9"/>
                </a:cxn>
              </a:cxnLst>
              <a:rect l="0" t="0" r="r" b="b"/>
              <a:pathLst>
                <a:path w="391" h="473">
                  <a:moveTo>
                    <a:pt x="391" y="473"/>
                  </a:moveTo>
                  <a:lnTo>
                    <a:pt x="151" y="353"/>
                  </a:lnTo>
                  <a:lnTo>
                    <a:pt x="42" y="201"/>
                  </a:lnTo>
                  <a:lnTo>
                    <a:pt x="0" y="0"/>
                  </a:lnTo>
                  <a:lnTo>
                    <a:pt x="1" y="47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1" name="Freeform 39"/>
            <p:cNvSpPr>
              <a:spLocks/>
            </p:cNvSpPr>
            <p:nvPr/>
          </p:nvSpPr>
          <p:spPr bwMode="gray">
            <a:xfrm>
              <a:off x="5499" y="4026"/>
              <a:ext cx="274" cy="287"/>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2" name="Freeform 40"/>
            <p:cNvSpPr>
              <a:spLocks/>
            </p:cNvSpPr>
            <p:nvPr/>
          </p:nvSpPr>
          <p:spPr bwMode="gray">
            <a:xfrm>
              <a:off x="5467" y="0"/>
              <a:ext cx="302" cy="288"/>
            </a:xfrm>
            <a:custGeom>
              <a:avLst/>
              <a:gdLst>
                <a:gd name="T0" fmla="*/ 0 w 403"/>
                <a:gd name="T1" fmla="*/ 0 h 403"/>
                <a:gd name="T2" fmla="*/ 221 w 403"/>
                <a:gd name="T3" fmla="*/ 96 h 403"/>
                <a:gd name="T4" fmla="*/ 353 w 403"/>
                <a:gd name="T5" fmla="*/ 231 h 403"/>
                <a:gd name="T6" fmla="*/ 403 w 403"/>
                <a:gd name="T7" fmla="*/ 403 h 403"/>
                <a:gd name="T8" fmla="*/ 403 w 403"/>
                <a:gd name="T9" fmla="*/ 0 h 403"/>
              </a:gdLst>
              <a:ahLst/>
              <a:cxnLst>
                <a:cxn ang="0">
                  <a:pos x="T0" y="T1"/>
                </a:cxn>
                <a:cxn ang="0">
                  <a:pos x="T2" y="T3"/>
                </a:cxn>
                <a:cxn ang="0">
                  <a:pos x="T4" y="T5"/>
                </a:cxn>
                <a:cxn ang="0">
                  <a:pos x="T6" y="T7"/>
                </a:cxn>
                <a:cxn ang="0">
                  <a:pos x="T8" y="T9"/>
                </a:cxn>
              </a:cxnLst>
              <a:rect l="0" t="0" r="r" b="b"/>
              <a:pathLst>
                <a:path w="403" h="403">
                  <a:moveTo>
                    <a:pt x="0" y="0"/>
                  </a:moveTo>
                  <a:lnTo>
                    <a:pt x="221" y="96"/>
                  </a:lnTo>
                  <a:lnTo>
                    <a:pt x="353" y="231"/>
                  </a:lnTo>
                  <a:lnTo>
                    <a:pt x="403" y="403"/>
                  </a:lnTo>
                  <a:lnTo>
                    <a:pt x="403"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grpSp>
    </p:spTree>
    <p:extLst>
      <p:ext uri="{BB962C8B-B14F-4D97-AF65-F5344CB8AC3E}">
        <p14:creationId xmlns:p14="http://schemas.microsoft.com/office/powerpoint/2010/main" val="173362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8F77FC70-716C-40BF-B175-2B48BE74B56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986555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271C2E4C-EA64-47D3-9B59-88B32A0A311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52248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36"/>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2BA7FBD0-78A5-48F4-B6EF-67CF6A57DF8D}"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408627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Chân trang 6"/>
          <p:cNvSpPr>
            <a:spLocks noGrp="1"/>
          </p:cNvSpPr>
          <p:nvPr>
            <p:ph type="ftr" sz="quarter" idx="10"/>
          </p:nvPr>
        </p:nvSpPr>
        <p:spPr/>
        <p:txBody>
          <a:bodyPr/>
          <a:lstStyle>
            <a:lvl1pPr>
              <a:defRPr/>
            </a:lvl1pPr>
          </a:lstStyle>
          <a:p>
            <a:r>
              <a:rPr lang="en-US">
                <a:solidFill>
                  <a:srgbClr val="000066"/>
                </a:solidFill>
              </a:rPr>
              <a:t>www.themegallery.com</a:t>
            </a:r>
          </a:p>
        </p:txBody>
      </p:sp>
      <p:sp>
        <p:nvSpPr>
          <p:cNvPr id="8" name="Chỗ dành sẵn cho Số hiệu Bản chiếu 7"/>
          <p:cNvSpPr>
            <a:spLocks noGrp="1"/>
          </p:cNvSpPr>
          <p:nvPr>
            <p:ph type="sldNum" sz="quarter" idx="11"/>
          </p:nvPr>
        </p:nvSpPr>
        <p:spPr/>
        <p:txBody>
          <a:bodyPr/>
          <a:lstStyle>
            <a:lvl1pPr>
              <a:defRPr/>
            </a:lvl1pPr>
          </a:lstStyle>
          <a:p>
            <a:fld id="{2527EDE1-B9A8-4512-8C5C-EC4879B6A935}"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83013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Chân trang 2"/>
          <p:cNvSpPr>
            <a:spLocks noGrp="1"/>
          </p:cNvSpPr>
          <p:nvPr>
            <p:ph type="ftr" sz="quarter" idx="10"/>
          </p:nvPr>
        </p:nvSpPr>
        <p:spPr/>
        <p:txBody>
          <a:bodyPr/>
          <a:lstStyle>
            <a:lvl1pPr>
              <a:defRPr/>
            </a:lvl1pPr>
          </a:lstStyle>
          <a:p>
            <a:r>
              <a:rPr lang="en-US">
                <a:solidFill>
                  <a:srgbClr val="000066"/>
                </a:solidFill>
              </a:rPr>
              <a:t>www.themegallery.com</a:t>
            </a:r>
          </a:p>
        </p:txBody>
      </p:sp>
      <p:sp>
        <p:nvSpPr>
          <p:cNvPr id="4" name="Chỗ dành sẵn cho Số hiệu Bản chiếu 3"/>
          <p:cNvSpPr>
            <a:spLocks noGrp="1"/>
          </p:cNvSpPr>
          <p:nvPr>
            <p:ph type="sldNum" sz="quarter" idx="11"/>
          </p:nvPr>
        </p:nvSpPr>
        <p:spPr/>
        <p:txBody>
          <a:bodyPr/>
          <a:lstStyle>
            <a:lvl1pPr>
              <a:defRPr/>
            </a:lvl1pPr>
          </a:lstStyle>
          <a:p>
            <a:fld id="{87E55C08-761E-4982-A8D8-28793D00B756}"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183630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Chân trang 1"/>
          <p:cNvSpPr>
            <a:spLocks noGrp="1"/>
          </p:cNvSpPr>
          <p:nvPr>
            <p:ph type="ftr" sz="quarter" idx="10"/>
          </p:nvPr>
        </p:nvSpPr>
        <p:spPr/>
        <p:txBody>
          <a:bodyPr/>
          <a:lstStyle>
            <a:lvl1pPr>
              <a:defRPr/>
            </a:lvl1pPr>
          </a:lstStyle>
          <a:p>
            <a:r>
              <a:rPr lang="en-US">
                <a:solidFill>
                  <a:srgbClr val="000066"/>
                </a:solidFill>
              </a:rPr>
              <a:t>www.themegallery.com</a:t>
            </a:r>
          </a:p>
        </p:txBody>
      </p:sp>
      <p:sp>
        <p:nvSpPr>
          <p:cNvPr id="3" name="Chỗ dành sẵn cho Số hiệu Bản chiếu 2"/>
          <p:cNvSpPr>
            <a:spLocks noGrp="1"/>
          </p:cNvSpPr>
          <p:nvPr>
            <p:ph type="sldNum" sz="quarter" idx="11"/>
          </p:nvPr>
        </p:nvSpPr>
        <p:spPr/>
        <p:txBody>
          <a:bodyPr/>
          <a:lstStyle>
            <a:lvl1pPr>
              <a:defRPr/>
            </a:lvl1pPr>
          </a:lstStyle>
          <a:p>
            <a:fld id="{2F09C0FD-90B7-4A6D-8B9C-BF2CE42E271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865830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04787"/>
            <a:ext cx="3008313" cy="871538"/>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FC6690F8-9C5A-46FB-B2A3-03C4BBC96F79}"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772619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402551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0C2C3EAE-AB23-46D4-B0D6-3D8C9A86EE6F}"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967008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5320C02D-B2E2-4343-9E38-B775AA87CA11}"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601777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40497"/>
            <a:ext cx="2057400" cy="4702969"/>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40497"/>
            <a:ext cx="6019800" cy="4702969"/>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143D2AF0-2B8B-4A7B-BC64-B1820C98A18C}"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041386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542925" y="40483"/>
            <a:ext cx="7392988" cy="422672"/>
          </a:xfrm>
        </p:spPr>
        <p:txBody>
          <a:bodyPr/>
          <a:lstStyle/>
          <a:p>
            <a:r>
              <a:rPr lang="vi-VN" smtClean="0"/>
              <a:t>Bấm &amp; sửa kiểu tiêu đề</a:t>
            </a:r>
            <a:endParaRPr lang="en-US"/>
          </a:p>
        </p:txBody>
      </p:sp>
      <p:sp>
        <p:nvSpPr>
          <p:cNvPr id="3" name="Chỗ dành sẵn cho Bảng 2"/>
          <p:cNvSpPr>
            <a:spLocks noGrp="1"/>
          </p:cNvSpPr>
          <p:nvPr>
            <p:ph type="tbl" idx="1"/>
          </p:nvPr>
        </p:nvSpPr>
        <p:spPr>
          <a:xfrm>
            <a:off x="457200" y="807244"/>
            <a:ext cx="8229600" cy="3936206"/>
          </a:xfrm>
        </p:spPr>
        <p:txBody>
          <a:bodyPr/>
          <a:lstStyle/>
          <a:p>
            <a:r>
              <a:rPr lang="vi-VN" smtClean="0"/>
              <a:t>Bấm biểu tượng để thêm bảng</a:t>
            </a:r>
            <a:endParaRPr lang="en-US"/>
          </a:p>
        </p:txBody>
      </p:sp>
      <p:sp>
        <p:nvSpPr>
          <p:cNvPr id="4" name="Chỗ dành sẵn cho Chân trang 3"/>
          <p:cNvSpPr>
            <a:spLocks noGrp="1"/>
          </p:cNvSpPr>
          <p:nvPr>
            <p:ph type="ftr" sz="quarter" idx="10"/>
          </p:nvPr>
        </p:nvSpPr>
        <p:spPr>
          <a:xfrm>
            <a:off x="6084889" y="4837510"/>
            <a:ext cx="2897187" cy="240506"/>
          </a:xfrm>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a:xfrm>
            <a:off x="107950" y="4841097"/>
            <a:ext cx="927100" cy="179785"/>
          </a:xfrm>
        </p:spPr>
        <p:txBody>
          <a:bodyPr/>
          <a:lstStyle>
            <a:lvl1pPr>
              <a:defRPr/>
            </a:lvl1pPr>
          </a:lstStyle>
          <a:p>
            <a:fld id="{98202ED1-675A-4FA8-9C11-B94FEC5A67A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396303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3" name="Rectangle 41"/>
          <p:cNvSpPr>
            <a:spLocks noChangeArrowheads="1"/>
          </p:cNvSpPr>
          <p:nvPr/>
        </p:nvSpPr>
        <p:spPr bwMode="gray">
          <a:xfrm>
            <a:off x="0" y="2031220"/>
            <a:ext cx="9144000" cy="6560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074" name="Rectangle 2"/>
          <p:cNvSpPr>
            <a:spLocks noGrp="1" noChangeArrowheads="1"/>
          </p:cNvSpPr>
          <p:nvPr>
            <p:ph type="ctrTitle"/>
          </p:nvPr>
        </p:nvSpPr>
        <p:spPr bwMode="gray">
          <a:xfrm>
            <a:off x="0" y="2040733"/>
            <a:ext cx="9144000" cy="613172"/>
          </a:xfrm>
        </p:spPr>
        <p:txBody>
          <a:bodyPr/>
          <a:lstStyle>
            <a:lvl1pPr>
              <a:defRPr sz="4600"/>
            </a:lvl1pPr>
          </a:lstStyle>
          <a:p>
            <a:pPr lvl="0"/>
            <a:r>
              <a:rPr lang="vi-VN" noProof="0" smtClean="0"/>
              <a:t>Bấm &amp; sửa kiểu tiêu đề</a:t>
            </a:r>
            <a:endParaRPr lang="en-US" noProof="0" smtClean="0"/>
          </a:p>
        </p:txBody>
      </p:sp>
      <p:sp>
        <p:nvSpPr>
          <p:cNvPr id="3075" name="Rectangle 3"/>
          <p:cNvSpPr>
            <a:spLocks noGrp="1" noChangeArrowheads="1"/>
          </p:cNvSpPr>
          <p:nvPr>
            <p:ph type="subTitle" idx="1"/>
          </p:nvPr>
        </p:nvSpPr>
        <p:spPr bwMode="black">
          <a:xfrm>
            <a:off x="990600" y="1632348"/>
            <a:ext cx="7086600" cy="327422"/>
          </a:xfrm>
        </p:spPr>
        <p:txBody>
          <a:bodyPr/>
          <a:lstStyle>
            <a:lvl1pPr marL="0" indent="0" algn="ctr">
              <a:buFont typeface="Wingdings" pitchFamily="2" charset="2"/>
              <a:buNone/>
              <a:defRPr sz="1900">
                <a:solidFill>
                  <a:schemeClr val="bg1"/>
                </a:solidFill>
                <a:latin typeface="Arial" charset="0"/>
              </a:defRPr>
            </a:lvl1pPr>
          </a:lstStyle>
          <a:p>
            <a:pPr lvl="0"/>
            <a:r>
              <a:rPr lang="vi-VN" noProof="0" smtClean="0"/>
              <a:t>Bấm &amp; sửa kiểu phụ đề</a:t>
            </a:r>
            <a:endParaRPr lang="en-US" noProof="0" smtClean="0"/>
          </a:p>
        </p:txBody>
      </p:sp>
      <p:sp>
        <p:nvSpPr>
          <p:cNvPr id="3086" name="Text Box 14"/>
          <p:cNvSpPr txBox="1">
            <a:spLocks noChangeArrowheads="1"/>
          </p:cNvSpPr>
          <p:nvPr/>
        </p:nvSpPr>
        <p:spPr bwMode="black">
          <a:xfrm>
            <a:off x="381007" y="203611"/>
            <a:ext cx="1089025" cy="4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fontAlgn="base">
              <a:spcBef>
                <a:spcPct val="0"/>
              </a:spcBef>
              <a:spcAft>
                <a:spcPct val="0"/>
              </a:spcAft>
              <a:buClrTx/>
              <a:buFontTx/>
              <a:buNone/>
            </a:pPr>
            <a:r>
              <a:rPr lang="en-US" sz="2100" b="1" kern="1200">
                <a:solidFill>
                  <a:srgbClr val="FFFFFF"/>
                </a:solidFill>
                <a:latin typeface="Verdana" pitchFamily="34" charset="0"/>
                <a:ea typeface="+mn-ea"/>
                <a:cs typeface="+mn-cs"/>
              </a:rPr>
              <a:t>LOGO</a:t>
            </a:r>
          </a:p>
        </p:txBody>
      </p:sp>
      <p:grpSp>
        <p:nvGrpSpPr>
          <p:cNvPr id="3114" name="Group 42"/>
          <p:cNvGrpSpPr>
            <a:grpSpLocks/>
          </p:cNvGrpSpPr>
          <p:nvPr/>
        </p:nvGrpSpPr>
        <p:grpSpPr bwMode="auto">
          <a:xfrm>
            <a:off x="-11113" y="-9524"/>
            <a:ext cx="9175751" cy="5153025"/>
            <a:chOff x="-7" y="-8"/>
            <a:chExt cx="5780" cy="4328"/>
          </a:xfrm>
        </p:grpSpPr>
        <p:sp>
          <p:nvSpPr>
            <p:cNvPr id="3108" name="AutoShape 36"/>
            <p:cNvSpPr>
              <a:spLocks noChangeArrowheads="1"/>
            </p:cNvSpPr>
            <p:nvPr/>
          </p:nvSpPr>
          <p:spPr bwMode="gray">
            <a:xfrm>
              <a:off x="17" y="16"/>
              <a:ext cx="5729" cy="42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09" name="Freeform 37"/>
            <p:cNvSpPr>
              <a:spLocks/>
            </p:cNvSpPr>
            <p:nvPr/>
          </p:nvSpPr>
          <p:spPr bwMode="gray">
            <a:xfrm>
              <a:off x="-3" y="-8"/>
              <a:ext cx="295" cy="289"/>
            </a:xfrm>
            <a:custGeom>
              <a:avLst/>
              <a:gdLst>
                <a:gd name="T0" fmla="*/ 3 w 403"/>
                <a:gd name="T1" fmla="*/ 395 h 395"/>
                <a:gd name="T2" fmla="*/ 74 w 403"/>
                <a:gd name="T3" fmla="*/ 216 h 395"/>
                <a:gd name="T4" fmla="*/ 231 w 403"/>
                <a:gd name="T5" fmla="*/ 50 h 395"/>
                <a:gd name="T6" fmla="*/ 403 w 403"/>
                <a:gd name="T7" fmla="*/ 0 h 395"/>
                <a:gd name="T8" fmla="*/ 0 w 403"/>
                <a:gd name="T9" fmla="*/ 0 h 395"/>
              </a:gdLst>
              <a:ahLst/>
              <a:cxnLst>
                <a:cxn ang="0">
                  <a:pos x="T0" y="T1"/>
                </a:cxn>
                <a:cxn ang="0">
                  <a:pos x="T2" y="T3"/>
                </a:cxn>
                <a:cxn ang="0">
                  <a:pos x="T4" y="T5"/>
                </a:cxn>
                <a:cxn ang="0">
                  <a:pos x="T6" y="T7"/>
                </a:cxn>
                <a:cxn ang="0">
                  <a:pos x="T8" y="T9"/>
                </a:cxn>
              </a:cxnLst>
              <a:rect l="0" t="0" r="r" b="b"/>
              <a:pathLst>
                <a:path w="403" h="395">
                  <a:moveTo>
                    <a:pt x="3" y="395"/>
                  </a:moveTo>
                  <a:lnTo>
                    <a:pt x="74" y="216"/>
                  </a:lnTo>
                  <a:lnTo>
                    <a:pt x="231" y="50"/>
                  </a:lnTo>
                  <a:lnTo>
                    <a:pt x="403"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0" name="Freeform 38"/>
            <p:cNvSpPr>
              <a:spLocks/>
            </p:cNvSpPr>
            <p:nvPr/>
          </p:nvSpPr>
          <p:spPr bwMode="gray">
            <a:xfrm>
              <a:off x="-7" y="3982"/>
              <a:ext cx="287" cy="338"/>
            </a:xfrm>
            <a:custGeom>
              <a:avLst/>
              <a:gdLst>
                <a:gd name="T0" fmla="*/ 391 w 391"/>
                <a:gd name="T1" fmla="*/ 473 h 473"/>
                <a:gd name="T2" fmla="*/ 151 w 391"/>
                <a:gd name="T3" fmla="*/ 353 h 473"/>
                <a:gd name="T4" fmla="*/ 42 w 391"/>
                <a:gd name="T5" fmla="*/ 201 h 473"/>
                <a:gd name="T6" fmla="*/ 0 w 391"/>
                <a:gd name="T7" fmla="*/ 0 h 473"/>
                <a:gd name="T8" fmla="*/ 1 w 391"/>
                <a:gd name="T9" fmla="*/ 470 h 473"/>
              </a:gdLst>
              <a:ahLst/>
              <a:cxnLst>
                <a:cxn ang="0">
                  <a:pos x="T0" y="T1"/>
                </a:cxn>
                <a:cxn ang="0">
                  <a:pos x="T2" y="T3"/>
                </a:cxn>
                <a:cxn ang="0">
                  <a:pos x="T4" y="T5"/>
                </a:cxn>
                <a:cxn ang="0">
                  <a:pos x="T6" y="T7"/>
                </a:cxn>
                <a:cxn ang="0">
                  <a:pos x="T8" y="T9"/>
                </a:cxn>
              </a:cxnLst>
              <a:rect l="0" t="0" r="r" b="b"/>
              <a:pathLst>
                <a:path w="391" h="473">
                  <a:moveTo>
                    <a:pt x="391" y="473"/>
                  </a:moveTo>
                  <a:lnTo>
                    <a:pt x="151" y="353"/>
                  </a:lnTo>
                  <a:lnTo>
                    <a:pt x="42" y="201"/>
                  </a:lnTo>
                  <a:lnTo>
                    <a:pt x="0" y="0"/>
                  </a:lnTo>
                  <a:lnTo>
                    <a:pt x="1" y="47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1" name="Freeform 39"/>
            <p:cNvSpPr>
              <a:spLocks/>
            </p:cNvSpPr>
            <p:nvPr/>
          </p:nvSpPr>
          <p:spPr bwMode="gray">
            <a:xfrm>
              <a:off x="5499" y="4026"/>
              <a:ext cx="274" cy="287"/>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2" name="Freeform 40"/>
            <p:cNvSpPr>
              <a:spLocks/>
            </p:cNvSpPr>
            <p:nvPr/>
          </p:nvSpPr>
          <p:spPr bwMode="gray">
            <a:xfrm>
              <a:off x="5467" y="0"/>
              <a:ext cx="302" cy="288"/>
            </a:xfrm>
            <a:custGeom>
              <a:avLst/>
              <a:gdLst>
                <a:gd name="T0" fmla="*/ 0 w 403"/>
                <a:gd name="T1" fmla="*/ 0 h 403"/>
                <a:gd name="T2" fmla="*/ 221 w 403"/>
                <a:gd name="T3" fmla="*/ 96 h 403"/>
                <a:gd name="T4" fmla="*/ 353 w 403"/>
                <a:gd name="T5" fmla="*/ 231 h 403"/>
                <a:gd name="T6" fmla="*/ 403 w 403"/>
                <a:gd name="T7" fmla="*/ 403 h 403"/>
                <a:gd name="T8" fmla="*/ 403 w 403"/>
                <a:gd name="T9" fmla="*/ 0 h 403"/>
              </a:gdLst>
              <a:ahLst/>
              <a:cxnLst>
                <a:cxn ang="0">
                  <a:pos x="T0" y="T1"/>
                </a:cxn>
                <a:cxn ang="0">
                  <a:pos x="T2" y="T3"/>
                </a:cxn>
                <a:cxn ang="0">
                  <a:pos x="T4" y="T5"/>
                </a:cxn>
                <a:cxn ang="0">
                  <a:pos x="T6" y="T7"/>
                </a:cxn>
                <a:cxn ang="0">
                  <a:pos x="T8" y="T9"/>
                </a:cxn>
              </a:cxnLst>
              <a:rect l="0" t="0" r="r" b="b"/>
              <a:pathLst>
                <a:path w="403" h="403">
                  <a:moveTo>
                    <a:pt x="0" y="0"/>
                  </a:moveTo>
                  <a:lnTo>
                    <a:pt x="221" y="96"/>
                  </a:lnTo>
                  <a:lnTo>
                    <a:pt x="353" y="231"/>
                  </a:lnTo>
                  <a:lnTo>
                    <a:pt x="403" y="403"/>
                  </a:lnTo>
                  <a:lnTo>
                    <a:pt x="403"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grpSp>
    </p:spTree>
    <p:extLst>
      <p:ext uri="{BB962C8B-B14F-4D97-AF65-F5344CB8AC3E}">
        <p14:creationId xmlns:p14="http://schemas.microsoft.com/office/powerpoint/2010/main" val="424361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2656136"/>
            <a:ext cx="2971754" cy="288615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42" name="Google Shape;142;p10"/>
          <p:cNvGrpSpPr/>
          <p:nvPr/>
        </p:nvGrpSpPr>
        <p:grpSpPr>
          <a:xfrm>
            <a:off x="-32" y="-228027"/>
            <a:ext cx="2163561" cy="13473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8" name="Google Shape;148;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8F77FC70-716C-40BF-B175-2B48BE74B56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926056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271C2E4C-EA64-47D3-9B59-88B32A0A311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647540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2BA7FBD0-78A5-48F4-B6EF-67CF6A57DF8D}"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89643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Chân trang 6"/>
          <p:cNvSpPr>
            <a:spLocks noGrp="1"/>
          </p:cNvSpPr>
          <p:nvPr>
            <p:ph type="ftr" sz="quarter" idx="10"/>
          </p:nvPr>
        </p:nvSpPr>
        <p:spPr/>
        <p:txBody>
          <a:bodyPr/>
          <a:lstStyle>
            <a:lvl1pPr>
              <a:defRPr/>
            </a:lvl1pPr>
          </a:lstStyle>
          <a:p>
            <a:r>
              <a:rPr lang="en-US">
                <a:solidFill>
                  <a:srgbClr val="000066"/>
                </a:solidFill>
              </a:rPr>
              <a:t>www.themegallery.com</a:t>
            </a:r>
          </a:p>
        </p:txBody>
      </p:sp>
      <p:sp>
        <p:nvSpPr>
          <p:cNvPr id="8" name="Chỗ dành sẵn cho Số hiệu Bản chiếu 7"/>
          <p:cNvSpPr>
            <a:spLocks noGrp="1"/>
          </p:cNvSpPr>
          <p:nvPr>
            <p:ph type="sldNum" sz="quarter" idx="11"/>
          </p:nvPr>
        </p:nvSpPr>
        <p:spPr/>
        <p:txBody>
          <a:bodyPr/>
          <a:lstStyle>
            <a:lvl1pPr>
              <a:defRPr/>
            </a:lvl1pPr>
          </a:lstStyle>
          <a:p>
            <a:fld id="{2527EDE1-B9A8-4512-8C5C-EC4879B6A935}"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854018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Chân trang 2"/>
          <p:cNvSpPr>
            <a:spLocks noGrp="1"/>
          </p:cNvSpPr>
          <p:nvPr>
            <p:ph type="ftr" sz="quarter" idx="10"/>
          </p:nvPr>
        </p:nvSpPr>
        <p:spPr/>
        <p:txBody>
          <a:bodyPr/>
          <a:lstStyle>
            <a:lvl1pPr>
              <a:defRPr/>
            </a:lvl1pPr>
          </a:lstStyle>
          <a:p>
            <a:r>
              <a:rPr lang="en-US">
                <a:solidFill>
                  <a:srgbClr val="000066"/>
                </a:solidFill>
              </a:rPr>
              <a:t>www.themegallery.com</a:t>
            </a:r>
          </a:p>
        </p:txBody>
      </p:sp>
      <p:sp>
        <p:nvSpPr>
          <p:cNvPr id="4" name="Chỗ dành sẵn cho Số hiệu Bản chiếu 3"/>
          <p:cNvSpPr>
            <a:spLocks noGrp="1"/>
          </p:cNvSpPr>
          <p:nvPr>
            <p:ph type="sldNum" sz="quarter" idx="11"/>
          </p:nvPr>
        </p:nvSpPr>
        <p:spPr/>
        <p:txBody>
          <a:bodyPr/>
          <a:lstStyle>
            <a:lvl1pPr>
              <a:defRPr/>
            </a:lvl1pPr>
          </a:lstStyle>
          <a:p>
            <a:fld id="{87E55C08-761E-4982-A8D8-28793D00B756}"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883300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Chân trang 1"/>
          <p:cNvSpPr>
            <a:spLocks noGrp="1"/>
          </p:cNvSpPr>
          <p:nvPr>
            <p:ph type="ftr" sz="quarter" idx="10"/>
          </p:nvPr>
        </p:nvSpPr>
        <p:spPr/>
        <p:txBody>
          <a:bodyPr/>
          <a:lstStyle>
            <a:lvl1pPr>
              <a:defRPr/>
            </a:lvl1pPr>
          </a:lstStyle>
          <a:p>
            <a:r>
              <a:rPr lang="en-US">
                <a:solidFill>
                  <a:srgbClr val="000066"/>
                </a:solidFill>
              </a:rPr>
              <a:t>www.themegallery.com</a:t>
            </a:r>
          </a:p>
        </p:txBody>
      </p:sp>
      <p:sp>
        <p:nvSpPr>
          <p:cNvPr id="3" name="Chỗ dành sẵn cho Số hiệu Bản chiếu 2"/>
          <p:cNvSpPr>
            <a:spLocks noGrp="1"/>
          </p:cNvSpPr>
          <p:nvPr>
            <p:ph type="sldNum" sz="quarter" idx="11"/>
          </p:nvPr>
        </p:nvSpPr>
        <p:spPr/>
        <p:txBody>
          <a:bodyPr/>
          <a:lstStyle>
            <a:lvl1pPr>
              <a:defRPr/>
            </a:lvl1pPr>
          </a:lstStyle>
          <a:p>
            <a:fld id="{2F09C0FD-90B7-4A6D-8B9C-BF2CE42E271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31763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04787"/>
            <a:ext cx="3008313" cy="871538"/>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FC6690F8-9C5A-46FB-B2A3-03C4BBC96F79}"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577690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0C2C3EAE-AB23-46D4-B0D6-3D8C9A86EE6F}"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110347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5320C02D-B2E2-4343-9E38-B775AA87CA11}"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985148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40495"/>
            <a:ext cx="2057400" cy="4702969"/>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40495"/>
            <a:ext cx="6019800" cy="4702969"/>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143D2AF0-2B8B-4A7B-BC64-B1820C98A18C}"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18965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2656136"/>
            <a:ext cx="2971754" cy="288615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228027"/>
            <a:ext cx="2163561" cy="13473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542925" y="40483"/>
            <a:ext cx="7392988" cy="422672"/>
          </a:xfrm>
        </p:spPr>
        <p:txBody>
          <a:bodyPr/>
          <a:lstStyle/>
          <a:p>
            <a:r>
              <a:rPr lang="vi-VN" smtClean="0"/>
              <a:t>Bấm &amp; sửa kiểu tiêu đề</a:t>
            </a:r>
            <a:endParaRPr lang="en-US"/>
          </a:p>
        </p:txBody>
      </p:sp>
      <p:sp>
        <p:nvSpPr>
          <p:cNvPr id="3" name="Chỗ dành sẵn cho Bảng 2"/>
          <p:cNvSpPr>
            <a:spLocks noGrp="1"/>
          </p:cNvSpPr>
          <p:nvPr>
            <p:ph type="tbl" idx="1"/>
          </p:nvPr>
        </p:nvSpPr>
        <p:spPr>
          <a:xfrm>
            <a:off x="457200" y="807244"/>
            <a:ext cx="8229600" cy="3936206"/>
          </a:xfrm>
        </p:spPr>
        <p:txBody>
          <a:bodyPr/>
          <a:lstStyle/>
          <a:p>
            <a:r>
              <a:rPr lang="vi-VN" smtClean="0"/>
              <a:t>Bấm biểu tượng để thêm bảng</a:t>
            </a:r>
            <a:endParaRPr lang="en-US"/>
          </a:p>
        </p:txBody>
      </p:sp>
      <p:sp>
        <p:nvSpPr>
          <p:cNvPr id="4" name="Chỗ dành sẵn cho Chân trang 3"/>
          <p:cNvSpPr>
            <a:spLocks noGrp="1"/>
          </p:cNvSpPr>
          <p:nvPr>
            <p:ph type="ftr" sz="quarter" idx="10"/>
          </p:nvPr>
        </p:nvSpPr>
        <p:spPr>
          <a:xfrm>
            <a:off x="6084889" y="4837510"/>
            <a:ext cx="2897187" cy="240506"/>
          </a:xfrm>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a:xfrm>
            <a:off x="107950" y="4841095"/>
            <a:ext cx="927100" cy="179785"/>
          </a:xfrm>
        </p:spPr>
        <p:txBody>
          <a:bodyPr/>
          <a:lstStyle>
            <a:lvl1pPr>
              <a:defRPr/>
            </a:lvl1pPr>
          </a:lstStyle>
          <a:p>
            <a:fld id="{98202ED1-675A-4FA8-9C11-B94FEC5A67A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667218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3" name="Rectangle 41"/>
          <p:cNvSpPr>
            <a:spLocks noChangeArrowheads="1"/>
          </p:cNvSpPr>
          <p:nvPr/>
        </p:nvSpPr>
        <p:spPr bwMode="gray">
          <a:xfrm>
            <a:off x="0" y="2031225"/>
            <a:ext cx="9144000" cy="6560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3074" name="Rectangle 2"/>
          <p:cNvSpPr>
            <a:spLocks noGrp="1" noChangeArrowheads="1"/>
          </p:cNvSpPr>
          <p:nvPr>
            <p:ph type="ctrTitle"/>
          </p:nvPr>
        </p:nvSpPr>
        <p:spPr bwMode="gray">
          <a:xfrm>
            <a:off x="0" y="2040733"/>
            <a:ext cx="9144000" cy="613172"/>
          </a:xfrm>
        </p:spPr>
        <p:txBody>
          <a:bodyPr/>
          <a:lstStyle>
            <a:lvl1pPr>
              <a:defRPr sz="4600"/>
            </a:lvl1pPr>
          </a:lstStyle>
          <a:p>
            <a:pPr lvl="0"/>
            <a:r>
              <a:rPr lang="vi-VN" noProof="0" smtClean="0"/>
              <a:t>Bấm &amp; sửa kiểu tiêu đề</a:t>
            </a:r>
            <a:endParaRPr lang="en-US" noProof="0" smtClean="0"/>
          </a:p>
        </p:txBody>
      </p:sp>
      <p:sp>
        <p:nvSpPr>
          <p:cNvPr id="3075" name="Rectangle 3"/>
          <p:cNvSpPr>
            <a:spLocks noGrp="1" noChangeArrowheads="1"/>
          </p:cNvSpPr>
          <p:nvPr>
            <p:ph type="subTitle" idx="1"/>
          </p:nvPr>
        </p:nvSpPr>
        <p:spPr bwMode="black">
          <a:xfrm>
            <a:off x="990600" y="1632348"/>
            <a:ext cx="7086600" cy="327422"/>
          </a:xfrm>
        </p:spPr>
        <p:txBody>
          <a:bodyPr/>
          <a:lstStyle>
            <a:lvl1pPr marL="0" indent="0" algn="ctr">
              <a:buFont typeface="Wingdings" pitchFamily="2" charset="2"/>
              <a:buNone/>
              <a:defRPr sz="1900">
                <a:solidFill>
                  <a:schemeClr val="bg1"/>
                </a:solidFill>
                <a:latin typeface="Arial" charset="0"/>
              </a:defRPr>
            </a:lvl1pPr>
          </a:lstStyle>
          <a:p>
            <a:pPr lvl="0"/>
            <a:r>
              <a:rPr lang="vi-VN" noProof="0" smtClean="0"/>
              <a:t>Bấm &amp; sửa kiểu phụ đề</a:t>
            </a:r>
            <a:endParaRPr lang="en-US" noProof="0" smtClean="0"/>
          </a:p>
        </p:txBody>
      </p:sp>
      <p:sp>
        <p:nvSpPr>
          <p:cNvPr id="3086" name="Text Box 14"/>
          <p:cNvSpPr txBox="1">
            <a:spLocks noChangeArrowheads="1"/>
          </p:cNvSpPr>
          <p:nvPr/>
        </p:nvSpPr>
        <p:spPr bwMode="black">
          <a:xfrm>
            <a:off x="381007" y="203616"/>
            <a:ext cx="1089025" cy="4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fontAlgn="base">
              <a:spcBef>
                <a:spcPct val="0"/>
              </a:spcBef>
              <a:spcAft>
                <a:spcPct val="0"/>
              </a:spcAft>
              <a:buClrTx/>
              <a:buFontTx/>
              <a:buNone/>
            </a:pPr>
            <a:r>
              <a:rPr lang="en-US" sz="2100" b="1" kern="1200">
                <a:solidFill>
                  <a:srgbClr val="FFFFFF"/>
                </a:solidFill>
                <a:latin typeface="Verdana" pitchFamily="34" charset="0"/>
                <a:ea typeface="+mn-ea"/>
              </a:rPr>
              <a:t>LOGO</a:t>
            </a:r>
          </a:p>
        </p:txBody>
      </p:sp>
      <p:grpSp>
        <p:nvGrpSpPr>
          <p:cNvPr id="3114" name="Group 42"/>
          <p:cNvGrpSpPr>
            <a:grpSpLocks/>
          </p:cNvGrpSpPr>
          <p:nvPr/>
        </p:nvGrpSpPr>
        <p:grpSpPr bwMode="auto">
          <a:xfrm>
            <a:off x="-11113" y="-9524"/>
            <a:ext cx="9175751" cy="5153025"/>
            <a:chOff x="-7" y="-8"/>
            <a:chExt cx="5780" cy="4328"/>
          </a:xfrm>
        </p:grpSpPr>
        <p:sp>
          <p:nvSpPr>
            <p:cNvPr id="3108" name="AutoShape 36"/>
            <p:cNvSpPr>
              <a:spLocks noChangeArrowheads="1"/>
            </p:cNvSpPr>
            <p:nvPr/>
          </p:nvSpPr>
          <p:spPr bwMode="gray">
            <a:xfrm>
              <a:off x="17" y="16"/>
              <a:ext cx="5729" cy="42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3109" name="Freeform 37"/>
            <p:cNvSpPr>
              <a:spLocks/>
            </p:cNvSpPr>
            <p:nvPr/>
          </p:nvSpPr>
          <p:spPr bwMode="gray">
            <a:xfrm>
              <a:off x="-3" y="-8"/>
              <a:ext cx="295" cy="289"/>
            </a:xfrm>
            <a:custGeom>
              <a:avLst/>
              <a:gdLst>
                <a:gd name="T0" fmla="*/ 3 w 403"/>
                <a:gd name="T1" fmla="*/ 395 h 395"/>
                <a:gd name="T2" fmla="*/ 74 w 403"/>
                <a:gd name="T3" fmla="*/ 216 h 395"/>
                <a:gd name="T4" fmla="*/ 231 w 403"/>
                <a:gd name="T5" fmla="*/ 50 h 395"/>
                <a:gd name="T6" fmla="*/ 403 w 403"/>
                <a:gd name="T7" fmla="*/ 0 h 395"/>
                <a:gd name="T8" fmla="*/ 0 w 403"/>
                <a:gd name="T9" fmla="*/ 0 h 395"/>
              </a:gdLst>
              <a:ahLst/>
              <a:cxnLst>
                <a:cxn ang="0">
                  <a:pos x="T0" y="T1"/>
                </a:cxn>
                <a:cxn ang="0">
                  <a:pos x="T2" y="T3"/>
                </a:cxn>
                <a:cxn ang="0">
                  <a:pos x="T4" y="T5"/>
                </a:cxn>
                <a:cxn ang="0">
                  <a:pos x="T6" y="T7"/>
                </a:cxn>
                <a:cxn ang="0">
                  <a:pos x="T8" y="T9"/>
                </a:cxn>
              </a:cxnLst>
              <a:rect l="0" t="0" r="r" b="b"/>
              <a:pathLst>
                <a:path w="403" h="395">
                  <a:moveTo>
                    <a:pt x="3" y="395"/>
                  </a:moveTo>
                  <a:lnTo>
                    <a:pt x="74" y="216"/>
                  </a:lnTo>
                  <a:lnTo>
                    <a:pt x="231" y="50"/>
                  </a:lnTo>
                  <a:lnTo>
                    <a:pt x="403"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3110" name="Freeform 38"/>
            <p:cNvSpPr>
              <a:spLocks/>
            </p:cNvSpPr>
            <p:nvPr/>
          </p:nvSpPr>
          <p:spPr bwMode="gray">
            <a:xfrm>
              <a:off x="-7" y="3982"/>
              <a:ext cx="287" cy="338"/>
            </a:xfrm>
            <a:custGeom>
              <a:avLst/>
              <a:gdLst>
                <a:gd name="T0" fmla="*/ 391 w 391"/>
                <a:gd name="T1" fmla="*/ 473 h 473"/>
                <a:gd name="T2" fmla="*/ 151 w 391"/>
                <a:gd name="T3" fmla="*/ 353 h 473"/>
                <a:gd name="T4" fmla="*/ 42 w 391"/>
                <a:gd name="T5" fmla="*/ 201 h 473"/>
                <a:gd name="T6" fmla="*/ 0 w 391"/>
                <a:gd name="T7" fmla="*/ 0 h 473"/>
                <a:gd name="T8" fmla="*/ 1 w 391"/>
                <a:gd name="T9" fmla="*/ 470 h 473"/>
              </a:gdLst>
              <a:ahLst/>
              <a:cxnLst>
                <a:cxn ang="0">
                  <a:pos x="T0" y="T1"/>
                </a:cxn>
                <a:cxn ang="0">
                  <a:pos x="T2" y="T3"/>
                </a:cxn>
                <a:cxn ang="0">
                  <a:pos x="T4" y="T5"/>
                </a:cxn>
                <a:cxn ang="0">
                  <a:pos x="T6" y="T7"/>
                </a:cxn>
                <a:cxn ang="0">
                  <a:pos x="T8" y="T9"/>
                </a:cxn>
              </a:cxnLst>
              <a:rect l="0" t="0" r="r" b="b"/>
              <a:pathLst>
                <a:path w="391" h="473">
                  <a:moveTo>
                    <a:pt x="391" y="473"/>
                  </a:moveTo>
                  <a:lnTo>
                    <a:pt x="151" y="353"/>
                  </a:lnTo>
                  <a:lnTo>
                    <a:pt x="42" y="201"/>
                  </a:lnTo>
                  <a:lnTo>
                    <a:pt x="0" y="0"/>
                  </a:lnTo>
                  <a:lnTo>
                    <a:pt x="1" y="47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3111" name="Freeform 39"/>
            <p:cNvSpPr>
              <a:spLocks/>
            </p:cNvSpPr>
            <p:nvPr/>
          </p:nvSpPr>
          <p:spPr bwMode="gray">
            <a:xfrm>
              <a:off x="5499" y="4026"/>
              <a:ext cx="274" cy="287"/>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3112" name="Freeform 40"/>
            <p:cNvSpPr>
              <a:spLocks/>
            </p:cNvSpPr>
            <p:nvPr/>
          </p:nvSpPr>
          <p:spPr bwMode="gray">
            <a:xfrm>
              <a:off x="5467" y="0"/>
              <a:ext cx="302" cy="288"/>
            </a:xfrm>
            <a:custGeom>
              <a:avLst/>
              <a:gdLst>
                <a:gd name="T0" fmla="*/ 0 w 403"/>
                <a:gd name="T1" fmla="*/ 0 h 403"/>
                <a:gd name="T2" fmla="*/ 221 w 403"/>
                <a:gd name="T3" fmla="*/ 96 h 403"/>
                <a:gd name="T4" fmla="*/ 353 w 403"/>
                <a:gd name="T5" fmla="*/ 231 h 403"/>
                <a:gd name="T6" fmla="*/ 403 w 403"/>
                <a:gd name="T7" fmla="*/ 403 h 403"/>
                <a:gd name="T8" fmla="*/ 403 w 403"/>
                <a:gd name="T9" fmla="*/ 0 h 403"/>
              </a:gdLst>
              <a:ahLst/>
              <a:cxnLst>
                <a:cxn ang="0">
                  <a:pos x="T0" y="T1"/>
                </a:cxn>
                <a:cxn ang="0">
                  <a:pos x="T2" y="T3"/>
                </a:cxn>
                <a:cxn ang="0">
                  <a:pos x="T4" y="T5"/>
                </a:cxn>
                <a:cxn ang="0">
                  <a:pos x="T6" y="T7"/>
                </a:cxn>
                <a:cxn ang="0">
                  <a:pos x="T8" y="T9"/>
                </a:cxn>
              </a:cxnLst>
              <a:rect l="0" t="0" r="r" b="b"/>
              <a:pathLst>
                <a:path w="403" h="403">
                  <a:moveTo>
                    <a:pt x="0" y="0"/>
                  </a:moveTo>
                  <a:lnTo>
                    <a:pt x="221" y="96"/>
                  </a:lnTo>
                  <a:lnTo>
                    <a:pt x="353" y="231"/>
                  </a:lnTo>
                  <a:lnTo>
                    <a:pt x="403" y="403"/>
                  </a:lnTo>
                  <a:lnTo>
                    <a:pt x="403"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grpSp>
    </p:spTree>
    <p:extLst>
      <p:ext uri="{BB962C8B-B14F-4D97-AF65-F5344CB8AC3E}">
        <p14:creationId xmlns:p14="http://schemas.microsoft.com/office/powerpoint/2010/main" val="2470228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8F77FC70-716C-40BF-B175-2B48BE74B56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400667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271C2E4C-EA64-47D3-9B59-88B32A0A311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040790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2BA7FBD0-78A5-48F4-B6EF-67CF6A57DF8D}"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4229983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Chân trang 6"/>
          <p:cNvSpPr>
            <a:spLocks noGrp="1"/>
          </p:cNvSpPr>
          <p:nvPr>
            <p:ph type="ftr" sz="quarter" idx="10"/>
          </p:nvPr>
        </p:nvSpPr>
        <p:spPr/>
        <p:txBody>
          <a:bodyPr/>
          <a:lstStyle>
            <a:lvl1pPr>
              <a:defRPr/>
            </a:lvl1pPr>
          </a:lstStyle>
          <a:p>
            <a:r>
              <a:rPr lang="en-US">
                <a:solidFill>
                  <a:srgbClr val="000066"/>
                </a:solidFill>
              </a:rPr>
              <a:t>www.themegallery.com</a:t>
            </a:r>
          </a:p>
        </p:txBody>
      </p:sp>
      <p:sp>
        <p:nvSpPr>
          <p:cNvPr id="8" name="Chỗ dành sẵn cho Số hiệu Bản chiếu 7"/>
          <p:cNvSpPr>
            <a:spLocks noGrp="1"/>
          </p:cNvSpPr>
          <p:nvPr>
            <p:ph type="sldNum" sz="quarter" idx="11"/>
          </p:nvPr>
        </p:nvSpPr>
        <p:spPr/>
        <p:txBody>
          <a:bodyPr/>
          <a:lstStyle>
            <a:lvl1pPr>
              <a:defRPr/>
            </a:lvl1pPr>
          </a:lstStyle>
          <a:p>
            <a:fld id="{2527EDE1-B9A8-4512-8C5C-EC4879B6A935}"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189847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Chân trang 2"/>
          <p:cNvSpPr>
            <a:spLocks noGrp="1"/>
          </p:cNvSpPr>
          <p:nvPr>
            <p:ph type="ftr" sz="quarter" idx="10"/>
          </p:nvPr>
        </p:nvSpPr>
        <p:spPr/>
        <p:txBody>
          <a:bodyPr/>
          <a:lstStyle>
            <a:lvl1pPr>
              <a:defRPr/>
            </a:lvl1pPr>
          </a:lstStyle>
          <a:p>
            <a:r>
              <a:rPr lang="en-US">
                <a:solidFill>
                  <a:srgbClr val="000066"/>
                </a:solidFill>
              </a:rPr>
              <a:t>www.themegallery.com</a:t>
            </a:r>
          </a:p>
        </p:txBody>
      </p:sp>
      <p:sp>
        <p:nvSpPr>
          <p:cNvPr id="4" name="Chỗ dành sẵn cho Số hiệu Bản chiếu 3"/>
          <p:cNvSpPr>
            <a:spLocks noGrp="1"/>
          </p:cNvSpPr>
          <p:nvPr>
            <p:ph type="sldNum" sz="quarter" idx="11"/>
          </p:nvPr>
        </p:nvSpPr>
        <p:spPr/>
        <p:txBody>
          <a:bodyPr/>
          <a:lstStyle>
            <a:lvl1pPr>
              <a:defRPr/>
            </a:lvl1pPr>
          </a:lstStyle>
          <a:p>
            <a:fld id="{87E55C08-761E-4982-A8D8-28793D00B756}"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036317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Chân trang 1"/>
          <p:cNvSpPr>
            <a:spLocks noGrp="1"/>
          </p:cNvSpPr>
          <p:nvPr>
            <p:ph type="ftr" sz="quarter" idx="10"/>
          </p:nvPr>
        </p:nvSpPr>
        <p:spPr/>
        <p:txBody>
          <a:bodyPr/>
          <a:lstStyle>
            <a:lvl1pPr>
              <a:defRPr/>
            </a:lvl1pPr>
          </a:lstStyle>
          <a:p>
            <a:r>
              <a:rPr lang="en-US">
                <a:solidFill>
                  <a:srgbClr val="000066"/>
                </a:solidFill>
              </a:rPr>
              <a:t>www.themegallery.com</a:t>
            </a:r>
          </a:p>
        </p:txBody>
      </p:sp>
      <p:sp>
        <p:nvSpPr>
          <p:cNvPr id="3" name="Chỗ dành sẵn cho Số hiệu Bản chiếu 2"/>
          <p:cNvSpPr>
            <a:spLocks noGrp="1"/>
          </p:cNvSpPr>
          <p:nvPr>
            <p:ph type="sldNum" sz="quarter" idx="11"/>
          </p:nvPr>
        </p:nvSpPr>
        <p:spPr/>
        <p:txBody>
          <a:bodyPr/>
          <a:lstStyle>
            <a:lvl1pPr>
              <a:defRPr/>
            </a:lvl1pPr>
          </a:lstStyle>
          <a:p>
            <a:fld id="{2F09C0FD-90B7-4A6D-8B9C-BF2CE42E271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4065966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19" y="204787"/>
            <a:ext cx="3008313" cy="871538"/>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FC6690F8-9C5A-46FB-B2A3-03C4BBC96F79}"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159459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1"/>
            <a:ext cx="5486400" cy="425054"/>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0C2C3EAE-AB23-46D4-B0D6-3D8C9A86EE6F}"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0882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3" name="Rectangle 41"/>
          <p:cNvSpPr>
            <a:spLocks noChangeArrowheads="1"/>
          </p:cNvSpPr>
          <p:nvPr/>
        </p:nvSpPr>
        <p:spPr bwMode="gray">
          <a:xfrm>
            <a:off x="0" y="2031225"/>
            <a:ext cx="9144000" cy="6560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074" name="Rectangle 2"/>
          <p:cNvSpPr>
            <a:spLocks noGrp="1" noChangeArrowheads="1"/>
          </p:cNvSpPr>
          <p:nvPr>
            <p:ph type="ctrTitle"/>
          </p:nvPr>
        </p:nvSpPr>
        <p:spPr bwMode="gray">
          <a:xfrm>
            <a:off x="0" y="2040733"/>
            <a:ext cx="9144000" cy="613172"/>
          </a:xfrm>
        </p:spPr>
        <p:txBody>
          <a:bodyPr/>
          <a:lstStyle>
            <a:lvl1pPr>
              <a:defRPr sz="4600"/>
            </a:lvl1pPr>
          </a:lstStyle>
          <a:p>
            <a:pPr lvl="0"/>
            <a:r>
              <a:rPr lang="vi-VN" noProof="0" smtClean="0"/>
              <a:t>Bấm &amp; sửa kiểu tiêu đề</a:t>
            </a:r>
            <a:endParaRPr lang="en-US" noProof="0" smtClean="0"/>
          </a:p>
        </p:txBody>
      </p:sp>
      <p:sp>
        <p:nvSpPr>
          <p:cNvPr id="3075" name="Rectangle 3"/>
          <p:cNvSpPr>
            <a:spLocks noGrp="1" noChangeArrowheads="1"/>
          </p:cNvSpPr>
          <p:nvPr>
            <p:ph type="subTitle" idx="1"/>
          </p:nvPr>
        </p:nvSpPr>
        <p:spPr bwMode="black">
          <a:xfrm>
            <a:off x="990600" y="1632348"/>
            <a:ext cx="7086600" cy="327422"/>
          </a:xfrm>
        </p:spPr>
        <p:txBody>
          <a:bodyPr/>
          <a:lstStyle>
            <a:lvl1pPr marL="0" indent="0" algn="ctr">
              <a:buFont typeface="Wingdings" pitchFamily="2" charset="2"/>
              <a:buNone/>
              <a:defRPr sz="1900">
                <a:solidFill>
                  <a:schemeClr val="bg1"/>
                </a:solidFill>
                <a:latin typeface="Arial" charset="0"/>
              </a:defRPr>
            </a:lvl1pPr>
          </a:lstStyle>
          <a:p>
            <a:pPr lvl="0"/>
            <a:r>
              <a:rPr lang="vi-VN" noProof="0" smtClean="0"/>
              <a:t>Bấm &amp; sửa kiểu phụ đề</a:t>
            </a:r>
            <a:endParaRPr lang="en-US" noProof="0" smtClean="0"/>
          </a:p>
        </p:txBody>
      </p:sp>
      <p:sp>
        <p:nvSpPr>
          <p:cNvPr id="3086" name="Text Box 14"/>
          <p:cNvSpPr txBox="1">
            <a:spLocks noChangeArrowheads="1"/>
          </p:cNvSpPr>
          <p:nvPr/>
        </p:nvSpPr>
        <p:spPr bwMode="black">
          <a:xfrm>
            <a:off x="381007" y="203616"/>
            <a:ext cx="1089025" cy="41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fontAlgn="base">
              <a:spcBef>
                <a:spcPct val="0"/>
              </a:spcBef>
              <a:spcAft>
                <a:spcPct val="0"/>
              </a:spcAft>
              <a:buClrTx/>
              <a:buFontTx/>
              <a:buNone/>
            </a:pPr>
            <a:r>
              <a:rPr lang="en-US" sz="2100" b="1" kern="1200">
                <a:solidFill>
                  <a:srgbClr val="FFFFFF"/>
                </a:solidFill>
                <a:latin typeface="Verdana" pitchFamily="34" charset="0"/>
                <a:ea typeface="+mn-ea"/>
                <a:cs typeface="+mn-cs"/>
              </a:rPr>
              <a:t>LOGO</a:t>
            </a:r>
          </a:p>
        </p:txBody>
      </p:sp>
      <p:grpSp>
        <p:nvGrpSpPr>
          <p:cNvPr id="3114" name="Group 42"/>
          <p:cNvGrpSpPr>
            <a:grpSpLocks/>
          </p:cNvGrpSpPr>
          <p:nvPr/>
        </p:nvGrpSpPr>
        <p:grpSpPr bwMode="auto">
          <a:xfrm>
            <a:off x="-11113" y="-9524"/>
            <a:ext cx="9175751" cy="5153025"/>
            <a:chOff x="-7" y="-8"/>
            <a:chExt cx="5780" cy="4328"/>
          </a:xfrm>
        </p:grpSpPr>
        <p:sp>
          <p:nvSpPr>
            <p:cNvPr id="3108" name="AutoShape 36"/>
            <p:cNvSpPr>
              <a:spLocks noChangeArrowheads="1"/>
            </p:cNvSpPr>
            <p:nvPr/>
          </p:nvSpPr>
          <p:spPr bwMode="gray">
            <a:xfrm>
              <a:off x="17" y="16"/>
              <a:ext cx="5729" cy="42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09" name="Freeform 37"/>
            <p:cNvSpPr>
              <a:spLocks/>
            </p:cNvSpPr>
            <p:nvPr/>
          </p:nvSpPr>
          <p:spPr bwMode="gray">
            <a:xfrm>
              <a:off x="-3" y="-8"/>
              <a:ext cx="295" cy="289"/>
            </a:xfrm>
            <a:custGeom>
              <a:avLst/>
              <a:gdLst>
                <a:gd name="T0" fmla="*/ 3 w 403"/>
                <a:gd name="T1" fmla="*/ 395 h 395"/>
                <a:gd name="T2" fmla="*/ 74 w 403"/>
                <a:gd name="T3" fmla="*/ 216 h 395"/>
                <a:gd name="T4" fmla="*/ 231 w 403"/>
                <a:gd name="T5" fmla="*/ 50 h 395"/>
                <a:gd name="T6" fmla="*/ 403 w 403"/>
                <a:gd name="T7" fmla="*/ 0 h 395"/>
                <a:gd name="T8" fmla="*/ 0 w 403"/>
                <a:gd name="T9" fmla="*/ 0 h 395"/>
              </a:gdLst>
              <a:ahLst/>
              <a:cxnLst>
                <a:cxn ang="0">
                  <a:pos x="T0" y="T1"/>
                </a:cxn>
                <a:cxn ang="0">
                  <a:pos x="T2" y="T3"/>
                </a:cxn>
                <a:cxn ang="0">
                  <a:pos x="T4" y="T5"/>
                </a:cxn>
                <a:cxn ang="0">
                  <a:pos x="T6" y="T7"/>
                </a:cxn>
                <a:cxn ang="0">
                  <a:pos x="T8" y="T9"/>
                </a:cxn>
              </a:cxnLst>
              <a:rect l="0" t="0" r="r" b="b"/>
              <a:pathLst>
                <a:path w="403" h="395">
                  <a:moveTo>
                    <a:pt x="3" y="395"/>
                  </a:moveTo>
                  <a:lnTo>
                    <a:pt x="74" y="216"/>
                  </a:lnTo>
                  <a:lnTo>
                    <a:pt x="231" y="50"/>
                  </a:lnTo>
                  <a:lnTo>
                    <a:pt x="403"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0" name="Freeform 38"/>
            <p:cNvSpPr>
              <a:spLocks/>
            </p:cNvSpPr>
            <p:nvPr/>
          </p:nvSpPr>
          <p:spPr bwMode="gray">
            <a:xfrm>
              <a:off x="-7" y="3982"/>
              <a:ext cx="287" cy="338"/>
            </a:xfrm>
            <a:custGeom>
              <a:avLst/>
              <a:gdLst>
                <a:gd name="T0" fmla="*/ 391 w 391"/>
                <a:gd name="T1" fmla="*/ 473 h 473"/>
                <a:gd name="T2" fmla="*/ 151 w 391"/>
                <a:gd name="T3" fmla="*/ 353 h 473"/>
                <a:gd name="T4" fmla="*/ 42 w 391"/>
                <a:gd name="T5" fmla="*/ 201 h 473"/>
                <a:gd name="T6" fmla="*/ 0 w 391"/>
                <a:gd name="T7" fmla="*/ 0 h 473"/>
                <a:gd name="T8" fmla="*/ 1 w 391"/>
                <a:gd name="T9" fmla="*/ 470 h 473"/>
              </a:gdLst>
              <a:ahLst/>
              <a:cxnLst>
                <a:cxn ang="0">
                  <a:pos x="T0" y="T1"/>
                </a:cxn>
                <a:cxn ang="0">
                  <a:pos x="T2" y="T3"/>
                </a:cxn>
                <a:cxn ang="0">
                  <a:pos x="T4" y="T5"/>
                </a:cxn>
                <a:cxn ang="0">
                  <a:pos x="T6" y="T7"/>
                </a:cxn>
                <a:cxn ang="0">
                  <a:pos x="T8" y="T9"/>
                </a:cxn>
              </a:cxnLst>
              <a:rect l="0" t="0" r="r" b="b"/>
              <a:pathLst>
                <a:path w="391" h="473">
                  <a:moveTo>
                    <a:pt x="391" y="473"/>
                  </a:moveTo>
                  <a:lnTo>
                    <a:pt x="151" y="353"/>
                  </a:lnTo>
                  <a:lnTo>
                    <a:pt x="42" y="201"/>
                  </a:lnTo>
                  <a:lnTo>
                    <a:pt x="0" y="0"/>
                  </a:lnTo>
                  <a:lnTo>
                    <a:pt x="1" y="47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1" name="Freeform 39"/>
            <p:cNvSpPr>
              <a:spLocks/>
            </p:cNvSpPr>
            <p:nvPr/>
          </p:nvSpPr>
          <p:spPr bwMode="gray">
            <a:xfrm>
              <a:off x="5499" y="4026"/>
              <a:ext cx="274" cy="287"/>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3112" name="Freeform 40"/>
            <p:cNvSpPr>
              <a:spLocks/>
            </p:cNvSpPr>
            <p:nvPr/>
          </p:nvSpPr>
          <p:spPr bwMode="gray">
            <a:xfrm>
              <a:off x="5467" y="0"/>
              <a:ext cx="302" cy="288"/>
            </a:xfrm>
            <a:custGeom>
              <a:avLst/>
              <a:gdLst>
                <a:gd name="T0" fmla="*/ 0 w 403"/>
                <a:gd name="T1" fmla="*/ 0 h 403"/>
                <a:gd name="T2" fmla="*/ 221 w 403"/>
                <a:gd name="T3" fmla="*/ 96 h 403"/>
                <a:gd name="T4" fmla="*/ 353 w 403"/>
                <a:gd name="T5" fmla="*/ 231 h 403"/>
                <a:gd name="T6" fmla="*/ 403 w 403"/>
                <a:gd name="T7" fmla="*/ 403 h 403"/>
                <a:gd name="T8" fmla="*/ 403 w 403"/>
                <a:gd name="T9" fmla="*/ 0 h 403"/>
              </a:gdLst>
              <a:ahLst/>
              <a:cxnLst>
                <a:cxn ang="0">
                  <a:pos x="T0" y="T1"/>
                </a:cxn>
                <a:cxn ang="0">
                  <a:pos x="T2" y="T3"/>
                </a:cxn>
                <a:cxn ang="0">
                  <a:pos x="T4" y="T5"/>
                </a:cxn>
                <a:cxn ang="0">
                  <a:pos x="T6" y="T7"/>
                </a:cxn>
                <a:cxn ang="0">
                  <a:pos x="T8" y="T9"/>
                </a:cxn>
              </a:cxnLst>
              <a:rect l="0" t="0" r="r" b="b"/>
              <a:pathLst>
                <a:path w="403" h="403">
                  <a:moveTo>
                    <a:pt x="0" y="0"/>
                  </a:moveTo>
                  <a:lnTo>
                    <a:pt x="221" y="96"/>
                  </a:lnTo>
                  <a:lnTo>
                    <a:pt x="353" y="231"/>
                  </a:lnTo>
                  <a:lnTo>
                    <a:pt x="403" y="403"/>
                  </a:lnTo>
                  <a:lnTo>
                    <a:pt x="403"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grpSp>
    </p:spTree>
    <p:extLst>
      <p:ext uri="{BB962C8B-B14F-4D97-AF65-F5344CB8AC3E}">
        <p14:creationId xmlns:p14="http://schemas.microsoft.com/office/powerpoint/2010/main" val="4102545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5320C02D-B2E2-4343-9E38-B775AA87CA11}"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4194065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40500"/>
            <a:ext cx="2057400" cy="4702969"/>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40500"/>
            <a:ext cx="6019800" cy="4702969"/>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143D2AF0-2B8B-4A7B-BC64-B1820C98A18C}"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226043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542925" y="40483"/>
            <a:ext cx="7392988" cy="422672"/>
          </a:xfrm>
        </p:spPr>
        <p:txBody>
          <a:bodyPr/>
          <a:lstStyle/>
          <a:p>
            <a:r>
              <a:rPr lang="vi-VN" smtClean="0"/>
              <a:t>Bấm &amp; sửa kiểu tiêu đề</a:t>
            </a:r>
            <a:endParaRPr lang="en-US"/>
          </a:p>
        </p:txBody>
      </p:sp>
      <p:sp>
        <p:nvSpPr>
          <p:cNvPr id="3" name="Chỗ dành sẵn cho Bảng 2"/>
          <p:cNvSpPr>
            <a:spLocks noGrp="1"/>
          </p:cNvSpPr>
          <p:nvPr>
            <p:ph type="tbl" idx="1"/>
          </p:nvPr>
        </p:nvSpPr>
        <p:spPr>
          <a:xfrm>
            <a:off x="457200" y="807244"/>
            <a:ext cx="8229600" cy="3936206"/>
          </a:xfrm>
        </p:spPr>
        <p:txBody>
          <a:bodyPr/>
          <a:lstStyle/>
          <a:p>
            <a:r>
              <a:rPr lang="vi-VN" smtClean="0"/>
              <a:t>Bấm biểu tượng để thêm bảng</a:t>
            </a:r>
            <a:endParaRPr lang="en-US"/>
          </a:p>
        </p:txBody>
      </p:sp>
      <p:sp>
        <p:nvSpPr>
          <p:cNvPr id="4" name="Chỗ dành sẵn cho Chân trang 3"/>
          <p:cNvSpPr>
            <a:spLocks noGrp="1"/>
          </p:cNvSpPr>
          <p:nvPr>
            <p:ph type="ftr" sz="quarter" idx="10"/>
          </p:nvPr>
        </p:nvSpPr>
        <p:spPr>
          <a:xfrm>
            <a:off x="6084889" y="4837510"/>
            <a:ext cx="2897187" cy="240506"/>
          </a:xfrm>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a:xfrm>
            <a:off x="107950" y="4841100"/>
            <a:ext cx="927100" cy="179785"/>
          </a:xfrm>
        </p:spPr>
        <p:txBody>
          <a:bodyPr/>
          <a:lstStyle>
            <a:lvl1pPr>
              <a:defRPr/>
            </a:lvl1pPr>
          </a:lstStyle>
          <a:p>
            <a:fld id="{98202ED1-675A-4FA8-9C11-B94FEC5A67A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119572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8F77FC70-716C-40BF-B175-2B48BE74B56A}"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63661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Chỗ dành sẵn cho Chân trang 3"/>
          <p:cNvSpPr>
            <a:spLocks noGrp="1"/>
          </p:cNvSpPr>
          <p:nvPr>
            <p:ph type="ftr" sz="quarter" idx="10"/>
          </p:nvPr>
        </p:nvSpPr>
        <p:spPr/>
        <p:txBody>
          <a:bodyPr/>
          <a:lstStyle>
            <a:lvl1pPr>
              <a:defRPr/>
            </a:lvl1pPr>
          </a:lstStyle>
          <a:p>
            <a:r>
              <a:rPr lang="en-US">
                <a:solidFill>
                  <a:srgbClr val="000066"/>
                </a:solidFill>
              </a:rPr>
              <a:t>www.themegallery.com</a:t>
            </a:r>
          </a:p>
        </p:txBody>
      </p:sp>
      <p:sp>
        <p:nvSpPr>
          <p:cNvPr id="5" name="Chỗ dành sẵn cho Số hiệu Bản chiếu 4"/>
          <p:cNvSpPr>
            <a:spLocks noGrp="1"/>
          </p:cNvSpPr>
          <p:nvPr>
            <p:ph type="sldNum" sz="quarter" idx="11"/>
          </p:nvPr>
        </p:nvSpPr>
        <p:spPr/>
        <p:txBody>
          <a:bodyPr/>
          <a:lstStyle>
            <a:lvl1pPr>
              <a:defRPr/>
            </a:lvl1pPr>
          </a:lstStyle>
          <a:p>
            <a:fld id="{271C2E4C-EA64-47D3-9B59-88B32A0A3113}"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38536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807244"/>
            <a:ext cx="4038600" cy="39362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Chân trang 4"/>
          <p:cNvSpPr>
            <a:spLocks noGrp="1"/>
          </p:cNvSpPr>
          <p:nvPr>
            <p:ph type="ftr" sz="quarter" idx="10"/>
          </p:nvPr>
        </p:nvSpPr>
        <p:spPr/>
        <p:txBody>
          <a:bodyPr/>
          <a:lstStyle>
            <a:lvl1pPr>
              <a:defRPr/>
            </a:lvl1pPr>
          </a:lstStyle>
          <a:p>
            <a:r>
              <a:rPr lang="en-US">
                <a:solidFill>
                  <a:srgbClr val="000066"/>
                </a:solidFill>
              </a:rPr>
              <a:t>www.themegallery.com</a:t>
            </a:r>
          </a:p>
        </p:txBody>
      </p:sp>
      <p:sp>
        <p:nvSpPr>
          <p:cNvPr id="6" name="Chỗ dành sẵn cho Số hiệu Bản chiếu 5"/>
          <p:cNvSpPr>
            <a:spLocks noGrp="1"/>
          </p:cNvSpPr>
          <p:nvPr>
            <p:ph type="sldNum" sz="quarter" idx="11"/>
          </p:nvPr>
        </p:nvSpPr>
        <p:spPr/>
        <p:txBody>
          <a:bodyPr/>
          <a:lstStyle>
            <a:lvl1pPr>
              <a:defRPr/>
            </a:lvl1pPr>
          </a:lstStyle>
          <a:p>
            <a:fld id="{2BA7FBD0-78A5-48F4-B6EF-67CF6A57DF8D}"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41462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Chân trang 6"/>
          <p:cNvSpPr>
            <a:spLocks noGrp="1"/>
          </p:cNvSpPr>
          <p:nvPr>
            <p:ph type="ftr" sz="quarter" idx="10"/>
          </p:nvPr>
        </p:nvSpPr>
        <p:spPr/>
        <p:txBody>
          <a:bodyPr/>
          <a:lstStyle>
            <a:lvl1pPr>
              <a:defRPr/>
            </a:lvl1pPr>
          </a:lstStyle>
          <a:p>
            <a:r>
              <a:rPr lang="en-US">
                <a:solidFill>
                  <a:srgbClr val="000066"/>
                </a:solidFill>
              </a:rPr>
              <a:t>www.themegallery.com</a:t>
            </a:r>
          </a:p>
        </p:txBody>
      </p:sp>
      <p:sp>
        <p:nvSpPr>
          <p:cNvPr id="8" name="Chỗ dành sẵn cho Số hiệu Bản chiếu 7"/>
          <p:cNvSpPr>
            <a:spLocks noGrp="1"/>
          </p:cNvSpPr>
          <p:nvPr>
            <p:ph type="sldNum" sz="quarter" idx="11"/>
          </p:nvPr>
        </p:nvSpPr>
        <p:spPr/>
        <p:txBody>
          <a:bodyPr/>
          <a:lstStyle>
            <a:lvl1pPr>
              <a:defRPr/>
            </a:lvl1pPr>
          </a:lstStyle>
          <a:p>
            <a:fld id="{2527EDE1-B9A8-4512-8C5C-EC4879B6A935}" type="slidenum">
              <a:rPr lang="en-US">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15572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9" name="Freeform 15" descr="29641"/>
          <p:cNvSpPr>
            <a:spLocks/>
          </p:cNvSpPr>
          <p:nvPr/>
        </p:nvSpPr>
        <p:spPr bwMode="gray">
          <a:xfrm>
            <a:off x="36531" y="60723"/>
            <a:ext cx="9077325" cy="1196578"/>
          </a:xfrm>
          <a:custGeom>
            <a:avLst/>
            <a:gdLst>
              <a:gd name="T0" fmla="*/ 0 w 5718"/>
              <a:gd name="T1" fmla="*/ 756 h 1005"/>
              <a:gd name="T2" fmla="*/ 576 w 5718"/>
              <a:gd name="T3" fmla="*/ 560 h 1005"/>
              <a:gd name="T4" fmla="*/ 1403 w 5718"/>
              <a:gd name="T5" fmla="*/ 390 h 1005"/>
              <a:gd name="T6" fmla="*/ 2452 w 5718"/>
              <a:gd name="T7" fmla="*/ 314 h 1005"/>
              <a:gd name="T8" fmla="*/ 3102 w 5718"/>
              <a:gd name="T9" fmla="*/ 326 h 1005"/>
              <a:gd name="T10" fmla="*/ 4043 w 5718"/>
              <a:gd name="T11" fmla="*/ 434 h 1005"/>
              <a:gd name="T12" fmla="*/ 4944 w 5718"/>
              <a:gd name="T13" fmla="*/ 668 h 1005"/>
              <a:gd name="T14" fmla="*/ 5691 w 5718"/>
              <a:gd name="T15" fmla="*/ 971 h 1005"/>
              <a:gd name="T16" fmla="*/ 5718 w 5718"/>
              <a:gd name="T17" fmla="*/ 19 h 1005"/>
              <a:gd name="T18" fmla="*/ 9 w 5718"/>
              <a:gd name="T19"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8" h="1005">
                <a:moveTo>
                  <a:pt x="0" y="756"/>
                </a:moveTo>
                <a:cubicBezTo>
                  <a:pt x="96" y="724"/>
                  <a:pt x="297" y="635"/>
                  <a:pt x="576" y="560"/>
                </a:cubicBezTo>
                <a:cubicBezTo>
                  <a:pt x="855" y="485"/>
                  <a:pt x="1037" y="442"/>
                  <a:pt x="1403" y="390"/>
                </a:cubicBezTo>
                <a:cubicBezTo>
                  <a:pt x="1769" y="337"/>
                  <a:pt x="2154" y="320"/>
                  <a:pt x="2452" y="314"/>
                </a:cubicBezTo>
                <a:lnTo>
                  <a:pt x="3102" y="326"/>
                </a:lnTo>
                <a:cubicBezTo>
                  <a:pt x="3367" y="346"/>
                  <a:pt x="3736" y="377"/>
                  <a:pt x="4043" y="434"/>
                </a:cubicBezTo>
                <a:cubicBezTo>
                  <a:pt x="4350" y="490"/>
                  <a:pt x="4669" y="578"/>
                  <a:pt x="4944" y="668"/>
                </a:cubicBezTo>
                <a:cubicBezTo>
                  <a:pt x="5219" y="757"/>
                  <a:pt x="5679" y="1005"/>
                  <a:pt x="5691" y="971"/>
                </a:cubicBezTo>
                <a:cubicBezTo>
                  <a:pt x="5695" y="964"/>
                  <a:pt x="5718" y="25"/>
                  <a:pt x="5718" y="19"/>
                </a:cubicBezTo>
                <a:cubicBezTo>
                  <a:pt x="5718" y="7"/>
                  <a:pt x="1198" y="4"/>
                  <a:pt x="9" y="0"/>
                </a:cubicBezTo>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27" name="Rectangle 3"/>
          <p:cNvSpPr>
            <a:spLocks noGrp="1" noChangeArrowheads="1"/>
          </p:cNvSpPr>
          <p:nvPr>
            <p:ph type="body" idx="1"/>
          </p:nvPr>
        </p:nvSpPr>
        <p:spPr bwMode="auto">
          <a:xfrm>
            <a:off x="457200" y="807244"/>
            <a:ext cx="8229600" cy="393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1029" name="Rectangle 5"/>
          <p:cNvSpPr>
            <a:spLocks noGrp="1" noChangeArrowheads="1"/>
          </p:cNvSpPr>
          <p:nvPr>
            <p:ph type="ftr" sz="quarter" idx="3"/>
          </p:nvPr>
        </p:nvSpPr>
        <p:spPr bwMode="auto">
          <a:xfrm>
            <a:off x="6084889" y="4837510"/>
            <a:ext cx="2897187" cy="2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r" defTabSz="957263">
              <a:defRPr sz="1300" b="1">
                <a:latin typeface="+mn-lt"/>
              </a:defRPr>
            </a:lvl1pPr>
          </a:lstStyle>
          <a:p>
            <a:pPr fontAlgn="base">
              <a:spcBef>
                <a:spcPct val="0"/>
              </a:spcBef>
              <a:spcAft>
                <a:spcPct val="0"/>
              </a:spcAft>
              <a:buClrTx/>
              <a:buFontTx/>
              <a:buNone/>
            </a:pPr>
            <a:r>
              <a:rPr lang="en-US" kern="1200">
                <a:solidFill>
                  <a:srgbClr val="000066"/>
                </a:solidFill>
                <a:ea typeface="+mn-ea"/>
                <a:cs typeface="+mn-cs"/>
              </a:rPr>
              <a:t>www.themegallery.com</a:t>
            </a:r>
          </a:p>
        </p:txBody>
      </p:sp>
      <p:sp>
        <p:nvSpPr>
          <p:cNvPr id="1030" name="Rectangle 6"/>
          <p:cNvSpPr>
            <a:spLocks noGrp="1" noChangeArrowheads="1"/>
          </p:cNvSpPr>
          <p:nvPr>
            <p:ph type="sldNum" sz="quarter" idx="4"/>
          </p:nvPr>
        </p:nvSpPr>
        <p:spPr bwMode="auto">
          <a:xfrm>
            <a:off x="107950" y="4841100"/>
            <a:ext cx="927100" cy="1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ctr" defTabSz="957263">
              <a:defRPr sz="1300" b="1">
                <a:latin typeface="+mn-lt"/>
              </a:defRPr>
            </a:lvl1pPr>
          </a:lstStyle>
          <a:p>
            <a:pPr fontAlgn="base">
              <a:spcBef>
                <a:spcPct val="0"/>
              </a:spcBef>
              <a:spcAft>
                <a:spcPct val="0"/>
              </a:spcAft>
              <a:buClrTx/>
              <a:buFontTx/>
              <a:buNone/>
            </a:pPr>
            <a:fld id="{843EAF5A-02A3-47C7-A2DA-BB9F5281BFB3}" type="slidenum">
              <a:rPr lang="en-US" kern="120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
        <p:nvSpPr>
          <p:cNvPr id="1026" name="Rectangle 2"/>
          <p:cNvSpPr>
            <a:spLocks noGrp="1" noChangeArrowheads="1"/>
          </p:cNvSpPr>
          <p:nvPr>
            <p:ph type="title"/>
          </p:nvPr>
        </p:nvSpPr>
        <p:spPr bwMode="white">
          <a:xfrm>
            <a:off x="542925" y="40483"/>
            <a:ext cx="7392988"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bodyPr>
          <a:lstStyle/>
          <a:p>
            <a:pPr lvl="0"/>
            <a:r>
              <a:rPr lang="vi-VN" smtClean="0"/>
              <a:t>Bấm &amp; sửa kiểu tiêu đề</a:t>
            </a:r>
            <a:endParaRPr lang="en-US" smtClean="0"/>
          </a:p>
        </p:txBody>
      </p:sp>
      <p:grpSp>
        <p:nvGrpSpPr>
          <p:cNvPr id="1040" name="Group 16"/>
          <p:cNvGrpSpPr>
            <a:grpSpLocks/>
          </p:cNvGrpSpPr>
          <p:nvPr/>
        </p:nvGrpSpPr>
        <p:grpSpPr bwMode="auto">
          <a:xfrm>
            <a:off x="-1588" y="0"/>
            <a:ext cx="9145588" cy="5143500"/>
            <a:chOff x="-1" y="0"/>
            <a:chExt cx="8065" cy="6048"/>
          </a:xfrm>
        </p:grpSpPr>
        <p:sp>
          <p:nvSpPr>
            <p:cNvPr id="1041" name="Freeform 17"/>
            <p:cNvSpPr>
              <a:spLocks/>
            </p:cNvSpPr>
            <p:nvPr/>
          </p:nvSpPr>
          <p:spPr bwMode="gray">
            <a:xfrm>
              <a:off x="-1" y="5629"/>
              <a:ext cx="389" cy="417"/>
            </a:xfrm>
            <a:custGeom>
              <a:avLst/>
              <a:gdLst>
                <a:gd name="T0" fmla="*/ 314 w 389"/>
                <a:gd name="T1" fmla="*/ 416 h 417"/>
                <a:gd name="T2" fmla="*/ 389 w 389"/>
                <a:gd name="T3" fmla="*/ 417 h 417"/>
                <a:gd name="T4" fmla="*/ 158 w 389"/>
                <a:gd name="T5" fmla="*/ 297 h 417"/>
                <a:gd name="T6" fmla="*/ 39 w 389"/>
                <a:gd name="T7" fmla="*/ 179 h 417"/>
                <a:gd name="T8" fmla="*/ 0 w 389"/>
                <a:gd name="T9" fmla="*/ 0 h 417"/>
                <a:gd name="T10" fmla="*/ 1 w 389"/>
                <a:gd name="T11" fmla="*/ 417 h 417"/>
              </a:gdLst>
              <a:ahLst/>
              <a:cxnLst>
                <a:cxn ang="0">
                  <a:pos x="T0" y="T1"/>
                </a:cxn>
                <a:cxn ang="0">
                  <a:pos x="T2" y="T3"/>
                </a:cxn>
                <a:cxn ang="0">
                  <a:pos x="T4" y="T5"/>
                </a:cxn>
                <a:cxn ang="0">
                  <a:pos x="T6" y="T7"/>
                </a:cxn>
                <a:cxn ang="0">
                  <a:pos x="T8" y="T9"/>
                </a:cxn>
                <a:cxn ang="0">
                  <a:pos x="T10" y="T11"/>
                </a:cxn>
              </a:cxnLst>
              <a:rect l="0" t="0" r="r" b="b"/>
              <a:pathLst>
                <a:path w="389" h="417">
                  <a:moveTo>
                    <a:pt x="314" y="416"/>
                  </a:moveTo>
                  <a:lnTo>
                    <a:pt x="389" y="417"/>
                  </a:lnTo>
                  <a:lnTo>
                    <a:pt x="158" y="297"/>
                  </a:lnTo>
                  <a:lnTo>
                    <a:pt x="39" y="179"/>
                  </a:lnTo>
                  <a:lnTo>
                    <a:pt x="0" y="0"/>
                  </a:lnTo>
                  <a:lnTo>
                    <a:pt x="1" y="417"/>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2" name="Freeform 18"/>
            <p:cNvSpPr>
              <a:spLocks/>
            </p:cNvSpPr>
            <p:nvPr/>
          </p:nvSpPr>
          <p:spPr bwMode="gray">
            <a:xfrm>
              <a:off x="7701" y="5645"/>
              <a:ext cx="363" cy="403"/>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3" name="AutoShape 19"/>
            <p:cNvSpPr>
              <a:spLocks noChangeArrowheads="1"/>
            </p:cNvSpPr>
            <p:nvPr/>
          </p:nvSpPr>
          <p:spPr bwMode="gray">
            <a:xfrm>
              <a:off x="25" y="42"/>
              <a:ext cx="8012" cy="59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4" name="Freeform 20"/>
            <p:cNvSpPr>
              <a:spLocks/>
            </p:cNvSpPr>
            <p:nvPr/>
          </p:nvSpPr>
          <p:spPr bwMode="gray">
            <a:xfrm>
              <a:off x="-1" y="13"/>
              <a:ext cx="405" cy="441"/>
            </a:xfrm>
            <a:custGeom>
              <a:avLst/>
              <a:gdLst>
                <a:gd name="T0" fmla="*/ 2 w 405"/>
                <a:gd name="T1" fmla="*/ 441 h 441"/>
                <a:gd name="T2" fmla="*/ 107 w 405"/>
                <a:gd name="T3" fmla="*/ 175 h 441"/>
                <a:gd name="T4" fmla="*/ 387 w 405"/>
                <a:gd name="T5" fmla="*/ 0 h 441"/>
                <a:gd name="T6" fmla="*/ 1 w 405"/>
                <a:gd name="T7" fmla="*/ 0 h 441"/>
              </a:gdLst>
              <a:ahLst/>
              <a:cxnLst>
                <a:cxn ang="0">
                  <a:pos x="T0" y="T1"/>
                </a:cxn>
                <a:cxn ang="0">
                  <a:pos x="T2" y="T3"/>
                </a:cxn>
                <a:cxn ang="0">
                  <a:pos x="T4" y="T5"/>
                </a:cxn>
                <a:cxn ang="0">
                  <a:pos x="T6" y="T7"/>
                </a:cxn>
              </a:cxnLst>
              <a:rect l="0" t="0" r="r" b="b"/>
              <a:pathLst>
                <a:path w="405" h="441">
                  <a:moveTo>
                    <a:pt x="2" y="441"/>
                  </a:moveTo>
                  <a:cubicBezTo>
                    <a:pt x="19" y="397"/>
                    <a:pt x="0" y="345"/>
                    <a:pt x="107" y="175"/>
                  </a:cubicBezTo>
                  <a:cubicBezTo>
                    <a:pt x="214" y="6"/>
                    <a:pt x="405" y="16"/>
                    <a:pt x="387" y="0"/>
                  </a:cubicBezTo>
                  <a:lnTo>
                    <a:pt x="1"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5" name="Freeform 21"/>
            <p:cNvSpPr>
              <a:spLocks/>
            </p:cNvSpPr>
            <p:nvPr/>
          </p:nvSpPr>
          <p:spPr bwMode="gray">
            <a:xfrm>
              <a:off x="7588" y="0"/>
              <a:ext cx="470" cy="483"/>
            </a:xfrm>
            <a:custGeom>
              <a:avLst/>
              <a:gdLst>
                <a:gd name="T0" fmla="*/ 0 w 470"/>
                <a:gd name="T1" fmla="*/ 4 h 483"/>
                <a:gd name="T2" fmla="*/ 342 w 470"/>
                <a:gd name="T3" fmla="*/ 150 h 483"/>
                <a:gd name="T4" fmla="*/ 470 w 470"/>
                <a:gd name="T5" fmla="*/ 461 h 483"/>
                <a:gd name="T6" fmla="*/ 470 w 470"/>
                <a:gd name="T7" fmla="*/ 0 h 483"/>
              </a:gdLst>
              <a:ahLst/>
              <a:cxnLst>
                <a:cxn ang="0">
                  <a:pos x="T0" y="T1"/>
                </a:cxn>
                <a:cxn ang="0">
                  <a:pos x="T2" y="T3"/>
                </a:cxn>
                <a:cxn ang="0">
                  <a:pos x="T4" y="T5"/>
                </a:cxn>
                <a:cxn ang="0">
                  <a:pos x="T6" y="T7"/>
                </a:cxn>
              </a:cxnLst>
              <a:rect l="0" t="0" r="r" b="b"/>
              <a:pathLst>
                <a:path w="470" h="483">
                  <a:moveTo>
                    <a:pt x="0" y="4"/>
                  </a:moveTo>
                  <a:cubicBezTo>
                    <a:pt x="57" y="28"/>
                    <a:pt x="264" y="74"/>
                    <a:pt x="342" y="150"/>
                  </a:cubicBezTo>
                  <a:cubicBezTo>
                    <a:pt x="450" y="275"/>
                    <a:pt x="452" y="483"/>
                    <a:pt x="470" y="461"/>
                  </a:cubicBezTo>
                  <a:lnTo>
                    <a:pt x="47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grpSp>
      <p:sp>
        <p:nvSpPr>
          <p:cNvPr id="1046" name="Line 22"/>
          <p:cNvSpPr>
            <a:spLocks noChangeShapeType="1"/>
          </p:cNvSpPr>
          <p:nvPr/>
        </p:nvSpPr>
        <p:spPr bwMode="gray">
          <a:xfrm>
            <a:off x="323867" y="4875610"/>
            <a:ext cx="8569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Tree>
    <p:extLst>
      <p:ext uri="{BB962C8B-B14F-4D97-AF65-F5344CB8AC3E}">
        <p14:creationId xmlns:p14="http://schemas.microsoft.com/office/powerpoint/2010/main" val="2699281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p:titleStyle>
    <p:bodyStyle>
      <a:lvl1pPr marL="358775" indent="-358775" algn="l" defTabSz="957263" rtl="0" eaLnBrk="1" fontAlgn="base" hangingPunct="1">
        <a:spcBef>
          <a:spcPct val="20000"/>
        </a:spcBef>
        <a:spcAft>
          <a:spcPct val="0"/>
        </a:spcAft>
        <a:buClr>
          <a:schemeClr val="hlink"/>
        </a:buClr>
        <a:buFont typeface="Wingdings" pitchFamily="2" charset="2"/>
        <a:buChar char="v"/>
        <a:defRPr sz="2400" b="1">
          <a:solidFill>
            <a:schemeClr val="tx1"/>
          </a:solidFill>
          <a:latin typeface="+mn-lt"/>
          <a:ea typeface="+mn-ea"/>
          <a:cs typeface="+mn-cs"/>
        </a:defRPr>
      </a:lvl1pPr>
      <a:lvl2pPr marL="777875" indent="-298450" algn="l" defTabSz="957263" rtl="0" eaLnBrk="1" fontAlgn="base" hangingPunct="1">
        <a:spcBef>
          <a:spcPct val="20000"/>
        </a:spcBef>
        <a:spcAft>
          <a:spcPct val="0"/>
        </a:spcAft>
        <a:buClr>
          <a:schemeClr val="accent1"/>
        </a:buClr>
        <a:buFont typeface="Wingdings" pitchFamily="2" charset="2"/>
        <a:buChar char="§"/>
        <a:defRPr sz="2100">
          <a:solidFill>
            <a:schemeClr val="tx1"/>
          </a:solidFill>
          <a:latin typeface="+mj-lt"/>
        </a:defRPr>
      </a:lvl2pPr>
      <a:lvl3pPr marL="1196975" indent="-239713" algn="l" defTabSz="957263" rtl="0" eaLnBrk="1" fontAlgn="base" hangingPunct="1">
        <a:spcBef>
          <a:spcPct val="20000"/>
        </a:spcBef>
        <a:spcAft>
          <a:spcPct val="0"/>
        </a:spcAft>
        <a:buClr>
          <a:schemeClr val="tx1"/>
        </a:buClr>
        <a:buChar char="•"/>
        <a:defRPr sz="2100">
          <a:solidFill>
            <a:schemeClr val="tx1"/>
          </a:solidFill>
          <a:latin typeface="+mj-lt"/>
        </a:defRPr>
      </a:lvl3pPr>
      <a:lvl4pPr marL="1676400" indent="-239713" algn="l" defTabSz="957263" rtl="0" eaLnBrk="1" fontAlgn="base" hangingPunct="1">
        <a:spcBef>
          <a:spcPct val="20000"/>
        </a:spcBef>
        <a:spcAft>
          <a:spcPct val="0"/>
        </a:spcAft>
        <a:buChar char="–"/>
        <a:defRPr sz="2100">
          <a:solidFill>
            <a:schemeClr val="tx1"/>
          </a:solidFill>
          <a:latin typeface="+mj-lt"/>
        </a:defRPr>
      </a:lvl4pPr>
      <a:lvl5pPr marL="2154238" indent="-238125" algn="l" defTabSz="957263" rtl="0" eaLnBrk="1" fontAlgn="base" hangingPunct="1">
        <a:spcBef>
          <a:spcPct val="20000"/>
        </a:spcBef>
        <a:spcAft>
          <a:spcPct val="0"/>
        </a:spcAft>
        <a:buChar char="»"/>
        <a:defRPr sz="2100">
          <a:solidFill>
            <a:schemeClr val="tx1"/>
          </a:solidFill>
          <a:latin typeface="+mj-lt"/>
        </a:defRPr>
      </a:lvl5pPr>
      <a:lvl6pPr marL="2611438" indent="-238125" algn="l" defTabSz="957263" rtl="0" eaLnBrk="1" fontAlgn="base" hangingPunct="1">
        <a:spcBef>
          <a:spcPct val="20000"/>
        </a:spcBef>
        <a:spcAft>
          <a:spcPct val="0"/>
        </a:spcAft>
        <a:buChar char="»"/>
        <a:defRPr sz="2100">
          <a:solidFill>
            <a:schemeClr val="tx1"/>
          </a:solidFill>
          <a:latin typeface="+mj-lt"/>
        </a:defRPr>
      </a:lvl6pPr>
      <a:lvl7pPr marL="3068638" indent="-238125" algn="l" defTabSz="957263" rtl="0" eaLnBrk="1" fontAlgn="base" hangingPunct="1">
        <a:spcBef>
          <a:spcPct val="20000"/>
        </a:spcBef>
        <a:spcAft>
          <a:spcPct val="0"/>
        </a:spcAft>
        <a:buChar char="»"/>
        <a:defRPr sz="2100">
          <a:solidFill>
            <a:schemeClr val="tx1"/>
          </a:solidFill>
          <a:latin typeface="+mj-lt"/>
        </a:defRPr>
      </a:lvl7pPr>
      <a:lvl8pPr marL="3525838" indent="-238125" algn="l" defTabSz="957263" rtl="0" eaLnBrk="1" fontAlgn="base" hangingPunct="1">
        <a:spcBef>
          <a:spcPct val="20000"/>
        </a:spcBef>
        <a:spcAft>
          <a:spcPct val="0"/>
        </a:spcAft>
        <a:buChar char="»"/>
        <a:defRPr sz="2100">
          <a:solidFill>
            <a:schemeClr val="tx1"/>
          </a:solidFill>
          <a:latin typeface="+mj-lt"/>
        </a:defRPr>
      </a:lvl8pPr>
      <a:lvl9pPr marL="3983038" indent="-238125" algn="l" defTabSz="957263" rtl="0" eaLnBrk="1" fontAlgn="base" hangingPunct="1">
        <a:spcBef>
          <a:spcPct val="20000"/>
        </a:spcBef>
        <a:spcAft>
          <a:spcPct val="0"/>
        </a:spcAft>
        <a:buChar char="»"/>
        <a:defRPr sz="21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9" name="Freeform 15" descr="29641"/>
          <p:cNvSpPr>
            <a:spLocks/>
          </p:cNvSpPr>
          <p:nvPr/>
        </p:nvSpPr>
        <p:spPr bwMode="gray">
          <a:xfrm>
            <a:off x="36531" y="60723"/>
            <a:ext cx="9077325" cy="1196578"/>
          </a:xfrm>
          <a:custGeom>
            <a:avLst/>
            <a:gdLst>
              <a:gd name="T0" fmla="*/ 0 w 5718"/>
              <a:gd name="T1" fmla="*/ 756 h 1005"/>
              <a:gd name="T2" fmla="*/ 576 w 5718"/>
              <a:gd name="T3" fmla="*/ 560 h 1005"/>
              <a:gd name="T4" fmla="*/ 1403 w 5718"/>
              <a:gd name="T5" fmla="*/ 390 h 1005"/>
              <a:gd name="T6" fmla="*/ 2452 w 5718"/>
              <a:gd name="T7" fmla="*/ 314 h 1005"/>
              <a:gd name="T8" fmla="*/ 3102 w 5718"/>
              <a:gd name="T9" fmla="*/ 326 h 1005"/>
              <a:gd name="T10" fmla="*/ 4043 w 5718"/>
              <a:gd name="T11" fmla="*/ 434 h 1005"/>
              <a:gd name="T12" fmla="*/ 4944 w 5718"/>
              <a:gd name="T13" fmla="*/ 668 h 1005"/>
              <a:gd name="T14" fmla="*/ 5691 w 5718"/>
              <a:gd name="T15" fmla="*/ 971 h 1005"/>
              <a:gd name="T16" fmla="*/ 5718 w 5718"/>
              <a:gd name="T17" fmla="*/ 19 h 1005"/>
              <a:gd name="T18" fmla="*/ 9 w 5718"/>
              <a:gd name="T19"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8" h="1005">
                <a:moveTo>
                  <a:pt x="0" y="756"/>
                </a:moveTo>
                <a:cubicBezTo>
                  <a:pt x="96" y="724"/>
                  <a:pt x="297" y="635"/>
                  <a:pt x="576" y="560"/>
                </a:cubicBezTo>
                <a:cubicBezTo>
                  <a:pt x="855" y="485"/>
                  <a:pt x="1037" y="442"/>
                  <a:pt x="1403" y="390"/>
                </a:cubicBezTo>
                <a:cubicBezTo>
                  <a:pt x="1769" y="337"/>
                  <a:pt x="2154" y="320"/>
                  <a:pt x="2452" y="314"/>
                </a:cubicBezTo>
                <a:lnTo>
                  <a:pt x="3102" y="326"/>
                </a:lnTo>
                <a:cubicBezTo>
                  <a:pt x="3367" y="346"/>
                  <a:pt x="3736" y="377"/>
                  <a:pt x="4043" y="434"/>
                </a:cubicBezTo>
                <a:cubicBezTo>
                  <a:pt x="4350" y="490"/>
                  <a:pt x="4669" y="578"/>
                  <a:pt x="4944" y="668"/>
                </a:cubicBezTo>
                <a:cubicBezTo>
                  <a:pt x="5219" y="757"/>
                  <a:pt x="5679" y="1005"/>
                  <a:pt x="5691" y="971"/>
                </a:cubicBezTo>
                <a:cubicBezTo>
                  <a:pt x="5695" y="964"/>
                  <a:pt x="5718" y="25"/>
                  <a:pt x="5718" y="19"/>
                </a:cubicBezTo>
                <a:cubicBezTo>
                  <a:pt x="5718" y="7"/>
                  <a:pt x="1198" y="4"/>
                  <a:pt x="9" y="0"/>
                </a:cubicBezTo>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27" name="Rectangle 3"/>
          <p:cNvSpPr>
            <a:spLocks noGrp="1" noChangeArrowheads="1"/>
          </p:cNvSpPr>
          <p:nvPr>
            <p:ph type="body" idx="1"/>
          </p:nvPr>
        </p:nvSpPr>
        <p:spPr bwMode="auto">
          <a:xfrm>
            <a:off x="457200" y="807244"/>
            <a:ext cx="8229600" cy="393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1029" name="Rectangle 5"/>
          <p:cNvSpPr>
            <a:spLocks noGrp="1" noChangeArrowheads="1"/>
          </p:cNvSpPr>
          <p:nvPr>
            <p:ph type="ftr" sz="quarter" idx="3"/>
          </p:nvPr>
        </p:nvSpPr>
        <p:spPr bwMode="auto">
          <a:xfrm>
            <a:off x="6084889" y="4837510"/>
            <a:ext cx="2897187" cy="2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r" defTabSz="957263">
              <a:defRPr sz="1300" b="1">
                <a:latin typeface="+mn-lt"/>
              </a:defRPr>
            </a:lvl1pPr>
          </a:lstStyle>
          <a:p>
            <a:pPr fontAlgn="base">
              <a:spcBef>
                <a:spcPct val="0"/>
              </a:spcBef>
              <a:spcAft>
                <a:spcPct val="0"/>
              </a:spcAft>
              <a:buClrTx/>
              <a:buFontTx/>
              <a:buNone/>
            </a:pPr>
            <a:r>
              <a:rPr lang="en-US" kern="1200">
                <a:solidFill>
                  <a:srgbClr val="000066"/>
                </a:solidFill>
                <a:ea typeface="+mn-ea"/>
                <a:cs typeface="+mn-cs"/>
              </a:rPr>
              <a:t>www.themegallery.com</a:t>
            </a:r>
          </a:p>
        </p:txBody>
      </p:sp>
      <p:sp>
        <p:nvSpPr>
          <p:cNvPr id="1030" name="Rectangle 6"/>
          <p:cNvSpPr>
            <a:spLocks noGrp="1" noChangeArrowheads="1"/>
          </p:cNvSpPr>
          <p:nvPr>
            <p:ph type="sldNum" sz="quarter" idx="4"/>
          </p:nvPr>
        </p:nvSpPr>
        <p:spPr bwMode="auto">
          <a:xfrm>
            <a:off x="107950" y="4841097"/>
            <a:ext cx="927100" cy="1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ctr" defTabSz="957263">
              <a:defRPr sz="1300" b="1">
                <a:latin typeface="+mn-lt"/>
              </a:defRPr>
            </a:lvl1pPr>
          </a:lstStyle>
          <a:p>
            <a:pPr fontAlgn="base">
              <a:spcBef>
                <a:spcPct val="0"/>
              </a:spcBef>
              <a:spcAft>
                <a:spcPct val="0"/>
              </a:spcAft>
              <a:buClrTx/>
              <a:buFontTx/>
              <a:buNone/>
            </a:pPr>
            <a:fld id="{843EAF5A-02A3-47C7-A2DA-BB9F5281BFB3}" type="slidenum">
              <a:rPr lang="en-US" kern="120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
        <p:nvSpPr>
          <p:cNvPr id="1026" name="Rectangle 2"/>
          <p:cNvSpPr>
            <a:spLocks noGrp="1" noChangeArrowheads="1"/>
          </p:cNvSpPr>
          <p:nvPr>
            <p:ph type="title"/>
          </p:nvPr>
        </p:nvSpPr>
        <p:spPr bwMode="white">
          <a:xfrm>
            <a:off x="542925" y="40483"/>
            <a:ext cx="7392988"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bodyPr>
          <a:lstStyle/>
          <a:p>
            <a:pPr lvl="0"/>
            <a:r>
              <a:rPr lang="vi-VN" smtClean="0"/>
              <a:t>Bấm &amp; sửa kiểu tiêu đề</a:t>
            </a:r>
            <a:endParaRPr lang="en-US" smtClean="0"/>
          </a:p>
        </p:txBody>
      </p:sp>
      <p:grpSp>
        <p:nvGrpSpPr>
          <p:cNvPr id="1040" name="Group 16"/>
          <p:cNvGrpSpPr>
            <a:grpSpLocks/>
          </p:cNvGrpSpPr>
          <p:nvPr/>
        </p:nvGrpSpPr>
        <p:grpSpPr bwMode="auto">
          <a:xfrm>
            <a:off x="-1588" y="0"/>
            <a:ext cx="9145588" cy="5143500"/>
            <a:chOff x="-1" y="0"/>
            <a:chExt cx="8065" cy="6048"/>
          </a:xfrm>
        </p:grpSpPr>
        <p:sp>
          <p:nvSpPr>
            <p:cNvPr id="1041" name="Freeform 17"/>
            <p:cNvSpPr>
              <a:spLocks/>
            </p:cNvSpPr>
            <p:nvPr/>
          </p:nvSpPr>
          <p:spPr bwMode="gray">
            <a:xfrm>
              <a:off x="-1" y="5629"/>
              <a:ext cx="389" cy="417"/>
            </a:xfrm>
            <a:custGeom>
              <a:avLst/>
              <a:gdLst>
                <a:gd name="T0" fmla="*/ 314 w 389"/>
                <a:gd name="T1" fmla="*/ 416 h 417"/>
                <a:gd name="T2" fmla="*/ 389 w 389"/>
                <a:gd name="T3" fmla="*/ 417 h 417"/>
                <a:gd name="T4" fmla="*/ 158 w 389"/>
                <a:gd name="T5" fmla="*/ 297 h 417"/>
                <a:gd name="T6" fmla="*/ 39 w 389"/>
                <a:gd name="T7" fmla="*/ 179 h 417"/>
                <a:gd name="T8" fmla="*/ 0 w 389"/>
                <a:gd name="T9" fmla="*/ 0 h 417"/>
                <a:gd name="T10" fmla="*/ 1 w 389"/>
                <a:gd name="T11" fmla="*/ 417 h 417"/>
              </a:gdLst>
              <a:ahLst/>
              <a:cxnLst>
                <a:cxn ang="0">
                  <a:pos x="T0" y="T1"/>
                </a:cxn>
                <a:cxn ang="0">
                  <a:pos x="T2" y="T3"/>
                </a:cxn>
                <a:cxn ang="0">
                  <a:pos x="T4" y="T5"/>
                </a:cxn>
                <a:cxn ang="0">
                  <a:pos x="T6" y="T7"/>
                </a:cxn>
                <a:cxn ang="0">
                  <a:pos x="T8" y="T9"/>
                </a:cxn>
                <a:cxn ang="0">
                  <a:pos x="T10" y="T11"/>
                </a:cxn>
              </a:cxnLst>
              <a:rect l="0" t="0" r="r" b="b"/>
              <a:pathLst>
                <a:path w="389" h="417">
                  <a:moveTo>
                    <a:pt x="314" y="416"/>
                  </a:moveTo>
                  <a:lnTo>
                    <a:pt x="389" y="417"/>
                  </a:lnTo>
                  <a:lnTo>
                    <a:pt x="158" y="297"/>
                  </a:lnTo>
                  <a:lnTo>
                    <a:pt x="39" y="179"/>
                  </a:lnTo>
                  <a:lnTo>
                    <a:pt x="0" y="0"/>
                  </a:lnTo>
                  <a:lnTo>
                    <a:pt x="1" y="417"/>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2" name="Freeform 18"/>
            <p:cNvSpPr>
              <a:spLocks/>
            </p:cNvSpPr>
            <p:nvPr/>
          </p:nvSpPr>
          <p:spPr bwMode="gray">
            <a:xfrm>
              <a:off x="7701" y="5645"/>
              <a:ext cx="363" cy="403"/>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3" name="AutoShape 19"/>
            <p:cNvSpPr>
              <a:spLocks noChangeArrowheads="1"/>
            </p:cNvSpPr>
            <p:nvPr/>
          </p:nvSpPr>
          <p:spPr bwMode="gray">
            <a:xfrm>
              <a:off x="25" y="42"/>
              <a:ext cx="8012" cy="59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4" name="Freeform 20"/>
            <p:cNvSpPr>
              <a:spLocks/>
            </p:cNvSpPr>
            <p:nvPr/>
          </p:nvSpPr>
          <p:spPr bwMode="gray">
            <a:xfrm>
              <a:off x="-1" y="13"/>
              <a:ext cx="405" cy="441"/>
            </a:xfrm>
            <a:custGeom>
              <a:avLst/>
              <a:gdLst>
                <a:gd name="T0" fmla="*/ 2 w 405"/>
                <a:gd name="T1" fmla="*/ 441 h 441"/>
                <a:gd name="T2" fmla="*/ 107 w 405"/>
                <a:gd name="T3" fmla="*/ 175 h 441"/>
                <a:gd name="T4" fmla="*/ 387 w 405"/>
                <a:gd name="T5" fmla="*/ 0 h 441"/>
                <a:gd name="T6" fmla="*/ 1 w 405"/>
                <a:gd name="T7" fmla="*/ 0 h 441"/>
              </a:gdLst>
              <a:ahLst/>
              <a:cxnLst>
                <a:cxn ang="0">
                  <a:pos x="T0" y="T1"/>
                </a:cxn>
                <a:cxn ang="0">
                  <a:pos x="T2" y="T3"/>
                </a:cxn>
                <a:cxn ang="0">
                  <a:pos x="T4" y="T5"/>
                </a:cxn>
                <a:cxn ang="0">
                  <a:pos x="T6" y="T7"/>
                </a:cxn>
              </a:cxnLst>
              <a:rect l="0" t="0" r="r" b="b"/>
              <a:pathLst>
                <a:path w="405" h="441">
                  <a:moveTo>
                    <a:pt x="2" y="441"/>
                  </a:moveTo>
                  <a:cubicBezTo>
                    <a:pt x="19" y="397"/>
                    <a:pt x="0" y="345"/>
                    <a:pt x="107" y="175"/>
                  </a:cubicBezTo>
                  <a:cubicBezTo>
                    <a:pt x="214" y="6"/>
                    <a:pt x="405" y="16"/>
                    <a:pt x="387" y="0"/>
                  </a:cubicBezTo>
                  <a:lnTo>
                    <a:pt x="1"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5" name="Freeform 21"/>
            <p:cNvSpPr>
              <a:spLocks/>
            </p:cNvSpPr>
            <p:nvPr/>
          </p:nvSpPr>
          <p:spPr bwMode="gray">
            <a:xfrm>
              <a:off x="7588" y="0"/>
              <a:ext cx="470" cy="483"/>
            </a:xfrm>
            <a:custGeom>
              <a:avLst/>
              <a:gdLst>
                <a:gd name="T0" fmla="*/ 0 w 470"/>
                <a:gd name="T1" fmla="*/ 4 h 483"/>
                <a:gd name="T2" fmla="*/ 342 w 470"/>
                <a:gd name="T3" fmla="*/ 150 h 483"/>
                <a:gd name="T4" fmla="*/ 470 w 470"/>
                <a:gd name="T5" fmla="*/ 461 h 483"/>
                <a:gd name="T6" fmla="*/ 470 w 470"/>
                <a:gd name="T7" fmla="*/ 0 h 483"/>
              </a:gdLst>
              <a:ahLst/>
              <a:cxnLst>
                <a:cxn ang="0">
                  <a:pos x="T0" y="T1"/>
                </a:cxn>
                <a:cxn ang="0">
                  <a:pos x="T2" y="T3"/>
                </a:cxn>
                <a:cxn ang="0">
                  <a:pos x="T4" y="T5"/>
                </a:cxn>
                <a:cxn ang="0">
                  <a:pos x="T6" y="T7"/>
                </a:cxn>
              </a:cxnLst>
              <a:rect l="0" t="0" r="r" b="b"/>
              <a:pathLst>
                <a:path w="470" h="483">
                  <a:moveTo>
                    <a:pt x="0" y="4"/>
                  </a:moveTo>
                  <a:cubicBezTo>
                    <a:pt x="57" y="28"/>
                    <a:pt x="264" y="74"/>
                    <a:pt x="342" y="150"/>
                  </a:cubicBezTo>
                  <a:cubicBezTo>
                    <a:pt x="450" y="275"/>
                    <a:pt x="452" y="483"/>
                    <a:pt x="470" y="461"/>
                  </a:cubicBezTo>
                  <a:lnTo>
                    <a:pt x="47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grpSp>
      <p:sp>
        <p:nvSpPr>
          <p:cNvPr id="1046" name="Line 22"/>
          <p:cNvSpPr>
            <a:spLocks noChangeShapeType="1"/>
          </p:cNvSpPr>
          <p:nvPr/>
        </p:nvSpPr>
        <p:spPr bwMode="gray">
          <a:xfrm>
            <a:off x="323867" y="4875610"/>
            <a:ext cx="8569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Tree>
    <p:extLst>
      <p:ext uri="{BB962C8B-B14F-4D97-AF65-F5344CB8AC3E}">
        <p14:creationId xmlns:p14="http://schemas.microsoft.com/office/powerpoint/2010/main" val="17312279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dt="0"/>
  <p:txStyles>
    <p:title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p:titleStyle>
    <p:bodyStyle>
      <a:lvl1pPr marL="358775" indent="-358775" algn="l" defTabSz="957263" rtl="0" eaLnBrk="1" fontAlgn="base" hangingPunct="1">
        <a:spcBef>
          <a:spcPct val="20000"/>
        </a:spcBef>
        <a:spcAft>
          <a:spcPct val="0"/>
        </a:spcAft>
        <a:buClr>
          <a:schemeClr val="hlink"/>
        </a:buClr>
        <a:buFont typeface="Wingdings" pitchFamily="2" charset="2"/>
        <a:buChar char="v"/>
        <a:defRPr sz="2400" b="1">
          <a:solidFill>
            <a:schemeClr val="tx1"/>
          </a:solidFill>
          <a:latin typeface="+mn-lt"/>
          <a:ea typeface="+mn-ea"/>
          <a:cs typeface="+mn-cs"/>
        </a:defRPr>
      </a:lvl1pPr>
      <a:lvl2pPr marL="777875" indent="-298450" algn="l" defTabSz="957263" rtl="0" eaLnBrk="1" fontAlgn="base" hangingPunct="1">
        <a:spcBef>
          <a:spcPct val="20000"/>
        </a:spcBef>
        <a:spcAft>
          <a:spcPct val="0"/>
        </a:spcAft>
        <a:buClr>
          <a:schemeClr val="accent1"/>
        </a:buClr>
        <a:buFont typeface="Wingdings" pitchFamily="2" charset="2"/>
        <a:buChar char="§"/>
        <a:defRPr sz="2100">
          <a:solidFill>
            <a:schemeClr val="tx1"/>
          </a:solidFill>
          <a:latin typeface="+mj-lt"/>
        </a:defRPr>
      </a:lvl2pPr>
      <a:lvl3pPr marL="1196975" indent="-239713" algn="l" defTabSz="957263" rtl="0" eaLnBrk="1" fontAlgn="base" hangingPunct="1">
        <a:spcBef>
          <a:spcPct val="20000"/>
        </a:spcBef>
        <a:spcAft>
          <a:spcPct val="0"/>
        </a:spcAft>
        <a:buClr>
          <a:schemeClr val="tx1"/>
        </a:buClr>
        <a:buChar char="•"/>
        <a:defRPr sz="2100">
          <a:solidFill>
            <a:schemeClr val="tx1"/>
          </a:solidFill>
          <a:latin typeface="+mj-lt"/>
        </a:defRPr>
      </a:lvl3pPr>
      <a:lvl4pPr marL="1676400" indent="-239713" algn="l" defTabSz="957263" rtl="0" eaLnBrk="1" fontAlgn="base" hangingPunct="1">
        <a:spcBef>
          <a:spcPct val="20000"/>
        </a:spcBef>
        <a:spcAft>
          <a:spcPct val="0"/>
        </a:spcAft>
        <a:buChar char="–"/>
        <a:defRPr sz="2100">
          <a:solidFill>
            <a:schemeClr val="tx1"/>
          </a:solidFill>
          <a:latin typeface="+mj-lt"/>
        </a:defRPr>
      </a:lvl4pPr>
      <a:lvl5pPr marL="2154238" indent="-238125" algn="l" defTabSz="957263" rtl="0" eaLnBrk="1" fontAlgn="base" hangingPunct="1">
        <a:spcBef>
          <a:spcPct val="20000"/>
        </a:spcBef>
        <a:spcAft>
          <a:spcPct val="0"/>
        </a:spcAft>
        <a:buChar char="»"/>
        <a:defRPr sz="2100">
          <a:solidFill>
            <a:schemeClr val="tx1"/>
          </a:solidFill>
          <a:latin typeface="+mj-lt"/>
        </a:defRPr>
      </a:lvl5pPr>
      <a:lvl6pPr marL="2611438" indent="-238125" algn="l" defTabSz="957263" rtl="0" eaLnBrk="1" fontAlgn="base" hangingPunct="1">
        <a:spcBef>
          <a:spcPct val="20000"/>
        </a:spcBef>
        <a:spcAft>
          <a:spcPct val="0"/>
        </a:spcAft>
        <a:buChar char="»"/>
        <a:defRPr sz="2100">
          <a:solidFill>
            <a:schemeClr val="tx1"/>
          </a:solidFill>
          <a:latin typeface="+mj-lt"/>
        </a:defRPr>
      </a:lvl6pPr>
      <a:lvl7pPr marL="3068638" indent="-238125" algn="l" defTabSz="957263" rtl="0" eaLnBrk="1" fontAlgn="base" hangingPunct="1">
        <a:spcBef>
          <a:spcPct val="20000"/>
        </a:spcBef>
        <a:spcAft>
          <a:spcPct val="0"/>
        </a:spcAft>
        <a:buChar char="»"/>
        <a:defRPr sz="2100">
          <a:solidFill>
            <a:schemeClr val="tx1"/>
          </a:solidFill>
          <a:latin typeface="+mj-lt"/>
        </a:defRPr>
      </a:lvl7pPr>
      <a:lvl8pPr marL="3525838" indent="-238125" algn="l" defTabSz="957263" rtl="0" eaLnBrk="1" fontAlgn="base" hangingPunct="1">
        <a:spcBef>
          <a:spcPct val="20000"/>
        </a:spcBef>
        <a:spcAft>
          <a:spcPct val="0"/>
        </a:spcAft>
        <a:buChar char="»"/>
        <a:defRPr sz="2100">
          <a:solidFill>
            <a:schemeClr val="tx1"/>
          </a:solidFill>
          <a:latin typeface="+mj-lt"/>
        </a:defRPr>
      </a:lvl8pPr>
      <a:lvl9pPr marL="3983038" indent="-238125" algn="l" defTabSz="957263" rtl="0" eaLnBrk="1" fontAlgn="base" hangingPunct="1">
        <a:spcBef>
          <a:spcPct val="20000"/>
        </a:spcBef>
        <a:spcAft>
          <a:spcPct val="0"/>
        </a:spcAft>
        <a:buChar char="»"/>
        <a:defRPr sz="21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9" name="Freeform 15" descr="29641"/>
          <p:cNvSpPr>
            <a:spLocks/>
          </p:cNvSpPr>
          <p:nvPr/>
        </p:nvSpPr>
        <p:spPr bwMode="gray">
          <a:xfrm>
            <a:off x="36531" y="60723"/>
            <a:ext cx="9077325" cy="1196578"/>
          </a:xfrm>
          <a:custGeom>
            <a:avLst/>
            <a:gdLst>
              <a:gd name="T0" fmla="*/ 0 w 5718"/>
              <a:gd name="T1" fmla="*/ 756 h 1005"/>
              <a:gd name="T2" fmla="*/ 576 w 5718"/>
              <a:gd name="T3" fmla="*/ 560 h 1005"/>
              <a:gd name="T4" fmla="*/ 1403 w 5718"/>
              <a:gd name="T5" fmla="*/ 390 h 1005"/>
              <a:gd name="T6" fmla="*/ 2452 w 5718"/>
              <a:gd name="T7" fmla="*/ 314 h 1005"/>
              <a:gd name="T8" fmla="*/ 3102 w 5718"/>
              <a:gd name="T9" fmla="*/ 326 h 1005"/>
              <a:gd name="T10" fmla="*/ 4043 w 5718"/>
              <a:gd name="T11" fmla="*/ 434 h 1005"/>
              <a:gd name="T12" fmla="*/ 4944 w 5718"/>
              <a:gd name="T13" fmla="*/ 668 h 1005"/>
              <a:gd name="T14" fmla="*/ 5691 w 5718"/>
              <a:gd name="T15" fmla="*/ 971 h 1005"/>
              <a:gd name="T16" fmla="*/ 5718 w 5718"/>
              <a:gd name="T17" fmla="*/ 19 h 1005"/>
              <a:gd name="T18" fmla="*/ 9 w 5718"/>
              <a:gd name="T19"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8" h="1005">
                <a:moveTo>
                  <a:pt x="0" y="756"/>
                </a:moveTo>
                <a:cubicBezTo>
                  <a:pt x="96" y="724"/>
                  <a:pt x="297" y="635"/>
                  <a:pt x="576" y="560"/>
                </a:cubicBezTo>
                <a:cubicBezTo>
                  <a:pt x="855" y="485"/>
                  <a:pt x="1037" y="442"/>
                  <a:pt x="1403" y="390"/>
                </a:cubicBezTo>
                <a:cubicBezTo>
                  <a:pt x="1769" y="337"/>
                  <a:pt x="2154" y="320"/>
                  <a:pt x="2452" y="314"/>
                </a:cubicBezTo>
                <a:lnTo>
                  <a:pt x="3102" y="326"/>
                </a:lnTo>
                <a:cubicBezTo>
                  <a:pt x="3367" y="346"/>
                  <a:pt x="3736" y="377"/>
                  <a:pt x="4043" y="434"/>
                </a:cubicBezTo>
                <a:cubicBezTo>
                  <a:pt x="4350" y="490"/>
                  <a:pt x="4669" y="578"/>
                  <a:pt x="4944" y="668"/>
                </a:cubicBezTo>
                <a:cubicBezTo>
                  <a:pt x="5219" y="757"/>
                  <a:pt x="5679" y="1005"/>
                  <a:pt x="5691" y="971"/>
                </a:cubicBezTo>
                <a:cubicBezTo>
                  <a:pt x="5695" y="964"/>
                  <a:pt x="5718" y="25"/>
                  <a:pt x="5718" y="19"/>
                </a:cubicBezTo>
                <a:cubicBezTo>
                  <a:pt x="5718" y="7"/>
                  <a:pt x="1198" y="4"/>
                  <a:pt x="9" y="0"/>
                </a:cubicBezTo>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27" name="Rectangle 3"/>
          <p:cNvSpPr>
            <a:spLocks noGrp="1" noChangeArrowheads="1"/>
          </p:cNvSpPr>
          <p:nvPr>
            <p:ph type="body" idx="1"/>
          </p:nvPr>
        </p:nvSpPr>
        <p:spPr bwMode="auto">
          <a:xfrm>
            <a:off x="457200" y="807244"/>
            <a:ext cx="8229600" cy="393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1029" name="Rectangle 5"/>
          <p:cNvSpPr>
            <a:spLocks noGrp="1" noChangeArrowheads="1"/>
          </p:cNvSpPr>
          <p:nvPr>
            <p:ph type="ftr" sz="quarter" idx="3"/>
          </p:nvPr>
        </p:nvSpPr>
        <p:spPr bwMode="auto">
          <a:xfrm>
            <a:off x="6084889" y="4837510"/>
            <a:ext cx="2897187" cy="2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r" defTabSz="957263">
              <a:defRPr sz="1300" b="1">
                <a:latin typeface="+mn-lt"/>
              </a:defRPr>
            </a:lvl1pPr>
          </a:lstStyle>
          <a:p>
            <a:pPr fontAlgn="base">
              <a:spcBef>
                <a:spcPct val="0"/>
              </a:spcBef>
              <a:spcAft>
                <a:spcPct val="0"/>
              </a:spcAft>
              <a:buClrTx/>
              <a:buFontTx/>
              <a:buNone/>
            </a:pPr>
            <a:r>
              <a:rPr lang="en-US" kern="1200">
                <a:solidFill>
                  <a:srgbClr val="000066"/>
                </a:solidFill>
                <a:ea typeface="+mn-ea"/>
                <a:cs typeface="+mn-cs"/>
              </a:rPr>
              <a:t>www.themegallery.com</a:t>
            </a:r>
          </a:p>
        </p:txBody>
      </p:sp>
      <p:sp>
        <p:nvSpPr>
          <p:cNvPr id="1030" name="Rectangle 6"/>
          <p:cNvSpPr>
            <a:spLocks noGrp="1" noChangeArrowheads="1"/>
          </p:cNvSpPr>
          <p:nvPr>
            <p:ph type="sldNum" sz="quarter" idx="4"/>
          </p:nvPr>
        </p:nvSpPr>
        <p:spPr bwMode="auto">
          <a:xfrm>
            <a:off x="107950" y="4841095"/>
            <a:ext cx="927100" cy="1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ctr" defTabSz="957263">
              <a:defRPr sz="1300" b="1">
                <a:latin typeface="+mn-lt"/>
              </a:defRPr>
            </a:lvl1pPr>
          </a:lstStyle>
          <a:p>
            <a:pPr fontAlgn="base">
              <a:spcBef>
                <a:spcPct val="0"/>
              </a:spcBef>
              <a:spcAft>
                <a:spcPct val="0"/>
              </a:spcAft>
              <a:buClrTx/>
              <a:buFontTx/>
              <a:buNone/>
            </a:pPr>
            <a:fld id="{843EAF5A-02A3-47C7-A2DA-BB9F5281BFB3}" type="slidenum">
              <a:rPr lang="en-US" kern="1200">
                <a:solidFill>
                  <a:srgbClr val="000066"/>
                </a:solidFill>
                <a:ea typeface="+mn-ea"/>
                <a:cs typeface="+mn-cs"/>
              </a:rPr>
              <a:pPr fontAlgn="base">
                <a:spcBef>
                  <a:spcPct val="0"/>
                </a:spcBef>
                <a:spcAft>
                  <a:spcPct val="0"/>
                </a:spcAft>
                <a:buClrTx/>
                <a:buFontTx/>
                <a:buNone/>
              </a:pPr>
              <a:t>‹#›</a:t>
            </a:fld>
            <a:endParaRPr lang="en-US" kern="1200">
              <a:solidFill>
                <a:srgbClr val="000066"/>
              </a:solidFill>
              <a:ea typeface="+mn-ea"/>
              <a:cs typeface="+mn-cs"/>
            </a:endParaRPr>
          </a:p>
        </p:txBody>
      </p:sp>
      <p:sp>
        <p:nvSpPr>
          <p:cNvPr id="1026" name="Rectangle 2"/>
          <p:cNvSpPr>
            <a:spLocks noGrp="1" noChangeArrowheads="1"/>
          </p:cNvSpPr>
          <p:nvPr>
            <p:ph type="title"/>
          </p:nvPr>
        </p:nvSpPr>
        <p:spPr bwMode="white">
          <a:xfrm>
            <a:off x="542925" y="40483"/>
            <a:ext cx="7392988"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bodyPr>
          <a:lstStyle/>
          <a:p>
            <a:pPr lvl="0"/>
            <a:r>
              <a:rPr lang="vi-VN" smtClean="0"/>
              <a:t>Bấm &amp; sửa kiểu tiêu đề</a:t>
            </a:r>
            <a:endParaRPr lang="en-US" smtClean="0"/>
          </a:p>
        </p:txBody>
      </p:sp>
      <p:grpSp>
        <p:nvGrpSpPr>
          <p:cNvPr id="1040" name="Group 16"/>
          <p:cNvGrpSpPr>
            <a:grpSpLocks/>
          </p:cNvGrpSpPr>
          <p:nvPr/>
        </p:nvGrpSpPr>
        <p:grpSpPr bwMode="auto">
          <a:xfrm>
            <a:off x="-1588" y="0"/>
            <a:ext cx="9145588" cy="5143500"/>
            <a:chOff x="-1" y="0"/>
            <a:chExt cx="8065" cy="6048"/>
          </a:xfrm>
        </p:grpSpPr>
        <p:sp>
          <p:nvSpPr>
            <p:cNvPr id="1041" name="Freeform 17"/>
            <p:cNvSpPr>
              <a:spLocks/>
            </p:cNvSpPr>
            <p:nvPr/>
          </p:nvSpPr>
          <p:spPr bwMode="gray">
            <a:xfrm>
              <a:off x="-1" y="5629"/>
              <a:ext cx="389" cy="417"/>
            </a:xfrm>
            <a:custGeom>
              <a:avLst/>
              <a:gdLst>
                <a:gd name="T0" fmla="*/ 314 w 389"/>
                <a:gd name="T1" fmla="*/ 416 h 417"/>
                <a:gd name="T2" fmla="*/ 389 w 389"/>
                <a:gd name="T3" fmla="*/ 417 h 417"/>
                <a:gd name="T4" fmla="*/ 158 w 389"/>
                <a:gd name="T5" fmla="*/ 297 h 417"/>
                <a:gd name="T6" fmla="*/ 39 w 389"/>
                <a:gd name="T7" fmla="*/ 179 h 417"/>
                <a:gd name="T8" fmla="*/ 0 w 389"/>
                <a:gd name="T9" fmla="*/ 0 h 417"/>
                <a:gd name="T10" fmla="*/ 1 w 389"/>
                <a:gd name="T11" fmla="*/ 417 h 417"/>
              </a:gdLst>
              <a:ahLst/>
              <a:cxnLst>
                <a:cxn ang="0">
                  <a:pos x="T0" y="T1"/>
                </a:cxn>
                <a:cxn ang="0">
                  <a:pos x="T2" y="T3"/>
                </a:cxn>
                <a:cxn ang="0">
                  <a:pos x="T4" y="T5"/>
                </a:cxn>
                <a:cxn ang="0">
                  <a:pos x="T6" y="T7"/>
                </a:cxn>
                <a:cxn ang="0">
                  <a:pos x="T8" y="T9"/>
                </a:cxn>
                <a:cxn ang="0">
                  <a:pos x="T10" y="T11"/>
                </a:cxn>
              </a:cxnLst>
              <a:rect l="0" t="0" r="r" b="b"/>
              <a:pathLst>
                <a:path w="389" h="417">
                  <a:moveTo>
                    <a:pt x="314" y="416"/>
                  </a:moveTo>
                  <a:lnTo>
                    <a:pt x="389" y="417"/>
                  </a:lnTo>
                  <a:lnTo>
                    <a:pt x="158" y="297"/>
                  </a:lnTo>
                  <a:lnTo>
                    <a:pt x="39" y="179"/>
                  </a:lnTo>
                  <a:lnTo>
                    <a:pt x="0" y="0"/>
                  </a:lnTo>
                  <a:lnTo>
                    <a:pt x="1" y="417"/>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2" name="Freeform 18"/>
            <p:cNvSpPr>
              <a:spLocks/>
            </p:cNvSpPr>
            <p:nvPr/>
          </p:nvSpPr>
          <p:spPr bwMode="gray">
            <a:xfrm>
              <a:off x="7701" y="5645"/>
              <a:ext cx="363" cy="403"/>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3" name="AutoShape 19"/>
            <p:cNvSpPr>
              <a:spLocks noChangeArrowheads="1"/>
            </p:cNvSpPr>
            <p:nvPr/>
          </p:nvSpPr>
          <p:spPr bwMode="gray">
            <a:xfrm>
              <a:off x="25" y="42"/>
              <a:ext cx="8012" cy="59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4" name="Freeform 20"/>
            <p:cNvSpPr>
              <a:spLocks/>
            </p:cNvSpPr>
            <p:nvPr/>
          </p:nvSpPr>
          <p:spPr bwMode="gray">
            <a:xfrm>
              <a:off x="-1" y="13"/>
              <a:ext cx="405" cy="441"/>
            </a:xfrm>
            <a:custGeom>
              <a:avLst/>
              <a:gdLst>
                <a:gd name="T0" fmla="*/ 2 w 405"/>
                <a:gd name="T1" fmla="*/ 441 h 441"/>
                <a:gd name="T2" fmla="*/ 107 w 405"/>
                <a:gd name="T3" fmla="*/ 175 h 441"/>
                <a:gd name="T4" fmla="*/ 387 w 405"/>
                <a:gd name="T5" fmla="*/ 0 h 441"/>
                <a:gd name="T6" fmla="*/ 1 w 405"/>
                <a:gd name="T7" fmla="*/ 0 h 441"/>
              </a:gdLst>
              <a:ahLst/>
              <a:cxnLst>
                <a:cxn ang="0">
                  <a:pos x="T0" y="T1"/>
                </a:cxn>
                <a:cxn ang="0">
                  <a:pos x="T2" y="T3"/>
                </a:cxn>
                <a:cxn ang="0">
                  <a:pos x="T4" y="T5"/>
                </a:cxn>
                <a:cxn ang="0">
                  <a:pos x="T6" y="T7"/>
                </a:cxn>
              </a:cxnLst>
              <a:rect l="0" t="0" r="r" b="b"/>
              <a:pathLst>
                <a:path w="405" h="441">
                  <a:moveTo>
                    <a:pt x="2" y="441"/>
                  </a:moveTo>
                  <a:cubicBezTo>
                    <a:pt x="19" y="397"/>
                    <a:pt x="0" y="345"/>
                    <a:pt x="107" y="175"/>
                  </a:cubicBezTo>
                  <a:cubicBezTo>
                    <a:pt x="214" y="6"/>
                    <a:pt x="405" y="16"/>
                    <a:pt x="387" y="0"/>
                  </a:cubicBezTo>
                  <a:lnTo>
                    <a:pt x="1"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
          <p:nvSpPr>
            <p:cNvPr id="1045" name="Freeform 21"/>
            <p:cNvSpPr>
              <a:spLocks/>
            </p:cNvSpPr>
            <p:nvPr/>
          </p:nvSpPr>
          <p:spPr bwMode="gray">
            <a:xfrm>
              <a:off x="7588" y="0"/>
              <a:ext cx="470" cy="483"/>
            </a:xfrm>
            <a:custGeom>
              <a:avLst/>
              <a:gdLst>
                <a:gd name="T0" fmla="*/ 0 w 470"/>
                <a:gd name="T1" fmla="*/ 4 h 483"/>
                <a:gd name="T2" fmla="*/ 342 w 470"/>
                <a:gd name="T3" fmla="*/ 150 h 483"/>
                <a:gd name="T4" fmla="*/ 470 w 470"/>
                <a:gd name="T5" fmla="*/ 461 h 483"/>
                <a:gd name="T6" fmla="*/ 470 w 470"/>
                <a:gd name="T7" fmla="*/ 0 h 483"/>
              </a:gdLst>
              <a:ahLst/>
              <a:cxnLst>
                <a:cxn ang="0">
                  <a:pos x="T0" y="T1"/>
                </a:cxn>
                <a:cxn ang="0">
                  <a:pos x="T2" y="T3"/>
                </a:cxn>
                <a:cxn ang="0">
                  <a:pos x="T4" y="T5"/>
                </a:cxn>
                <a:cxn ang="0">
                  <a:pos x="T6" y="T7"/>
                </a:cxn>
              </a:cxnLst>
              <a:rect l="0" t="0" r="r" b="b"/>
              <a:pathLst>
                <a:path w="470" h="483">
                  <a:moveTo>
                    <a:pt x="0" y="4"/>
                  </a:moveTo>
                  <a:cubicBezTo>
                    <a:pt x="57" y="28"/>
                    <a:pt x="264" y="74"/>
                    <a:pt x="342" y="150"/>
                  </a:cubicBezTo>
                  <a:cubicBezTo>
                    <a:pt x="450" y="275"/>
                    <a:pt x="452" y="483"/>
                    <a:pt x="470" y="461"/>
                  </a:cubicBezTo>
                  <a:lnTo>
                    <a:pt x="47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grpSp>
      <p:sp>
        <p:nvSpPr>
          <p:cNvPr id="1046" name="Line 22"/>
          <p:cNvSpPr>
            <a:spLocks noChangeShapeType="1"/>
          </p:cNvSpPr>
          <p:nvPr/>
        </p:nvSpPr>
        <p:spPr bwMode="gray">
          <a:xfrm>
            <a:off x="323867" y="4875610"/>
            <a:ext cx="8569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cs typeface="+mn-cs"/>
            </a:endParaRPr>
          </a:p>
        </p:txBody>
      </p:sp>
    </p:spTree>
    <p:extLst>
      <p:ext uri="{BB962C8B-B14F-4D97-AF65-F5344CB8AC3E}">
        <p14:creationId xmlns:p14="http://schemas.microsoft.com/office/powerpoint/2010/main" val="29497532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dt="0"/>
  <p:txStyles>
    <p:title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p:titleStyle>
    <p:bodyStyle>
      <a:lvl1pPr marL="358775" indent="-358775" algn="l" defTabSz="957263" rtl="0" eaLnBrk="1" fontAlgn="base" hangingPunct="1">
        <a:spcBef>
          <a:spcPct val="20000"/>
        </a:spcBef>
        <a:spcAft>
          <a:spcPct val="0"/>
        </a:spcAft>
        <a:buClr>
          <a:schemeClr val="hlink"/>
        </a:buClr>
        <a:buFont typeface="Wingdings" pitchFamily="2" charset="2"/>
        <a:buChar char="v"/>
        <a:defRPr sz="2400" b="1">
          <a:solidFill>
            <a:schemeClr val="tx1"/>
          </a:solidFill>
          <a:latin typeface="+mn-lt"/>
          <a:ea typeface="+mn-ea"/>
          <a:cs typeface="+mn-cs"/>
        </a:defRPr>
      </a:lvl1pPr>
      <a:lvl2pPr marL="777875" indent="-298450" algn="l" defTabSz="957263" rtl="0" eaLnBrk="1" fontAlgn="base" hangingPunct="1">
        <a:spcBef>
          <a:spcPct val="20000"/>
        </a:spcBef>
        <a:spcAft>
          <a:spcPct val="0"/>
        </a:spcAft>
        <a:buClr>
          <a:schemeClr val="accent1"/>
        </a:buClr>
        <a:buFont typeface="Wingdings" pitchFamily="2" charset="2"/>
        <a:buChar char="§"/>
        <a:defRPr sz="2100">
          <a:solidFill>
            <a:schemeClr val="tx1"/>
          </a:solidFill>
          <a:latin typeface="+mj-lt"/>
        </a:defRPr>
      </a:lvl2pPr>
      <a:lvl3pPr marL="1196975" indent="-239713" algn="l" defTabSz="957263" rtl="0" eaLnBrk="1" fontAlgn="base" hangingPunct="1">
        <a:spcBef>
          <a:spcPct val="20000"/>
        </a:spcBef>
        <a:spcAft>
          <a:spcPct val="0"/>
        </a:spcAft>
        <a:buClr>
          <a:schemeClr val="tx1"/>
        </a:buClr>
        <a:buChar char="•"/>
        <a:defRPr sz="2100">
          <a:solidFill>
            <a:schemeClr val="tx1"/>
          </a:solidFill>
          <a:latin typeface="+mj-lt"/>
        </a:defRPr>
      </a:lvl3pPr>
      <a:lvl4pPr marL="1676400" indent="-239713" algn="l" defTabSz="957263" rtl="0" eaLnBrk="1" fontAlgn="base" hangingPunct="1">
        <a:spcBef>
          <a:spcPct val="20000"/>
        </a:spcBef>
        <a:spcAft>
          <a:spcPct val="0"/>
        </a:spcAft>
        <a:buChar char="–"/>
        <a:defRPr sz="2100">
          <a:solidFill>
            <a:schemeClr val="tx1"/>
          </a:solidFill>
          <a:latin typeface="+mj-lt"/>
        </a:defRPr>
      </a:lvl4pPr>
      <a:lvl5pPr marL="2154238" indent="-238125" algn="l" defTabSz="957263" rtl="0" eaLnBrk="1" fontAlgn="base" hangingPunct="1">
        <a:spcBef>
          <a:spcPct val="20000"/>
        </a:spcBef>
        <a:spcAft>
          <a:spcPct val="0"/>
        </a:spcAft>
        <a:buChar char="»"/>
        <a:defRPr sz="2100">
          <a:solidFill>
            <a:schemeClr val="tx1"/>
          </a:solidFill>
          <a:latin typeface="+mj-lt"/>
        </a:defRPr>
      </a:lvl5pPr>
      <a:lvl6pPr marL="2611438" indent="-238125" algn="l" defTabSz="957263" rtl="0" eaLnBrk="1" fontAlgn="base" hangingPunct="1">
        <a:spcBef>
          <a:spcPct val="20000"/>
        </a:spcBef>
        <a:spcAft>
          <a:spcPct val="0"/>
        </a:spcAft>
        <a:buChar char="»"/>
        <a:defRPr sz="2100">
          <a:solidFill>
            <a:schemeClr val="tx1"/>
          </a:solidFill>
          <a:latin typeface="+mj-lt"/>
        </a:defRPr>
      </a:lvl6pPr>
      <a:lvl7pPr marL="3068638" indent="-238125" algn="l" defTabSz="957263" rtl="0" eaLnBrk="1" fontAlgn="base" hangingPunct="1">
        <a:spcBef>
          <a:spcPct val="20000"/>
        </a:spcBef>
        <a:spcAft>
          <a:spcPct val="0"/>
        </a:spcAft>
        <a:buChar char="»"/>
        <a:defRPr sz="2100">
          <a:solidFill>
            <a:schemeClr val="tx1"/>
          </a:solidFill>
          <a:latin typeface="+mj-lt"/>
        </a:defRPr>
      </a:lvl7pPr>
      <a:lvl8pPr marL="3525838" indent="-238125" algn="l" defTabSz="957263" rtl="0" eaLnBrk="1" fontAlgn="base" hangingPunct="1">
        <a:spcBef>
          <a:spcPct val="20000"/>
        </a:spcBef>
        <a:spcAft>
          <a:spcPct val="0"/>
        </a:spcAft>
        <a:buChar char="»"/>
        <a:defRPr sz="2100">
          <a:solidFill>
            <a:schemeClr val="tx1"/>
          </a:solidFill>
          <a:latin typeface="+mj-lt"/>
        </a:defRPr>
      </a:lvl8pPr>
      <a:lvl9pPr marL="3983038" indent="-238125" algn="l" defTabSz="957263" rtl="0" eaLnBrk="1" fontAlgn="base" hangingPunct="1">
        <a:spcBef>
          <a:spcPct val="20000"/>
        </a:spcBef>
        <a:spcAft>
          <a:spcPct val="0"/>
        </a:spcAft>
        <a:buChar char="»"/>
        <a:defRPr sz="21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9" name="Freeform 15" descr="29641"/>
          <p:cNvSpPr>
            <a:spLocks/>
          </p:cNvSpPr>
          <p:nvPr/>
        </p:nvSpPr>
        <p:spPr bwMode="gray">
          <a:xfrm>
            <a:off x="36531" y="60723"/>
            <a:ext cx="9077325" cy="1196578"/>
          </a:xfrm>
          <a:custGeom>
            <a:avLst/>
            <a:gdLst>
              <a:gd name="T0" fmla="*/ 0 w 5718"/>
              <a:gd name="T1" fmla="*/ 756 h 1005"/>
              <a:gd name="T2" fmla="*/ 576 w 5718"/>
              <a:gd name="T3" fmla="*/ 560 h 1005"/>
              <a:gd name="T4" fmla="*/ 1403 w 5718"/>
              <a:gd name="T5" fmla="*/ 390 h 1005"/>
              <a:gd name="T6" fmla="*/ 2452 w 5718"/>
              <a:gd name="T7" fmla="*/ 314 h 1005"/>
              <a:gd name="T8" fmla="*/ 3102 w 5718"/>
              <a:gd name="T9" fmla="*/ 326 h 1005"/>
              <a:gd name="T10" fmla="*/ 4043 w 5718"/>
              <a:gd name="T11" fmla="*/ 434 h 1005"/>
              <a:gd name="T12" fmla="*/ 4944 w 5718"/>
              <a:gd name="T13" fmla="*/ 668 h 1005"/>
              <a:gd name="T14" fmla="*/ 5691 w 5718"/>
              <a:gd name="T15" fmla="*/ 971 h 1005"/>
              <a:gd name="T16" fmla="*/ 5718 w 5718"/>
              <a:gd name="T17" fmla="*/ 19 h 1005"/>
              <a:gd name="T18" fmla="*/ 9 w 5718"/>
              <a:gd name="T19" fmla="*/ 0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8" h="1005">
                <a:moveTo>
                  <a:pt x="0" y="756"/>
                </a:moveTo>
                <a:cubicBezTo>
                  <a:pt x="96" y="724"/>
                  <a:pt x="297" y="635"/>
                  <a:pt x="576" y="560"/>
                </a:cubicBezTo>
                <a:cubicBezTo>
                  <a:pt x="855" y="485"/>
                  <a:pt x="1037" y="442"/>
                  <a:pt x="1403" y="390"/>
                </a:cubicBezTo>
                <a:cubicBezTo>
                  <a:pt x="1769" y="337"/>
                  <a:pt x="2154" y="320"/>
                  <a:pt x="2452" y="314"/>
                </a:cubicBezTo>
                <a:lnTo>
                  <a:pt x="3102" y="326"/>
                </a:lnTo>
                <a:cubicBezTo>
                  <a:pt x="3367" y="346"/>
                  <a:pt x="3736" y="377"/>
                  <a:pt x="4043" y="434"/>
                </a:cubicBezTo>
                <a:cubicBezTo>
                  <a:pt x="4350" y="490"/>
                  <a:pt x="4669" y="578"/>
                  <a:pt x="4944" y="668"/>
                </a:cubicBezTo>
                <a:cubicBezTo>
                  <a:pt x="5219" y="757"/>
                  <a:pt x="5679" y="1005"/>
                  <a:pt x="5691" y="971"/>
                </a:cubicBezTo>
                <a:cubicBezTo>
                  <a:pt x="5695" y="964"/>
                  <a:pt x="5718" y="25"/>
                  <a:pt x="5718" y="19"/>
                </a:cubicBezTo>
                <a:cubicBezTo>
                  <a:pt x="5718" y="7"/>
                  <a:pt x="1198" y="4"/>
                  <a:pt x="9" y="0"/>
                </a:cubicBezTo>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1027" name="Rectangle 3"/>
          <p:cNvSpPr>
            <a:spLocks noGrp="1" noChangeArrowheads="1"/>
          </p:cNvSpPr>
          <p:nvPr>
            <p:ph type="body" idx="1"/>
          </p:nvPr>
        </p:nvSpPr>
        <p:spPr bwMode="auto">
          <a:xfrm>
            <a:off x="457200" y="807244"/>
            <a:ext cx="8229600" cy="393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1029" name="Rectangle 5"/>
          <p:cNvSpPr>
            <a:spLocks noGrp="1" noChangeArrowheads="1"/>
          </p:cNvSpPr>
          <p:nvPr>
            <p:ph type="ftr" sz="quarter" idx="3"/>
          </p:nvPr>
        </p:nvSpPr>
        <p:spPr bwMode="auto">
          <a:xfrm>
            <a:off x="6084889" y="4837510"/>
            <a:ext cx="2897187" cy="2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r" defTabSz="957263">
              <a:defRPr sz="1300" b="1">
                <a:latin typeface="+mn-lt"/>
              </a:defRPr>
            </a:lvl1pPr>
          </a:lstStyle>
          <a:p>
            <a:pPr fontAlgn="base">
              <a:spcBef>
                <a:spcPct val="0"/>
              </a:spcBef>
              <a:spcAft>
                <a:spcPct val="0"/>
              </a:spcAft>
              <a:buClrTx/>
              <a:buFontTx/>
              <a:buNone/>
            </a:pPr>
            <a:r>
              <a:rPr lang="en-US" kern="1200">
                <a:solidFill>
                  <a:srgbClr val="000066"/>
                </a:solidFill>
                <a:ea typeface="+mn-ea"/>
              </a:rPr>
              <a:t>www.themegallery.com</a:t>
            </a:r>
          </a:p>
        </p:txBody>
      </p:sp>
      <p:sp>
        <p:nvSpPr>
          <p:cNvPr id="1030" name="Rectangle 6"/>
          <p:cNvSpPr>
            <a:spLocks noGrp="1" noChangeArrowheads="1"/>
          </p:cNvSpPr>
          <p:nvPr>
            <p:ph type="sldNum" sz="quarter" idx="4"/>
          </p:nvPr>
        </p:nvSpPr>
        <p:spPr bwMode="auto">
          <a:xfrm>
            <a:off x="107950" y="4841100"/>
            <a:ext cx="927100" cy="1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ctr" defTabSz="957263">
              <a:defRPr sz="1300" b="1">
                <a:latin typeface="+mn-lt"/>
              </a:defRPr>
            </a:lvl1pPr>
          </a:lstStyle>
          <a:p>
            <a:pPr fontAlgn="base">
              <a:spcBef>
                <a:spcPct val="0"/>
              </a:spcBef>
              <a:spcAft>
                <a:spcPct val="0"/>
              </a:spcAft>
              <a:buClrTx/>
              <a:buFontTx/>
              <a:buNone/>
            </a:pPr>
            <a:fld id="{843EAF5A-02A3-47C7-A2DA-BB9F5281BFB3}" type="slidenum">
              <a:rPr lang="en-US" kern="1200">
                <a:solidFill>
                  <a:srgbClr val="000066"/>
                </a:solidFill>
                <a:ea typeface="+mn-ea"/>
              </a:rPr>
              <a:pPr fontAlgn="base">
                <a:spcBef>
                  <a:spcPct val="0"/>
                </a:spcBef>
                <a:spcAft>
                  <a:spcPct val="0"/>
                </a:spcAft>
                <a:buClrTx/>
                <a:buFontTx/>
                <a:buNone/>
              </a:pPr>
              <a:t>‹#›</a:t>
            </a:fld>
            <a:endParaRPr lang="en-US" kern="1200">
              <a:solidFill>
                <a:srgbClr val="000066"/>
              </a:solidFill>
              <a:ea typeface="+mn-ea"/>
            </a:endParaRPr>
          </a:p>
        </p:txBody>
      </p:sp>
      <p:sp>
        <p:nvSpPr>
          <p:cNvPr id="1026" name="Rectangle 2"/>
          <p:cNvSpPr>
            <a:spLocks noGrp="1" noChangeArrowheads="1"/>
          </p:cNvSpPr>
          <p:nvPr>
            <p:ph type="title"/>
          </p:nvPr>
        </p:nvSpPr>
        <p:spPr bwMode="white">
          <a:xfrm>
            <a:off x="542925" y="40483"/>
            <a:ext cx="7392988"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bodyPr>
          <a:lstStyle/>
          <a:p>
            <a:pPr lvl="0"/>
            <a:r>
              <a:rPr lang="vi-VN" smtClean="0"/>
              <a:t>Bấm &amp; sửa kiểu tiêu đề</a:t>
            </a:r>
            <a:endParaRPr lang="en-US" smtClean="0"/>
          </a:p>
        </p:txBody>
      </p:sp>
      <p:grpSp>
        <p:nvGrpSpPr>
          <p:cNvPr id="1040" name="Group 16"/>
          <p:cNvGrpSpPr>
            <a:grpSpLocks/>
          </p:cNvGrpSpPr>
          <p:nvPr/>
        </p:nvGrpSpPr>
        <p:grpSpPr bwMode="auto">
          <a:xfrm>
            <a:off x="-1588" y="0"/>
            <a:ext cx="9145588" cy="5143500"/>
            <a:chOff x="-1" y="0"/>
            <a:chExt cx="8065" cy="6048"/>
          </a:xfrm>
        </p:grpSpPr>
        <p:sp>
          <p:nvSpPr>
            <p:cNvPr id="1041" name="Freeform 17"/>
            <p:cNvSpPr>
              <a:spLocks/>
            </p:cNvSpPr>
            <p:nvPr/>
          </p:nvSpPr>
          <p:spPr bwMode="gray">
            <a:xfrm>
              <a:off x="-1" y="5629"/>
              <a:ext cx="389" cy="417"/>
            </a:xfrm>
            <a:custGeom>
              <a:avLst/>
              <a:gdLst>
                <a:gd name="T0" fmla="*/ 314 w 389"/>
                <a:gd name="T1" fmla="*/ 416 h 417"/>
                <a:gd name="T2" fmla="*/ 389 w 389"/>
                <a:gd name="T3" fmla="*/ 417 h 417"/>
                <a:gd name="T4" fmla="*/ 158 w 389"/>
                <a:gd name="T5" fmla="*/ 297 h 417"/>
                <a:gd name="T6" fmla="*/ 39 w 389"/>
                <a:gd name="T7" fmla="*/ 179 h 417"/>
                <a:gd name="T8" fmla="*/ 0 w 389"/>
                <a:gd name="T9" fmla="*/ 0 h 417"/>
                <a:gd name="T10" fmla="*/ 1 w 389"/>
                <a:gd name="T11" fmla="*/ 417 h 417"/>
              </a:gdLst>
              <a:ahLst/>
              <a:cxnLst>
                <a:cxn ang="0">
                  <a:pos x="T0" y="T1"/>
                </a:cxn>
                <a:cxn ang="0">
                  <a:pos x="T2" y="T3"/>
                </a:cxn>
                <a:cxn ang="0">
                  <a:pos x="T4" y="T5"/>
                </a:cxn>
                <a:cxn ang="0">
                  <a:pos x="T6" y="T7"/>
                </a:cxn>
                <a:cxn ang="0">
                  <a:pos x="T8" y="T9"/>
                </a:cxn>
                <a:cxn ang="0">
                  <a:pos x="T10" y="T11"/>
                </a:cxn>
              </a:cxnLst>
              <a:rect l="0" t="0" r="r" b="b"/>
              <a:pathLst>
                <a:path w="389" h="417">
                  <a:moveTo>
                    <a:pt x="314" y="416"/>
                  </a:moveTo>
                  <a:lnTo>
                    <a:pt x="389" y="417"/>
                  </a:lnTo>
                  <a:lnTo>
                    <a:pt x="158" y="297"/>
                  </a:lnTo>
                  <a:lnTo>
                    <a:pt x="39" y="179"/>
                  </a:lnTo>
                  <a:lnTo>
                    <a:pt x="0" y="0"/>
                  </a:lnTo>
                  <a:lnTo>
                    <a:pt x="1" y="417"/>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1042" name="Freeform 18"/>
            <p:cNvSpPr>
              <a:spLocks/>
            </p:cNvSpPr>
            <p:nvPr/>
          </p:nvSpPr>
          <p:spPr bwMode="gray">
            <a:xfrm>
              <a:off x="7701" y="5645"/>
              <a:ext cx="363" cy="403"/>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Lst>
              <a:ahLst/>
              <a:cxnLst>
                <a:cxn ang="0">
                  <a:pos x="T0" y="T1"/>
                </a:cxn>
                <a:cxn ang="0">
                  <a:pos x="T2" y="T3"/>
                </a:cxn>
                <a:cxn ang="0">
                  <a:pos x="T4" y="T5"/>
                </a:cxn>
                <a:cxn ang="0">
                  <a:pos x="T6" y="T7"/>
                </a:cxn>
                <a:cxn ang="0">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1043" name="AutoShape 19"/>
            <p:cNvSpPr>
              <a:spLocks noChangeArrowheads="1"/>
            </p:cNvSpPr>
            <p:nvPr/>
          </p:nvSpPr>
          <p:spPr bwMode="gray">
            <a:xfrm>
              <a:off x="25" y="42"/>
              <a:ext cx="8012" cy="5985"/>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1044" name="Freeform 20"/>
            <p:cNvSpPr>
              <a:spLocks/>
            </p:cNvSpPr>
            <p:nvPr/>
          </p:nvSpPr>
          <p:spPr bwMode="gray">
            <a:xfrm>
              <a:off x="-1" y="13"/>
              <a:ext cx="405" cy="441"/>
            </a:xfrm>
            <a:custGeom>
              <a:avLst/>
              <a:gdLst>
                <a:gd name="T0" fmla="*/ 2 w 405"/>
                <a:gd name="T1" fmla="*/ 441 h 441"/>
                <a:gd name="T2" fmla="*/ 107 w 405"/>
                <a:gd name="T3" fmla="*/ 175 h 441"/>
                <a:gd name="T4" fmla="*/ 387 w 405"/>
                <a:gd name="T5" fmla="*/ 0 h 441"/>
                <a:gd name="T6" fmla="*/ 1 w 405"/>
                <a:gd name="T7" fmla="*/ 0 h 441"/>
              </a:gdLst>
              <a:ahLst/>
              <a:cxnLst>
                <a:cxn ang="0">
                  <a:pos x="T0" y="T1"/>
                </a:cxn>
                <a:cxn ang="0">
                  <a:pos x="T2" y="T3"/>
                </a:cxn>
                <a:cxn ang="0">
                  <a:pos x="T4" y="T5"/>
                </a:cxn>
                <a:cxn ang="0">
                  <a:pos x="T6" y="T7"/>
                </a:cxn>
              </a:cxnLst>
              <a:rect l="0" t="0" r="r" b="b"/>
              <a:pathLst>
                <a:path w="405" h="441">
                  <a:moveTo>
                    <a:pt x="2" y="441"/>
                  </a:moveTo>
                  <a:cubicBezTo>
                    <a:pt x="19" y="397"/>
                    <a:pt x="0" y="345"/>
                    <a:pt x="107" y="175"/>
                  </a:cubicBezTo>
                  <a:cubicBezTo>
                    <a:pt x="214" y="6"/>
                    <a:pt x="405" y="16"/>
                    <a:pt x="387" y="0"/>
                  </a:cubicBezTo>
                  <a:lnTo>
                    <a:pt x="1"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
          <p:nvSpPr>
            <p:cNvPr id="1045" name="Freeform 21"/>
            <p:cNvSpPr>
              <a:spLocks/>
            </p:cNvSpPr>
            <p:nvPr/>
          </p:nvSpPr>
          <p:spPr bwMode="gray">
            <a:xfrm>
              <a:off x="7588" y="0"/>
              <a:ext cx="470" cy="483"/>
            </a:xfrm>
            <a:custGeom>
              <a:avLst/>
              <a:gdLst>
                <a:gd name="T0" fmla="*/ 0 w 470"/>
                <a:gd name="T1" fmla="*/ 4 h 483"/>
                <a:gd name="T2" fmla="*/ 342 w 470"/>
                <a:gd name="T3" fmla="*/ 150 h 483"/>
                <a:gd name="T4" fmla="*/ 470 w 470"/>
                <a:gd name="T5" fmla="*/ 461 h 483"/>
                <a:gd name="T6" fmla="*/ 470 w 470"/>
                <a:gd name="T7" fmla="*/ 0 h 483"/>
              </a:gdLst>
              <a:ahLst/>
              <a:cxnLst>
                <a:cxn ang="0">
                  <a:pos x="T0" y="T1"/>
                </a:cxn>
                <a:cxn ang="0">
                  <a:pos x="T2" y="T3"/>
                </a:cxn>
                <a:cxn ang="0">
                  <a:pos x="T4" y="T5"/>
                </a:cxn>
                <a:cxn ang="0">
                  <a:pos x="T6" y="T7"/>
                </a:cxn>
              </a:cxnLst>
              <a:rect l="0" t="0" r="r" b="b"/>
              <a:pathLst>
                <a:path w="470" h="483">
                  <a:moveTo>
                    <a:pt x="0" y="4"/>
                  </a:moveTo>
                  <a:cubicBezTo>
                    <a:pt x="57" y="28"/>
                    <a:pt x="264" y="74"/>
                    <a:pt x="342" y="150"/>
                  </a:cubicBezTo>
                  <a:cubicBezTo>
                    <a:pt x="450" y="275"/>
                    <a:pt x="452" y="483"/>
                    <a:pt x="470" y="461"/>
                  </a:cubicBezTo>
                  <a:lnTo>
                    <a:pt x="47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grpSp>
      <p:sp>
        <p:nvSpPr>
          <p:cNvPr id="1046" name="Line 22"/>
          <p:cNvSpPr>
            <a:spLocks noChangeShapeType="1"/>
          </p:cNvSpPr>
          <p:nvPr/>
        </p:nvSpPr>
        <p:spPr bwMode="gray">
          <a:xfrm>
            <a:off x="323867" y="4875610"/>
            <a:ext cx="8569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en-US" sz="1900" kern="1200">
              <a:solidFill>
                <a:srgbClr val="000066"/>
              </a:solidFill>
              <a:latin typeface="Arial" charset="0"/>
              <a:ea typeface="+mn-ea"/>
            </a:endParaRPr>
          </a:p>
        </p:txBody>
      </p:sp>
    </p:spTree>
    <p:extLst>
      <p:ext uri="{BB962C8B-B14F-4D97-AF65-F5344CB8AC3E}">
        <p14:creationId xmlns:p14="http://schemas.microsoft.com/office/powerpoint/2010/main" val="209104281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sldNum="0" hdr="0" dt="0"/>
  <p:txStyles>
    <p:title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p:titleStyle>
    <p:bodyStyle>
      <a:lvl1pPr marL="358775" indent="-358775" algn="l" defTabSz="957263" rtl="0" eaLnBrk="1" fontAlgn="base" hangingPunct="1">
        <a:spcBef>
          <a:spcPct val="20000"/>
        </a:spcBef>
        <a:spcAft>
          <a:spcPct val="0"/>
        </a:spcAft>
        <a:buClr>
          <a:schemeClr val="hlink"/>
        </a:buClr>
        <a:buFont typeface="Wingdings" pitchFamily="2" charset="2"/>
        <a:buChar char="v"/>
        <a:defRPr sz="2400" b="1">
          <a:solidFill>
            <a:schemeClr val="tx1"/>
          </a:solidFill>
          <a:latin typeface="+mn-lt"/>
          <a:ea typeface="+mn-ea"/>
          <a:cs typeface="+mn-cs"/>
        </a:defRPr>
      </a:lvl1pPr>
      <a:lvl2pPr marL="777875" indent="-298450" algn="l" defTabSz="957263" rtl="0" eaLnBrk="1" fontAlgn="base" hangingPunct="1">
        <a:spcBef>
          <a:spcPct val="20000"/>
        </a:spcBef>
        <a:spcAft>
          <a:spcPct val="0"/>
        </a:spcAft>
        <a:buClr>
          <a:schemeClr val="accent1"/>
        </a:buClr>
        <a:buFont typeface="Wingdings" pitchFamily="2" charset="2"/>
        <a:buChar char="§"/>
        <a:defRPr sz="2100">
          <a:solidFill>
            <a:schemeClr val="tx1"/>
          </a:solidFill>
          <a:latin typeface="+mj-lt"/>
        </a:defRPr>
      </a:lvl2pPr>
      <a:lvl3pPr marL="1196975" indent="-239713" algn="l" defTabSz="957263" rtl="0" eaLnBrk="1" fontAlgn="base" hangingPunct="1">
        <a:spcBef>
          <a:spcPct val="20000"/>
        </a:spcBef>
        <a:spcAft>
          <a:spcPct val="0"/>
        </a:spcAft>
        <a:buClr>
          <a:schemeClr val="tx1"/>
        </a:buClr>
        <a:buChar char="•"/>
        <a:defRPr sz="2100">
          <a:solidFill>
            <a:schemeClr val="tx1"/>
          </a:solidFill>
          <a:latin typeface="+mj-lt"/>
        </a:defRPr>
      </a:lvl3pPr>
      <a:lvl4pPr marL="1676400" indent="-239713" algn="l" defTabSz="957263" rtl="0" eaLnBrk="1" fontAlgn="base" hangingPunct="1">
        <a:spcBef>
          <a:spcPct val="20000"/>
        </a:spcBef>
        <a:spcAft>
          <a:spcPct val="0"/>
        </a:spcAft>
        <a:buChar char="–"/>
        <a:defRPr sz="2100">
          <a:solidFill>
            <a:schemeClr val="tx1"/>
          </a:solidFill>
          <a:latin typeface="+mj-lt"/>
        </a:defRPr>
      </a:lvl4pPr>
      <a:lvl5pPr marL="2154238" indent="-238125" algn="l" defTabSz="957263" rtl="0" eaLnBrk="1" fontAlgn="base" hangingPunct="1">
        <a:spcBef>
          <a:spcPct val="20000"/>
        </a:spcBef>
        <a:spcAft>
          <a:spcPct val="0"/>
        </a:spcAft>
        <a:buChar char="»"/>
        <a:defRPr sz="2100">
          <a:solidFill>
            <a:schemeClr val="tx1"/>
          </a:solidFill>
          <a:latin typeface="+mj-lt"/>
        </a:defRPr>
      </a:lvl5pPr>
      <a:lvl6pPr marL="2611438" indent="-238125" algn="l" defTabSz="957263" rtl="0" eaLnBrk="1" fontAlgn="base" hangingPunct="1">
        <a:spcBef>
          <a:spcPct val="20000"/>
        </a:spcBef>
        <a:spcAft>
          <a:spcPct val="0"/>
        </a:spcAft>
        <a:buChar char="»"/>
        <a:defRPr sz="2100">
          <a:solidFill>
            <a:schemeClr val="tx1"/>
          </a:solidFill>
          <a:latin typeface="+mj-lt"/>
        </a:defRPr>
      </a:lvl6pPr>
      <a:lvl7pPr marL="3068638" indent="-238125" algn="l" defTabSz="957263" rtl="0" eaLnBrk="1" fontAlgn="base" hangingPunct="1">
        <a:spcBef>
          <a:spcPct val="20000"/>
        </a:spcBef>
        <a:spcAft>
          <a:spcPct val="0"/>
        </a:spcAft>
        <a:buChar char="»"/>
        <a:defRPr sz="2100">
          <a:solidFill>
            <a:schemeClr val="tx1"/>
          </a:solidFill>
          <a:latin typeface="+mj-lt"/>
        </a:defRPr>
      </a:lvl7pPr>
      <a:lvl8pPr marL="3525838" indent="-238125" algn="l" defTabSz="957263" rtl="0" eaLnBrk="1" fontAlgn="base" hangingPunct="1">
        <a:spcBef>
          <a:spcPct val="20000"/>
        </a:spcBef>
        <a:spcAft>
          <a:spcPct val="0"/>
        </a:spcAft>
        <a:buChar char="»"/>
        <a:defRPr sz="2100">
          <a:solidFill>
            <a:schemeClr val="tx1"/>
          </a:solidFill>
          <a:latin typeface="+mj-lt"/>
        </a:defRPr>
      </a:lvl8pPr>
      <a:lvl9pPr marL="3983038" indent="-238125" algn="l" defTabSz="957263" rtl="0" eaLnBrk="1" fontAlgn="base" hangingPunct="1">
        <a:spcBef>
          <a:spcPct val="20000"/>
        </a:spcBef>
        <a:spcAft>
          <a:spcPct val="0"/>
        </a:spcAft>
        <a:buChar char="»"/>
        <a:defRPr sz="21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025236" y="727365"/>
            <a:ext cx="6899564" cy="1267691"/>
          </a:xfrm>
          <a:prstGeom prst="rect">
            <a:avLst/>
          </a:prstGeom>
        </p:spPr>
        <p:txBody>
          <a:bodyPr>
            <a:prstTxWarp prst="textDeflateBottom">
              <a:avLst/>
            </a:prstTxWarp>
            <a:spAutoFit/>
          </a:bodyPr>
          <a:lstStyle/>
          <a:p>
            <a:pPr algn="ctr">
              <a:lnSpc>
                <a:spcPct val="125000"/>
              </a:lnSpc>
              <a:buClrTx/>
              <a:buFontTx/>
              <a:buNone/>
              <a:defRPr/>
            </a:pPr>
            <a:r>
              <a:rPr lang="en-US" sz="1800" b="1" kern="10" dirty="0">
                <a:ln w="12700" cmpd="sng">
                  <a:solidFill>
                    <a:srgbClr val="8064A2"/>
                  </a:solidFill>
                  <a:prstDash val="solid"/>
                </a:ln>
                <a:solidFill>
                  <a:schemeClr val="tx1"/>
                </a:solidFill>
                <a:latin typeface="Times New Roman" pitchFamily="18" charset="0"/>
                <a:ea typeface="+mn-ea"/>
                <a:cs typeface="Times New Roman" pitchFamily="18" charset="0"/>
              </a:rPr>
              <a:t>HỘI THI GIÁO VIÊN GIỎI CẤP </a:t>
            </a:r>
            <a:r>
              <a:rPr lang="en-US" sz="1800" b="1" kern="10" dirty="0" smtClean="0">
                <a:ln w="12700" cmpd="sng">
                  <a:solidFill>
                    <a:srgbClr val="8064A2"/>
                  </a:solidFill>
                  <a:prstDash val="solid"/>
                </a:ln>
                <a:solidFill>
                  <a:schemeClr val="tx1"/>
                </a:solidFill>
                <a:latin typeface="Times New Roman" pitchFamily="18" charset="0"/>
                <a:ea typeface="+mn-ea"/>
                <a:cs typeface="Times New Roman" pitchFamily="18" charset="0"/>
              </a:rPr>
              <a:t>TRƯỜNG</a:t>
            </a:r>
            <a:endParaRPr lang="en-US" sz="1800" b="1" kern="10" dirty="0">
              <a:ln w="12700" cmpd="sng">
                <a:solidFill>
                  <a:srgbClr val="8064A2"/>
                </a:solidFill>
                <a:prstDash val="solid"/>
              </a:ln>
              <a:solidFill>
                <a:schemeClr val="tx1"/>
              </a:solidFill>
              <a:latin typeface="Times New Roman" pitchFamily="18" charset="0"/>
              <a:ea typeface="+mn-ea"/>
              <a:cs typeface="Times New Roman" pitchFamily="18" charset="0"/>
            </a:endParaRPr>
          </a:p>
          <a:p>
            <a:pPr algn="ctr">
              <a:lnSpc>
                <a:spcPct val="125000"/>
              </a:lnSpc>
              <a:buClrTx/>
              <a:buFontTx/>
              <a:buNone/>
              <a:defRPr/>
            </a:pPr>
            <a:r>
              <a:rPr lang="en-US" sz="1800" b="1" kern="10" dirty="0">
                <a:ln w="12700" cmpd="sng">
                  <a:solidFill>
                    <a:srgbClr val="8064A2"/>
                  </a:solidFill>
                  <a:prstDash val="solid"/>
                </a:ln>
                <a:solidFill>
                  <a:schemeClr val="tx1"/>
                </a:solidFill>
                <a:latin typeface="Times New Roman" pitchFamily="18" charset="0"/>
                <a:ea typeface="+mn-ea"/>
                <a:cs typeface="Times New Roman" pitchFamily="18" charset="0"/>
              </a:rPr>
              <a:t>NĂM HỌC: </a:t>
            </a:r>
            <a:r>
              <a:rPr lang="en-US" sz="1800" b="1" kern="10" dirty="0" smtClean="0">
                <a:ln w="12700" cmpd="sng">
                  <a:solidFill>
                    <a:srgbClr val="8064A2"/>
                  </a:solidFill>
                  <a:prstDash val="solid"/>
                </a:ln>
                <a:solidFill>
                  <a:schemeClr val="tx1"/>
                </a:solidFill>
                <a:latin typeface="Times New Roman" pitchFamily="18" charset="0"/>
                <a:ea typeface="+mn-ea"/>
                <a:cs typeface="Times New Roman" pitchFamily="18" charset="0"/>
              </a:rPr>
              <a:t>2023 </a:t>
            </a:r>
            <a:r>
              <a:rPr lang="en-US" sz="1800" b="1" kern="10" dirty="0">
                <a:ln w="12700" cmpd="sng">
                  <a:solidFill>
                    <a:srgbClr val="8064A2"/>
                  </a:solidFill>
                  <a:prstDash val="solid"/>
                </a:ln>
                <a:solidFill>
                  <a:schemeClr val="tx1"/>
                </a:solidFill>
                <a:latin typeface="Times New Roman" pitchFamily="18" charset="0"/>
                <a:ea typeface="+mn-ea"/>
                <a:cs typeface="Times New Roman" pitchFamily="18" charset="0"/>
              </a:rPr>
              <a:t>- </a:t>
            </a:r>
            <a:r>
              <a:rPr lang="en-US" sz="1800" b="1" kern="10" dirty="0" smtClean="0">
                <a:ln w="12700" cmpd="sng">
                  <a:solidFill>
                    <a:srgbClr val="8064A2"/>
                  </a:solidFill>
                  <a:prstDash val="solid"/>
                </a:ln>
                <a:solidFill>
                  <a:schemeClr val="tx1"/>
                </a:solidFill>
                <a:latin typeface="Times New Roman" pitchFamily="18" charset="0"/>
                <a:ea typeface="+mn-ea"/>
                <a:cs typeface="Times New Roman" pitchFamily="18" charset="0"/>
              </a:rPr>
              <a:t>2024</a:t>
            </a:r>
            <a:r>
              <a:rPr lang="vi-VN" sz="1800" b="1" kern="10" dirty="0" smtClean="0">
                <a:ln w="12700" cmpd="sng">
                  <a:solidFill>
                    <a:srgbClr val="8064A2"/>
                  </a:solidFill>
                  <a:prstDash val="solid"/>
                </a:ln>
                <a:solidFill>
                  <a:schemeClr val="tx1"/>
                </a:solidFill>
                <a:latin typeface="Verdana"/>
                <a:ea typeface="+mn-ea"/>
                <a:cs typeface="+mn-cs"/>
              </a:rPr>
              <a:t> </a:t>
            </a:r>
            <a:endParaRPr lang="vi-VN" sz="1800" b="1" kern="10" dirty="0">
              <a:ln w="12700" cmpd="sng">
                <a:solidFill>
                  <a:srgbClr val="8064A2"/>
                </a:solidFill>
                <a:prstDash val="solid"/>
              </a:ln>
              <a:solidFill>
                <a:schemeClr val="tx1"/>
              </a:solidFill>
              <a:latin typeface="Verdana"/>
              <a:ea typeface="+mn-ea"/>
              <a:cs typeface="+mn-cs"/>
            </a:endParaRPr>
          </a:p>
        </p:txBody>
      </p:sp>
      <p:sp>
        <p:nvSpPr>
          <p:cNvPr id="25" name="Rectangle 24"/>
          <p:cNvSpPr/>
          <p:nvPr/>
        </p:nvSpPr>
        <p:spPr>
          <a:xfrm>
            <a:off x="212339" y="1683451"/>
            <a:ext cx="8525435" cy="769441"/>
          </a:xfrm>
          <a:prstGeom prst="rect">
            <a:avLst/>
          </a:prstGeom>
        </p:spPr>
        <p:txBody>
          <a:bodyPr wrap="square">
            <a:spAutoFit/>
          </a:bodyPr>
          <a:lstStyle/>
          <a:p>
            <a:pPr algn="ctr">
              <a:buClrTx/>
              <a:buFontTx/>
              <a:buNone/>
            </a:pPr>
            <a:r>
              <a:rPr lang="en-US" sz="4400" b="1" kern="1200" cap="all" dirty="0">
                <a:ln w="9000" cmpd="sng">
                  <a:solidFill>
                    <a:srgbClr val="8064A2">
                      <a:shade val="50000"/>
                      <a:satMod val="120000"/>
                    </a:srgbClr>
                  </a:solidFill>
                  <a:prstDash val="solid"/>
                </a:ln>
                <a:solidFill>
                  <a:schemeClr val="tx1"/>
                </a:solidFill>
                <a:effectLst>
                  <a:reflection blurRad="12700" stA="28000" endPos="45000" dist="1000" dir="5400000" sy="-100000" algn="bl" rotWithShape="0"/>
                </a:effectLst>
                <a:latin typeface="Times New Roman" pitchFamily="18" charset="0"/>
                <a:ea typeface="+mn-ea"/>
                <a:cs typeface="Times New Roman" pitchFamily="18" charset="0"/>
              </a:rPr>
              <a:t>BÀI THI THUYẾT TRÌNH</a:t>
            </a:r>
          </a:p>
        </p:txBody>
      </p:sp>
      <p:sp>
        <p:nvSpPr>
          <p:cNvPr id="26" name="Rectangle 25"/>
          <p:cNvSpPr/>
          <p:nvPr/>
        </p:nvSpPr>
        <p:spPr>
          <a:xfrm>
            <a:off x="0" y="2559233"/>
            <a:ext cx="9184342" cy="830997"/>
          </a:xfrm>
          <a:prstGeom prst="rect">
            <a:avLst/>
          </a:prstGeom>
        </p:spPr>
        <p:txBody>
          <a:bodyPr wrap="square">
            <a:spAutoFit/>
          </a:bodyPr>
          <a:lstStyle/>
          <a:p>
            <a:pPr algn="ctr">
              <a:buClrTx/>
              <a:buFontTx/>
              <a:buNone/>
            </a:pPr>
            <a:r>
              <a:rPr lang="nl-NL" sz="2400" b="1" kern="1200" dirty="0">
                <a:solidFill>
                  <a:srgbClr val="C00000"/>
                </a:solidFill>
                <a:latin typeface="Times New Roman" pitchFamily="18" charset="0"/>
                <a:ea typeface="+mn-ea"/>
                <a:cs typeface="Times New Roman" pitchFamily="18" charset="0"/>
              </a:rPr>
              <a:t>Đề tài: </a:t>
            </a:r>
            <a:r>
              <a:rPr lang="vi-VN" sz="2400" b="1" kern="1200" dirty="0">
                <a:solidFill>
                  <a:srgbClr val="C00000"/>
                </a:solidFill>
                <a:latin typeface="Times New Roman" pitchFamily="18" charset="0"/>
                <a:ea typeface="+mn-ea"/>
                <a:cs typeface="Times New Roman" pitchFamily="18" charset="0"/>
              </a:rPr>
              <a:t>Một số biện pháp hình thành biểu tượng về tập hợp, số lượng và phép đếm cho trẻ </a:t>
            </a:r>
            <a:r>
              <a:rPr lang="en-US" sz="2400" b="1" kern="1200" dirty="0" smtClean="0">
                <a:solidFill>
                  <a:srgbClr val="C00000"/>
                </a:solidFill>
                <a:latin typeface="Times New Roman" pitchFamily="18" charset="0"/>
                <a:ea typeface="+mn-ea"/>
                <a:cs typeface="Times New Roman" pitchFamily="18" charset="0"/>
              </a:rPr>
              <a:t>4-5</a:t>
            </a:r>
            <a:r>
              <a:rPr lang="vi-VN" sz="2400" b="1" kern="1200" dirty="0" smtClean="0">
                <a:solidFill>
                  <a:srgbClr val="C00000"/>
                </a:solidFill>
                <a:latin typeface="Times New Roman" pitchFamily="18" charset="0"/>
                <a:ea typeface="+mn-ea"/>
                <a:cs typeface="Times New Roman" pitchFamily="18" charset="0"/>
              </a:rPr>
              <a:t> </a:t>
            </a:r>
            <a:r>
              <a:rPr lang="vi-VN" sz="2400" b="1" kern="1200" dirty="0">
                <a:solidFill>
                  <a:srgbClr val="C00000"/>
                </a:solidFill>
                <a:latin typeface="Times New Roman" pitchFamily="18" charset="0"/>
                <a:ea typeface="+mn-ea"/>
                <a:cs typeface="Times New Roman" pitchFamily="18" charset="0"/>
              </a:rPr>
              <a:t>tuổi ngoài giờ học</a:t>
            </a:r>
            <a:endParaRPr lang="en-ZW" sz="2400" kern="1200" dirty="0">
              <a:solidFill>
                <a:srgbClr val="C00000"/>
              </a:solidFill>
              <a:latin typeface="Times New Roman" pitchFamily="18" charset="0"/>
              <a:ea typeface="+mn-ea"/>
              <a:cs typeface="Times New Roman" pitchFamily="18" charset="0"/>
            </a:endParaRPr>
          </a:p>
        </p:txBody>
      </p:sp>
      <p:sp>
        <p:nvSpPr>
          <p:cNvPr id="27" name="Rectangle 26"/>
          <p:cNvSpPr/>
          <p:nvPr/>
        </p:nvSpPr>
        <p:spPr>
          <a:xfrm>
            <a:off x="1025236" y="3538023"/>
            <a:ext cx="7167672" cy="400110"/>
          </a:xfrm>
          <a:prstGeom prst="rect">
            <a:avLst/>
          </a:prstGeom>
        </p:spPr>
        <p:txBody>
          <a:bodyPr wrap="square">
            <a:spAutoFit/>
          </a:bodyPr>
          <a:lstStyle/>
          <a:p>
            <a:pPr algn="ctr">
              <a:buClrTx/>
              <a:buFontTx/>
              <a:buNone/>
            </a:pPr>
            <a:r>
              <a:rPr lang="en-US" sz="2000" b="1" kern="1200" dirty="0" err="1">
                <a:solidFill>
                  <a:schemeClr val="tx1"/>
                </a:solidFill>
                <a:latin typeface="Times New Roman" pitchFamily="18" charset="0"/>
                <a:ea typeface="+mn-ea"/>
                <a:cs typeface="Times New Roman" pitchFamily="18" charset="0"/>
              </a:rPr>
              <a:t>Giáo</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viên</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thực</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hiện</a:t>
            </a:r>
            <a:r>
              <a:rPr lang="en-US" sz="2000" b="1" kern="1200" dirty="0">
                <a:solidFill>
                  <a:schemeClr val="tx1"/>
                </a:solidFill>
                <a:latin typeface="Times New Roman" pitchFamily="18" charset="0"/>
                <a:ea typeface="+mn-ea"/>
                <a:cs typeface="Times New Roman" pitchFamily="18" charset="0"/>
              </a:rPr>
              <a:t>: </a:t>
            </a:r>
            <a:r>
              <a:rPr lang="en-US" sz="2000" b="1" kern="1200" dirty="0" err="1" smtClean="0">
                <a:solidFill>
                  <a:schemeClr val="tx1"/>
                </a:solidFill>
                <a:latin typeface="Times New Roman" pitchFamily="18" charset="0"/>
                <a:ea typeface="+mn-ea"/>
                <a:cs typeface="Times New Roman" pitchFamily="18" charset="0"/>
              </a:rPr>
              <a:t>Lê</a:t>
            </a:r>
            <a:r>
              <a:rPr lang="en-US" sz="2000" b="1" kern="1200" dirty="0" smtClean="0">
                <a:solidFill>
                  <a:schemeClr val="tx1"/>
                </a:solidFill>
                <a:latin typeface="Times New Roman" pitchFamily="18" charset="0"/>
                <a:ea typeface="+mn-ea"/>
                <a:cs typeface="Times New Roman" pitchFamily="18" charset="0"/>
              </a:rPr>
              <a:t> </a:t>
            </a:r>
            <a:r>
              <a:rPr lang="en-US" sz="2000" b="1" kern="1200" dirty="0" err="1" smtClean="0">
                <a:solidFill>
                  <a:schemeClr val="tx1"/>
                </a:solidFill>
                <a:latin typeface="Times New Roman" pitchFamily="18" charset="0"/>
                <a:ea typeface="+mn-ea"/>
                <a:cs typeface="Times New Roman" pitchFamily="18" charset="0"/>
              </a:rPr>
              <a:t>Quỳnh</a:t>
            </a:r>
            <a:r>
              <a:rPr lang="en-US" sz="2000" b="1" kern="1200" dirty="0" smtClean="0">
                <a:solidFill>
                  <a:schemeClr val="tx1"/>
                </a:solidFill>
                <a:latin typeface="Times New Roman" pitchFamily="18" charset="0"/>
                <a:ea typeface="+mn-ea"/>
                <a:cs typeface="Times New Roman" pitchFamily="18" charset="0"/>
              </a:rPr>
              <a:t> </a:t>
            </a:r>
            <a:r>
              <a:rPr lang="en-US" sz="2000" b="1" kern="1200" dirty="0" err="1" smtClean="0">
                <a:solidFill>
                  <a:schemeClr val="tx1"/>
                </a:solidFill>
                <a:latin typeface="Times New Roman" pitchFamily="18" charset="0"/>
                <a:ea typeface="+mn-ea"/>
                <a:cs typeface="Times New Roman" pitchFamily="18" charset="0"/>
              </a:rPr>
              <a:t>Hoa</a:t>
            </a:r>
            <a:endParaRPr lang="en-US" sz="2000" b="1" kern="1200" dirty="0">
              <a:solidFill>
                <a:schemeClr val="tx1"/>
              </a:solidFill>
              <a:latin typeface="Times New Roman" pitchFamily="18" charset="0"/>
              <a:ea typeface="+mn-ea"/>
              <a:cs typeface="Times New Roman" pitchFamily="18" charset="0"/>
            </a:endParaRPr>
          </a:p>
        </p:txBody>
      </p:sp>
      <p:sp>
        <p:nvSpPr>
          <p:cNvPr id="28" name="Rectangle 27"/>
          <p:cNvSpPr/>
          <p:nvPr/>
        </p:nvSpPr>
        <p:spPr>
          <a:xfrm>
            <a:off x="2430862" y="3960661"/>
            <a:ext cx="4322618" cy="400110"/>
          </a:xfrm>
          <a:prstGeom prst="rect">
            <a:avLst/>
          </a:prstGeom>
        </p:spPr>
        <p:txBody>
          <a:bodyPr wrap="square">
            <a:spAutoFit/>
          </a:bodyPr>
          <a:lstStyle/>
          <a:p>
            <a:pPr>
              <a:buClrTx/>
              <a:buFontTx/>
              <a:buNone/>
            </a:pPr>
            <a:r>
              <a:rPr lang="en-US" sz="2000" b="1" kern="1200" dirty="0" err="1">
                <a:solidFill>
                  <a:schemeClr val="tx1"/>
                </a:solidFill>
                <a:latin typeface="Times New Roman" pitchFamily="18" charset="0"/>
                <a:ea typeface="+mn-ea"/>
                <a:cs typeface="Times New Roman" pitchFamily="18" charset="0"/>
              </a:rPr>
              <a:t>Đơn</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vị</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Trường</a:t>
            </a:r>
            <a:r>
              <a:rPr lang="en-US" sz="2000" b="1" kern="1200" dirty="0">
                <a:solidFill>
                  <a:schemeClr val="tx1"/>
                </a:solidFill>
                <a:latin typeface="Times New Roman" pitchFamily="18" charset="0"/>
                <a:ea typeface="+mn-ea"/>
                <a:cs typeface="Times New Roman" pitchFamily="18" charset="0"/>
              </a:rPr>
              <a:t> </a:t>
            </a:r>
            <a:r>
              <a:rPr lang="en-US" sz="2000" b="1" kern="1200" dirty="0" err="1">
                <a:solidFill>
                  <a:schemeClr val="tx1"/>
                </a:solidFill>
                <a:latin typeface="Times New Roman" pitchFamily="18" charset="0"/>
                <a:ea typeface="+mn-ea"/>
                <a:cs typeface="Times New Roman" pitchFamily="18" charset="0"/>
              </a:rPr>
              <a:t>mầm</a:t>
            </a:r>
            <a:r>
              <a:rPr lang="en-US" sz="2000" b="1" kern="1200" dirty="0">
                <a:solidFill>
                  <a:schemeClr val="tx1"/>
                </a:solidFill>
                <a:latin typeface="Times New Roman" pitchFamily="18" charset="0"/>
                <a:ea typeface="+mn-ea"/>
                <a:cs typeface="Times New Roman" pitchFamily="18" charset="0"/>
              </a:rPr>
              <a:t> non </a:t>
            </a:r>
            <a:r>
              <a:rPr lang="en-US" sz="2000" b="1" kern="1200" dirty="0" err="1" smtClean="0">
                <a:solidFill>
                  <a:schemeClr val="tx1"/>
                </a:solidFill>
                <a:latin typeface="Times New Roman" pitchFamily="18" charset="0"/>
                <a:ea typeface="+mn-ea"/>
                <a:cs typeface="Times New Roman" pitchFamily="18" charset="0"/>
              </a:rPr>
              <a:t>Nguyệt</a:t>
            </a:r>
            <a:r>
              <a:rPr lang="en-US" sz="2000" b="1" kern="1200" dirty="0" smtClean="0">
                <a:solidFill>
                  <a:schemeClr val="tx1"/>
                </a:solidFill>
                <a:latin typeface="Times New Roman" pitchFamily="18" charset="0"/>
                <a:ea typeface="+mn-ea"/>
                <a:cs typeface="Times New Roman" pitchFamily="18" charset="0"/>
              </a:rPr>
              <a:t> </a:t>
            </a:r>
            <a:r>
              <a:rPr lang="en-US" sz="2000" b="1" kern="1200" dirty="0" err="1" smtClean="0">
                <a:solidFill>
                  <a:schemeClr val="tx1"/>
                </a:solidFill>
                <a:latin typeface="Times New Roman" pitchFamily="18" charset="0"/>
                <a:ea typeface="+mn-ea"/>
                <a:cs typeface="Times New Roman" pitchFamily="18" charset="0"/>
              </a:rPr>
              <a:t>Quế</a:t>
            </a:r>
            <a:endParaRPr lang="en-US" sz="2000" b="1" kern="12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5309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4"/>
          <p:cNvSpPr txBox="1">
            <a:spLocks noGrp="1"/>
          </p:cNvSpPr>
          <p:nvPr>
            <p:ph type="subTitle" idx="4294967295"/>
          </p:nvPr>
        </p:nvSpPr>
        <p:spPr>
          <a:xfrm>
            <a:off x="304800" y="971550"/>
            <a:ext cx="2362200" cy="3657600"/>
          </a:xfrm>
          <a:prstGeom prst="rect">
            <a:avLst/>
          </a:prstGeom>
        </p:spPr>
        <p:txBody>
          <a:bodyPr spcFirstLastPara="1" wrap="square" lIns="91425" tIns="91425" rIns="91425" bIns="91425" anchor="t" anchorCtr="0">
            <a:noAutofit/>
          </a:bodyPr>
          <a:lstStyle/>
          <a:p>
            <a:pPr marL="0" indent="0" algn="just">
              <a:lnSpc>
                <a:spcPct val="150000"/>
              </a:lnSpc>
              <a:buNone/>
            </a:pPr>
            <a:r>
              <a:rPr lang="en-US" sz="1800" b="1" dirty="0" err="1">
                <a:solidFill>
                  <a:srgbClr val="0070C0"/>
                </a:solidFill>
                <a:latin typeface="Times New Roman" pitchFamily="18" charset="0"/>
                <a:cs typeface="Times New Roman" pitchFamily="18" charset="0"/>
              </a:rPr>
              <a:t>Hình</a:t>
            </a:r>
            <a:r>
              <a:rPr lang="en-US" sz="1800" b="1" dirty="0">
                <a:solidFill>
                  <a:srgbClr val="0070C0"/>
                </a:solidFill>
                <a:latin typeface="Times New Roman" pitchFamily="18" charset="0"/>
                <a:cs typeface="Times New Roman" pitchFamily="18" charset="0"/>
              </a:rPr>
              <a:t> </a:t>
            </a:r>
            <a:r>
              <a:rPr lang="en-US" sz="1800" b="1" dirty="0" smtClean="0">
                <a:solidFill>
                  <a:srgbClr val="0070C0"/>
                </a:solidFill>
                <a:latin typeface="Times New Roman" pitchFamily="18" charset="0"/>
                <a:cs typeface="Times New Roman" pitchFamily="18" charset="0"/>
              </a:rPr>
              <a:t>2: </a:t>
            </a:r>
            <a:r>
              <a:rPr lang="en-US" sz="1800" dirty="0" err="1">
                <a:solidFill>
                  <a:srgbClr val="0070C0"/>
                </a:solidFill>
                <a:latin typeface="Times New Roman" pitchFamily="18" charset="0"/>
                <a:cs typeface="Times New Roman" pitchFamily="18" charset="0"/>
              </a:rPr>
              <a:t>Trò</a:t>
            </a:r>
            <a:r>
              <a:rPr lang="en-US" sz="1800" dirty="0">
                <a:solidFill>
                  <a:srgbClr val="0070C0"/>
                </a:solidFill>
                <a:latin typeface="Times New Roman" pitchFamily="18" charset="0"/>
                <a:cs typeface="Times New Roman" pitchFamily="18" charset="0"/>
              </a:rPr>
              <a:t> </a:t>
            </a:r>
            <a:r>
              <a:rPr lang="en-US" sz="1800" dirty="0" err="1">
                <a:solidFill>
                  <a:srgbClr val="0070C0"/>
                </a:solidFill>
                <a:latin typeface="Times New Roman" pitchFamily="18" charset="0"/>
                <a:cs typeface="Times New Roman" pitchFamily="18" charset="0"/>
              </a:rPr>
              <a:t>chơi</a:t>
            </a:r>
            <a:r>
              <a:rPr lang="en-US" sz="1800" dirty="0">
                <a:solidFill>
                  <a:srgbClr val="0070C0"/>
                </a:solidFill>
                <a:latin typeface="Times New Roman" pitchFamily="18" charset="0"/>
                <a:cs typeface="Times New Roman" pitchFamily="18" charset="0"/>
              </a:rPr>
              <a:t> p</a:t>
            </a:r>
            <a:r>
              <a:rPr lang="vi-VN" sz="1800" dirty="0">
                <a:solidFill>
                  <a:srgbClr val="0070C0"/>
                </a:solidFill>
                <a:latin typeface="Times New Roman" pitchFamily="18" charset="0"/>
                <a:cs typeface="Times New Roman" pitchFamily="18" charset="0"/>
              </a:rPr>
              <a:t>hân biệt cao thấp: Bé hãy nối ô có chấm tròn với ngôi nhà có số tầng tương ứng</a:t>
            </a:r>
            <a:endParaRPr lang="en-ZW" sz="1800" dirty="0">
              <a:solidFill>
                <a:srgbClr val="0070C0"/>
              </a:solidFill>
              <a:latin typeface="Times New Roman" pitchFamily="18" charset="0"/>
              <a:cs typeface="Times New Roman" pitchFamily="18" charset="0"/>
            </a:endParaRPr>
          </a:p>
          <a:p>
            <a:pPr marL="228600" algn="just">
              <a:lnSpc>
                <a:spcPct val="150000"/>
              </a:lnSpc>
            </a:pPr>
            <a:endParaRPr lang="en-US" sz="1800" dirty="0">
              <a:solidFill>
                <a:srgbClr val="0070C0"/>
              </a:solidFill>
              <a:latin typeface="Times New Roman" pitchFamily="18" charset="0"/>
              <a:ea typeface="Times New Roman" panose="02020603050405020304" pitchFamily="18" charset="0"/>
              <a:cs typeface="Times New Roman" pitchFamily="18" charset="0"/>
            </a:endParaRPr>
          </a:p>
        </p:txBody>
      </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10</a:t>
            </a:fld>
            <a:endParaRPr>
              <a:solidFill>
                <a:srgbClr val="FFFFFF"/>
              </a:solidFill>
            </a:endParaRPr>
          </a:p>
        </p:txBody>
      </p:sp>
      <p:pic>
        <p:nvPicPr>
          <p:cNvPr id="5" name="Picture 4"/>
          <p:cNvPicPr>
            <a:picLocks noChangeAspect="1"/>
          </p:cNvPicPr>
          <p:nvPr/>
        </p:nvPicPr>
        <p:blipFill>
          <a:blip r:embed="rId3"/>
          <a:stretch>
            <a:fillRect/>
          </a:stretch>
        </p:blipFill>
        <p:spPr>
          <a:xfrm>
            <a:off x="2743199" y="133350"/>
            <a:ext cx="6157191" cy="4419600"/>
          </a:xfrm>
          <a:prstGeom prst="rect">
            <a:avLst/>
          </a:prstGeom>
        </p:spPr>
      </p:pic>
    </p:spTree>
    <p:extLst>
      <p:ext uri="{BB962C8B-B14F-4D97-AF65-F5344CB8AC3E}">
        <p14:creationId xmlns:p14="http://schemas.microsoft.com/office/powerpoint/2010/main" val="999895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Google Shape;232;p19"/>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4" name="Rounded Rectangle 3"/>
          <p:cNvSpPr/>
          <p:nvPr/>
        </p:nvSpPr>
        <p:spPr>
          <a:xfrm>
            <a:off x="468086" y="1123950"/>
            <a:ext cx="3951514" cy="3779529"/>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81;p14"/>
          <p:cNvSpPr txBox="1">
            <a:spLocks/>
          </p:cNvSpPr>
          <p:nvPr/>
        </p:nvSpPr>
        <p:spPr>
          <a:xfrm>
            <a:off x="1578429" y="59871"/>
            <a:ext cx="6400800" cy="8567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ctr"/>
            <a:r>
              <a:rPr lang="vi-VN" sz="1800" i="1" dirty="0" smtClean="0">
                <a:solidFill>
                  <a:srgbClr val="FF0000"/>
                </a:solidFill>
                <a:latin typeface="+mj-lt"/>
              </a:rPr>
              <a:t>Biện pháp </a:t>
            </a:r>
            <a:r>
              <a:rPr lang="en-US" sz="1800" i="1" dirty="0" smtClean="0">
                <a:solidFill>
                  <a:srgbClr val="FF0000"/>
                </a:solidFill>
                <a:latin typeface="+mj-lt"/>
              </a:rPr>
              <a:t>2</a:t>
            </a:r>
            <a:r>
              <a:rPr lang="vi-VN" sz="1800" i="1" dirty="0" smtClean="0">
                <a:solidFill>
                  <a:srgbClr val="FF0000"/>
                </a:solidFill>
                <a:latin typeface="+mj-lt"/>
              </a:rPr>
              <a:t>: </a:t>
            </a:r>
            <a:r>
              <a:rPr lang="en-US" sz="1800" i="1" dirty="0" smtClean="0">
                <a:solidFill>
                  <a:srgbClr val="FF0000"/>
                </a:solidFill>
                <a:latin typeface="+mj-lt"/>
              </a:rPr>
              <a:t/>
            </a:r>
            <a:br>
              <a:rPr lang="en-US" sz="1800" i="1" dirty="0" smtClean="0">
                <a:solidFill>
                  <a:srgbClr val="FF0000"/>
                </a:solidFill>
                <a:latin typeface="+mj-lt"/>
              </a:rPr>
            </a:br>
            <a:r>
              <a:rPr lang="vi-VN" sz="1800" i="1" dirty="0" smtClean="0">
                <a:solidFill>
                  <a:srgbClr val="1108C8"/>
                </a:solidFill>
                <a:latin typeface="+mj-lt"/>
              </a:rPr>
              <a:t>Dạy trẻ nhận biết chữ số, số lượng và số thứ tự trong phạm vi </a:t>
            </a:r>
            <a:r>
              <a:rPr lang="en-US" sz="1800" i="1" dirty="0">
                <a:solidFill>
                  <a:srgbClr val="1108C8"/>
                </a:solidFill>
                <a:latin typeface="+mj-lt"/>
              </a:rPr>
              <a:t>5</a:t>
            </a:r>
            <a:endParaRPr lang="en-ZW" sz="1800" dirty="0">
              <a:solidFill>
                <a:srgbClr val="1108C8"/>
              </a:solidFill>
              <a:latin typeface="+mj-lt"/>
            </a:endParaRPr>
          </a:p>
        </p:txBody>
      </p:sp>
      <p:sp>
        <p:nvSpPr>
          <p:cNvPr id="5" name="TextBox 4"/>
          <p:cNvSpPr txBox="1"/>
          <p:nvPr/>
        </p:nvSpPr>
        <p:spPr>
          <a:xfrm>
            <a:off x="631371" y="1123950"/>
            <a:ext cx="3624943" cy="3939540"/>
          </a:xfrm>
          <a:prstGeom prst="rect">
            <a:avLst/>
          </a:prstGeom>
          <a:noFill/>
        </p:spPr>
        <p:txBody>
          <a:bodyPr wrap="square" rtlCol="0">
            <a:spAutoFit/>
          </a:bodyPr>
          <a:lstStyle/>
          <a:p>
            <a:pPr algn="just"/>
            <a:r>
              <a:rPr lang="en-US" b="1" dirty="0" smtClean="0">
                <a:solidFill>
                  <a:srgbClr val="1108C8"/>
                </a:solidFill>
                <a:latin typeface="Times New Roman" pitchFamily="18" charset="0"/>
                <a:cs typeface="Times New Roman" pitchFamily="18" charset="0"/>
              </a:rPr>
              <a:t>   </a:t>
            </a:r>
            <a:r>
              <a:rPr lang="en-US" b="1" dirty="0" err="1" smtClean="0">
                <a:solidFill>
                  <a:srgbClr val="1108C8"/>
                </a:solidFill>
                <a:latin typeface="Times New Roman" pitchFamily="18" charset="0"/>
                <a:cs typeface="Times New Roman" pitchFamily="18" charset="0"/>
              </a:rPr>
              <a:t>Nhận</a:t>
            </a:r>
            <a:r>
              <a:rPr lang="en-US" b="1" dirty="0" smtClean="0">
                <a:solidFill>
                  <a:srgbClr val="1108C8"/>
                </a:solidFill>
                <a:latin typeface="Times New Roman" pitchFamily="18" charset="0"/>
                <a:cs typeface="Times New Roman" pitchFamily="18" charset="0"/>
              </a:rPr>
              <a:t> </a:t>
            </a:r>
            <a:r>
              <a:rPr lang="en-US" b="1" dirty="0" err="1">
                <a:solidFill>
                  <a:srgbClr val="1108C8"/>
                </a:solidFill>
                <a:latin typeface="Times New Roman" pitchFamily="18" charset="0"/>
                <a:cs typeface="Times New Roman" pitchFamily="18" charset="0"/>
              </a:rPr>
              <a:t>biết</a:t>
            </a:r>
            <a:r>
              <a:rPr lang="en-US" b="1" dirty="0">
                <a:solidFill>
                  <a:srgbClr val="1108C8"/>
                </a:solidFill>
                <a:latin typeface="Times New Roman" pitchFamily="18" charset="0"/>
                <a:cs typeface="Times New Roman" pitchFamily="18" charset="0"/>
              </a:rPr>
              <a:t> </a:t>
            </a:r>
            <a:r>
              <a:rPr lang="en-US" b="1" dirty="0" err="1">
                <a:solidFill>
                  <a:srgbClr val="1108C8"/>
                </a:solidFill>
                <a:latin typeface="Times New Roman" pitchFamily="18" charset="0"/>
                <a:cs typeface="Times New Roman" pitchFamily="18" charset="0"/>
              </a:rPr>
              <a:t>các</a:t>
            </a:r>
            <a:r>
              <a:rPr lang="en-US" b="1" dirty="0">
                <a:solidFill>
                  <a:srgbClr val="1108C8"/>
                </a:solidFill>
                <a:latin typeface="Times New Roman" pitchFamily="18" charset="0"/>
                <a:cs typeface="Times New Roman" pitchFamily="18" charset="0"/>
              </a:rPr>
              <a:t> con </a:t>
            </a:r>
            <a:r>
              <a:rPr lang="en-US" b="1" dirty="0" err="1">
                <a:solidFill>
                  <a:srgbClr val="1108C8"/>
                </a:solidFill>
                <a:latin typeface="Times New Roman" pitchFamily="18" charset="0"/>
                <a:cs typeface="Times New Roman" pitchFamily="18" charset="0"/>
              </a:rPr>
              <a:t>số</a:t>
            </a:r>
            <a:r>
              <a:rPr lang="en-US" b="1" dirty="0">
                <a:solidFill>
                  <a:srgbClr val="1108C8"/>
                </a:solidFill>
                <a:latin typeface="Times New Roman" pitchFamily="18" charset="0"/>
                <a:cs typeface="Times New Roman" pitchFamily="18" charset="0"/>
              </a:rPr>
              <a:t> </a:t>
            </a:r>
            <a:r>
              <a:rPr lang="en-US" b="1" dirty="0" err="1">
                <a:solidFill>
                  <a:srgbClr val="1108C8"/>
                </a:solidFill>
                <a:latin typeface="Times New Roman" pitchFamily="18" charset="0"/>
                <a:cs typeface="Times New Roman" pitchFamily="18" charset="0"/>
              </a:rPr>
              <a:t>trong</a:t>
            </a:r>
            <a:r>
              <a:rPr lang="en-US" b="1" dirty="0">
                <a:solidFill>
                  <a:srgbClr val="1108C8"/>
                </a:solidFill>
                <a:latin typeface="Times New Roman" pitchFamily="18" charset="0"/>
                <a:cs typeface="Times New Roman" pitchFamily="18" charset="0"/>
              </a:rPr>
              <a:t> </a:t>
            </a:r>
            <a:r>
              <a:rPr lang="en-US" b="1" dirty="0" err="1">
                <a:solidFill>
                  <a:srgbClr val="1108C8"/>
                </a:solidFill>
                <a:latin typeface="Times New Roman" pitchFamily="18" charset="0"/>
                <a:cs typeface="Times New Roman" pitchFamily="18" charset="0"/>
              </a:rPr>
              <a:t>phạm</a:t>
            </a:r>
            <a:r>
              <a:rPr lang="en-US" b="1" dirty="0">
                <a:solidFill>
                  <a:srgbClr val="1108C8"/>
                </a:solidFill>
                <a:latin typeface="Times New Roman" pitchFamily="18" charset="0"/>
                <a:cs typeface="Times New Roman" pitchFamily="18" charset="0"/>
              </a:rPr>
              <a:t> vi </a:t>
            </a:r>
            <a:r>
              <a:rPr lang="en-US" b="1" dirty="0" smtClean="0">
                <a:solidFill>
                  <a:srgbClr val="1108C8"/>
                </a:solidFill>
                <a:latin typeface="Times New Roman" pitchFamily="18" charset="0"/>
                <a:cs typeface="Times New Roman" pitchFamily="18" charset="0"/>
              </a:rPr>
              <a:t>5 </a:t>
            </a:r>
            <a:endParaRPr lang="en-US" b="1" dirty="0">
              <a:solidFill>
                <a:srgbClr val="1108C8"/>
              </a:solidFill>
              <a:latin typeface="Times New Roman" pitchFamily="18" charset="0"/>
              <a:cs typeface="Times New Roman" pitchFamily="18" charset="0"/>
            </a:endParaRPr>
          </a:p>
          <a:p>
            <a:pPr marL="0" indent="114300" algn="just">
              <a:buNone/>
            </a:pPr>
            <a:r>
              <a:rPr lang="vi-VN" dirty="0">
                <a:solidFill>
                  <a:schemeClr val="tx1"/>
                </a:solidFill>
                <a:latin typeface="Times New Roman" pitchFamily="18" charset="0"/>
                <a:cs typeface="Times New Roman" pitchFamily="18" charset="0"/>
              </a:rPr>
              <a:t>Cô có thể dùng các thẻ số hoặc các </a:t>
            </a:r>
            <a:r>
              <a:rPr lang="en-US" dirty="0">
                <a:solidFill>
                  <a:schemeClr val="tx1"/>
                </a:solidFill>
                <a:latin typeface="Times New Roman" pitchFamily="18" charset="0"/>
                <a:cs typeface="Times New Roman" pitchFamily="18" charset="0"/>
              </a:rPr>
              <a:t>-</a:t>
            </a:r>
            <a:r>
              <a:rPr lang="vi-VN" dirty="0">
                <a:solidFill>
                  <a:schemeClr val="tx1"/>
                </a:solidFill>
                <a:latin typeface="Times New Roman" pitchFamily="18" charset="0"/>
                <a:cs typeface="Times New Roman" pitchFamily="18" charset="0"/>
              </a:rPr>
              <a:t>con số được cắt theo nét để trẻ nhìn, sờ và cảm nhận về đường bao của mỗi con số. Đồng thời, trẻ hiểu được con số đó được gắn với số lượng của nhóm đối tượng mà trẻ vừa đếm và các nhóm đối tượng khác có cùng số lượng.</a:t>
            </a:r>
            <a:r>
              <a:rPr lang="vi-VN" b="1" dirty="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Hoạt động này có thể tiến hành cùng với hoạt động nhận biết số lượng của 1 nhóm đối tượng. Cần dán các thẻ số từ 1 đến 10 (kèm với tranh minh hoạ số lượng) ở các góc chơi để trẻ thực hiện hoạt động nhận biết chữ số, tìm số ở các hoạt động.</a:t>
            </a:r>
            <a:endParaRPr lang="en-US" dirty="0">
              <a:solidFill>
                <a:schemeClr val="tx1"/>
              </a:solidFill>
              <a:latin typeface="Times New Roman" pitchFamily="18" charset="0"/>
              <a:cs typeface="Times New Roman" pitchFamily="18" charset="0"/>
            </a:endParaRPr>
          </a:p>
          <a:p>
            <a:pPr marL="0" indent="0" algn="just">
              <a:buNone/>
            </a:pPr>
            <a:r>
              <a:rPr lang="en-US" dirty="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Giáo viên cũng có thể cho trẻ tìm những con số từ 1 đến </a:t>
            </a:r>
            <a:r>
              <a:rPr lang="vi-VN" dirty="0" smtClean="0">
                <a:solidFill>
                  <a:schemeClr val="tx1"/>
                </a:solidFill>
                <a:latin typeface="Times New Roman" pitchFamily="18" charset="0"/>
                <a:cs typeface="Times New Roman" pitchFamily="18" charset="0"/>
              </a:rPr>
              <a:t>10 </a:t>
            </a:r>
            <a:r>
              <a:rPr lang="vi-VN" dirty="0">
                <a:solidFill>
                  <a:schemeClr val="tx1"/>
                </a:solidFill>
                <a:latin typeface="Times New Roman" pitchFamily="18" charset="0"/>
                <a:cs typeface="Times New Roman" pitchFamily="18" charset="0"/>
              </a:rPr>
              <a:t>ở mọi nơi trong lớp, cho trẻ làm quen với các con số thông qua hình thức trò chơi, tìm số ở các trang sách báo, tạp chí tại góc sách truyện</a:t>
            </a:r>
            <a:endParaRPr lang="en-US" dirty="0">
              <a:solidFill>
                <a:schemeClr val="tx1"/>
              </a:solidFill>
              <a:latin typeface="Times New Roman" pitchFamily="18" charset="0"/>
              <a:cs typeface="Times New Roman" pitchFamily="18" charset="0"/>
            </a:endParaRPr>
          </a:p>
          <a:p>
            <a:endParaRPr lang="en-US" sz="1200" dirty="0">
              <a:solidFill>
                <a:schemeClr val="tx1"/>
              </a:solidFill>
              <a:latin typeface="+mj-lt"/>
            </a:endParaRPr>
          </a:p>
        </p:txBody>
      </p:sp>
      <p:sp>
        <p:nvSpPr>
          <p:cNvPr id="12" name="Rounded Rectangle 11"/>
          <p:cNvSpPr/>
          <p:nvPr/>
        </p:nvSpPr>
        <p:spPr>
          <a:xfrm>
            <a:off x="4800600" y="1123951"/>
            <a:ext cx="3962400" cy="3793136"/>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ZW" b="1" dirty="0" err="1">
                <a:solidFill>
                  <a:srgbClr val="1108C8"/>
                </a:solidFill>
                <a:latin typeface="Times New Roman" pitchFamily="18" charset="0"/>
                <a:cs typeface="Times New Roman" pitchFamily="18" charset="0"/>
              </a:rPr>
              <a:t>Nhận</a:t>
            </a:r>
            <a:r>
              <a:rPr lang="en-ZW" b="1" dirty="0">
                <a:solidFill>
                  <a:srgbClr val="1108C8"/>
                </a:solidFill>
                <a:latin typeface="Times New Roman" pitchFamily="18" charset="0"/>
                <a:cs typeface="Times New Roman" pitchFamily="18" charset="0"/>
              </a:rPr>
              <a:t> </a:t>
            </a:r>
            <a:r>
              <a:rPr lang="en-ZW" b="1" dirty="0" err="1">
                <a:solidFill>
                  <a:srgbClr val="1108C8"/>
                </a:solidFill>
                <a:latin typeface="Times New Roman" pitchFamily="18" charset="0"/>
                <a:cs typeface="Times New Roman" pitchFamily="18" charset="0"/>
              </a:rPr>
              <a:t>biết</a:t>
            </a:r>
            <a:r>
              <a:rPr lang="en-ZW" b="1" dirty="0">
                <a:solidFill>
                  <a:srgbClr val="1108C8"/>
                </a:solidFill>
                <a:latin typeface="Times New Roman" pitchFamily="18" charset="0"/>
                <a:cs typeface="Times New Roman" pitchFamily="18" charset="0"/>
              </a:rPr>
              <a:t> </a:t>
            </a:r>
            <a:r>
              <a:rPr lang="en-ZW" b="1" dirty="0" err="1">
                <a:solidFill>
                  <a:srgbClr val="1108C8"/>
                </a:solidFill>
                <a:latin typeface="Times New Roman" pitchFamily="18" charset="0"/>
                <a:cs typeface="Times New Roman" pitchFamily="18" charset="0"/>
              </a:rPr>
              <a:t>số</a:t>
            </a:r>
            <a:r>
              <a:rPr lang="en-ZW" b="1" dirty="0">
                <a:solidFill>
                  <a:srgbClr val="1108C8"/>
                </a:solidFill>
                <a:latin typeface="Times New Roman" pitchFamily="18" charset="0"/>
                <a:cs typeface="Times New Roman" pitchFamily="18" charset="0"/>
              </a:rPr>
              <a:t> </a:t>
            </a:r>
            <a:r>
              <a:rPr lang="en-ZW" b="1" dirty="0" err="1">
                <a:solidFill>
                  <a:srgbClr val="1108C8"/>
                </a:solidFill>
                <a:latin typeface="Times New Roman" pitchFamily="18" charset="0"/>
                <a:cs typeface="Times New Roman" pitchFamily="18" charset="0"/>
              </a:rPr>
              <a:t>thứ</a:t>
            </a:r>
            <a:r>
              <a:rPr lang="en-ZW" b="1" dirty="0">
                <a:solidFill>
                  <a:srgbClr val="1108C8"/>
                </a:solidFill>
                <a:latin typeface="Times New Roman" pitchFamily="18" charset="0"/>
                <a:cs typeface="Times New Roman" pitchFamily="18" charset="0"/>
              </a:rPr>
              <a:t> </a:t>
            </a:r>
            <a:r>
              <a:rPr lang="en-ZW" b="1" dirty="0" err="1">
                <a:solidFill>
                  <a:srgbClr val="1108C8"/>
                </a:solidFill>
                <a:latin typeface="Times New Roman" pitchFamily="18" charset="0"/>
                <a:cs typeface="Times New Roman" pitchFamily="18" charset="0"/>
              </a:rPr>
              <a:t>tự</a:t>
            </a:r>
            <a:r>
              <a:rPr lang="en-ZW" b="1" dirty="0">
                <a:solidFill>
                  <a:srgbClr val="1108C8"/>
                </a:solidFill>
                <a:latin typeface="Times New Roman" pitchFamily="18" charset="0"/>
                <a:cs typeface="Times New Roman" pitchFamily="18" charset="0"/>
              </a:rPr>
              <a:t> </a:t>
            </a:r>
            <a:r>
              <a:rPr lang="en-ZW" b="1" dirty="0" err="1">
                <a:solidFill>
                  <a:srgbClr val="1108C8"/>
                </a:solidFill>
                <a:latin typeface="Times New Roman" pitchFamily="18" charset="0"/>
                <a:cs typeface="Times New Roman" pitchFamily="18" charset="0"/>
              </a:rPr>
              <a:t>trong</a:t>
            </a:r>
            <a:r>
              <a:rPr lang="en-ZW" b="1" dirty="0">
                <a:solidFill>
                  <a:srgbClr val="1108C8"/>
                </a:solidFill>
                <a:latin typeface="Times New Roman" pitchFamily="18" charset="0"/>
                <a:cs typeface="Times New Roman" pitchFamily="18" charset="0"/>
              </a:rPr>
              <a:t> </a:t>
            </a:r>
            <a:r>
              <a:rPr lang="en-ZW" b="1" dirty="0" err="1">
                <a:solidFill>
                  <a:srgbClr val="1108C8"/>
                </a:solidFill>
                <a:latin typeface="Times New Roman" pitchFamily="18" charset="0"/>
                <a:cs typeface="Times New Roman" pitchFamily="18" charset="0"/>
              </a:rPr>
              <a:t>phạm</a:t>
            </a:r>
            <a:r>
              <a:rPr lang="en-ZW" b="1" dirty="0">
                <a:solidFill>
                  <a:srgbClr val="1108C8"/>
                </a:solidFill>
                <a:latin typeface="Times New Roman" pitchFamily="18" charset="0"/>
                <a:cs typeface="Times New Roman" pitchFamily="18" charset="0"/>
              </a:rPr>
              <a:t> vi </a:t>
            </a:r>
            <a:r>
              <a:rPr lang="en-ZW" b="1" dirty="0" smtClean="0">
                <a:solidFill>
                  <a:srgbClr val="1108C8"/>
                </a:solidFill>
                <a:latin typeface="Times New Roman" pitchFamily="18" charset="0"/>
                <a:cs typeface="Times New Roman" pitchFamily="18" charset="0"/>
              </a:rPr>
              <a:t>5</a:t>
            </a:r>
            <a:endParaRPr lang="en-ZW" b="1" dirty="0">
              <a:solidFill>
                <a:srgbClr val="1108C8"/>
              </a:solidFill>
              <a:latin typeface="Times New Roman" pitchFamily="18" charset="0"/>
              <a:cs typeface="Times New Roman" pitchFamily="18" charset="0"/>
            </a:endParaRPr>
          </a:p>
          <a:p>
            <a:pPr marL="114300" indent="114300" algn="just">
              <a:buNone/>
            </a:pPr>
            <a:r>
              <a:rPr lang="vi-VN" dirty="0">
                <a:solidFill>
                  <a:schemeClr val="tx1"/>
                </a:solidFill>
                <a:latin typeface="Times New Roman" pitchFamily="18" charset="0"/>
                <a:cs typeface="Times New Roman" pitchFamily="18" charset="0"/>
              </a:rPr>
              <a:t>Trẻ 5 tuổi nhận biết số thứ tự trong phạm vi 10 thông qua: các trò chơi mang tính chất thi đua, xếp hạng (thứ nhất, thứ 2, thứ 3…); qua các hoạt động xếp hàng và điểm danh; qua hoạt động nối các con số theo trình tự để tạo nên hình ảnh của vật nào đó; xếp các thẻ số theo thứ tự 1 – 10. </a:t>
            </a:r>
            <a:endParaRPr lang="en-ZW" dirty="0">
              <a:solidFill>
                <a:schemeClr val="tx1"/>
              </a:solidFill>
              <a:latin typeface="Times New Roman" pitchFamily="18" charset="0"/>
              <a:cs typeface="Times New Roman" pitchFamily="18" charset="0"/>
            </a:endParaRPr>
          </a:p>
          <a:p>
            <a:pPr marL="114300" indent="168275" algn="just">
              <a:buNone/>
            </a:pPr>
            <a:r>
              <a:rPr lang="vi-VN" dirty="0">
                <a:solidFill>
                  <a:schemeClr val="tx1"/>
                </a:solidFill>
                <a:latin typeface="Times New Roman" pitchFamily="18" charset="0"/>
                <a:cs typeface="Times New Roman" pitchFamily="18" charset="0"/>
              </a:rPr>
              <a:t>Ở nhà, khi xem ti vi, khi ngồi chơi, đọc sách báo cùng con, phụ huynh nên động viên, khuyến khích con mình nhận biết các con số, số thứ tự..  hay tự nghĩ ra những câu đố về toán để trẻ đoán.</a:t>
            </a:r>
            <a:endParaRPr lang="en-ZW" dirty="0">
              <a:solidFill>
                <a:schemeClr val="tx1"/>
              </a:solidFill>
              <a:latin typeface="Times New Roman" pitchFamily="18" charset="0"/>
              <a:cs typeface="Times New Roman" pitchFamily="18" charset="0"/>
            </a:endParaRPr>
          </a:p>
          <a:p>
            <a:pPr algn="ctr"/>
            <a:endParaRPr lang="en-US" sz="1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9"/>
        <p:cNvGrpSpPr/>
        <p:nvPr/>
      </p:nvGrpSpPr>
      <p:grpSpPr>
        <a:xfrm>
          <a:off x="0" y="0"/>
          <a:ext cx="0" cy="0"/>
          <a:chOff x="0" y="0"/>
          <a:chExt cx="0" cy="0"/>
        </a:xfrm>
      </p:grpSpPr>
      <p:sp>
        <p:nvSpPr>
          <p:cNvPr id="360" name="Google Shape;360;p34"/>
          <p:cNvSpPr/>
          <p:nvPr/>
        </p:nvSpPr>
        <p:spPr>
          <a:xfrm>
            <a:off x="3429000" y="209550"/>
            <a:ext cx="5085749" cy="480060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81D1EC"/>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4158834" y="1037417"/>
            <a:ext cx="4165500" cy="265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Condensed"/>
                <a:ea typeface="Roboto Condensed"/>
                <a:cs typeface="Roboto Condensed"/>
                <a:sym typeface="Roboto Condensed"/>
              </a:rPr>
              <a:t>Place your screenshot here</a:t>
            </a:r>
            <a:endParaRPr sz="1000">
              <a:solidFill>
                <a:srgbClr val="FFFFFF"/>
              </a:solidFill>
              <a:latin typeface="Roboto Condensed"/>
              <a:ea typeface="Roboto Condensed"/>
              <a:cs typeface="Roboto Condensed"/>
              <a:sym typeface="Roboto Condensed"/>
            </a:endParaRPr>
          </a:p>
        </p:txBody>
      </p:sp>
      <p:sp>
        <p:nvSpPr>
          <p:cNvPr id="362" name="Google Shape;362;p34"/>
          <p:cNvSpPr txBox="1">
            <a:spLocks noGrp="1"/>
          </p:cNvSpPr>
          <p:nvPr>
            <p:ph type="body" idx="4294967295"/>
          </p:nvPr>
        </p:nvSpPr>
        <p:spPr>
          <a:xfrm>
            <a:off x="457200" y="749910"/>
            <a:ext cx="2779750" cy="2971800"/>
          </a:xfrm>
          <a:prstGeom prst="rect">
            <a:avLst/>
          </a:prstGeom>
        </p:spPr>
        <p:txBody>
          <a:bodyPr spcFirstLastPara="1" wrap="square" lIns="91425" tIns="91425" rIns="91425" bIns="91425" anchor="ctr" anchorCtr="0">
            <a:noAutofit/>
          </a:bodyPr>
          <a:lstStyle/>
          <a:p>
            <a:pPr marL="101600" indent="0">
              <a:buNone/>
            </a:pPr>
            <a:r>
              <a:rPr lang="en-US" sz="1800" b="1" dirty="0" err="1">
                <a:solidFill>
                  <a:schemeClr val="bg1"/>
                </a:solidFill>
                <a:latin typeface="Times New Roman" pitchFamily="18" charset="0"/>
                <a:cs typeface="Times New Roman" pitchFamily="18" charset="0"/>
              </a:rPr>
              <a:t>Hình</a:t>
            </a:r>
            <a:r>
              <a:rPr lang="en-US" sz="1800" b="1" dirty="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3: </a:t>
            </a:r>
            <a:r>
              <a:rPr lang="vi-VN" sz="1800" dirty="0">
                <a:solidFill>
                  <a:schemeClr val="bg1"/>
                </a:solidFill>
                <a:latin typeface="Times New Roman" pitchFamily="18" charset="0"/>
                <a:cs typeface="Times New Roman" pitchFamily="18" charset="0"/>
              </a:rPr>
              <a:t>Trò chơi Nhận biết biển số xe; Bé tô chữ số theo nét chấm mờ; Bé tập </a:t>
            </a:r>
            <a:r>
              <a:rPr lang="vi-VN" sz="1800" dirty="0" smtClean="0">
                <a:solidFill>
                  <a:schemeClr val="bg1"/>
                </a:solidFill>
                <a:latin typeface="Times New Roman" pitchFamily="18" charset="0"/>
                <a:cs typeface="Times New Roman" pitchFamily="18" charset="0"/>
              </a:rPr>
              <a:t>đọc</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tìm</a:t>
            </a:r>
            <a:r>
              <a:rPr lang="vi-VN" sz="1800" dirty="0" smtClean="0">
                <a:solidFill>
                  <a:schemeClr val="bg1"/>
                </a:solidFill>
                <a:latin typeface="Times New Roman" pitchFamily="18" charset="0"/>
                <a:cs typeface="Times New Roman" pitchFamily="18" charset="0"/>
              </a:rPr>
              <a:t> </a:t>
            </a:r>
            <a:r>
              <a:rPr lang="vi-VN" sz="1800" dirty="0">
                <a:solidFill>
                  <a:schemeClr val="bg1"/>
                </a:solidFill>
                <a:latin typeface="Times New Roman" pitchFamily="18" charset="0"/>
                <a:cs typeface="Times New Roman" pitchFamily="18" charset="0"/>
              </a:rPr>
              <a:t>các chữ </a:t>
            </a:r>
            <a:r>
              <a:rPr lang="vi-VN" sz="1800" dirty="0" smtClean="0">
                <a:solidFill>
                  <a:schemeClr val="bg1"/>
                </a:solidFill>
                <a:latin typeface="Times New Roman" pitchFamily="18" charset="0"/>
                <a:cs typeface="Times New Roman" pitchFamily="18" charset="0"/>
              </a:rPr>
              <a:t>số</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trong</a:t>
            </a:r>
            <a:r>
              <a:rPr lang="en-US" sz="1800" dirty="0" smtClean="0">
                <a:solidFill>
                  <a:schemeClr val="bg1"/>
                </a:solidFill>
                <a:latin typeface="Times New Roman" pitchFamily="18" charset="0"/>
                <a:cs typeface="Times New Roman" pitchFamily="18" charset="0"/>
              </a:rPr>
              <a:t> </a:t>
            </a:r>
            <a:r>
              <a:rPr lang="en-US" sz="1800" dirty="0" err="1" smtClean="0">
                <a:solidFill>
                  <a:schemeClr val="bg1"/>
                </a:solidFill>
                <a:latin typeface="Times New Roman" pitchFamily="18" charset="0"/>
                <a:cs typeface="Times New Roman" pitchFamily="18" charset="0"/>
              </a:rPr>
              <a:t>phạm</a:t>
            </a:r>
            <a:r>
              <a:rPr lang="en-US" sz="1800" dirty="0" smtClean="0">
                <a:solidFill>
                  <a:schemeClr val="bg1"/>
                </a:solidFill>
                <a:latin typeface="Times New Roman" pitchFamily="18" charset="0"/>
                <a:cs typeface="Times New Roman" pitchFamily="18" charset="0"/>
              </a:rPr>
              <a:t> vi 5</a:t>
            </a:r>
            <a:r>
              <a:rPr lang="vi-VN" sz="1800" dirty="0" smtClean="0">
                <a:solidFill>
                  <a:schemeClr val="bg1"/>
                </a:solidFill>
                <a:latin typeface="Times New Roman" pitchFamily="18" charset="0"/>
                <a:cs typeface="Times New Roman" pitchFamily="18" charset="0"/>
              </a:rPr>
              <a:t> </a:t>
            </a:r>
            <a:r>
              <a:rPr lang="vi-VN" sz="1800" dirty="0">
                <a:solidFill>
                  <a:schemeClr val="bg1"/>
                </a:solidFill>
                <a:latin typeface="Times New Roman" pitchFamily="18" charset="0"/>
                <a:cs typeface="Times New Roman" pitchFamily="18" charset="0"/>
              </a:rPr>
              <a:t>có trên biển số xe </a:t>
            </a:r>
            <a:endParaRPr lang="en-ZW" sz="1800" b="1" dirty="0">
              <a:solidFill>
                <a:schemeClr val="bg1"/>
              </a:solidFill>
              <a:latin typeface="Times New Roman" pitchFamily="18" charset="0"/>
              <a:cs typeface="Times New Roman" pitchFamily="18" charset="0"/>
            </a:endParaRPr>
          </a:p>
        </p:txBody>
      </p:sp>
      <p:sp>
        <p:nvSpPr>
          <p:cNvPr id="363" name="Google Shape;363;p3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6" name="Picture 5"/>
          <p:cNvPicPr>
            <a:picLocks noChangeAspect="1"/>
          </p:cNvPicPr>
          <p:nvPr/>
        </p:nvPicPr>
        <p:blipFill>
          <a:blip r:embed="rId3"/>
          <a:stretch>
            <a:fillRect/>
          </a:stretch>
        </p:blipFill>
        <p:spPr>
          <a:xfrm>
            <a:off x="3723974" y="521310"/>
            <a:ext cx="4495800" cy="3429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2590800" y="133350"/>
            <a:ext cx="4724400" cy="776250"/>
          </a:xfrm>
          <a:prstGeom prst="rect">
            <a:avLst/>
          </a:prstGeom>
        </p:spPr>
        <p:txBody>
          <a:bodyPr spcFirstLastPara="1" wrap="square" lIns="91425" tIns="91425" rIns="91425" bIns="91425" anchor="b" anchorCtr="0">
            <a:noAutofit/>
          </a:bodyPr>
          <a:lstStyle/>
          <a:p>
            <a:pPr algn="ctr"/>
            <a:r>
              <a:rPr lang="vi-VN" sz="1800" i="1" dirty="0">
                <a:solidFill>
                  <a:srgbClr val="FF0000"/>
                </a:solidFill>
                <a:latin typeface="+mj-lt"/>
              </a:rPr>
              <a:t>Biện pháp </a:t>
            </a:r>
            <a:r>
              <a:rPr lang="en-US" sz="1800" i="1" dirty="0">
                <a:solidFill>
                  <a:srgbClr val="FF0000"/>
                </a:solidFill>
                <a:latin typeface="+mj-lt"/>
              </a:rPr>
              <a:t>3</a:t>
            </a:r>
            <a:r>
              <a:rPr lang="vi-VN" sz="1800" i="1" dirty="0" smtClean="0">
                <a:solidFill>
                  <a:srgbClr val="FF0000"/>
                </a:solidFill>
                <a:latin typeface="+mj-lt"/>
              </a:rPr>
              <a:t>: </a:t>
            </a:r>
            <a:r>
              <a:rPr lang="en-US" sz="1800" i="1" dirty="0" smtClean="0">
                <a:solidFill>
                  <a:srgbClr val="FF0000"/>
                </a:solidFill>
                <a:latin typeface="+mj-lt"/>
              </a:rPr>
              <a:t/>
            </a:r>
            <a:br>
              <a:rPr lang="en-US" sz="1800" i="1" dirty="0" smtClean="0">
                <a:solidFill>
                  <a:srgbClr val="FF0000"/>
                </a:solidFill>
                <a:latin typeface="+mj-lt"/>
              </a:rPr>
            </a:br>
            <a:r>
              <a:rPr lang="vi-VN" sz="1800" i="1" dirty="0" smtClean="0">
                <a:solidFill>
                  <a:srgbClr val="1108C8"/>
                </a:solidFill>
                <a:latin typeface="+mj-lt"/>
              </a:rPr>
              <a:t>Dạy </a:t>
            </a:r>
            <a:r>
              <a:rPr lang="vi-VN" sz="1800" i="1" dirty="0">
                <a:solidFill>
                  <a:srgbClr val="1108C8"/>
                </a:solidFill>
                <a:latin typeface="+mj-lt"/>
              </a:rPr>
              <a:t>trẻ </a:t>
            </a:r>
            <a:r>
              <a:rPr lang="en-US" sz="1800" i="1" dirty="0" err="1" smtClean="0">
                <a:solidFill>
                  <a:srgbClr val="1108C8"/>
                </a:solidFill>
                <a:latin typeface="Times New Roman" pitchFamily="18" charset="0"/>
                <a:cs typeface="Times New Roman" pitchFamily="18" charset="0"/>
              </a:rPr>
              <a:t>gộp</a:t>
            </a:r>
            <a:r>
              <a:rPr lang="en-US" sz="1800" i="1" dirty="0" smtClean="0">
                <a:solidFill>
                  <a:srgbClr val="1108C8"/>
                </a:solidFill>
                <a:latin typeface="Times New Roman" pitchFamily="18" charset="0"/>
                <a:cs typeface="Times New Roman" pitchFamily="18" charset="0"/>
              </a:rPr>
              <a:t> 2 </a:t>
            </a:r>
            <a:r>
              <a:rPr lang="en-US" sz="1800" i="1" dirty="0" err="1" smtClean="0">
                <a:solidFill>
                  <a:srgbClr val="1108C8"/>
                </a:solidFill>
                <a:latin typeface="Times New Roman" pitchFamily="18" charset="0"/>
                <a:cs typeface="Times New Roman" pitchFamily="18" charset="0"/>
              </a:rPr>
              <a:t>nhóm</a:t>
            </a:r>
            <a:r>
              <a:rPr lang="en-US" sz="1800" i="1" dirty="0" smtClean="0">
                <a:solidFill>
                  <a:srgbClr val="1108C8"/>
                </a:solidFill>
                <a:latin typeface="Times New Roman" pitchFamily="18" charset="0"/>
                <a:cs typeface="Times New Roman" pitchFamily="18" charset="0"/>
              </a:rPr>
              <a:t> </a:t>
            </a:r>
            <a:r>
              <a:rPr lang="en-US" sz="1800" i="1" dirty="0" err="1" smtClean="0">
                <a:solidFill>
                  <a:srgbClr val="1108C8"/>
                </a:solidFill>
                <a:latin typeface="Times New Roman" pitchFamily="18" charset="0"/>
                <a:cs typeface="Times New Roman" pitchFamily="18" charset="0"/>
              </a:rPr>
              <a:t>đối</a:t>
            </a:r>
            <a:r>
              <a:rPr lang="en-US" sz="1800" i="1" dirty="0" smtClean="0">
                <a:solidFill>
                  <a:srgbClr val="1108C8"/>
                </a:solidFill>
                <a:latin typeface="Times New Roman" pitchFamily="18" charset="0"/>
                <a:cs typeface="Times New Roman" pitchFamily="18" charset="0"/>
              </a:rPr>
              <a:t> </a:t>
            </a:r>
            <a:r>
              <a:rPr lang="en-US" sz="1800" i="1" dirty="0" err="1" smtClean="0">
                <a:solidFill>
                  <a:srgbClr val="1108C8"/>
                </a:solidFill>
                <a:latin typeface="Times New Roman" pitchFamily="18" charset="0"/>
                <a:cs typeface="Times New Roman" pitchFamily="18" charset="0"/>
              </a:rPr>
              <a:t>tượng</a:t>
            </a:r>
            <a:r>
              <a:rPr lang="en-US" sz="1800" i="1" dirty="0" smtClean="0">
                <a:solidFill>
                  <a:srgbClr val="1108C8"/>
                </a:solidFill>
                <a:latin typeface="Times New Roman" pitchFamily="18" charset="0"/>
                <a:cs typeface="Times New Roman" pitchFamily="18" charset="0"/>
              </a:rPr>
              <a:t> </a:t>
            </a:r>
            <a:r>
              <a:rPr lang="en-US" sz="1800" i="1" dirty="0" err="1" smtClean="0">
                <a:solidFill>
                  <a:srgbClr val="1108C8"/>
                </a:solidFill>
                <a:latin typeface="Times New Roman" pitchFamily="18" charset="0"/>
                <a:cs typeface="Times New Roman" pitchFamily="18" charset="0"/>
              </a:rPr>
              <a:t>và</a:t>
            </a:r>
            <a:r>
              <a:rPr lang="en-US" sz="1800" i="1" dirty="0" smtClean="0">
                <a:solidFill>
                  <a:srgbClr val="1108C8"/>
                </a:solidFill>
                <a:latin typeface="Times New Roman" pitchFamily="18" charset="0"/>
                <a:cs typeface="Times New Roman" pitchFamily="18" charset="0"/>
              </a:rPr>
              <a:t> </a:t>
            </a:r>
            <a:r>
              <a:rPr lang="en-US" sz="1800" i="1" dirty="0" err="1" smtClean="0">
                <a:solidFill>
                  <a:srgbClr val="1108C8"/>
                </a:solidFill>
                <a:latin typeface="Times New Roman" pitchFamily="18" charset="0"/>
                <a:cs typeface="Times New Roman" pitchFamily="18" charset="0"/>
              </a:rPr>
              <a:t>đếm</a:t>
            </a:r>
            <a:endParaRPr lang="en-ZW" sz="1800" dirty="0">
              <a:solidFill>
                <a:srgbClr val="1108C8"/>
              </a:solidFill>
              <a:latin typeface="+mj-lt"/>
            </a:endParaRPr>
          </a:p>
        </p:txBody>
      </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
        <p:nvSpPr>
          <p:cNvPr id="2" name="Rectangle 1"/>
          <p:cNvSpPr/>
          <p:nvPr/>
        </p:nvSpPr>
        <p:spPr>
          <a:xfrm>
            <a:off x="402771" y="1276350"/>
            <a:ext cx="8229600" cy="1831271"/>
          </a:xfrm>
          <a:prstGeom prst="rect">
            <a:avLst/>
          </a:prstGeom>
        </p:spPr>
        <p:txBody>
          <a:bodyPr wrap="square">
            <a:spAutoFit/>
          </a:bodyPr>
          <a:lstStyle/>
          <a:p>
            <a:pPr marL="101600" lvl="0" algn="just">
              <a:spcBef>
                <a:spcPts val="600"/>
              </a:spcBef>
              <a:buClr>
                <a:srgbClr val="4BB5D9"/>
              </a:buClr>
              <a:buSzPts val="2000"/>
            </a:pPr>
            <a:r>
              <a:rPr lang="en-US" sz="1800" dirty="0">
                <a:solidFill>
                  <a:srgbClr val="002060"/>
                </a:solidFill>
                <a:latin typeface="Times New Roman" pitchFamily="18" charset="0"/>
                <a:ea typeface="Roboto Condensed"/>
                <a:cs typeface="Times New Roman" pitchFamily="18" charset="0"/>
                <a:sym typeface="Roboto Condensed"/>
              </a:rPr>
              <a:t>- </a:t>
            </a:r>
            <a:r>
              <a:rPr lang="vi-VN" sz="1800" dirty="0">
                <a:solidFill>
                  <a:srgbClr val="002060"/>
                </a:solidFill>
                <a:latin typeface="Times New Roman" pitchFamily="18" charset="0"/>
                <a:ea typeface="Roboto Condensed"/>
                <a:cs typeface="Times New Roman" pitchFamily="18" charset="0"/>
                <a:sym typeface="Roboto Condensed"/>
              </a:rPr>
              <a:t>Khi trẻ đã nhận biết được số lượng của nhóm, giáo viên hãy cho trẻ gộp các nhóm và cho trẻ thao tác trên các nhóm đối tượng cụ thể. Nhóm mới được gộp từ hai nhóm, có số lượng không vượt quá số lượng trẻ đã biết. Đối với trẻ </a:t>
            </a:r>
            <a:r>
              <a:rPr lang="en-US" sz="1800" dirty="0" smtClean="0">
                <a:solidFill>
                  <a:srgbClr val="002060"/>
                </a:solidFill>
                <a:latin typeface="Times New Roman" pitchFamily="18" charset="0"/>
                <a:ea typeface="Roboto Condensed"/>
                <a:cs typeface="Times New Roman" pitchFamily="18" charset="0"/>
                <a:sym typeface="Roboto Condensed"/>
              </a:rPr>
              <a:t>4</a:t>
            </a:r>
            <a:r>
              <a:rPr lang="vi-VN" sz="1800" dirty="0" smtClean="0">
                <a:solidFill>
                  <a:srgbClr val="002060"/>
                </a:solidFill>
                <a:latin typeface="Times New Roman" pitchFamily="18" charset="0"/>
                <a:ea typeface="Roboto Condensed"/>
                <a:cs typeface="Times New Roman" pitchFamily="18" charset="0"/>
                <a:sym typeface="Roboto Condensed"/>
              </a:rPr>
              <a:t> </a:t>
            </a:r>
            <a:r>
              <a:rPr lang="vi-VN" sz="1800" dirty="0">
                <a:solidFill>
                  <a:srgbClr val="002060"/>
                </a:solidFill>
                <a:latin typeface="Times New Roman" pitchFamily="18" charset="0"/>
                <a:ea typeface="Roboto Condensed"/>
                <a:cs typeface="Times New Roman" pitchFamily="18" charset="0"/>
                <a:sym typeface="Roboto Condensed"/>
              </a:rPr>
              <a:t>tuổi thì sau khi đếm số lượng của nhóm mới tạo thành thì cô cho trẻ nói kết quả đếm.</a:t>
            </a:r>
            <a:endParaRPr lang="en-US" sz="1800" dirty="0">
              <a:solidFill>
                <a:srgbClr val="002060"/>
              </a:solidFill>
              <a:latin typeface="Times New Roman" pitchFamily="18" charset="0"/>
              <a:ea typeface="Roboto Condensed"/>
              <a:cs typeface="Times New Roman" pitchFamily="18" charset="0"/>
              <a:sym typeface="Roboto Condensed"/>
            </a:endParaRPr>
          </a:p>
          <a:p>
            <a:pPr marL="101600" lvl="0" algn="just">
              <a:spcBef>
                <a:spcPts val="600"/>
              </a:spcBef>
              <a:buClr>
                <a:srgbClr val="4BB5D9"/>
              </a:buClr>
              <a:buSzPts val="2000"/>
            </a:pPr>
            <a:r>
              <a:rPr lang="en-US" sz="1800" dirty="0">
                <a:solidFill>
                  <a:srgbClr val="002060"/>
                </a:solidFill>
                <a:latin typeface="Times New Roman" pitchFamily="18" charset="0"/>
                <a:ea typeface="Roboto Condensed"/>
                <a:cs typeface="Times New Roman" pitchFamily="18" charset="0"/>
                <a:sym typeface="Roboto Condensed"/>
              </a:rPr>
              <a:t>- </a:t>
            </a:r>
            <a:r>
              <a:rPr lang="vi-VN" sz="1800" dirty="0">
                <a:solidFill>
                  <a:srgbClr val="002060"/>
                </a:solidFill>
                <a:latin typeface="Times New Roman" pitchFamily="18" charset="0"/>
                <a:ea typeface="Roboto Condensed"/>
                <a:cs typeface="Times New Roman" pitchFamily="18" charset="0"/>
                <a:sym typeface="Roboto Condensed"/>
              </a:rPr>
              <a:t>Hay khi dạy trẻ hát bài “Tập đếm”, giáo viên có thể cho trẻ dùng các ngón tay của hai bàn tay để gộp và đếm theo lời bài hát. </a:t>
            </a:r>
            <a:endParaRPr lang="en-ZW" sz="1800" dirty="0">
              <a:solidFill>
                <a:srgbClr val="002060"/>
              </a:solidFill>
              <a:latin typeface="Times New Roman" pitchFamily="18" charset="0"/>
              <a:ea typeface="Roboto Condensed"/>
              <a:cs typeface="Times New Roman" pitchFamily="18" charset="0"/>
              <a:sym typeface="Roboto Condensed"/>
            </a:endParaRPr>
          </a:p>
        </p:txBody>
      </p:sp>
    </p:spTree>
    <p:extLst>
      <p:ext uri="{BB962C8B-B14F-4D97-AF65-F5344CB8AC3E}">
        <p14:creationId xmlns:p14="http://schemas.microsoft.com/office/powerpoint/2010/main" val="419292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81;p14"/>
          <p:cNvSpPr txBox="1">
            <a:spLocks/>
          </p:cNvSpPr>
          <p:nvPr/>
        </p:nvSpPr>
        <p:spPr bwMode="white">
          <a:xfrm>
            <a:off x="510143" y="-1569"/>
            <a:ext cx="8144000" cy="13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lvl1pPr algn="ctr" defTabSz="957263" rtl="0" eaLnBrk="1" fontAlgn="base" hangingPunct="1">
              <a:spcBef>
                <a:spcPct val="0"/>
              </a:spcBef>
              <a:spcAft>
                <a:spcPct val="0"/>
              </a:spcAft>
              <a:defRPr sz="2900" b="1">
                <a:solidFill>
                  <a:schemeClr val="bg1"/>
                </a:solidFill>
                <a:latin typeface="+mj-lt"/>
                <a:ea typeface="+mj-ea"/>
                <a:cs typeface="+mj-cs"/>
              </a:defRPr>
            </a:lvl1pPr>
            <a:lvl2pPr algn="ctr" defTabSz="957263" rtl="0" eaLnBrk="1" fontAlgn="base" hangingPunct="1">
              <a:spcBef>
                <a:spcPct val="0"/>
              </a:spcBef>
              <a:spcAft>
                <a:spcPct val="0"/>
              </a:spcAft>
              <a:defRPr sz="2900" b="1">
                <a:solidFill>
                  <a:schemeClr val="bg1"/>
                </a:solidFill>
                <a:latin typeface="Arial" charset="0"/>
              </a:defRPr>
            </a:lvl2pPr>
            <a:lvl3pPr algn="ctr" defTabSz="957263" rtl="0" eaLnBrk="1" fontAlgn="base" hangingPunct="1">
              <a:spcBef>
                <a:spcPct val="0"/>
              </a:spcBef>
              <a:spcAft>
                <a:spcPct val="0"/>
              </a:spcAft>
              <a:defRPr sz="2900" b="1">
                <a:solidFill>
                  <a:schemeClr val="bg1"/>
                </a:solidFill>
                <a:latin typeface="Arial" charset="0"/>
              </a:defRPr>
            </a:lvl3pPr>
            <a:lvl4pPr algn="ctr" defTabSz="957263" rtl="0" eaLnBrk="1" fontAlgn="base" hangingPunct="1">
              <a:spcBef>
                <a:spcPct val="0"/>
              </a:spcBef>
              <a:spcAft>
                <a:spcPct val="0"/>
              </a:spcAft>
              <a:defRPr sz="2900" b="1">
                <a:solidFill>
                  <a:schemeClr val="bg1"/>
                </a:solidFill>
                <a:latin typeface="Arial" charset="0"/>
              </a:defRPr>
            </a:lvl4pPr>
            <a:lvl5pPr algn="ctr" defTabSz="957263" rtl="0" eaLnBrk="1" fontAlgn="base" hangingPunct="1">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a:lstStyle>
          <a:p>
            <a:pPr>
              <a:lnSpc>
                <a:spcPct val="145000"/>
              </a:lnSpc>
            </a:pPr>
            <a:r>
              <a:rPr lang="vi-VN" sz="1800" i="1" dirty="0" smtClean="0">
                <a:solidFill>
                  <a:srgbClr val="FF0000"/>
                </a:solidFill>
                <a:latin typeface="Times New Roman" pitchFamily="18" charset="0"/>
                <a:cs typeface="Times New Roman" pitchFamily="18" charset="0"/>
              </a:rPr>
              <a:t>Biện pháp </a:t>
            </a:r>
            <a:r>
              <a:rPr lang="en-US" sz="1800" i="1" dirty="0" smtClean="0">
                <a:solidFill>
                  <a:srgbClr val="FF0000"/>
                </a:solidFill>
                <a:latin typeface="Times New Roman" pitchFamily="18" charset="0"/>
                <a:cs typeface="Times New Roman" pitchFamily="18" charset="0"/>
              </a:rPr>
              <a:t>4</a:t>
            </a:r>
            <a:r>
              <a:rPr lang="vi-VN" sz="1800" i="1" dirty="0" smtClean="0">
                <a:solidFill>
                  <a:srgbClr val="FF0000"/>
                </a:solidFill>
                <a:latin typeface="Times New Roman" pitchFamily="18" charset="0"/>
                <a:cs typeface="Times New Roman" pitchFamily="18" charset="0"/>
              </a:rPr>
              <a:t>: </a:t>
            </a:r>
            <a:r>
              <a:rPr lang="en-US" sz="1800" i="1" dirty="0" smtClean="0">
                <a:latin typeface="Times New Roman" pitchFamily="18" charset="0"/>
                <a:cs typeface="Times New Roman" pitchFamily="18" charset="0"/>
              </a:rPr>
              <a:t/>
            </a:r>
            <a:br>
              <a:rPr lang="en-US" sz="1800" i="1" dirty="0" smtClean="0">
                <a:latin typeface="Times New Roman" pitchFamily="18" charset="0"/>
                <a:cs typeface="Times New Roman" pitchFamily="18" charset="0"/>
              </a:rPr>
            </a:br>
            <a:r>
              <a:rPr lang="vi-VN" sz="1800" i="1" dirty="0" smtClean="0">
                <a:solidFill>
                  <a:schemeClr val="tx1"/>
                </a:solidFill>
                <a:latin typeface="Times New Roman" pitchFamily="18" charset="0"/>
                <a:ea typeface="Times New Roman" panose="02020603050405020304" pitchFamily="18" charset="0"/>
                <a:cs typeface="Times New Roman" pitchFamily="18" charset="0"/>
              </a:rPr>
              <a:t>Dạy trẻ nhận biết ý nghĩa các con số được sử dụng trong cuộc sống hàng ngày (số nhà, biển số xe, số điện thoại…)</a:t>
            </a:r>
            <a:endParaRPr lang="en-ZW" sz="1800" dirty="0">
              <a:solidFill>
                <a:schemeClr val="tx1"/>
              </a:solidFill>
              <a:latin typeface="Times New Roman" panose="02020603050405020304" pitchFamily="18" charset="0"/>
              <a:ea typeface="Times New Roman" panose="02020603050405020304" pitchFamily="18" charset="0"/>
              <a:cs typeface="Times New Roman" pitchFamily="18" charset="0"/>
            </a:endParaRPr>
          </a:p>
        </p:txBody>
      </p:sp>
      <p:grpSp>
        <p:nvGrpSpPr>
          <p:cNvPr id="19" name="Group 18"/>
          <p:cNvGrpSpPr/>
          <p:nvPr/>
        </p:nvGrpSpPr>
        <p:grpSpPr>
          <a:xfrm rot="16200000">
            <a:off x="-36255" y="1735115"/>
            <a:ext cx="3203798" cy="2826487"/>
            <a:chOff x="520079" y="1406064"/>
            <a:chExt cx="2954419" cy="1664557"/>
          </a:xfrm>
        </p:grpSpPr>
        <p:grpSp>
          <p:nvGrpSpPr>
            <p:cNvPr id="21" name="Group 20"/>
            <p:cNvGrpSpPr/>
            <p:nvPr/>
          </p:nvGrpSpPr>
          <p:grpSpPr>
            <a:xfrm>
              <a:off x="613645" y="1406064"/>
              <a:ext cx="2860853" cy="1664557"/>
              <a:chOff x="-1173898" y="1088156"/>
              <a:chExt cx="5826500" cy="1966902"/>
            </a:xfrm>
          </p:grpSpPr>
          <p:sp>
            <p:nvSpPr>
              <p:cNvPr id="24" name="Freeform 23"/>
              <p:cNvSpPr/>
              <p:nvPr/>
            </p:nvSpPr>
            <p:spPr>
              <a:xfrm>
                <a:off x="-1173898" y="1337103"/>
                <a:ext cx="5807870"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rgbClr val="0066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bwMode="auto">
              <a:xfrm rot="10800000">
                <a:off x="4190537" y="1088156"/>
                <a:ext cx="462065" cy="19669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0066FF"/>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 name="Freeform 22"/>
            <p:cNvSpPr/>
            <p:nvPr/>
          </p:nvSpPr>
          <p:spPr bwMode="auto">
            <a:xfrm rot="10800000">
              <a:off x="520079" y="1455018"/>
              <a:ext cx="262020" cy="16156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solidFill>
              <a:srgbClr val="0066FF"/>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 name="Rectangle 89"/>
          <p:cNvSpPr>
            <a:spLocks noChangeArrowheads="1"/>
          </p:cNvSpPr>
          <p:nvPr/>
        </p:nvSpPr>
        <p:spPr bwMode="auto">
          <a:xfrm>
            <a:off x="649388" y="1825139"/>
            <a:ext cx="2071226" cy="2631490"/>
          </a:xfrm>
          <a:prstGeom prst="rect">
            <a:avLst/>
          </a:prstGeom>
          <a:noFill/>
          <a:ln w="9525">
            <a:noFill/>
            <a:miter lim="800000"/>
            <a:headEnd/>
            <a:tailEnd/>
          </a:ln>
        </p:spPr>
        <p:txBody>
          <a:bodyPr wrap="square" anchor="ctr">
            <a:spAutoFit/>
          </a:bodyPr>
          <a:lstStyle/>
          <a:p>
            <a:r>
              <a:rPr lang="vi-VN" sz="1100" dirty="0">
                <a:solidFill>
                  <a:schemeClr val="bg1"/>
                </a:solidFill>
              </a:rPr>
              <a:t>Để trẻ luôn củng cố khắc sâu những biểu tượng toán và làm quen với các biểu tượng mới giúp trẻ phản ứng nhanh, lĩnh hội tốt trong giờ học, giáo viên cần thường xuyên trao đổi trong giờ đón, trả trẻ. Không chỉ có trường học mới cung cấp môi trường học toán cho trẻ. Có rất nhiều cách học toán tự nhiên có thể thực hiện bên trong và bên ngoài gia đình, và cha mẹ là những người thầy đầu tiên tốt nhất của trẻ. </a:t>
            </a:r>
            <a:endParaRPr lang="en-US" sz="1100" dirty="0">
              <a:solidFill>
                <a:schemeClr val="bg1"/>
              </a:solidFill>
            </a:endParaRPr>
          </a:p>
        </p:txBody>
      </p:sp>
      <p:grpSp>
        <p:nvGrpSpPr>
          <p:cNvPr id="28" name="Group 27"/>
          <p:cNvGrpSpPr/>
          <p:nvPr/>
        </p:nvGrpSpPr>
        <p:grpSpPr>
          <a:xfrm>
            <a:off x="3019275" y="1583370"/>
            <a:ext cx="2839784" cy="3166887"/>
            <a:chOff x="4440046" y="1509130"/>
            <a:chExt cx="2808515" cy="3429228"/>
          </a:xfrm>
        </p:grpSpPr>
        <p:sp>
          <p:nvSpPr>
            <p:cNvPr id="16" name="Freeform 15"/>
            <p:cNvSpPr/>
            <p:nvPr/>
          </p:nvSpPr>
          <p:spPr>
            <a:xfrm rot="5400000">
              <a:off x="4169393" y="2080140"/>
              <a:ext cx="3349823" cy="2284647"/>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bwMode="auto">
            <a:xfrm rot="16200000">
              <a:off x="5678447" y="270729"/>
              <a:ext cx="331713" cy="280851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bwMode="auto">
            <a:xfrm rot="5400000">
              <a:off x="5678447" y="3423350"/>
              <a:ext cx="331713" cy="269830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Rectangle 90"/>
          <p:cNvSpPr>
            <a:spLocks noChangeArrowheads="1"/>
          </p:cNvSpPr>
          <p:nvPr/>
        </p:nvSpPr>
        <p:spPr bwMode="auto">
          <a:xfrm>
            <a:off x="3369700" y="1985335"/>
            <a:ext cx="2073330" cy="2308324"/>
          </a:xfrm>
          <a:prstGeom prst="rect">
            <a:avLst/>
          </a:prstGeom>
          <a:noFill/>
          <a:ln w="9525">
            <a:noFill/>
            <a:miter lim="800000"/>
            <a:headEnd/>
            <a:tailEnd/>
          </a:ln>
        </p:spPr>
        <p:txBody>
          <a:bodyPr wrap="square" anchor="ctr">
            <a:spAutoFit/>
          </a:bodyPr>
          <a:lstStyle/>
          <a:p>
            <a:r>
              <a:rPr lang="vi-VN" sz="1100" dirty="0">
                <a:solidFill>
                  <a:schemeClr val="bg1"/>
                </a:solidFill>
                <a:ea typeface="Times New Roman" panose="02020603050405020304" pitchFamily="18" charset="0"/>
              </a:rPr>
              <a:t>Trẻ 5 tuổi nên được làm quen với một vài số điện thoại khẩn cấp như: 113, 114, 115 hay số điện thoại của bố mẹ thông qua các trò chơi trong chủ đề Nghề nghiệp, </a:t>
            </a:r>
            <a:r>
              <a:rPr lang="en-US" sz="1100" dirty="0">
                <a:solidFill>
                  <a:schemeClr val="bg1"/>
                </a:solidFill>
                <a:ea typeface="Times New Roman" panose="02020603050405020304" pitchFamily="18" charset="0"/>
              </a:rPr>
              <a:t>g</a:t>
            </a:r>
            <a:r>
              <a:rPr lang="vi-VN" sz="1100" dirty="0">
                <a:solidFill>
                  <a:schemeClr val="bg1"/>
                </a:solidFill>
                <a:ea typeface="Times New Roman" panose="02020603050405020304" pitchFamily="18" charset="0"/>
              </a:rPr>
              <a:t>ia đình…Các bậc phụ huynh nên khuyến khích con mình chú ý đến những con số được viết ở các địa chỉ ngoài đường, số xe, trên các trang sách báo, trên ti vi</a:t>
            </a:r>
            <a:r>
              <a:rPr lang="en-US" sz="1100" dirty="0">
                <a:solidFill>
                  <a:schemeClr val="bg1"/>
                </a:solidFill>
                <a:ea typeface="Times New Roman" panose="02020603050405020304" pitchFamily="18" charset="0"/>
              </a:rPr>
              <a:t> hay </a:t>
            </a:r>
            <a:r>
              <a:rPr lang="en-US" sz="1100" dirty="0" err="1">
                <a:solidFill>
                  <a:schemeClr val="bg1"/>
                </a:solidFill>
                <a:ea typeface="Times New Roman" panose="02020603050405020304" pitchFamily="18" charset="0"/>
              </a:rPr>
              <a:t>để</a:t>
            </a:r>
            <a:r>
              <a:rPr lang="vi-VN" sz="1100" dirty="0">
                <a:solidFill>
                  <a:schemeClr val="bg1"/>
                </a:solidFill>
              </a:rPr>
              <a:t> cho trẻ tự đánh dấu ngày sinh của mình trên lịch</a:t>
            </a:r>
            <a:r>
              <a:rPr lang="vi-VN" sz="1200" dirty="0">
                <a:solidFill>
                  <a:schemeClr val="bg1"/>
                </a:solidFill>
              </a:rPr>
              <a:t>. </a:t>
            </a:r>
            <a:endParaRPr lang="en-ZW" sz="1200" dirty="0">
              <a:solidFill>
                <a:schemeClr val="bg1"/>
              </a:solidFill>
            </a:endParaRPr>
          </a:p>
        </p:txBody>
      </p:sp>
      <p:sp>
        <p:nvSpPr>
          <p:cNvPr id="30" name="Google Shape;336;p31"/>
          <p:cNvSpPr/>
          <p:nvPr/>
        </p:nvSpPr>
        <p:spPr>
          <a:xfrm>
            <a:off x="6096000" y="1416938"/>
            <a:ext cx="2743200" cy="3295471"/>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81D1EC"/>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36538"/>
            <a:ext cx="2438400" cy="2557121"/>
          </a:xfrm>
          <a:prstGeom prst="rect">
            <a:avLst/>
          </a:prstGeom>
        </p:spPr>
      </p:pic>
    </p:spTree>
    <p:extLst>
      <p:ext uri="{BB962C8B-B14F-4D97-AF65-F5344CB8AC3E}">
        <p14:creationId xmlns:p14="http://schemas.microsoft.com/office/powerpoint/2010/main" val="35544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1"/>
        <p:cNvGrpSpPr/>
        <p:nvPr/>
      </p:nvGrpSpPr>
      <p:grpSpPr>
        <a:xfrm>
          <a:off x="0" y="0"/>
          <a:ext cx="0" cy="0"/>
          <a:chOff x="0" y="0"/>
          <a:chExt cx="0" cy="0"/>
        </a:xfrm>
      </p:grpSpPr>
      <p:sp>
        <p:nvSpPr>
          <p:cNvPr id="352" name="Google Shape;352;p33"/>
          <p:cNvSpPr/>
          <p:nvPr/>
        </p:nvSpPr>
        <p:spPr>
          <a:xfrm>
            <a:off x="5029200" y="209550"/>
            <a:ext cx="3581400" cy="4724400"/>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81D1EC"/>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4986400"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Condensed"/>
                <a:ea typeface="Roboto Condensed"/>
                <a:cs typeface="Roboto Condensed"/>
                <a:sym typeface="Roboto Condensed"/>
              </a:rPr>
              <a:t>Place your screenshot here</a:t>
            </a:r>
            <a:endParaRPr sz="1000">
              <a:solidFill>
                <a:srgbClr val="FFFFFF"/>
              </a:solidFill>
              <a:latin typeface="Roboto Condensed"/>
              <a:ea typeface="Roboto Condensed"/>
              <a:cs typeface="Roboto Condensed"/>
              <a:sym typeface="Roboto Condensed"/>
            </a:endParaRPr>
          </a:p>
        </p:txBody>
      </p:sp>
      <p:sp>
        <p:nvSpPr>
          <p:cNvPr id="355" name="Google Shape;355;p3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6" name="Picture 5"/>
          <p:cNvPicPr>
            <a:picLocks noChangeAspect="1"/>
          </p:cNvPicPr>
          <p:nvPr/>
        </p:nvPicPr>
        <p:blipFill>
          <a:blip r:embed="rId3"/>
          <a:stretch>
            <a:fillRect/>
          </a:stretch>
        </p:blipFill>
        <p:spPr>
          <a:xfrm>
            <a:off x="5334000" y="683698"/>
            <a:ext cx="2971800" cy="3780001"/>
          </a:xfrm>
          <a:prstGeom prst="rect">
            <a:avLst/>
          </a:prstGeom>
        </p:spPr>
      </p:pic>
      <p:sp>
        <p:nvSpPr>
          <p:cNvPr id="7" name="Google Shape;181;p14"/>
          <p:cNvSpPr txBox="1">
            <a:spLocks/>
          </p:cNvSpPr>
          <p:nvPr/>
        </p:nvSpPr>
        <p:spPr>
          <a:xfrm>
            <a:off x="152400" y="161932"/>
            <a:ext cx="4648200" cy="762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ctr"/>
            <a:r>
              <a:rPr lang="vi-VN" sz="1800" i="1" dirty="0" smtClean="0">
                <a:solidFill>
                  <a:srgbClr val="FF0000"/>
                </a:solidFill>
                <a:latin typeface="+mj-lt"/>
              </a:rPr>
              <a:t>Biện pháp </a:t>
            </a:r>
            <a:r>
              <a:rPr lang="en-US" sz="1800" i="1" dirty="0" smtClean="0">
                <a:solidFill>
                  <a:srgbClr val="FF0000"/>
                </a:solidFill>
                <a:latin typeface="+mj-lt"/>
              </a:rPr>
              <a:t>5</a:t>
            </a:r>
            <a:r>
              <a:rPr lang="vi-VN" sz="1800" i="1" dirty="0" smtClean="0">
                <a:solidFill>
                  <a:srgbClr val="FF0000"/>
                </a:solidFill>
                <a:latin typeface="+mj-lt"/>
              </a:rPr>
              <a:t>: </a:t>
            </a:r>
            <a:r>
              <a:rPr lang="en-US" sz="1800" i="1" dirty="0" smtClean="0">
                <a:solidFill>
                  <a:srgbClr val="FF0000"/>
                </a:solidFill>
                <a:latin typeface="+mj-lt"/>
              </a:rPr>
              <a:t/>
            </a:r>
            <a:br>
              <a:rPr lang="en-US" sz="1800" i="1" dirty="0" smtClean="0">
                <a:solidFill>
                  <a:srgbClr val="FF0000"/>
                </a:solidFill>
                <a:latin typeface="+mj-lt"/>
              </a:rPr>
            </a:br>
            <a:r>
              <a:rPr lang="vi-VN" sz="1800" i="1" dirty="0" smtClean="0">
                <a:solidFill>
                  <a:srgbClr val="1108C8"/>
                </a:solidFill>
                <a:latin typeface="+mj-lt"/>
              </a:rPr>
              <a:t>Dạy trẻ xếp tương ứng 1-1, 1-2-1 và ghép đôi</a:t>
            </a:r>
            <a:endParaRPr lang="en-ZW" sz="1800" dirty="0">
              <a:solidFill>
                <a:srgbClr val="1108C8"/>
              </a:solidFill>
              <a:latin typeface="+mj-lt"/>
            </a:endParaRPr>
          </a:p>
        </p:txBody>
      </p:sp>
      <p:sp>
        <p:nvSpPr>
          <p:cNvPr id="8" name="Rectangle 7"/>
          <p:cNvSpPr/>
          <p:nvPr/>
        </p:nvSpPr>
        <p:spPr>
          <a:xfrm>
            <a:off x="164029" y="1352550"/>
            <a:ext cx="4800600" cy="3441968"/>
          </a:xfrm>
          <a:prstGeom prst="rect">
            <a:avLst/>
          </a:prstGeom>
        </p:spPr>
        <p:txBody>
          <a:bodyPr wrap="square">
            <a:spAutoFit/>
          </a:bodyPr>
          <a:lstStyle/>
          <a:p>
            <a:pPr marL="101600" algn="just">
              <a:lnSpc>
                <a:spcPct val="150000"/>
              </a:lnSpc>
              <a:spcBef>
                <a:spcPts val="600"/>
              </a:spcBef>
              <a:buClr>
                <a:srgbClr val="4BB5D9"/>
              </a:buClr>
              <a:buSzPts val="2000"/>
            </a:pPr>
            <a:r>
              <a:rPr lang="vi-VN" sz="1800" dirty="0" smtClean="0">
                <a:solidFill>
                  <a:schemeClr val="bg1"/>
                </a:solidFill>
                <a:latin typeface="+mj-lt"/>
                <a:ea typeface="Roboto Condensed" charset="0"/>
              </a:rPr>
              <a:t>Hoạt </a:t>
            </a:r>
            <a:r>
              <a:rPr lang="vi-VN" sz="1800" dirty="0">
                <a:solidFill>
                  <a:schemeClr val="bg1"/>
                </a:solidFill>
                <a:latin typeface="+mj-lt"/>
                <a:ea typeface="Roboto Condensed" charset="0"/>
              </a:rPr>
              <a:t>động xếp tương ứng 1-1</a:t>
            </a:r>
            <a:r>
              <a:rPr lang="en-US" sz="1800" dirty="0">
                <a:solidFill>
                  <a:schemeClr val="bg1"/>
                </a:solidFill>
                <a:latin typeface="+mj-lt"/>
                <a:ea typeface="Roboto Condensed" charset="0"/>
              </a:rPr>
              <a:t>, 1-2-1</a:t>
            </a:r>
            <a:r>
              <a:rPr lang="vi-VN" sz="1800" dirty="0">
                <a:solidFill>
                  <a:schemeClr val="bg1"/>
                </a:solidFill>
                <a:latin typeface="+mj-lt"/>
                <a:ea typeface="Roboto Condensed" charset="0"/>
              </a:rPr>
              <a:t> và ghép đôi nên gắn liền với trò chơi, các hoạt động khám phá khoa học và thực hiện trong các sinh hoạt hằng ngày của trẻ như xếp cho mỗi bạn một cái bát, mỗi người một cái ghế, mỗi bạn một cái cốc, mỗi bát một cái thìa, xếp thành các đôi tất, đôi giày, đôi găng tay, tìm đôi bạn thân… </a:t>
            </a:r>
            <a:endParaRPr lang="en-ZW" sz="1800" dirty="0">
              <a:solidFill>
                <a:schemeClr val="bg1"/>
              </a:solidFill>
              <a:latin typeface="+mj-lt"/>
              <a:ea typeface="Roboto Condensed" charset="0"/>
            </a:endParaRPr>
          </a:p>
          <a:p>
            <a:pPr marL="457200" lvl="0" indent="-355600" algn="just">
              <a:lnSpc>
                <a:spcPct val="150000"/>
              </a:lnSpc>
              <a:spcBef>
                <a:spcPts val="600"/>
              </a:spcBef>
              <a:buClr>
                <a:srgbClr val="4BB5D9"/>
              </a:buClr>
              <a:buSzPts val="2000"/>
              <a:buFont typeface="Roboto Condensed"/>
              <a:buChar char="»"/>
            </a:pPr>
            <a:endParaRPr lang="en-US" sz="1800" dirty="0">
              <a:solidFill>
                <a:srgbClr val="607896"/>
              </a:solidFill>
              <a:latin typeface="+mj-lt"/>
              <a:ea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52"/>
                                        </p:tgtEl>
                                        <p:attrNameLst>
                                          <p:attrName>style.visibility</p:attrName>
                                        </p:attrNameLst>
                                      </p:cBhvr>
                                      <p:to>
                                        <p:strVal val="visible"/>
                                      </p:to>
                                    </p:set>
                                    <p:animEffect transition="in" filter="circle(in)">
                                      <p:cBhvr>
                                        <p:cTn id="15" dur="2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5" name="Google Shape;355;p3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7" name="Google Shape;181;p14"/>
          <p:cNvSpPr txBox="1">
            <a:spLocks/>
          </p:cNvSpPr>
          <p:nvPr/>
        </p:nvSpPr>
        <p:spPr>
          <a:xfrm>
            <a:off x="2133600" y="-337128"/>
            <a:ext cx="4648200" cy="762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ctr"/>
            <a:r>
              <a:rPr lang="en-US" sz="1800" i="1" dirty="0" err="1" smtClean="0">
                <a:solidFill>
                  <a:srgbClr val="FF0000"/>
                </a:solidFill>
                <a:latin typeface="+mj-lt"/>
              </a:rPr>
              <a:t>Kết</a:t>
            </a:r>
            <a:r>
              <a:rPr lang="en-US" sz="1800" i="1" dirty="0" smtClean="0">
                <a:solidFill>
                  <a:srgbClr val="FF0000"/>
                </a:solidFill>
                <a:latin typeface="+mj-lt"/>
              </a:rPr>
              <a:t> </a:t>
            </a:r>
            <a:r>
              <a:rPr lang="en-US" sz="1800" i="1" dirty="0" err="1" smtClean="0">
                <a:solidFill>
                  <a:srgbClr val="FF0000"/>
                </a:solidFill>
                <a:latin typeface="+mj-lt"/>
              </a:rPr>
              <a:t>quả</a:t>
            </a:r>
            <a:r>
              <a:rPr lang="en-US" sz="1800" i="1" dirty="0" smtClean="0">
                <a:solidFill>
                  <a:srgbClr val="FF0000"/>
                </a:solidFill>
                <a:latin typeface="+mj-lt"/>
              </a:rPr>
              <a:t> </a:t>
            </a:r>
            <a:r>
              <a:rPr lang="en-US" sz="1800" i="1" dirty="0" err="1" smtClean="0">
                <a:solidFill>
                  <a:srgbClr val="FF0000"/>
                </a:solidFill>
                <a:latin typeface="+mj-lt"/>
              </a:rPr>
              <a:t>đạt</a:t>
            </a:r>
            <a:r>
              <a:rPr lang="en-US" sz="1800" i="1" dirty="0" smtClean="0">
                <a:solidFill>
                  <a:srgbClr val="FF0000"/>
                </a:solidFill>
                <a:latin typeface="+mj-lt"/>
              </a:rPr>
              <a:t> </a:t>
            </a:r>
            <a:r>
              <a:rPr lang="en-US" sz="1800" i="1" dirty="0" err="1" smtClean="0">
                <a:solidFill>
                  <a:srgbClr val="FF0000"/>
                </a:solidFill>
                <a:latin typeface="+mj-lt"/>
              </a:rPr>
              <a:t>được</a:t>
            </a:r>
            <a:r>
              <a:rPr lang="en-US" sz="1800" i="1" dirty="0" smtClean="0">
                <a:solidFill>
                  <a:srgbClr val="FF0000"/>
                </a:solidFill>
                <a:latin typeface="+mj-lt"/>
              </a:rPr>
              <a:t> </a:t>
            </a:r>
            <a:r>
              <a:rPr lang="en-US" sz="1800" i="1" dirty="0" err="1" smtClean="0">
                <a:solidFill>
                  <a:srgbClr val="FF0000"/>
                </a:solidFill>
                <a:latin typeface="+mj-lt"/>
              </a:rPr>
              <a:t>trên</a:t>
            </a:r>
            <a:r>
              <a:rPr lang="en-US" sz="1800" i="1" dirty="0" smtClean="0">
                <a:solidFill>
                  <a:srgbClr val="FF0000"/>
                </a:solidFill>
                <a:latin typeface="+mj-lt"/>
              </a:rPr>
              <a:t> </a:t>
            </a:r>
            <a:r>
              <a:rPr lang="en-US" sz="1800" i="1" dirty="0" err="1" smtClean="0">
                <a:solidFill>
                  <a:srgbClr val="FF0000"/>
                </a:solidFill>
                <a:latin typeface="+mj-lt"/>
              </a:rPr>
              <a:t>trẻ</a:t>
            </a:r>
            <a:endParaRPr lang="en-ZW" sz="1800" dirty="0">
              <a:solidFill>
                <a:srgbClr val="1108C8"/>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3995161526"/>
              </p:ext>
            </p:extLst>
          </p:nvPr>
        </p:nvGraphicFramePr>
        <p:xfrm>
          <a:off x="838200" y="590550"/>
          <a:ext cx="7543802" cy="4109956"/>
        </p:xfrm>
        <a:graphic>
          <a:graphicData uri="http://schemas.openxmlformats.org/drawingml/2006/table">
            <a:tbl>
              <a:tblPr>
                <a:tableStyleId>{501A15E1-AAE8-411C-BBC2-DA3E2E83FAD9}</a:tableStyleId>
              </a:tblPr>
              <a:tblGrid>
                <a:gridCol w="3470150">
                  <a:extLst>
                    <a:ext uri="{9D8B030D-6E8A-4147-A177-3AD203B41FA5}">
                      <a16:colId xmlns:a16="http://schemas.microsoft.com/office/drawing/2014/main" val="3159320537"/>
                    </a:ext>
                  </a:extLst>
                </a:gridCol>
                <a:gridCol w="1018413">
                  <a:extLst>
                    <a:ext uri="{9D8B030D-6E8A-4147-A177-3AD203B41FA5}">
                      <a16:colId xmlns:a16="http://schemas.microsoft.com/office/drawing/2014/main" val="1474277655"/>
                    </a:ext>
                  </a:extLst>
                </a:gridCol>
                <a:gridCol w="1018413">
                  <a:extLst>
                    <a:ext uri="{9D8B030D-6E8A-4147-A177-3AD203B41FA5}">
                      <a16:colId xmlns:a16="http://schemas.microsoft.com/office/drawing/2014/main" val="2006007041"/>
                    </a:ext>
                  </a:extLst>
                </a:gridCol>
                <a:gridCol w="1018413">
                  <a:extLst>
                    <a:ext uri="{9D8B030D-6E8A-4147-A177-3AD203B41FA5}">
                      <a16:colId xmlns:a16="http://schemas.microsoft.com/office/drawing/2014/main" val="4095392882"/>
                    </a:ext>
                  </a:extLst>
                </a:gridCol>
                <a:gridCol w="1018413">
                  <a:extLst>
                    <a:ext uri="{9D8B030D-6E8A-4147-A177-3AD203B41FA5}">
                      <a16:colId xmlns:a16="http://schemas.microsoft.com/office/drawing/2014/main" val="4100939940"/>
                    </a:ext>
                  </a:extLst>
                </a:gridCol>
              </a:tblGrid>
              <a:tr h="486513">
                <a:tc rowSpan="2">
                  <a:txBody>
                    <a:bodyPr/>
                    <a:lstStyle/>
                    <a:p>
                      <a:pPr marL="0" marR="0" algn="ctr">
                        <a:lnSpc>
                          <a:spcPct val="150000"/>
                        </a:lnSpc>
                        <a:spcBef>
                          <a:spcPts val="0"/>
                        </a:spcBef>
                        <a:spcAft>
                          <a:spcPts val="0"/>
                        </a:spcAft>
                      </a:pPr>
                      <a:r>
                        <a:rPr lang="en-GB" sz="1400" dirty="0" err="1">
                          <a:effectLst/>
                          <a:latin typeface="Times New Roman" panose="02020603050405020304" pitchFamily="18" charset="0"/>
                          <a:cs typeface="Times New Roman" panose="02020603050405020304" pitchFamily="18" charset="0"/>
                        </a:rPr>
                        <a:t>Mục</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tiêu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tc>
                <a:tc gridSpan="2">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Kết quả trước khi thực hiện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GB" sz="1400" dirty="0" err="1">
                          <a:effectLst/>
                          <a:latin typeface="Times New Roman" panose="02020603050405020304" pitchFamily="18" charset="0"/>
                          <a:cs typeface="Times New Roman" panose="02020603050405020304" pitchFamily="18" charset="0"/>
                        </a:rPr>
                        <a:t>Kết</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quả</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sau</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khi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thực</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hiện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hMerge="1">
                  <a:txBody>
                    <a:bodyPr/>
                    <a:lstStyle/>
                    <a:p>
                      <a:endParaRPr lang="en-US"/>
                    </a:p>
                  </a:txBody>
                  <a:tcPr/>
                </a:tc>
                <a:extLst>
                  <a:ext uri="{0D108BD9-81ED-4DB2-BD59-A6C34878D82A}">
                    <a16:rowId xmlns:a16="http://schemas.microsoft.com/office/drawing/2014/main" val="2809151449"/>
                  </a:ext>
                </a:extLst>
              </a:tr>
              <a:tr h="486513">
                <a:tc vMerge="1">
                  <a:txBody>
                    <a:bodyPr/>
                    <a:lstStyle/>
                    <a:p>
                      <a:endParaRPr lang="en-US"/>
                    </a:p>
                  </a:txBody>
                  <a:tcPr/>
                </a:tc>
                <a:tc>
                  <a:txBody>
                    <a:bodyPr/>
                    <a:lstStyle/>
                    <a:p>
                      <a:pPr marL="0" marR="0" algn="ctr">
                        <a:lnSpc>
                          <a:spcPct val="150000"/>
                        </a:lnSpc>
                        <a:spcBef>
                          <a:spcPts val="0"/>
                        </a:spcBef>
                        <a:spcAft>
                          <a:spcPts val="0"/>
                        </a:spcAft>
                      </a:pPr>
                      <a:r>
                        <a:rPr lang="en-GB" sz="1400" dirty="0" err="1">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dirty="0" err="1">
                          <a:effectLst/>
                          <a:latin typeface="Times New Roman" panose="02020603050405020304" pitchFamily="18" charset="0"/>
                          <a:cs typeface="Times New Roman" panose="02020603050405020304" pitchFamily="18" charset="0"/>
                        </a:rPr>
                        <a:t>Chưa</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Đạt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Chưa đạt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extLst>
                  <a:ext uri="{0D108BD9-81ED-4DB2-BD59-A6C34878D82A}">
                    <a16:rowId xmlns:a16="http://schemas.microsoft.com/office/drawing/2014/main" val="845540100"/>
                  </a:ext>
                </a:extLst>
              </a:tr>
              <a:tr h="507751">
                <a:tc>
                  <a:txBody>
                    <a:bodyPr/>
                    <a:lstStyle/>
                    <a:p>
                      <a:pPr marL="0" marR="0" algn="just">
                        <a:lnSpc>
                          <a:spcPct val="15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Đếm trên đối tượng trong phạm vi 5 và đếm theo khả năng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tc>
                <a:tc>
                  <a:txBody>
                    <a:bodyPr/>
                    <a:lstStyle/>
                    <a:p>
                      <a:pPr marL="0" marR="0" algn="just">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5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41,7%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just">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7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58,3%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8 trẻ = 66,7%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4 trẻ =</a:t>
                      </a:r>
                      <a:endParaRPr lang="en-US" sz="1400">
                        <a:effectLst/>
                        <a:latin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33,3%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extLst>
                  <a:ext uri="{0D108BD9-81ED-4DB2-BD59-A6C34878D82A}">
                    <a16:rowId xmlns:a16="http://schemas.microsoft.com/office/drawing/2014/main" val="2717830358"/>
                  </a:ext>
                </a:extLst>
              </a:tr>
              <a:tr h="507751">
                <a:tc>
                  <a:txBody>
                    <a:bodyPr/>
                    <a:lstStyle/>
                    <a:p>
                      <a:pPr marL="0" marR="0" algn="just">
                        <a:lnSpc>
                          <a:spcPct val="150000"/>
                        </a:lnSpc>
                        <a:spcBef>
                          <a:spcPts val="0"/>
                        </a:spcBef>
                        <a:spcAft>
                          <a:spcPts val="0"/>
                        </a:spcAft>
                      </a:pPr>
                      <a:r>
                        <a:rPr lang="vi-VN" sz="1400" dirty="0">
                          <a:effectLst/>
                          <a:latin typeface="Times New Roman" panose="02020603050405020304" pitchFamily="18" charset="0"/>
                          <a:cs typeface="Times New Roman" panose="02020603050405020304" pitchFamily="18" charset="0"/>
                        </a:rPr>
                        <a:t>Nhận biết chữ số, số lượng và số thứ tự trong phạm vi </a:t>
                      </a:r>
                      <a:r>
                        <a:rPr lang="en-US" sz="1400" dirty="0">
                          <a:effectLst/>
                          <a:latin typeface="Times New Roman" panose="02020603050405020304" pitchFamily="18" charset="0"/>
                          <a:cs typeface="Times New Roman" panose="02020603050405020304" pitchFamily="18" charset="0"/>
                        </a:rPr>
                        <a:t>10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tc>
                <a:tc>
                  <a:txBody>
                    <a:bodyPr/>
                    <a:lstStyle/>
                    <a:p>
                      <a:pPr marL="0" marR="0" algn="just">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5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41,7%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just">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7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58,3%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8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66,7%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4 trẻ =</a:t>
                      </a:r>
                      <a:endParaRPr lang="en-US" sz="140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33,3%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extLst>
                  <a:ext uri="{0D108BD9-81ED-4DB2-BD59-A6C34878D82A}">
                    <a16:rowId xmlns:a16="http://schemas.microsoft.com/office/drawing/2014/main" val="85195988"/>
                  </a:ext>
                </a:extLst>
              </a:tr>
              <a:tr h="507751">
                <a:tc>
                  <a:txBody>
                    <a:bodyPr/>
                    <a:lstStyle/>
                    <a:p>
                      <a:pPr marL="0" marR="0" algn="just">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Gộp hai nhóm đối tượng và đếm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tc>
                <a:tc>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4 trẻ =</a:t>
                      </a:r>
                      <a:endParaRPr lang="en-US" sz="14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33,3%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just">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8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66,7%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7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58,3%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5 trẻ = 41,7%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extLst>
                  <a:ext uri="{0D108BD9-81ED-4DB2-BD59-A6C34878D82A}">
                    <a16:rowId xmlns:a16="http://schemas.microsoft.com/office/drawing/2014/main" val="4194902991"/>
                  </a:ext>
                </a:extLst>
              </a:tr>
              <a:tr h="729770">
                <a:tc>
                  <a:txBody>
                    <a:bodyPr/>
                    <a:lstStyle/>
                    <a:p>
                      <a:pPr marL="0" marR="0" algn="just">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N</a:t>
                      </a:r>
                      <a:r>
                        <a:rPr lang="vi-VN" sz="1400">
                          <a:effectLst/>
                          <a:latin typeface="Times New Roman" panose="02020603050405020304" pitchFamily="18" charset="0"/>
                          <a:cs typeface="Times New Roman" panose="02020603050405020304" pitchFamily="18" charset="0"/>
                        </a:rPr>
                        <a:t>hận biết ý nghĩa các con số được sử dụng trong cuộc sống hàng ngày</a:t>
                      </a:r>
                      <a:r>
                        <a:rPr lang="en-GB"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tc>
                <a:tc>
                  <a:txBody>
                    <a:bodyPr/>
                    <a:lstStyle/>
                    <a:p>
                      <a:pPr marL="0" marR="0" algn="just">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6 trẻ = 50,0%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just">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6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50,0%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6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50,0%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6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50,0%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extLst>
                  <a:ext uri="{0D108BD9-81ED-4DB2-BD59-A6C34878D82A}">
                    <a16:rowId xmlns:a16="http://schemas.microsoft.com/office/drawing/2014/main" val="1660616281"/>
                  </a:ext>
                </a:extLst>
              </a:tr>
              <a:tr h="507751">
                <a:tc>
                  <a:txBody>
                    <a:bodyPr/>
                    <a:lstStyle/>
                    <a:p>
                      <a:pPr marL="0" marR="0" algn="just">
                        <a:lnSpc>
                          <a:spcPct val="150000"/>
                        </a:lnSpc>
                        <a:spcBef>
                          <a:spcPts val="0"/>
                        </a:spcBef>
                        <a:spcAft>
                          <a:spcPts val="0"/>
                        </a:spcAft>
                      </a:pPr>
                      <a:r>
                        <a:rPr lang="vi-VN" sz="1400">
                          <a:effectLst/>
                          <a:latin typeface="Times New Roman" panose="02020603050405020304" pitchFamily="18" charset="0"/>
                          <a:cs typeface="Times New Roman" panose="02020603050405020304" pitchFamily="18" charset="0"/>
                        </a:rPr>
                        <a:t>Xếp tương ứng 1-1, 1-2-1 và ghép đôi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tc>
                <a:tc>
                  <a:txBody>
                    <a:bodyPr/>
                    <a:lstStyle/>
                    <a:p>
                      <a:pPr marL="0" marR="0" algn="ctr">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4 trẻ =</a:t>
                      </a:r>
                      <a:endParaRPr lang="en-US" sz="140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33,3%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just">
                        <a:lnSpc>
                          <a:spcPct val="150000"/>
                        </a:lnSpc>
                        <a:spcBef>
                          <a:spcPts val="0"/>
                        </a:spcBef>
                        <a:spcAft>
                          <a:spcPts val="0"/>
                        </a:spcAft>
                      </a:pPr>
                      <a:r>
                        <a:rPr lang="en-GB" sz="1400">
                          <a:effectLst/>
                          <a:latin typeface="Times New Roman" panose="02020603050405020304" pitchFamily="18" charset="0"/>
                          <a:cs typeface="Times New Roman" panose="02020603050405020304" pitchFamily="18" charset="0"/>
                        </a:rPr>
                        <a:t>8 trẻ = 66,7%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7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58,3%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tc>
                  <a:txBody>
                    <a:bodyPr/>
                    <a:lstStyle/>
                    <a:p>
                      <a:pPr marL="0" marR="0" algn="ctr">
                        <a:lnSpc>
                          <a:spcPct val="150000"/>
                        </a:lnSpc>
                        <a:spcBef>
                          <a:spcPts val="0"/>
                        </a:spcBef>
                        <a:spcAft>
                          <a:spcPts val="0"/>
                        </a:spcAft>
                      </a:pPr>
                      <a:r>
                        <a:rPr lang="en-GB" sz="1400" dirty="0">
                          <a:effectLst/>
                          <a:latin typeface="Times New Roman" panose="02020603050405020304" pitchFamily="18" charset="0"/>
                          <a:cs typeface="Times New Roman" panose="02020603050405020304" pitchFamily="18" charset="0"/>
                        </a:rPr>
                        <a:t>5 </a:t>
                      </a:r>
                      <a:r>
                        <a:rPr lang="en-GB" sz="1400" dirty="0" err="1">
                          <a:effectLst/>
                          <a:latin typeface="Times New Roman" panose="02020603050405020304" pitchFamily="18" charset="0"/>
                          <a:cs typeface="Times New Roman" panose="02020603050405020304" pitchFamily="18" charset="0"/>
                        </a:rPr>
                        <a:t>trẻ</a:t>
                      </a:r>
                      <a:r>
                        <a:rPr lang="en-GB" sz="1400" dirty="0">
                          <a:effectLst/>
                          <a:latin typeface="Times New Roman" panose="02020603050405020304" pitchFamily="18" charset="0"/>
                          <a:cs typeface="Times New Roman" panose="02020603050405020304" pitchFamily="18" charset="0"/>
                        </a:rPr>
                        <a:t> = 41,7%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216" marR="35216" marT="0" marB="0" anchor="ctr"/>
                </a:tc>
                <a:extLst>
                  <a:ext uri="{0D108BD9-81ED-4DB2-BD59-A6C34878D82A}">
                    <a16:rowId xmlns:a16="http://schemas.microsoft.com/office/drawing/2014/main" val="1032469483"/>
                  </a:ext>
                </a:extLst>
              </a:tr>
            </a:tbl>
          </a:graphicData>
        </a:graphic>
      </p:graphicFrame>
      <p:sp>
        <p:nvSpPr>
          <p:cNvPr id="3" name="Rectangle 1"/>
          <p:cNvSpPr>
            <a:spLocks noChangeArrowheads="1"/>
          </p:cNvSpPr>
          <p:nvPr/>
        </p:nvSpPr>
        <p:spPr bwMode="auto">
          <a:xfrm>
            <a:off x="2444750" y="1776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87446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2514600" y="133350"/>
            <a:ext cx="4724400" cy="471450"/>
          </a:xfrm>
          <a:prstGeom prst="rect">
            <a:avLst/>
          </a:prstGeom>
        </p:spPr>
        <p:txBody>
          <a:bodyPr spcFirstLastPara="1" wrap="square" lIns="91425" tIns="91425" rIns="91425" bIns="91425" anchor="b" anchorCtr="0">
            <a:noAutofit/>
          </a:bodyPr>
          <a:lstStyle/>
          <a:p>
            <a:pPr algn="ctr"/>
            <a:r>
              <a:rPr lang="en-US" sz="2000" dirty="0" smtClean="0">
                <a:solidFill>
                  <a:srgbClr val="FF9900"/>
                </a:solidFill>
                <a:latin typeface="Times New Roman" pitchFamily="18" charset="0"/>
                <a:cs typeface="Times New Roman" pitchFamily="18" charset="0"/>
              </a:rPr>
              <a:t>KẾT LUẬN</a:t>
            </a:r>
            <a:endParaRPr lang="en-ZW" sz="2000" dirty="0">
              <a:latin typeface="Times New Roman" pitchFamily="18" charset="0"/>
              <a:cs typeface="Times New Roman" pitchFamily="18" charset="0"/>
            </a:endParaRPr>
          </a:p>
        </p:txBody>
      </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17</a:t>
            </a:fld>
            <a:endParaRPr>
              <a:solidFill>
                <a:srgbClr val="FFFFFF"/>
              </a:solidFill>
            </a:endParaRPr>
          </a:p>
        </p:txBody>
      </p:sp>
      <p:sp>
        <p:nvSpPr>
          <p:cNvPr id="2" name="Rectangle 1"/>
          <p:cNvSpPr/>
          <p:nvPr/>
        </p:nvSpPr>
        <p:spPr>
          <a:xfrm>
            <a:off x="402770" y="742950"/>
            <a:ext cx="8436429" cy="3493264"/>
          </a:xfrm>
          <a:prstGeom prst="rect">
            <a:avLst/>
          </a:prstGeom>
        </p:spPr>
        <p:txBody>
          <a:bodyPr wrap="square">
            <a:spAutoFit/>
          </a:bodyPr>
          <a:lstStyle/>
          <a:p>
            <a:pPr algn="just" fontAlgn="base"/>
            <a:r>
              <a:rPr lang="en-US" sz="1800" dirty="0" smtClean="0">
                <a:solidFill>
                  <a:srgbClr val="002060"/>
                </a:solidFill>
                <a:latin typeface="+mj-lt"/>
              </a:rPr>
              <a:t>	</a:t>
            </a:r>
            <a:r>
              <a:rPr lang="vi-VN" sz="1800" dirty="0" smtClean="0">
                <a:solidFill>
                  <a:srgbClr val="002060"/>
                </a:solidFill>
                <a:latin typeface="+mj-lt"/>
              </a:rPr>
              <a:t>Như </a:t>
            </a:r>
            <a:r>
              <a:rPr lang="vi-VN" sz="1800" dirty="0">
                <a:solidFill>
                  <a:srgbClr val="002060"/>
                </a:solidFill>
                <a:latin typeface="+mj-lt"/>
              </a:rPr>
              <a:t>vậy trong thời gian rất ngắn áp dụng các biện pháp tôi đưa ra đã đem lại hiệu quả rất cao. Trong khi thực hiện tôi đã rút ra được bài học cho bản thân đó là:</a:t>
            </a:r>
            <a:endParaRPr lang="en-US" sz="1800" dirty="0">
              <a:solidFill>
                <a:srgbClr val="002060"/>
              </a:solidFill>
              <a:latin typeface="+mj-lt"/>
            </a:endParaRPr>
          </a:p>
          <a:p>
            <a:pPr lvl="0" algn="just" fontAlgn="base"/>
            <a:r>
              <a:rPr lang="en-US" sz="1800" dirty="0" smtClean="0">
                <a:solidFill>
                  <a:srgbClr val="002060"/>
                </a:solidFill>
                <a:latin typeface="+mj-lt"/>
              </a:rPr>
              <a:t>- </a:t>
            </a:r>
            <a:r>
              <a:rPr lang="vi-VN" sz="1800" dirty="0" smtClean="0">
                <a:solidFill>
                  <a:srgbClr val="002060"/>
                </a:solidFill>
                <a:latin typeface="+mj-lt"/>
              </a:rPr>
              <a:t>Bản </a:t>
            </a:r>
            <a:r>
              <a:rPr lang="vi-VN" sz="1800" dirty="0">
                <a:solidFill>
                  <a:srgbClr val="002060"/>
                </a:solidFill>
                <a:latin typeface="+mj-lt"/>
              </a:rPr>
              <a:t>thân cần luôn có thái độ tích cực, vui vẻ khi tổ chức cho trẻ.</a:t>
            </a:r>
            <a:endParaRPr lang="en-US" sz="1800" dirty="0">
              <a:solidFill>
                <a:srgbClr val="002060"/>
              </a:solidFill>
              <a:latin typeface="+mj-lt"/>
            </a:endParaRPr>
          </a:p>
          <a:p>
            <a:pPr lvl="0" algn="just"/>
            <a:r>
              <a:rPr lang="en-US" sz="1800" dirty="0" smtClean="0">
                <a:solidFill>
                  <a:srgbClr val="002060"/>
                </a:solidFill>
                <a:latin typeface="+mj-lt"/>
              </a:rPr>
              <a:t>- </a:t>
            </a:r>
            <a:r>
              <a:rPr lang="vi-VN" sz="1800" dirty="0" smtClean="0">
                <a:solidFill>
                  <a:srgbClr val="002060"/>
                </a:solidFill>
                <a:latin typeface="+mj-lt"/>
              </a:rPr>
              <a:t>Bản </a:t>
            </a:r>
            <a:r>
              <a:rPr lang="vi-VN" sz="1800" dirty="0">
                <a:solidFill>
                  <a:srgbClr val="002060"/>
                </a:solidFill>
                <a:latin typeface="+mj-lt"/>
              </a:rPr>
              <a:t>thân luôn biết phối kết hợp với phụ huynh để giáo dục trẻ một cách hiệu quả và đạt kết quả tốt nhất.  </a:t>
            </a:r>
            <a:endParaRPr lang="en-US" sz="1800" dirty="0">
              <a:solidFill>
                <a:srgbClr val="002060"/>
              </a:solidFill>
              <a:latin typeface="+mj-lt"/>
            </a:endParaRPr>
          </a:p>
          <a:p>
            <a:pPr lvl="0" algn="just"/>
            <a:r>
              <a:rPr lang="en-US" sz="1800" dirty="0" smtClean="0">
                <a:solidFill>
                  <a:srgbClr val="002060"/>
                </a:solidFill>
                <a:latin typeface="+mj-lt"/>
              </a:rPr>
              <a:t>- </a:t>
            </a:r>
            <a:r>
              <a:rPr lang="vi-VN" sz="1800" dirty="0" smtClean="0">
                <a:solidFill>
                  <a:srgbClr val="002060"/>
                </a:solidFill>
                <a:latin typeface="+mj-lt"/>
              </a:rPr>
              <a:t>Cần </a:t>
            </a:r>
            <a:r>
              <a:rPr lang="vi-VN" sz="1800" dirty="0">
                <a:solidFill>
                  <a:srgbClr val="002060"/>
                </a:solidFill>
                <a:latin typeface="+mj-lt"/>
              </a:rPr>
              <a:t>tạo tâm lý thoải mái, sự hứng thú trong học tập cho trẻ. Đây là yếu tố quan trọng để các hoạt động diễn ra tốt nhất. Trẻ phải được chăm sóc tố bởi chỉ có sức khoẻ thì trẻ mới tham gia vào các hoạt động học tập, vui chơi được tốt.</a:t>
            </a:r>
            <a:endParaRPr lang="en-US" sz="1800" dirty="0">
              <a:solidFill>
                <a:srgbClr val="002060"/>
              </a:solidFill>
              <a:latin typeface="+mj-lt"/>
            </a:endParaRPr>
          </a:p>
          <a:p>
            <a:pPr lvl="0" algn="just"/>
            <a:r>
              <a:rPr lang="en-US" sz="1800" dirty="0" smtClean="0">
                <a:solidFill>
                  <a:srgbClr val="002060"/>
                </a:solidFill>
                <a:latin typeface="+mj-lt"/>
              </a:rPr>
              <a:t>- </a:t>
            </a:r>
            <a:r>
              <a:rPr lang="vi-VN" sz="1800" dirty="0" smtClean="0">
                <a:solidFill>
                  <a:srgbClr val="002060"/>
                </a:solidFill>
                <a:latin typeface="+mj-lt"/>
              </a:rPr>
              <a:t>Phụ </a:t>
            </a:r>
            <a:r>
              <a:rPr lang="vi-VN" sz="1800" dirty="0">
                <a:solidFill>
                  <a:srgbClr val="002060"/>
                </a:solidFill>
                <a:latin typeface="+mj-lt"/>
              </a:rPr>
              <a:t>huynh nên quan tâm đến nội dung chương trình học của con mình, giành thời gian cho việc củng cố kiến thức, kĩ năng mà trẻ được học ở trường, đồng thời khuyến khích trẻ vận dụng những kiến thức kĩ năng ấy vào trong thực tế cuộc sống.</a:t>
            </a:r>
            <a:endParaRPr lang="en-US" sz="1800" dirty="0">
              <a:solidFill>
                <a:srgbClr val="002060"/>
              </a:solidFill>
              <a:latin typeface="+mj-lt"/>
            </a:endParaRPr>
          </a:p>
          <a:p>
            <a:pPr marL="101600" lvl="0" algn="just">
              <a:spcBef>
                <a:spcPts val="600"/>
              </a:spcBef>
              <a:buClr>
                <a:srgbClr val="4BB5D9"/>
              </a:buClr>
              <a:buSzPts val="2000"/>
            </a:pPr>
            <a:endParaRPr lang="en-ZW" sz="1800" dirty="0">
              <a:solidFill>
                <a:srgbClr val="0070C0"/>
              </a:solidFill>
              <a:latin typeface="Times New Roman" pitchFamily="18" charset="0"/>
              <a:ea typeface="Roboto Condensed"/>
              <a:cs typeface="Times New Roman" pitchFamily="18" charset="0"/>
              <a:sym typeface="Roboto Condensed"/>
            </a:endParaRPr>
          </a:p>
        </p:txBody>
      </p:sp>
    </p:spTree>
    <p:extLst>
      <p:ext uri="{BB962C8B-B14F-4D97-AF65-F5344CB8AC3E}">
        <p14:creationId xmlns:p14="http://schemas.microsoft.com/office/powerpoint/2010/main" val="95030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2514600" y="133350"/>
            <a:ext cx="4724400" cy="471450"/>
          </a:xfrm>
          <a:prstGeom prst="rect">
            <a:avLst/>
          </a:prstGeom>
        </p:spPr>
        <p:txBody>
          <a:bodyPr spcFirstLastPara="1" wrap="square" lIns="91425" tIns="91425" rIns="91425" bIns="91425" anchor="b" anchorCtr="0">
            <a:noAutofit/>
          </a:bodyPr>
          <a:lstStyle/>
          <a:p>
            <a:pPr algn="ctr"/>
            <a:r>
              <a:rPr lang="en-US" sz="2000" dirty="0" smtClean="0">
                <a:solidFill>
                  <a:srgbClr val="FF9900"/>
                </a:solidFill>
                <a:latin typeface="Times New Roman" pitchFamily="18" charset="0"/>
                <a:cs typeface="Times New Roman" pitchFamily="18" charset="0"/>
              </a:rPr>
              <a:t>KẾT LUẬN</a:t>
            </a:r>
            <a:endParaRPr lang="en-ZW" sz="2000" dirty="0">
              <a:latin typeface="Times New Roman" pitchFamily="18" charset="0"/>
              <a:cs typeface="Times New Roman" pitchFamily="18" charset="0"/>
            </a:endParaRPr>
          </a:p>
        </p:txBody>
      </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18</a:t>
            </a:fld>
            <a:endParaRPr>
              <a:solidFill>
                <a:srgbClr val="FFFFFF"/>
              </a:solidFill>
            </a:endParaRPr>
          </a:p>
        </p:txBody>
      </p:sp>
      <p:sp>
        <p:nvSpPr>
          <p:cNvPr id="2" name="Rectangle 1"/>
          <p:cNvSpPr/>
          <p:nvPr/>
        </p:nvSpPr>
        <p:spPr>
          <a:xfrm>
            <a:off x="402770" y="742950"/>
            <a:ext cx="8436429" cy="3970318"/>
          </a:xfrm>
          <a:prstGeom prst="rect">
            <a:avLst/>
          </a:prstGeom>
        </p:spPr>
        <p:txBody>
          <a:bodyPr wrap="square">
            <a:spAutoFit/>
          </a:bodyPr>
          <a:lstStyle/>
          <a:p>
            <a:pPr algn="just"/>
            <a:r>
              <a:rPr lang="en-US" sz="1800" dirty="0">
                <a:solidFill>
                  <a:srgbClr val="002060"/>
                </a:solidFill>
                <a:latin typeface="Times New Roman" pitchFamily="18" charset="0"/>
                <a:cs typeface="Times New Roman" pitchFamily="18" charset="0"/>
              </a:rPr>
              <a:t>	</a:t>
            </a:r>
            <a:r>
              <a:rPr lang="vi-VN" sz="1800" dirty="0" smtClean="0">
                <a:solidFill>
                  <a:srgbClr val="002060"/>
                </a:solidFill>
                <a:latin typeface="Times New Roman" pitchFamily="18" charset="0"/>
                <a:cs typeface="Times New Roman" pitchFamily="18" charset="0"/>
              </a:rPr>
              <a:t>Muốn </a:t>
            </a:r>
            <a:r>
              <a:rPr lang="vi-VN" sz="1800" dirty="0">
                <a:solidFill>
                  <a:srgbClr val="002060"/>
                </a:solidFill>
                <a:latin typeface="Times New Roman" pitchFamily="18" charset="0"/>
                <a:cs typeface="Times New Roman" pitchFamily="18" charset="0"/>
              </a:rPr>
              <a:t>đạt được những thành tích trên, trước hết là nhờ sự phấn đấu của bản thân và sự đoàn kết của chị em đồng nghiệp, nhà trường và phụ huynh đã giúp đỡ để tôi thực hiện chuyên đề một cách dễ dàng hơn</a:t>
            </a:r>
            <a:r>
              <a:rPr lang="vi-VN" sz="1800" dirty="0" smtClean="0">
                <a:solidFill>
                  <a:srgbClr val="002060"/>
                </a:solidFill>
                <a:latin typeface="Times New Roman" pitchFamily="18" charset="0"/>
                <a:cs typeface="Times New Roman" pitchFamily="18" charset="0"/>
              </a:rPr>
              <a:t>.</a:t>
            </a:r>
            <a:r>
              <a:rPr lang="en-US" sz="1800" dirty="0" smtClean="0">
                <a:solidFill>
                  <a:srgbClr val="002060"/>
                </a:solidFill>
                <a:latin typeface="Times New Roman" pitchFamily="18" charset="0"/>
                <a:cs typeface="Times New Roman" pitchFamily="18" charset="0"/>
              </a:rPr>
              <a:t> </a:t>
            </a:r>
          </a:p>
          <a:p>
            <a:pPr algn="just"/>
            <a:r>
              <a:rPr lang="en-US" sz="1800" dirty="0">
                <a:solidFill>
                  <a:srgbClr val="002060"/>
                </a:solidFill>
                <a:latin typeface="Times New Roman" pitchFamily="18" charset="0"/>
                <a:cs typeface="Times New Roman" pitchFamily="18" charset="0"/>
              </a:rPr>
              <a:t>	</a:t>
            </a:r>
            <a:r>
              <a:rPr lang="vi-VN" sz="1800" dirty="0" smtClean="0">
                <a:solidFill>
                  <a:srgbClr val="002060"/>
                </a:solidFill>
                <a:latin typeface="Times New Roman" pitchFamily="18" charset="0"/>
                <a:cs typeface="Times New Roman" pitchFamily="18" charset="0"/>
              </a:rPr>
              <a:t>Bản </a:t>
            </a:r>
            <a:r>
              <a:rPr lang="vi-VN" sz="1800" dirty="0">
                <a:solidFill>
                  <a:srgbClr val="002060"/>
                </a:solidFill>
                <a:latin typeface="Times New Roman" pitchFamily="18" charset="0"/>
                <a:cs typeface="Times New Roman" pitchFamily="18" charset="0"/>
              </a:rPr>
              <a:t>thân tôi được trao đổi kiến thức và kinh nghiệm dạy trẻ qua các hoạt động học, các hoạt động vui chơi, ngoài ra tôi còn được phụ huynh, đồng nghiệp tin tưởng, yêu quý. Trên đây là bài thuyết trình của mình, tôi tin rằng trong thời gian từ giờ tới hết năm học trẻ trong lớp sẽ luôn yêu thích, ghi nhớ tất cả </a:t>
            </a:r>
            <a:r>
              <a:rPr lang="en-US" sz="1800" dirty="0" err="1" smtClean="0">
                <a:solidFill>
                  <a:srgbClr val="002060"/>
                </a:solidFill>
                <a:latin typeface="Times New Roman" pitchFamily="18" charset="0"/>
                <a:cs typeface="Times New Roman" pitchFamily="18" charset="0"/>
              </a:rPr>
              <a:t>các</a:t>
            </a:r>
            <a:r>
              <a:rPr lang="en-US" sz="1800" dirty="0" smtClean="0">
                <a:solidFill>
                  <a:srgbClr val="002060"/>
                </a:solidFill>
                <a:latin typeface="Times New Roman" pitchFamily="18" charset="0"/>
                <a:cs typeface="Times New Roman" pitchFamily="18" charset="0"/>
              </a:rPr>
              <a:t> </a:t>
            </a:r>
            <a:r>
              <a:rPr lang="en-US" sz="1800" dirty="0" err="1" smtClean="0">
                <a:solidFill>
                  <a:srgbClr val="002060"/>
                </a:solidFill>
                <a:latin typeface="Times New Roman" pitchFamily="18" charset="0"/>
                <a:cs typeface="Times New Roman" pitchFamily="18" charset="0"/>
              </a:rPr>
              <a:t>số</a:t>
            </a:r>
            <a:r>
              <a:rPr lang="vi-VN" sz="1800" dirty="0" smtClean="0">
                <a:solidFill>
                  <a:srgbClr val="002060"/>
                </a:solidFill>
                <a:latin typeface="Times New Roman" pitchFamily="18" charset="0"/>
                <a:cs typeface="Times New Roman" pitchFamily="18" charset="0"/>
              </a:rPr>
              <a:t>. </a:t>
            </a:r>
            <a:endParaRPr lang="en-US" sz="1800" dirty="0" smtClean="0">
              <a:solidFill>
                <a:srgbClr val="002060"/>
              </a:solidFill>
              <a:latin typeface="Times New Roman" pitchFamily="18" charset="0"/>
              <a:cs typeface="Times New Roman" pitchFamily="18" charset="0"/>
            </a:endParaRPr>
          </a:p>
          <a:p>
            <a:pPr algn="just"/>
            <a:r>
              <a:rPr lang="en-US" sz="1800" dirty="0">
                <a:solidFill>
                  <a:srgbClr val="002060"/>
                </a:solidFill>
                <a:latin typeface="Times New Roman" pitchFamily="18" charset="0"/>
                <a:cs typeface="Times New Roman" pitchFamily="18" charset="0"/>
              </a:rPr>
              <a:t>	</a:t>
            </a:r>
            <a:r>
              <a:rPr lang="vi-VN" sz="1800" dirty="0" smtClean="0">
                <a:solidFill>
                  <a:srgbClr val="002060"/>
                </a:solidFill>
                <a:latin typeface="Times New Roman" pitchFamily="18" charset="0"/>
                <a:cs typeface="Times New Roman" pitchFamily="18" charset="0"/>
              </a:rPr>
              <a:t>Qua </a:t>
            </a:r>
            <a:r>
              <a:rPr lang="vi-VN" sz="1800" dirty="0">
                <a:solidFill>
                  <a:srgbClr val="002060"/>
                </a:solidFill>
                <a:latin typeface="Times New Roman" pitchFamily="18" charset="0"/>
                <a:cs typeface="Times New Roman" pitchFamily="18" charset="0"/>
              </a:rPr>
              <a:t>bài thuyết trình này, tôi muốn gửi gắm một chia sẻ đó là: </a:t>
            </a:r>
            <a:r>
              <a:rPr lang="vi-VN" sz="1800" i="1" dirty="0">
                <a:solidFill>
                  <a:srgbClr val="002060"/>
                </a:solidFill>
                <a:latin typeface="Times New Roman" pitchFamily="18" charset="0"/>
                <a:cs typeface="Times New Roman" pitchFamily="18" charset="0"/>
              </a:rPr>
              <a:t>“Mỗi chúng ta khi làm bất cứ việc gì hãy luôn có thái độ tích cực, yêu thích, đam mê thì sẽ mang tới thành công. Đặc biệt là những giáo viên mầm non ngay bây giờ hãy tạo cho trẻ một thái độ tích cực yêu thích học tập để sau này các con sẽ trở thành những chủ nhân tương lai của đất nước!”</a:t>
            </a:r>
            <a:r>
              <a:rPr lang="vi-VN" sz="1800" dirty="0">
                <a:solidFill>
                  <a:srgbClr val="002060"/>
                </a:solidFill>
                <a:latin typeface="Times New Roman" pitchFamily="18" charset="0"/>
                <a:cs typeface="Times New Roman" pitchFamily="18" charset="0"/>
              </a:rPr>
              <a:t> </a:t>
            </a:r>
            <a:endParaRPr lang="en-US" sz="1800" dirty="0" smtClean="0">
              <a:solidFill>
                <a:srgbClr val="002060"/>
              </a:solidFill>
              <a:latin typeface="Times New Roman" pitchFamily="18" charset="0"/>
              <a:cs typeface="Times New Roman" pitchFamily="18" charset="0"/>
            </a:endParaRPr>
          </a:p>
          <a:p>
            <a:pPr algn="just"/>
            <a:r>
              <a:rPr lang="en-US" sz="1800" dirty="0">
                <a:solidFill>
                  <a:srgbClr val="002060"/>
                </a:solidFill>
                <a:latin typeface="Times New Roman" pitchFamily="18" charset="0"/>
                <a:cs typeface="Times New Roman" pitchFamily="18" charset="0"/>
              </a:rPr>
              <a:t>	</a:t>
            </a:r>
            <a:r>
              <a:rPr lang="vi-VN" sz="1800" dirty="0" smtClean="0">
                <a:solidFill>
                  <a:srgbClr val="002060"/>
                </a:solidFill>
                <a:latin typeface="Times New Roman" pitchFamily="18" charset="0"/>
                <a:cs typeface="Times New Roman" pitchFamily="18" charset="0"/>
              </a:rPr>
              <a:t>Vừa </a:t>
            </a:r>
            <a:r>
              <a:rPr lang="vi-VN" sz="1800" dirty="0">
                <a:solidFill>
                  <a:srgbClr val="002060"/>
                </a:solidFill>
                <a:latin typeface="Times New Roman" pitchFamily="18" charset="0"/>
                <a:cs typeface="Times New Roman" pitchFamily="18" charset="0"/>
              </a:rPr>
              <a:t>rồi tôi đã trình bày xong bài thuyết trình của mình, xin cảm ơn các đồng chí đã chú ý lắng </a:t>
            </a:r>
            <a:r>
              <a:rPr lang="vi-VN" sz="1800" dirty="0" smtClean="0">
                <a:solidFill>
                  <a:srgbClr val="002060"/>
                </a:solidFill>
                <a:latin typeface="Times New Roman" pitchFamily="18" charset="0"/>
                <a:cs typeface="Times New Roman" pitchFamily="18" charset="0"/>
              </a:rPr>
              <a:t>nghe</a:t>
            </a:r>
            <a:r>
              <a:rPr lang="en-US" sz="1800" dirty="0" smtClean="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74448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5236" y="1581150"/>
            <a:ext cx="6899564" cy="1267691"/>
          </a:xfrm>
          <a:prstGeom prst="rect">
            <a:avLst/>
          </a:prstGeom>
        </p:spPr>
        <p:txBody>
          <a:bodyPr>
            <a:prstTxWarp prst="textDeflateBottom">
              <a:avLst/>
            </a:prstTxWarp>
            <a:spAutoFit/>
          </a:bodyPr>
          <a:lstStyle/>
          <a:p>
            <a:pPr algn="ctr">
              <a:lnSpc>
                <a:spcPct val="125000"/>
              </a:lnSpc>
              <a:buClrTx/>
              <a:buFontTx/>
              <a:buNone/>
              <a:defRPr/>
            </a:pPr>
            <a:r>
              <a:rPr lang="en-US" sz="1800" b="1" kern="10" dirty="0" smtClean="0">
                <a:ln w="12700" cmpd="sng">
                  <a:solidFill>
                    <a:srgbClr val="8064A2"/>
                  </a:solidFill>
                  <a:prstDash val="solid"/>
                </a:ln>
                <a:solidFill>
                  <a:schemeClr val="tx1"/>
                </a:solidFill>
                <a:latin typeface="Times New Roman" pitchFamily="18" charset="0"/>
                <a:ea typeface="+mn-ea"/>
                <a:cs typeface="Times New Roman" pitchFamily="18" charset="0"/>
              </a:rPr>
              <a:t>TÔI XIN CHÂN THÀNH CẢM ƠN BGK ĐÃ LẮNG NGHE!</a:t>
            </a:r>
            <a:endParaRPr lang="vi-VN" sz="1800" b="1" kern="10" dirty="0">
              <a:ln w="12700" cmpd="sng">
                <a:solidFill>
                  <a:srgbClr val="8064A2"/>
                </a:solidFill>
                <a:prstDash val="solid"/>
              </a:ln>
              <a:solidFill>
                <a:schemeClr val="tx1"/>
              </a:solidFill>
              <a:latin typeface="Verdana"/>
              <a:ea typeface="+mn-ea"/>
              <a:cs typeface="+mn-cs"/>
            </a:endParaRPr>
          </a:p>
        </p:txBody>
      </p:sp>
    </p:spTree>
    <p:extLst>
      <p:ext uri="{BB962C8B-B14F-4D97-AF65-F5344CB8AC3E}">
        <p14:creationId xmlns:p14="http://schemas.microsoft.com/office/powerpoint/2010/main" val="385445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4" name="Rectangle 3"/>
          <p:cNvSpPr/>
          <p:nvPr/>
        </p:nvSpPr>
        <p:spPr>
          <a:xfrm>
            <a:off x="1158131" y="729462"/>
            <a:ext cx="2585884" cy="762000"/>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1"/>
                </a:solidFill>
                <a:effectLst/>
                <a:uLnTx/>
                <a:uFillTx/>
                <a:latin typeface="Times New Roman" pitchFamily="18" charset="0"/>
                <a:ea typeface="+mn-ea"/>
                <a:cs typeface="Times New Roman" pitchFamily="18" charset="0"/>
              </a:rPr>
              <a:t>PHẦN I:  ĐẶT VẤN ĐỀ</a:t>
            </a:r>
            <a:endParaRPr kumimoji="0" lang="en-US" sz="1800" b="0" i="0" u="none" strike="noStrike" kern="0" cap="none" spc="0" normalizeH="0" baseline="0" noProof="0">
              <a:ln>
                <a:noFill/>
              </a:ln>
              <a:solidFill>
                <a:schemeClr val="bg1"/>
              </a:solidFill>
              <a:effectLst/>
              <a:uLnTx/>
              <a:uFillTx/>
              <a:latin typeface="Times New Roman" pitchFamily="18" charset="0"/>
              <a:ea typeface="+mn-ea"/>
              <a:cs typeface="Times New Roman" pitchFamily="18" charset="0"/>
            </a:endParaRPr>
          </a:p>
        </p:txBody>
      </p:sp>
      <p:sp>
        <p:nvSpPr>
          <p:cNvPr id="5" name="Rectangle 4"/>
          <p:cNvSpPr/>
          <p:nvPr/>
        </p:nvSpPr>
        <p:spPr>
          <a:xfrm>
            <a:off x="2258792" y="82694"/>
            <a:ext cx="5224507" cy="461665"/>
          </a:xfrm>
          <a:prstGeom prst="rect">
            <a:avLst/>
          </a:prstGeom>
        </p:spPr>
        <p:txBody>
          <a:bodyPr wrap="none">
            <a:spAutoFit/>
          </a:bodyPr>
          <a:lstStyle/>
          <a:p>
            <a:pPr algn="ctr"/>
            <a:r>
              <a:rPr lang="en-US" sz="2400" b="1" u="sng" dirty="0">
                <a:solidFill>
                  <a:schemeClr val="bg1"/>
                </a:solidFill>
                <a:latin typeface="Times New Roman" pitchFamily="18" charset="0"/>
                <a:cs typeface="Times New Roman" pitchFamily="18" charset="0"/>
              </a:rPr>
              <a:t>CẤU TRÚC BIỆN PHÁP SÁNG TẠO</a:t>
            </a:r>
          </a:p>
        </p:txBody>
      </p:sp>
      <p:cxnSp>
        <p:nvCxnSpPr>
          <p:cNvPr id="6" name="Straight Arrow Connector 5"/>
          <p:cNvCxnSpPr/>
          <p:nvPr/>
        </p:nvCxnSpPr>
        <p:spPr>
          <a:xfrm>
            <a:off x="3744015" y="1153490"/>
            <a:ext cx="1103670" cy="0"/>
          </a:xfrm>
          <a:prstGeom prst="straightConnector1">
            <a:avLst/>
          </a:prstGeom>
          <a:noFill/>
          <a:ln w="9525" cap="flat" cmpd="sng" algn="ctr">
            <a:solidFill>
              <a:schemeClr val="accent1"/>
            </a:solidFill>
            <a:prstDash val="solid"/>
            <a:tailEnd type="arrow"/>
          </a:ln>
          <a:effectLst/>
        </p:spPr>
      </p:cxnSp>
      <p:sp>
        <p:nvSpPr>
          <p:cNvPr id="7" name="Rectangle 6"/>
          <p:cNvSpPr/>
          <p:nvPr/>
        </p:nvSpPr>
        <p:spPr>
          <a:xfrm>
            <a:off x="4952058" y="883228"/>
            <a:ext cx="3299327" cy="454472"/>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bg1"/>
                </a:solidFill>
                <a:effectLst/>
                <a:uLnTx/>
                <a:uFillTx/>
                <a:latin typeface="Times New Roman"/>
                <a:ea typeface="+mn-ea"/>
                <a:cs typeface="+mn-cs"/>
              </a:rPr>
              <a:t>1. Lí do chọn đề tài</a:t>
            </a:r>
          </a:p>
        </p:txBody>
      </p:sp>
      <p:sp>
        <p:nvSpPr>
          <p:cNvPr id="8" name="Rectangle 7"/>
          <p:cNvSpPr/>
          <p:nvPr/>
        </p:nvSpPr>
        <p:spPr>
          <a:xfrm>
            <a:off x="1158131" y="2309711"/>
            <a:ext cx="2590800" cy="914400"/>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PHẦN II</a:t>
            </a:r>
            <a:r>
              <a:rPr kumimoji="0" lang="es-E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CÁC BIỆN PHÁP ĐỂ GIẢI QUYẾT VẤN ĐỀ</a:t>
            </a:r>
            <a:endParaRPr kumimoji="0" lang="en-US" sz="1800" b="0"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cxnSp>
        <p:nvCxnSpPr>
          <p:cNvPr id="9" name="Straight Arrow Connector 8"/>
          <p:cNvCxnSpPr/>
          <p:nvPr/>
        </p:nvCxnSpPr>
        <p:spPr>
          <a:xfrm flipV="1">
            <a:off x="3744015" y="2333708"/>
            <a:ext cx="1103670" cy="337973"/>
          </a:xfrm>
          <a:prstGeom prst="straightConnector1">
            <a:avLst/>
          </a:prstGeom>
          <a:noFill/>
          <a:ln w="9525" cap="flat" cmpd="sng" algn="ctr">
            <a:solidFill>
              <a:schemeClr val="accent1"/>
            </a:solidFill>
            <a:prstDash val="solid"/>
            <a:tailEnd type="arrow"/>
          </a:ln>
          <a:effectLst/>
        </p:spPr>
      </p:cxnSp>
      <p:sp>
        <p:nvSpPr>
          <p:cNvPr id="10" name="Rectangle 9"/>
          <p:cNvSpPr/>
          <p:nvPr/>
        </p:nvSpPr>
        <p:spPr>
          <a:xfrm>
            <a:off x="4966980" y="1910118"/>
            <a:ext cx="3284382" cy="423574"/>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1.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Cơ</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sở</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lý</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luận</a:t>
            </a:r>
            <a:endParaRPr kumimoji="0" lang="en-U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cxnSp>
        <p:nvCxnSpPr>
          <p:cNvPr id="11" name="Straight Arrow Connector 10"/>
          <p:cNvCxnSpPr/>
          <p:nvPr/>
        </p:nvCxnSpPr>
        <p:spPr>
          <a:xfrm>
            <a:off x="3791145" y="2681759"/>
            <a:ext cx="1097317" cy="85152"/>
          </a:xfrm>
          <a:prstGeom prst="straightConnector1">
            <a:avLst/>
          </a:prstGeom>
          <a:noFill/>
          <a:ln w="9525" cap="flat" cmpd="sng" algn="ctr">
            <a:solidFill>
              <a:schemeClr val="accent1"/>
            </a:solidFill>
            <a:prstDash val="solid"/>
            <a:tailEnd type="arrow"/>
          </a:ln>
          <a:effectLst/>
        </p:spPr>
      </p:cxnSp>
      <p:sp>
        <p:nvSpPr>
          <p:cNvPr id="12" name="Rectangle 11"/>
          <p:cNvSpPr/>
          <p:nvPr/>
        </p:nvSpPr>
        <p:spPr>
          <a:xfrm>
            <a:off x="4952232" y="2502689"/>
            <a:ext cx="3299130" cy="395881"/>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chemeClr val="bg1"/>
                </a:solidFill>
                <a:effectLst/>
                <a:uLnTx/>
                <a:uFillTx/>
                <a:latin typeface="Times New Roman" pitchFamily="18" charset="0"/>
                <a:ea typeface="+mn-ea"/>
                <a:cs typeface="Times New Roman" pitchFamily="18" charset="0"/>
              </a:rPr>
              <a:t>2. Thực trạng vấn đề</a:t>
            </a:r>
            <a:endParaRPr kumimoji="0" lang="en-US" sz="1800" b="1" i="0" u="none" strike="noStrike" kern="0" cap="none" spc="0" normalizeH="0" baseline="0" noProof="0">
              <a:ln>
                <a:noFill/>
              </a:ln>
              <a:solidFill>
                <a:schemeClr val="bg1"/>
              </a:solidFill>
              <a:effectLst/>
              <a:uLnTx/>
              <a:uFillTx/>
              <a:latin typeface="Times New Roman" pitchFamily="18" charset="0"/>
              <a:ea typeface="+mn-ea"/>
              <a:cs typeface="Times New Roman" pitchFamily="18" charset="0"/>
            </a:endParaRPr>
          </a:p>
        </p:txBody>
      </p:sp>
      <p:cxnSp>
        <p:nvCxnSpPr>
          <p:cNvPr id="13" name="Straight Arrow Connector 12"/>
          <p:cNvCxnSpPr/>
          <p:nvPr/>
        </p:nvCxnSpPr>
        <p:spPr>
          <a:xfrm>
            <a:off x="3750368" y="2679909"/>
            <a:ext cx="1138058" cy="645748"/>
          </a:xfrm>
          <a:prstGeom prst="straightConnector1">
            <a:avLst/>
          </a:prstGeom>
          <a:noFill/>
          <a:ln w="9525" cap="flat" cmpd="sng" algn="ctr">
            <a:solidFill>
              <a:schemeClr val="accent1"/>
            </a:solidFill>
            <a:prstDash val="solid"/>
            <a:tailEnd type="arrow"/>
          </a:ln>
          <a:effectLst/>
        </p:spPr>
      </p:cxnSp>
      <p:sp>
        <p:nvSpPr>
          <p:cNvPr id="14" name="Rectangle 13"/>
          <p:cNvSpPr/>
          <p:nvPr/>
        </p:nvSpPr>
        <p:spPr>
          <a:xfrm>
            <a:off x="4952038" y="3109788"/>
            <a:ext cx="3299131" cy="431736"/>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3.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Các</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biện</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pháp</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đã</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tiến</a:t>
            </a: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smtClean="0">
                <a:ln>
                  <a:noFill/>
                </a:ln>
                <a:solidFill>
                  <a:schemeClr val="bg1"/>
                </a:solidFill>
                <a:effectLst/>
                <a:uLnTx/>
                <a:uFillTx/>
                <a:latin typeface="Times New Roman" pitchFamily="18" charset="0"/>
                <a:ea typeface="+mn-ea"/>
                <a:cs typeface="Times New Roman" pitchFamily="18" charset="0"/>
              </a:rPr>
              <a:t>hành</a:t>
            </a:r>
            <a:endParaRPr kumimoji="0" lang="en-U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cxnSp>
        <p:nvCxnSpPr>
          <p:cNvPr id="15" name="Straight Arrow Connector 14"/>
          <p:cNvCxnSpPr/>
          <p:nvPr/>
        </p:nvCxnSpPr>
        <p:spPr>
          <a:xfrm>
            <a:off x="3744015" y="2679739"/>
            <a:ext cx="1103670" cy="1298654"/>
          </a:xfrm>
          <a:prstGeom prst="straightConnector1">
            <a:avLst/>
          </a:prstGeom>
          <a:noFill/>
          <a:ln w="9525" cap="flat" cmpd="sng" algn="ctr">
            <a:solidFill>
              <a:schemeClr val="accent1"/>
            </a:solidFill>
            <a:prstDash val="solid"/>
            <a:tailEnd type="arrow"/>
          </a:ln>
          <a:effectLst/>
        </p:spPr>
      </p:cxnSp>
      <p:sp>
        <p:nvSpPr>
          <p:cNvPr id="16" name="Rectangle 15"/>
          <p:cNvSpPr/>
          <p:nvPr/>
        </p:nvSpPr>
        <p:spPr>
          <a:xfrm>
            <a:off x="4966980" y="3762844"/>
            <a:ext cx="3266670" cy="431129"/>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4</a:t>
            </a:r>
            <a:r>
              <a:rPr kumimoji="0" lang="en-U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Hiệu</a:t>
            </a:r>
            <a:r>
              <a:rPr kumimoji="0" lang="en-U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1800" b="1" i="0"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quả</a:t>
            </a:r>
            <a:r>
              <a:rPr kumimoji="0" lang="en-U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pt-BR"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biện pháp sáng tạo</a:t>
            </a:r>
            <a:endParaRPr kumimoji="0" lang="en-U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7" name="Rectangle 16"/>
          <p:cNvSpPr/>
          <p:nvPr/>
        </p:nvSpPr>
        <p:spPr>
          <a:xfrm>
            <a:off x="1142329" y="3978390"/>
            <a:ext cx="2590800" cy="914400"/>
          </a:xfrm>
          <a:prstGeom prst="rect">
            <a:avLst/>
          </a:prstGeom>
          <a:solidFill>
            <a:schemeClr val="accent1"/>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chemeClr val="bg1"/>
                </a:solidFill>
                <a:effectLst/>
                <a:uLnTx/>
                <a:uFillTx/>
                <a:latin typeface="Times New Roman" pitchFamily="18" charset="0"/>
                <a:ea typeface="+mn-ea"/>
                <a:cs typeface="Times New Roman" pitchFamily="18" charset="0"/>
              </a:rPr>
              <a:t>PHẦN III: KẾT </a:t>
            </a:r>
            <a:r>
              <a:rPr kumimoji="0" lang="pt-BR" sz="1800" b="1" i="0" u="none" strike="noStrike" kern="0" cap="none" spc="0" normalizeH="0" baseline="0" noProof="0" smtClean="0">
                <a:ln>
                  <a:noFill/>
                </a:ln>
                <a:solidFill>
                  <a:schemeClr val="bg1"/>
                </a:solidFill>
                <a:effectLst/>
                <a:uLnTx/>
                <a:uFillTx/>
                <a:latin typeface="Times New Roman" pitchFamily="18" charset="0"/>
                <a:ea typeface="+mn-ea"/>
                <a:cs typeface="Times New Roman" pitchFamily="18" charset="0"/>
              </a:rPr>
              <a:t>LUẬN</a:t>
            </a:r>
            <a:endParaRPr kumimoji="0" lang="en-US" sz="1800" b="0" i="0" u="none" strike="noStrike" kern="0" cap="none" spc="0" normalizeH="0" baseline="0" noProof="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circle(in)">
                                      <p:cBhvr>
                                        <p:cTn id="8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10" grpId="0" animBg="1"/>
      <p:bldP spid="12" grpId="0" animBg="1"/>
      <p:bldP spid="14"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
          <p:cNvSpPr txBox="1">
            <a:spLocks noChangeArrowheads="1"/>
          </p:cNvSpPr>
          <p:nvPr/>
        </p:nvSpPr>
        <p:spPr bwMode="auto">
          <a:xfrm>
            <a:off x="2738573" y="416999"/>
            <a:ext cx="3550972" cy="584775"/>
          </a:xfrm>
          <a:prstGeom prst="rect">
            <a:avLst/>
          </a:prstGeom>
          <a:noFill/>
          <a:ln w="9525">
            <a:noFill/>
            <a:miter lim="800000"/>
            <a:headEnd/>
            <a:tailEnd/>
          </a:ln>
        </p:spPr>
        <p:txBody>
          <a:bodyPr wrap="none" anchor="ctr">
            <a:spAutoFit/>
          </a:bodyPr>
          <a:lstStyle/>
          <a:p>
            <a:pPr algn="ctr"/>
            <a:r>
              <a:rPr lang="en-US" sz="3200" b="1" smtClean="0">
                <a:solidFill>
                  <a:srgbClr val="0066FF"/>
                </a:solidFill>
                <a:latin typeface="Arial" charset="0"/>
              </a:rPr>
              <a:t>Lý do chọn đề tài</a:t>
            </a:r>
            <a:endParaRPr lang="en-US" sz="3200" b="1">
              <a:solidFill>
                <a:srgbClr val="0066FF"/>
              </a:solidFill>
              <a:latin typeface="Arial" charset="0"/>
            </a:endParaRPr>
          </a:p>
        </p:txBody>
      </p:sp>
      <p:grpSp>
        <p:nvGrpSpPr>
          <p:cNvPr id="24" name="Group 7"/>
          <p:cNvGrpSpPr>
            <a:grpSpLocks/>
          </p:cNvGrpSpPr>
          <p:nvPr/>
        </p:nvGrpSpPr>
        <p:grpSpPr bwMode="auto">
          <a:xfrm>
            <a:off x="388942" y="1001774"/>
            <a:ext cx="2359025" cy="3843249"/>
            <a:chOff x="457200" y="1239996"/>
            <a:chExt cx="2177144" cy="2804886"/>
          </a:xfrm>
        </p:grpSpPr>
        <p:sp>
          <p:nvSpPr>
            <p:cNvPr id="25" name="Rectangle 24"/>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7" name="Group 6"/>
          <p:cNvGrpSpPr>
            <a:grpSpLocks/>
          </p:cNvGrpSpPr>
          <p:nvPr/>
        </p:nvGrpSpPr>
        <p:grpSpPr bwMode="auto">
          <a:xfrm flipV="1">
            <a:off x="281952" y="1025260"/>
            <a:ext cx="2101850" cy="738188"/>
            <a:chOff x="4763053" y="2429435"/>
            <a:chExt cx="2840865" cy="833718"/>
          </a:xfrm>
        </p:grpSpPr>
        <p:sp>
          <p:nvSpPr>
            <p:cNvPr id="28" name="Freeform 27"/>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29" name="Pie 28"/>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30" name="Group 57"/>
          <p:cNvGrpSpPr>
            <a:grpSpLocks/>
          </p:cNvGrpSpPr>
          <p:nvPr/>
        </p:nvGrpSpPr>
        <p:grpSpPr bwMode="auto">
          <a:xfrm>
            <a:off x="3389343" y="1001775"/>
            <a:ext cx="2359025" cy="3842356"/>
            <a:chOff x="457200" y="1239996"/>
            <a:chExt cx="2177144" cy="2804886"/>
          </a:xfrm>
        </p:grpSpPr>
        <p:sp>
          <p:nvSpPr>
            <p:cNvPr id="31" name="Rectangle 30"/>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 name="Group 60"/>
          <p:cNvGrpSpPr>
            <a:grpSpLocks/>
          </p:cNvGrpSpPr>
          <p:nvPr/>
        </p:nvGrpSpPr>
        <p:grpSpPr bwMode="auto">
          <a:xfrm flipV="1">
            <a:off x="3276600" y="1019100"/>
            <a:ext cx="2101850" cy="738188"/>
            <a:chOff x="4782670" y="2429435"/>
            <a:chExt cx="2840865" cy="833718"/>
          </a:xfrm>
        </p:grpSpPr>
        <p:sp>
          <p:nvSpPr>
            <p:cNvPr id="34" name="Freeform 3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35" name="Pie 34"/>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36" name="Group 71"/>
          <p:cNvGrpSpPr>
            <a:grpSpLocks/>
          </p:cNvGrpSpPr>
          <p:nvPr/>
        </p:nvGrpSpPr>
        <p:grpSpPr bwMode="auto">
          <a:xfrm>
            <a:off x="6361113" y="1001775"/>
            <a:ext cx="2359025" cy="3842356"/>
            <a:chOff x="457200" y="1239996"/>
            <a:chExt cx="2177144" cy="2804886"/>
          </a:xfrm>
        </p:grpSpPr>
        <p:sp>
          <p:nvSpPr>
            <p:cNvPr id="37" name="Rectangle 36"/>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9" name="Group 75"/>
          <p:cNvGrpSpPr>
            <a:grpSpLocks/>
          </p:cNvGrpSpPr>
          <p:nvPr/>
        </p:nvGrpSpPr>
        <p:grpSpPr bwMode="auto">
          <a:xfrm flipV="1">
            <a:off x="6248400" y="989815"/>
            <a:ext cx="2101850" cy="738188"/>
            <a:chOff x="4782670" y="2429435"/>
            <a:chExt cx="2840865" cy="833718"/>
          </a:xfrm>
        </p:grpSpPr>
        <p:sp>
          <p:nvSpPr>
            <p:cNvPr id="40" name="Freeform 39"/>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41" name="Pie 40"/>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42" name="Rectangle 79"/>
          <p:cNvSpPr>
            <a:spLocks noChangeArrowheads="1"/>
          </p:cNvSpPr>
          <p:nvPr/>
        </p:nvSpPr>
        <p:spPr bwMode="auto">
          <a:xfrm>
            <a:off x="434521" y="1731014"/>
            <a:ext cx="2228850" cy="2862322"/>
          </a:xfrm>
          <a:prstGeom prst="rect">
            <a:avLst/>
          </a:prstGeom>
          <a:noFill/>
          <a:ln w="9525">
            <a:noFill/>
            <a:miter lim="800000"/>
            <a:headEnd/>
            <a:tailEnd/>
          </a:ln>
        </p:spPr>
        <p:txBody>
          <a:bodyPr anchor="ctr">
            <a:spAutoFit/>
          </a:bodyPr>
          <a:lstStyle/>
          <a:p>
            <a:pPr algn="just"/>
            <a:r>
              <a:rPr lang="es-ES" sz="1200" dirty="0" err="1">
                <a:solidFill>
                  <a:srgbClr val="1108C8"/>
                </a:solidFill>
                <a:latin typeface="Times New Roman" pitchFamily="18" charset="0"/>
                <a:cs typeface="Times New Roman" pitchFamily="18" charset="0"/>
              </a:rPr>
              <a:t>Việc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tổ</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chức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cho</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trẻ</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làm</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quen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với</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các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biểu</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tượng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toán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học</a:t>
            </a:r>
            <a:r>
              <a:rPr lang="es-ES" sz="1200" dirty="0">
                <a:solidFill>
                  <a:srgbClr val="1108C8"/>
                </a:solidFill>
                <a:latin typeface="Times New Roman" pitchFamily="18" charset="0"/>
                <a:cs typeface="Times New Roman" pitchFamily="18" charset="0"/>
              </a:rPr>
              <a:t> ở </a:t>
            </a:r>
            <a:r>
              <a:rPr lang="es-ES" sz="1200" dirty="0" err="1">
                <a:solidFill>
                  <a:srgbClr val="1108C8"/>
                </a:solidFill>
                <a:latin typeface="Times New Roman" pitchFamily="18" charset="0"/>
                <a:cs typeface="Times New Roman" pitchFamily="18" charset="0"/>
              </a:rPr>
              <a:t>trường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mầm</a:t>
            </a:r>
            <a:r>
              <a:rPr lang="es-ES" sz="1200" dirty="0">
                <a:solidFill>
                  <a:srgbClr val="1108C8"/>
                </a:solidFill>
                <a:latin typeface="Times New Roman" pitchFamily="18" charset="0"/>
                <a:cs typeface="Times New Roman" pitchFamily="18" charset="0"/>
              </a:rPr>
              <a:t> non </a:t>
            </a:r>
            <a:r>
              <a:rPr lang="es-ES" sz="1200" dirty="0" err="1">
                <a:solidFill>
                  <a:srgbClr val="1108C8"/>
                </a:solidFill>
                <a:latin typeface="Times New Roman" pitchFamily="18" charset="0"/>
                <a:cs typeface="Times New Roman" pitchFamily="18" charset="0"/>
              </a:rPr>
              <a:t>có</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một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vai</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trò</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to</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lớn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Đó</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là</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cơ</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hội</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tốt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giúp</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hình</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thành</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những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tri</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thức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mới</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rèn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luyện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và</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củng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cố</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những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tri</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thức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kỹ</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năng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cần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thiết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cho</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trẻ</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hình</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thành</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và</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phát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triển</a:t>
            </a:r>
            <a:r>
              <a:rPr lang="es-ES" sz="1200" dirty="0">
                <a:solidFill>
                  <a:srgbClr val="1108C8"/>
                </a:solidFill>
                <a:latin typeface="Times New Roman" pitchFamily="18" charset="0"/>
                <a:cs typeface="Times New Roman" pitchFamily="18" charset="0"/>
              </a:rPr>
              <a:t> ở </a:t>
            </a:r>
            <a:r>
              <a:rPr lang="es-ES" sz="1200" dirty="0" err="1">
                <a:solidFill>
                  <a:srgbClr val="1108C8"/>
                </a:solidFill>
                <a:latin typeface="Times New Roman" pitchFamily="18" charset="0"/>
                <a:cs typeface="Times New Roman" pitchFamily="18" charset="0"/>
              </a:rPr>
              <a:t>trẻ</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khả</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năng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chú</a:t>
            </a:r>
            <a:r>
              <a:rPr lang="es-ES" sz="1200" dirty="0">
                <a:solidFill>
                  <a:srgbClr val="1108C8"/>
                </a:solidFill>
                <a:latin typeface="Times New Roman" pitchFamily="18" charset="0"/>
                <a:cs typeface="Times New Roman" pitchFamily="18" charset="0"/>
              </a:rPr>
              <a:t> ý </a:t>
            </a:r>
            <a:r>
              <a:rPr lang="es-ES" sz="1200" dirty="0" err="1">
                <a:solidFill>
                  <a:srgbClr val="1108C8"/>
                </a:solidFill>
                <a:latin typeface="Times New Roman" pitchFamily="18" charset="0"/>
                <a:cs typeface="Times New Roman" pitchFamily="18" charset="0"/>
              </a:rPr>
              <a:t>lâu</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bền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có</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chủ</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định</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rèn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luyện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và</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phát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triển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các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thao</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tác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tư</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duy</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phát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triển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ngôn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ngữ</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và</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tính</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tích</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cực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tự</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giác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trong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học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tập</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góp</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phần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hoàn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thiện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và</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phát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triển</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năng</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lực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cảm</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giác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thúc</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đẩy</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sự</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ham</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hiểu</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biết</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của</a:t>
            </a:r>
            <a:r>
              <a:rPr lang="es-ES" sz="1200" dirty="0">
                <a:solidFill>
                  <a:srgbClr val="1108C8"/>
                </a:solidFill>
                <a:latin typeface="Times New Roman" pitchFamily="18" charset="0"/>
                <a:cs typeface="Times New Roman" pitchFamily="18" charset="0"/>
              </a:rPr>
              <a:t> </a:t>
            </a:r>
            <a:r>
              <a:rPr lang="es-ES" sz="1200" dirty="0" err="1">
                <a:solidFill>
                  <a:srgbClr val="1108C8"/>
                </a:solidFill>
                <a:latin typeface="Times New Roman" pitchFamily="18" charset="0"/>
                <a:cs typeface="Times New Roman" pitchFamily="18" charset="0"/>
              </a:rPr>
              <a:t>trẻ</a:t>
            </a:r>
            <a:r>
              <a:rPr lang="es-ES" sz="1200" dirty="0" smtClean="0">
                <a:solidFill>
                  <a:srgbClr val="1108C8"/>
                </a:solidFill>
                <a:latin typeface="Times New Roman" pitchFamily="18" charset="0"/>
                <a:cs typeface="Times New Roman" pitchFamily="18" charset="0"/>
              </a:rPr>
              <a:t>.</a:t>
            </a:r>
            <a:endParaRPr lang="en-US" sz="1200" dirty="0">
              <a:solidFill>
                <a:srgbClr val="1108C8"/>
              </a:solidFill>
              <a:latin typeface="Times New Roman" pitchFamily="18" charset="0"/>
              <a:cs typeface="Times New Roman" pitchFamily="18" charset="0"/>
            </a:endParaRPr>
          </a:p>
        </p:txBody>
      </p:sp>
      <p:sp>
        <p:nvSpPr>
          <p:cNvPr id="45" name="TextBox 44"/>
          <p:cNvSpPr txBox="1"/>
          <p:nvPr/>
        </p:nvSpPr>
        <p:spPr>
          <a:xfrm>
            <a:off x="507377" y="1316819"/>
            <a:ext cx="1207382" cy="307777"/>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cs typeface="Arial" pitchFamily="34" charset="0"/>
              </a:rPr>
              <a:t>Nội</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dung 01</a:t>
            </a:r>
          </a:p>
        </p:txBody>
      </p:sp>
      <p:sp>
        <p:nvSpPr>
          <p:cNvPr id="46" name="TextBox 45"/>
          <p:cNvSpPr txBox="1"/>
          <p:nvPr/>
        </p:nvSpPr>
        <p:spPr>
          <a:xfrm>
            <a:off x="3577913" y="1327904"/>
            <a:ext cx="1207382" cy="307777"/>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cs typeface="Arial" pitchFamily="34" charset="0"/>
              </a:rPr>
              <a:t>Nội</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dung 02</a:t>
            </a:r>
          </a:p>
        </p:txBody>
      </p:sp>
      <p:sp>
        <p:nvSpPr>
          <p:cNvPr id="47" name="TextBox 46"/>
          <p:cNvSpPr txBox="1"/>
          <p:nvPr/>
        </p:nvSpPr>
        <p:spPr>
          <a:xfrm>
            <a:off x="6449927" y="1296161"/>
            <a:ext cx="1207382" cy="307777"/>
          </a:xfrm>
          <a:prstGeom prst="rect">
            <a:avLst/>
          </a:prstGeom>
          <a:noFill/>
        </p:spPr>
        <p:txBody>
          <a:bodyPr wrap="none" anchor="ctr">
            <a:spAutoFit/>
          </a:bodyPr>
          <a:lstStyle/>
          <a:p>
            <a:pPr>
              <a:defRPr/>
            </a:pPr>
            <a:r>
              <a:rPr lang="en-US" b="1" err="1">
                <a:solidFill>
                  <a:schemeClr val="bg1"/>
                </a:solidFill>
                <a:effectLst>
                  <a:outerShdw blurRad="38100" dist="38100" dir="2700000" algn="tl">
                    <a:srgbClr val="000000">
                      <a:alpha val="43137"/>
                    </a:srgbClr>
                  </a:outerShdw>
                </a:effectLst>
                <a:latin typeface="Arial" pitchFamily="34" charset="0"/>
                <a:cs typeface="Arial" pitchFamily="34" charset="0"/>
              </a:rPr>
              <a:t>Nội</a:t>
            </a: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smtClean="0">
                <a:solidFill>
                  <a:schemeClr val="bg1"/>
                </a:solidFill>
                <a:effectLst>
                  <a:outerShdw blurRad="38100" dist="38100" dir="2700000" algn="tl">
                    <a:srgbClr val="000000">
                      <a:alpha val="43137"/>
                    </a:srgbClr>
                  </a:outerShdw>
                </a:effectLst>
                <a:latin typeface="Arial" pitchFamily="34" charset="0"/>
                <a:cs typeface="Arial" pitchFamily="34" charset="0"/>
              </a:rPr>
              <a:t>dung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03</a:t>
            </a:r>
          </a:p>
        </p:txBody>
      </p:sp>
      <p:sp>
        <p:nvSpPr>
          <p:cNvPr id="50" name="Rectangle 79"/>
          <p:cNvSpPr>
            <a:spLocks noChangeArrowheads="1"/>
          </p:cNvSpPr>
          <p:nvPr/>
        </p:nvSpPr>
        <p:spPr bwMode="auto">
          <a:xfrm>
            <a:off x="3462791" y="1737609"/>
            <a:ext cx="2228850" cy="3046988"/>
          </a:xfrm>
          <a:prstGeom prst="rect">
            <a:avLst/>
          </a:prstGeom>
          <a:noFill/>
          <a:ln w="9525">
            <a:noFill/>
            <a:miter lim="800000"/>
            <a:headEnd/>
            <a:tailEnd/>
          </a:ln>
        </p:spPr>
        <p:txBody>
          <a:bodyPr anchor="ctr">
            <a:spAutoFit/>
          </a:bodyPr>
          <a:lstStyle/>
          <a:p>
            <a:pPr algn="just"/>
            <a:r>
              <a:rPr lang="en-US" sz="1200" smtClean="0">
                <a:solidFill>
                  <a:srgbClr val="1108C8"/>
                </a:solidFill>
                <a:latin typeface="Times New Roman" panose="02020603050405020304" pitchFamily="18" charset="0"/>
                <a:ea typeface="Times New Roman" panose="02020603050405020304" pitchFamily="18" charset="0"/>
              </a:rPr>
              <a:t>Việc hình thành các biểu tượng toán cho trẻ mầm non không chỉ dừng lại trong các tiết học làm quen với toán mà cô giáo cần dạy cho trẻ biết vận dụng những kiến thức, kĩ năng đã học vào các hoạt động khác của trẻ trong cuộc sống hàng ngày. Việc đó đã giúp trẻ củng cố các kiến thức, kĩ năng đã có, làm cho trẻ có nhận thức sâu sắc hơn về chúng, giúp trẻ hiểu được ý nghĩa của các kiến thức đó đối với cuộc sống thực tế và chính điều này giúp trẻ biết quan tâm đến cuộc sống xung quanh mình.</a:t>
            </a:r>
            <a:endParaRPr lang="en-US" sz="1200">
              <a:solidFill>
                <a:srgbClr val="1108C8"/>
              </a:solidFill>
              <a:latin typeface="Arial" charset="0"/>
            </a:endParaRPr>
          </a:p>
        </p:txBody>
      </p:sp>
      <p:sp>
        <p:nvSpPr>
          <p:cNvPr id="48" name="Rectangle 79"/>
          <p:cNvSpPr>
            <a:spLocks noChangeArrowheads="1"/>
          </p:cNvSpPr>
          <p:nvPr/>
        </p:nvSpPr>
        <p:spPr bwMode="auto">
          <a:xfrm>
            <a:off x="6426200" y="1671114"/>
            <a:ext cx="2228850" cy="3046988"/>
          </a:xfrm>
          <a:prstGeom prst="rect">
            <a:avLst/>
          </a:prstGeom>
          <a:noFill/>
          <a:ln w="9525">
            <a:noFill/>
            <a:miter lim="800000"/>
            <a:headEnd/>
            <a:tailEnd/>
          </a:ln>
        </p:spPr>
        <p:txBody>
          <a:bodyPr anchor="ctr">
            <a:spAutoFit/>
          </a:bodyPr>
          <a:lstStyle/>
          <a:p>
            <a:pPr algn="just"/>
            <a:r>
              <a:rPr lang="es-ES" sz="1200" dirty="0" err="1" smtClean="0">
                <a:solidFill>
                  <a:srgbClr val="1108C8"/>
                </a:solidFill>
                <a:latin typeface="Times New Roman" pitchFamily="18" charset="0"/>
                <a:cs typeface="Times New Roman" pitchFamily="18" charset="0"/>
              </a:rPr>
              <a:t>Bản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thân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tôi</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là</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một</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giáo</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viên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mầm</a:t>
            </a:r>
            <a:r>
              <a:rPr lang="es-ES" sz="1200" dirty="0" smtClean="0">
                <a:solidFill>
                  <a:srgbClr val="1108C8"/>
                </a:solidFill>
                <a:latin typeface="Times New Roman" pitchFamily="18" charset="0"/>
                <a:cs typeface="Times New Roman" pitchFamily="18" charset="0"/>
              </a:rPr>
              <a:t> non </a:t>
            </a:r>
            <a:r>
              <a:rPr lang="es-ES" sz="1200" dirty="0" err="1" smtClean="0">
                <a:solidFill>
                  <a:srgbClr val="1108C8"/>
                </a:solidFill>
                <a:latin typeface="Times New Roman" pitchFamily="18" charset="0"/>
                <a:cs typeface="Times New Roman" pitchFamily="18" charset="0"/>
              </a:rPr>
              <a:t>với</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sự</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yêu</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nghề</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mến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trẻ</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với</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mong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muốn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được</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đóng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góp</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một</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phần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công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sức</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để</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nâng</a:t>
            </a:r>
            <a:r>
              <a:rPr lang="es-ES" sz="1200" dirty="0" smtClean="0">
                <a:solidFill>
                  <a:srgbClr val="1108C8"/>
                </a:solidFill>
                <a:latin typeface="Times New Roman" pitchFamily="18" charset="0"/>
                <a:cs typeface="Times New Roman" pitchFamily="18" charset="0"/>
              </a:rPr>
              <a:t> cao </a:t>
            </a:r>
            <a:r>
              <a:rPr lang="es-ES" sz="1200" dirty="0" err="1" smtClean="0">
                <a:solidFill>
                  <a:srgbClr val="1108C8"/>
                </a:solidFill>
                <a:latin typeface="Times New Roman" pitchFamily="18" charset="0"/>
                <a:cs typeface="Times New Roman" pitchFamily="18" charset="0"/>
              </a:rPr>
              <a:t>chất</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lượng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dạy</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học</a:t>
            </a:r>
            <a:r>
              <a:rPr lang="es-ES" sz="1200" dirty="0" smtClean="0">
                <a:solidFill>
                  <a:srgbClr val="1108C8"/>
                </a:solidFill>
                <a:latin typeface="Times New Roman" pitchFamily="18" charset="0"/>
                <a:cs typeface="Times New Roman" pitchFamily="18" charset="0"/>
              </a:rPr>
              <a:t> </a:t>
            </a:r>
            <a:r>
              <a:rPr lang="es-ES" sz="1200" dirty="0">
                <a:solidFill>
                  <a:srgbClr val="1108C8"/>
                </a:solidFill>
                <a:latin typeface="Times New Roman" panose="02020603050405020304" pitchFamily="18" charset="0"/>
                <a:ea typeface="Times New Roman" panose="02020603050405020304" pitchFamily="18" charset="0"/>
              </a:rPr>
              <a:t>“ </a:t>
            </a:r>
            <a:r>
              <a:rPr lang="es-ES" sz="1200" dirty="0" err="1" smtClean="0">
                <a:solidFill>
                  <a:srgbClr val="1108C8"/>
                </a:solidFill>
                <a:latin typeface="Times New Roman" pitchFamily="18" charset="0"/>
                <a:cs typeface="Times New Roman" pitchFamily="18" charset="0"/>
              </a:rPr>
              <a:t>Hình</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thành</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biểu</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tượng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toán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sơ</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đẳng</a:t>
            </a:r>
            <a:r>
              <a:rPr lang="es-ES" sz="1200" dirty="0">
                <a:solidFill>
                  <a:srgbClr val="1108C8"/>
                </a:solidFill>
                <a:latin typeface="Times New Roman" panose="02020603050405020304" pitchFamily="18" charset="0"/>
                <a:ea typeface="Times New Roman" panose="02020603050405020304" pitchFamily="18" charset="0"/>
              </a:rPr>
              <a:t>”</a:t>
            </a:r>
            <a:endParaRPr lang="en-ZW" sz="1200" dirty="0">
              <a:solidFill>
                <a:srgbClr val="1108C8"/>
              </a:solidFill>
              <a:latin typeface="Times New Roman" panose="02020603050405020304" pitchFamily="18" charset="0"/>
              <a:ea typeface="Times New Roman" panose="02020603050405020304" pitchFamily="18" charset="0"/>
            </a:endParaRPr>
          </a:p>
          <a:p>
            <a:pPr algn="just"/>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nói</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riêng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và</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chất</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lượng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giáo</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dục</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đào</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tạo</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trong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trường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mầm</a:t>
            </a:r>
            <a:r>
              <a:rPr lang="es-ES" sz="1200" dirty="0" smtClean="0">
                <a:solidFill>
                  <a:srgbClr val="1108C8"/>
                </a:solidFill>
                <a:latin typeface="Times New Roman" pitchFamily="18" charset="0"/>
                <a:cs typeface="Times New Roman" pitchFamily="18" charset="0"/>
              </a:rPr>
              <a:t> non </a:t>
            </a:r>
            <a:r>
              <a:rPr lang="es-ES" sz="1200" dirty="0" err="1" smtClean="0">
                <a:solidFill>
                  <a:srgbClr val="1108C8"/>
                </a:solidFill>
                <a:latin typeface="Times New Roman" pitchFamily="18" charset="0"/>
                <a:cs typeface="Times New Roman" pitchFamily="18" charset="0"/>
              </a:rPr>
              <a:t>nói</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chung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Mặt</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khác</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có</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điều</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kiện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để</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bối</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dưỡng</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trình</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độ</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chuyên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môn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nghiệp</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vụ</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tôi</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đã</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mạnh</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dạn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chọn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nghiên</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cứu</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đề</a:t>
            </a:r>
            <a:r>
              <a:rPr lang="es-ES" sz="1200" dirty="0" smtClean="0">
                <a:solidFill>
                  <a:srgbClr val="1108C8"/>
                </a:solidFill>
                <a:latin typeface="Times New Roman" pitchFamily="18" charset="0"/>
                <a:cs typeface="Times New Roman" pitchFamily="18" charset="0"/>
              </a:rPr>
              <a:t> </a:t>
            </a:r>
            <a:r>
              <a:rPr lang="es-ES" sz="1200" dirty="0" err="1" smtClean="0">
                <a:solidFill>
                  <a:srgbClr val="1108C8"/>
                </a:solidFill>
                <a:latin typeface="Times New Roman" pitchFamily="18" charset="0"/>
                <a:cs typeface="Times New Roman" pitchFamily="18" charset="0"/>
              </a:rPr>
              <a:t>tài</a:t>
            </a:r>
            <a:r>
              <a:rPr lang="es-ES" sz="1200" dirty="0" smtClean="0">
                <a:solidFill>
                  <a:srgbClr val="1108C8"/>
                </a:solidFill>
                <a:latin typeface="Times New Roman" pitchFamily="18" charset="0"/>
                <a:cs typeface="Times New Roman" pitchFamily="18" charset="0"/>
              </a:rPr>
              <a:t>: </a:t>
            </a:r>
            <a:r>
              <a:rPr lang="es-ES" sz="1200" dirty="0">
                <a:solidFill>
                  <a:srgbClr val="1108C8"/>
                </a:solidFill>
                <a:latin typeface="Times New Roman" panose="02020603050405020304" pitchFamily="18" charset="0"/>
                <a:ea typeface="Times New Roman" panose="02020603050405020304" pitchFamily="18" charset="0"/>
              </a:rPr>
              <a:t>“ </a:t>
            </a:r>
            <a:r>
              <a:rPr lang="es-ES" sz="1200" b="1" i="1" dirty="0" err="1" smtClean="0">
                <a:solidFill>
                  <a:srgbClr val="1108C8"/>
                </a:solidFill>
                <a:latin typeface="Times New Roman" pitchFamily="18" charset="0"/>
                <a:cs typeface="Times New Roman" pitchFamily="18" charset="0"/>
              </a:rPr>
              <a:t>Một</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số</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biện</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pháp</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hình</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thành</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biểu</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tượng</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về</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tập</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hợp</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số</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lượng</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và</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phép</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đếm</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cho</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trẻ</a:t>
            </a:r>
            <a:r>
              <a:rPr lang="es-ES" sz="1200" b="1" i="1" dirty="0" smtClean="0">
                <a:solidFill>
                  <a:srgbClr val="1108C8"/>
                </a:solidFill>
                <a:latin typeface="Times New Roman" pitchFamily="18" charset="0"/>
                <a:cs typeface="Times New Roman" pitchFamily="18" charset="0"/>
              </a:rPr>
              <a:t> 4-5 </a:t>
            </a:r>
            <a:r>
              <a:rPr lang="es-ES" sz="1200" b="1" i="1" dirty="0" err="1" smtClean="0">
                <a:solidFill>
                  <a:srgbClr val="1108C8"/>
                </a:solidFill>
                <a:latin typeface="Times New Roman" pitchFamily="18" charset="0"/>
                <a:cs typeface="Times New Roman" pitchFamily="18" charset="0"/>
              </a:rPr>
              <a:t>tuổi</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ngoài</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giờ</a:t>
            </a:r>
            <a:r>
              <a:rPr lang="es-ES" sz="1200" b="1" i="1" dirty="0" smtClean="0">
                <a:solidFill>
                  <a:srgbClr val="1108C8"/>
                </a:solidFill>
                <a:latin typeface="Times New Roman" pitchFamily="18" charset="0"/>
                <a:cs typeface="Times New Roman" pitchFamily="18" charset="0"/>
              </a:rPr>
              <a:t> </a:t>
            </a:r>
            <a:r>
              <a:rPr lang="es-ES" sz="1200" b="1" i="1" dirty="0" err="1" smtClean="0">
                <a:solidFill>
                  <a:srgbClr val="1108C8"/>
                </a:solidFill>
                <a:latin typeface="Times New Roman" pitchFamily="18" charset="0"/>
                <a:cs typeface="Times New Roman" pitchFamily="18" charset="0"/>
              </a:rPr>
              <a:t>học</a:t>
            </a:r>
            <a:r>
              <a:rPr lang="es-ES" sz="1200" dirty="0" smtClean="0">
                <a:solidFill>
                  <a:srgbClr val="1108C8"/>
                </a:solidFill>
                <a:latin typeface="Times New Roman" panose="02020603050405020304" pitchFamily="18" charset="0"/>
                <a:ea typeface="Times New Roman" panose="02020603050405020304" pitchFamily="18" charset="0"/>
              </a:rPr>
              <a:t>”</a:t>
            </a:r>
            <a:r>
              <a:rPr lang="es-ES" sz="1200" b="1" i="1" dirty="0" smtClean="0">
                <a:solidFill>
                  <a:srgbClr val="1108C8"/>
                </a:solidFill>
                <a:latin typeface="Times New Roman" pitchFamily="18" charset="0"/>
                <a:cs typeface="Times New Roman" pitchFamily="18" charset="0"/>
              </a:rPr>
              <a:t>.</a:t>
            </a:r>
            <a:endParaRPr lang="en-US" sz="1200" b="1" i="1" dirty="0">
              <a:solidFill>
                <a:srgbClr val="1108C8"/>
              </a:solidFill>
              <a:latin typeface="Times New Roman" pitchFamily="18" charset="0"/>
              <a:cs typeface="Times New Roman" pitchFamily="18" charset="0"/>
            </a:endParaRPr>
          </a:p>
        </p:txBody>
      </p:sp>
    </p:spTree>
    <p:extLst>
      <p:ext uri="{BB962C8B-B14F-4D97-AF65-F5344CB8AC3E}">
        <p14:creationId xmlns:p14="http://schemas.microsoft.com/office/powerpoint/2010/main" val="274706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circle(in)">
                                      <p:cBhvr>
                                        <p:cTn id="7" dur="20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ircle(in)">
                                      <p:cBhvr>
                                        <p:cTn id="12" dur="2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1047750"/>
            <a:ext cx="8382000" cy="3733800"/>
          </a:xfrm>
          <a:prstGeom prst="roundRect">
            <a:avLst/>
          </a:prstGeom>
          <a:solidFill>
            <a:srgbClr val="FFFFFF"/>
          </a:solidFill>
          <a:ln w="25400" cap="flat" cmpd="sng" algn="ctr">
            <a:solidFill>
              <a:srgbClr val="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450" b="0" i="0" u="none" strike="noStrike" kern="0" cap="none" spc="0" normalizeH="0" baseline="0" noProof="0" dirty="0">
                <a:ln>
                  <a:noFill/>
                </a:ln>
                <a:solidFill>
                  <a:schemeClr val="tx1">
                    <a:lumMod val="60000"/>
                    <a:lumOff val="40000"/>
                  </a:schemeClr>
                </a:solidFill>
                <a:effectLst/>
                <a:uLnTx/>
                <a:uFillTx/>
                <a:latin typeface="Times New Roman" pitchFamily="18" charset="0"/>
                <a:ea typeface="+mn-ea"/>
                <a:cs typeface="Times New Roman" pitchFamily="18" charset="0"/>
              </a:rPr>
              <a:t>Toán học lại là một môn học tương đối khô khan đối với tất cả các bậc học. Đặc biệt ở bậc học mẫu giáo, việc hình thành các biểu tượng toán ban đầu cho trẻ không hề đơn giản. </a:t>
            </a:r>
            <a:r>
              <a:rPr kumimoji="0" lang="vi-VN" sz="1450" b="0" i="0" u="none" strike="noStrike" kern="0" cap="none" spc="0" normalizeH="0" baseline="0" noProof="0" dirty="0" smtClean="0">
                <a:ln>
                  <a:noFill/>
                </a:ln>
                <a:solidFill>
                  <a:schemeClr val="tx1">
                    <a:lumMod val="60000"/>
                    <a:lumOff val="40000"/>
                  </a:schemeClr>
                </a:solidFill>
                <a:effectLst/>
                <a:uLnTx/>
                <a:uFillTx/>
                <a:latin typeface="Times New Roman" pitchFamily="18" charset="0"/>
                <a:ea typeface="+mn-ea"/>
                <a:cs typeface="Times New Roman" pitchFamily="18" charset="0"/>
              </a:rPr>
              <a:t>Vậy </a:t>
            </a:r>
            <a:r>
              <a:rPr kumimoji="0" lang="vi-VN" sz="1450" b="0" i="0" u="none" strike="noStrike" kern="0" cap="none" spc="0" normalizeH="0" baseline="0" noProof="0" dirty="0">
                <a:ln>
                  <a:noFill/>
                </a:ln>
                <a:solidFill>
                  <a:schemeClr val="tx1">
                    <a:lumMod val="60000"/>
                    <a:lumOff val="40000"/>
                  </a:schemeClr>
                </a:solidFill>
                <a:effectLst/>
                <a:uLnTx/>
                <a:uFillTx/>
                <a:latin typeface="Times New Roman" pitchFamily="18" charset="0"/>
                <a:ea typeface="+mn-ea"/>
                <a:cs typeface="Times New Roman" pitchFamily="18" charset="0"/>
              </a:rPr>
              <a:t>nên chỉ tiến hành hình thành biểu tượng toán cho trẻ trong các giờ học có chủ đích trên lớp thì trẻ sẽ không thể ghi nhớ được những biểu tượng đó. Do vậy, ngoài giờ học cần có những hoạt động để trẻ có thể ôn tập, củng cố những biểu tượng đã được học. Đặc điểm của hình thức dạy học này: Cô giáo tổ chức hướng dẫn cho trẻ được quan sát, mở ra cho các em nhìn thấy những cái cần nhìn và nhìn như thế nào. Thông qua việc tổ chức dạy kết hợp với các hoạt động khác ở mọi lúc, mọi nơi để cho trẻ được làm quen và bước đầu tìm thấy mối tương quan giữa các biểu tượng toán với nhau và giữa các biểu tượng với các môn học khác. Ngoài việc tổ chức hoạt động chăm sóc giáo dục trẻ ở trường,  giáo viên cần trao đổi với phụ huynh học sinh những gì cần thiết thông qua bảng trao đổi, hoặc qua trò chuyện trực tiếp. Bên cạnh đó, phụ huynh của trẻ cũng nên quan tâm đến những nội dung học, các hoạt động của con mình ở trường mầm non để có sự kết hợp với nhà trường trong việc chăm sóc và giáo dục trẻ, giúp trẻ củng cố và vận dụng những kiến thức đã được học vào thực tế cuộc </a:t>
            </a:r>
            <a:r>
              <a:rPr kumimoji="0" lang="vi-VN" sz="1450" b="0" i="0" u="none" strike="noStrike" kern="0" cap="none" spc="0" normalizeH="0" baseline="0" noProof="0" dirty="0" smtClean="0">
                <a:ln>
                  <a:noFill/>
                </a:ln>
                <a:solidFill>
                  <a:schemeClr val="tx1">
                    <a:lumMod val="60000"/>
                    <a:lumOff val="40000"/>
                  </a:schemeClr>
                </a:solidFill>
                <a:effectLst/>
                <a:uLnTx/>
                <a:uFillTx/>
                <a:latin typeface="Times New Roman" pitchFamily="18" charset="0"/>
                <a:ea typeface="+mn-ea"/>
                <a:cs typeface="Times New Roman" pitchFamily="18" charset="0"/>
              </a:rPr>
              <a:t>sống</a:t>
            </a:r>
            <a:r>
              <a:rPr kumimoji="0" lang="en-US" sz="1450" b="0" i="0" u="none" strike="noStrike" kern="0" cap="none" spc="0" normalizeH="0" baseline="0" noProof="0" dirty="0" smtClean="0">
                <a:ln>
                  <a:noFill/>
                </a:ln>
                <a:solidFill>
                  <a:schemeClr val="tx1">
                    <a:lumMod val="60000"/>
                    <a:lumOff val="40000"/>
                  </a:schemeClr>
                </a:solidFill>
                <a:effectLst/>
                <a:uLnTx/>
                <a:uFillTx/>
                <a:latin typeface="Times New Roman" pitchFamily="18" charset="0"/>
                <a:ea typeface="+mn-ea"/>
                <a:cs typeface="Times New Roman" pitchFamily="18" charset="0"/>
              </a:rPr>
              <a:t>.</a:t>
            </a:r>
            <a:endParaRPr kumimoji="0" lang="en-ZW" sz="1450" b="0" i="0" u="none" strike="noStrike" kern="0" cap="none" spc="0" normalizeH="0" baseline="0" noProof="0" dirty="0" smtClean="0">
              <a:ln>
                <a:noFill/>
              </a:ln>
              <a:solidFill>
                <a:schemeClr val="tx1">
                  <a:lumMod val="60000"/>
                  <a:lumOff val="40000"/>
                </a:schemeClr>
              </a:solidFill>
              <a:effectLst/>
              <a:uLnTx/>
              <a:uFillTx/>
              <a:latin typeface="Times New Roman" pitchFamily="18" charset="0"/>
              <a:ea typeface="+mn-ea"/>
              <a:cs typeface="Times New Roman" pitchFamily="18" charset="0"/>
            </a:endParaRPr>
          </a:p>
        </p:txBody>
      </p:sp>
      <p:sp>
        <p:nvSpPr>
          <p:cNvPr id="9" name="Rectangle 8"/>
          <p:cNvSpPr/>
          <p:nvPr/>
        </p:nvSpPr>
        <p:spPr>
          <a:xfrm>
            <a:off x="3283799" y="415041"/>
            <a:ext cx="2424061" cy="646331"/>
          </a:xfrm>
          <a:prstGeom prst="rect">
            <a:avLst/>
          </a:prstGeom>
        </p:spPr>
        <p:txBody>
          <a:bodyPr wrap="none">
            <a:spAutoFit/>
          </a:bodyPr>
          <a:lstStyle/>
          <a:p>
            <a:pPr lvl="0" algn="ctr">
              <a:buClrTx/>
            </a:pPr>
            <a:r>
              <a:rPr lang="en-US" sz="3600" b="1" kern="1200">
                <a:solidFill>
                  <a:srgbClr val="1108C8"/>
                </a:solidFill>
                <a:latin typeface="Times New Roman"/>
                <a:ea typeface="+mn-ea"/>
                <a:cs typeface="+mn-cs"/>
              </a:rPr>
              <a:t>Thực trạng</a:t>
            </a:r>
            <a:endParaRPr lang="en-ZW" sz="3600" b="1" kern="1200" dirty="0">
              <a:solidFill>
                <a:srgbClr val="1108C8"/>
              </a:solidFill>
              <a:latin typeface="Times New Roman"/>
              <a:ea typeface="+mn-ea"/>
              <a:cs typeface="+mn-cs"/>
            </a:endParaRPr>
          </a:p>
        </p:txBody>
      </p:sp>
    </p:spTree>
    <p:extLst>
      <p:ext uri="{BB962C8B-B14F-4D97-AF65-F5344CB8AC3E}">
        <p14:creationId xmlns:p14="http://schemas.microsoft.com/office/powerpoint/2010/main" val="31872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3"/>
          <p:cNvSpPr>
            <a:spLocks noChangeArrowheads="1"/>
          </p:cNvSpPr>
          <p:nvPr/>
        </p:nvSpPr>
        <p:spPr bwMode="gray">
          <a:xfrm>
            <a:off x="-10886" y="2114551"/>
            <a:ext cx="1860075" cy="1395056"/>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ClrTx/>
              <a:buFontTx/>
              <a:buNone/>
              <a:defRPr/>
            </a:pPr>
            <a:endParaRPr lang="en-US" sz="1800" kern="1200">
              <a:solidFill>
                <a:srgbClr val="FFFFFF"/>
              </a:solidFill>
              <a:latin typeface="Verdana" pitchFamily="34" charset="0"/>
              <a:ea typeface="+mn-ea"/>
              <a:cs typeface="+mn-cs"/>
            </a:endParaRPr>
          </a:p>
        </p:txBody>
      </p:sp>
      <p:sp>
        <p:nvSpPr>
          <p:cNvPr id="88" name="AutoShape 5"/>
          <p:cNvSpPr>
            <a:spLocks noChangeArrowheads="1"/>
          </p:cNvSpPr>
          <p:nvPr/>
        </p:nvSpPr>
        <p:spPr bwMode="gray">
          <a:xfrm>
            <a:off x="2057400" y="935038"/>
            <a:ext cx="5813865" cy="902635"/>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ClrTx/>
              <a:buFontTx/>
              <a:buNone/>
              <a:defRPr/>
            </a:pPr>
            <a:r>
              <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Trường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chúng tôi là một ngôi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trường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khang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trang</a:t>
            </a:r>
            <a:r>
              <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sạch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đẹp,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đảm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bảo </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eaLnBrk="0" hangingPunct="0">
              <a:buClrTx/>
              <a:buFontTx/>
              <a:buNone/>
              <a:defRPr/>
            </a:pP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vệ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sinh môi trường có cơ sở vật chất nhà trường đầy đủ, đảm bảo cho </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eaLnBrk="0" hangingPunct="0">
              <a:buClrTx/>
              <a:buFontTx/>
              <a:buNone/>
              <a:defRPr/>
            </a:pPr>
            <a:r>
              <a:rPr lang="en-US" b="1" kern="1200" dirty="0">
                <a:solidFill>
                  <a:srgbClr val="000056">
                    <a:lumMod val="75000"/>
                  </a:srgbClr>
                </a:solidFill>
                <a:latin typeface="Times New Roman" pitchFamily="18" charset="0"/>
                <a:ea typeface="Times New Roman" panose="02020603050405020304" pitchFamily="18" charset="0"/>
                <a:cs typeface="Times New Roman" pitchFamily="18" charset="0"/>
              </a:rPr>
              <a:t>v</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iệc</a:t>
            </a:r>
            <a:r>
              <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chăm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sóc giáo dục trẻ. Hầu hết giáo viên trong trường đạt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trình</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eaLnBrk="0" hangingPunct="0">
              <a:buClrTx/>
              <a:buFontTx/>
              <a:buNone/>
              <a:defRPr/>
            </a:pP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độ chuẩn và trên chuẩn</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a:t>
            </a:r>
            <a:endParaRPr lang="en-ZW" b="1" kern="1200" dirty="0">
              <a:solidFill>
                <a:srgbClr val="000056">
                  <a:lumMod val="75000"/>
                </a:srgbClr>
              </a:solidFill>
              <a:latin typeface="Times New Roman" panose="02020603050405020304" pitchFamily="18" charset="0"/>
              <a:ea typeface="Times New Roman" panose="02020603050405020304" pitchFamily="18" charset="0"/>
              <a:cs typeface="Times New Roman" pitchFamily="18" charset="0"/>
            </a:endParaRPr>
          </a:p>
        </p:txBody>
      </p:sp>
      <p:sp>
        <p:nvSpPr>
          <p:cNvPr id="91" name="AutoShape 8"/>
          <p:cNvSpPr>
            <a:spLocks noChangeArrowheads="1"/>
          </p:cNvSpPr>
          <p:nvPr/>
        </p:nvSpPr>
        <p:spPr bwMode="gray">
          <a:xfrm>
            <a:off x="2895600" y="1997875"/>
            <a:ext cx="5546437" cy="945054"/>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buFontTx/>
              <a:buNone/>
            </a:pP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Bản thân tôi là một giáo viên trẻ, có trình độ chuyên môn, tôi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luôn</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a:buClrTx/>
              <a:buFontTx/>
              <a:buNone/>
            </a:pP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trau dồi, học hỏi thêm kiến thức cho mình, luôn yêu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nghề,</a:t>
            </a:r>
            <a:r>
              <a:rPr lang="en-US" b="1" kern="1200" dirty="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mến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trẻ</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a:buClrTx/>
              <a:buFontTx/>
              <a:buNone/>
            </a:pP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nguyện đem hết khả năng của mình để phục vụ cho sự nghiệp </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a:buClrTx/>
              <a:buFontTx/>
              <a:buNone/>
            </a:pP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trồng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người.</a:t>
            </a:r>
            <a:endParaRPr lang="en-ZW" b="1" kern="1200" dirty="0">
              <a:solidFill>
                <a:srgbClr val="000056">
                  <a:lumMod val="75000"/>
                </a:srgbClr>
              </a:solidFill>
              <a:latin typeface="Times New Roman" panose="02020603050405020304" pitchFamily="18" charset="0"/>
              <a:ea typeface="Times New Roman" panose="02020603050405020304" pitchFamily="18" charset="0"/>
              <a:cs typeface="Times New Roman" pitchFamily="18" charset="0"/>
            </a:endParaRPr>
          </a:p>
        </p:txBody>
      </p:sp>
      <p:sp>
        <p:nvSpPr>
          <p:cNvPr id="94" name="Text Box 10"/>
          <p:cNvSpPr txBox="1">
            <a:spLocks noChangeArrowheads="1"/>
          </p:cNvSpPr>
          <p:nvPr/>
        </p:nvSpPr>
        <p:spPr bwMode="gray">
          <a:xfrm>
            <a:off x="206911" y="2292884"/>
            <a:ext cx="1406905" cy="10772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buClrTx/>
              <a:buFontTx/>
              <a:buNone/>
              <a:defRPr/>
            </a:pPr>
            <a:r>
              <a:rPr lang="en-US" sz="3200" b="1" i="1" dirty="0" err="1" smtClean="0">
                <a:solidFill>
                  <a:schemeClr val="accent5">
                    <a:lumMod val="75000"/>
                  </a:schemeClr>
                </a:solidFill>
                <a:effectLst>
                  <a:outerShdw blurRad="38100" dist="38100" dir="2700000" algn="tl">
                    <a:srgbClr val="000000"/>
                  </a:outerShdw>
                </a:effectLst>
                <a:ea typeface="+mn-ea"/>
                <a:cs typeface="+mn-cs"/>
              </a:rPr>
              <a:t>Thuận</a:t>
            </a:r>
            <a:r>
              <a:rPr lang="en-US" sz="3200" b="1" i="1" dirty="0" smtClean="0">
                <a:solidFill>
                  <a:schemeClr val="accent5">
                    <a:lumMod val="75000"/>
                  </a:schemeClr>
                </a:solidFill>
                <a:effectLst>
                  <a:outerShdw blurRad="38100" dist="38100" dir="2700000" algn="tl">
                    <a:srgbClr val="000000"/>
                  </a:outerShdw>
                </a:effectLst>
                <a:ea typeface="+mn-ea"/>
                <a:cs typeface="+mn-cs"/>
              </a:rPr>
              <a:t> </a:t>
            </a:r>
            <a:r>
              <a:rPr lang="en-US" sz="3200" b="1" i="1" dirty="0" err="1" smtClean="0">
                <a:solidFill>
                  <a:schemeClr val="accent5">
                    <a:lumMod val="75000"/>
                  </a:schemeClr>
                </a:solidFill>
                <a:effectLst>
                  <a:outerShdw blurRad="38100" dist="38100" dir="2700000" algn="tl">
                    <a:srgbClr val="000000"/>
                  </a:outerShdw>
                </a:effectLst>
                <a:ea typeface="+mn-ea"/>
                <a:cs typeface="+mn-cs"/>
              </a:rPr>
              <a:t>lợi</a:t>
            </a:r>
            <a:endParaRPr lang="en-US" sz="3200" b="1" i="1" dirty="0">
              <a:solidFill>
                <a:schemeClr val="accent5">
                  <a:lumMod val="75000"/>
                </a:schemeClr>
              </a:solidFill>
              <a:effectLst>
                <a:outerShdw blurRad="38100" dist="38100" dir="2700000" algn="tl">
                  <a:srgbClr val="000000"/>
                </a:outerShdw>
              </a:effectLst>
              <a:ea typeface="+mn-ea"/>
              <a:cs typeface="+mn-cs"/>
            </a:endParaRPr>
          </a:p>
        </p:txBody>
      </p:sp>
      <p:sp>
        <p:nvSpPr>
          <p:cNvPr id="96" name="AutoShape 8"/>
          <p:cNvSpPr>
            <a:spLocks noChangeArrowheads="1"/>
          </p:cNvSpPr>
          <p:nvPr/>
        </p:nvSpPr>
        <p:spPr bwMode="gray">
          <a:xfrm>
            <a:off x="2813720" y="3257550"/>
            <a:ext cx="5615734" cy="945054"/>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buFontTx/>
              <a:buNone/>
            </a:pP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Trẻ mạnh dạn hồn nhiên, sạch sẽ, ngoan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ngoãn</a:t>
            </a:r>
            <a:r>
              <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Đó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là điều kiện </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a:buClrTx/>
              <a:buFontTx/>
              <a:buNone/>
            </a:pP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thuận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lợi để dạy tốt môn học này. Tuy nhiên bên cạnh những thuận </a:t>
            </a:r>
            <a:endPar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endParaRPr>
          </a:p>
          <a:p>
            <a:pPr>
              <a:buClrTx/>
              <a:buFontTx/>
              <a:buNone/>
            </a:pP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lợi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cũng không thể tránh khỏi những khó</a:t>
            </a:r>
            <a:r>
              <a:rPr lang="en-US" b="1" kern="1200" dirty="0">
                <a:solidFill>
                  <a:srgbClr val="000056">
                    <a:lumMod val="75000"/>
                  </a:srgbClr>
                </a:solidFill>
                <a:latin typeface="Times New Roman" pitchFamily="18" charset="0"/>
                <a:ea typeface="Times New Roman" panose="02020603050405020304" pitchFamily="18" charset="0"/>
                <a:cs typeface="Times New Roman" pitchFamily="18" charset="0"/>
              </a:rPr>
              <a:t> </a:t>
            </a:r>
            <a:r>
              <a:rPr lang="vi-VN" b="1" kern="1200" dirty="0">
                <a:solidFill>
                  <a:srgbClr val="000056">
                    <a:lumMod val="75000"/>
                  </a:srgbClr>
                </a:solidFill>
                <a:latin typeface="Times New Roman" pitchFamily="18" charset="0"/>
                <a:ea typeface="Times New Roman" panose="02020603050405020304" pitchFamily="18" charset="0"/>
                <a:cs typeface="Times New Roman" pitchFamily="18" charset="0"/>
              </a:rPr>
              <a:t>khăn</a:t>
            </a:r>
            <a:r>
              <a:rPr lang="vi-VN"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a:t>
            </a:r>
            <a:endParaRPr lang="en-ZW" b="1" kern="1200" dirty="0">
              <a:solidFill>
                <a:srgbClr val="000056">
                  <a:lumMod val="75000"/>
                </a:srgbClr>
              </a:solidFill>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1872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down)">
                                      <p:cBhvr>
                                        <p:cTn id="1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1"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utoShape 3"/>
          <p:cNvSpPr>
            <a:spLocks noChangeArrowheads="1"/>
          </p:cNvSpPr>
          <p:nvPr/>
        </p:nvSpPr>
        <p:spPr bwMode="gray">
          <a:xfrm>
            <a:off x="206913" y="2072410"/>
            <a:ext cx="1860075" cy="1395056"/>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ClrTx/>
              <a:buFontTx/>
              <a:buNone/>
              <a:defRPr/>
            </a:pPr>
            <a:endParaRPr lang="en-US" sz="1800" kern="1200">
              <a:solidFill>
                <a:srgbClr val="FFFFFF"/>
              </a:solidFill>
              <a:latin typeface="Verdana" pitchFamily="34" charset="0"/>
              <a:ea typeface="+mn-ea"/>
              <a:cs typeface="+mn-cs"/>
            </a:endParaRPr>
          </a:p>
        </p:txBody>
      </p:sp>
      <p:sp>
        <p:nvSpPr>
          <p:cNvPr id="88" name="AutoShape 5"/>
          <p:cNvSpPr>
            <a:spLocks noChangeArrowheads="1"/>
          </p:cNvSpPr>
          <p:nvPr/>
        </p:nvSpPr>
        <p:spPr bwMode="gray">
          <a:xfrm>
            <a:off x="1921173" y="1200161"/>
            <a:ext cx="6994227" cy="1295401"/>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just">
              <a:lnSpc>
                <a:spcPct val="150000"/>
              </a:lnSpc>
            </a:pPr>
            <a:r>
              <a:rPr lang="en-US" b="1" kern="1200" dirty="0" smtClean="0">
                <a:solidFill>
                  <a:srgbClr val="000056">
                    <a:lumMod val="75000"/>
                  </a:srgbClr>
                </a:solidFill>
                <a:latin typeface="Times New Roman" pitchFamily="18" charset="0"/>
                <a:ea typeface="Times New Roman" panose="02020603050405020304" pitchFamily="18" charset="0"/>
                <a:cs typeface="Times New Roman" pitchFamily="18" charset="0"/>
              </a:rPr>
              <a:t> </a:t>
            </a:r>
            <a:r>
              <a:rPr lang="en-US" b="1" dirty="0">
                <a:solidFill>
                  <a:srgbClr val="7030A0"/>
                </a:solidFill>
                <a:latin typeface="Times New Roman" pitchFamily="18" charset="0"/>
                <a:ea typeface="Times New Roman" panose="02020603050405020304" pitchFamily="18" charset="0"/>
                <a:cs typeface="Times New Roman" pitchFamily="18" charset="0"/>
              </a:rPr>
              <a:t> </a:t>
            </a:r>
            <a:r>
              <a:rPr lang="vi-VN" b="1" dirty="0" smtClean="0">
                <a:solidFill>
                  <a:schemeClr val="tx1"/>
                </a:solidFill>
                <a:latin typeface="Times New Roman" pitchFamily="18" charset="0"/>
                <a:ea typeface="Times New Roman" panose="02020603050405020304" pitchFamily="18" charset="0"/>
                <a:cs typeface="Times New Roman" pitchFamily="18" charset="0"/>
              </a:rPr>
              <a:t>Vì </a:t>
            </a:r>
            <a:r>
              <a:rPr lang="vi-VN" b="1" dirty="0">
                <a:solidFill>
                  <a:schemeClr val="tx1"/>
                </a:solidFill>
                <a:latin typeface="Times New Roman" pitchFamily="18" charset="0"/>
                <a:ea typeface="Times New Roman" panose="02020603050405020304" pitchFamily="18" charset="0"/>
                <a:cs typeface="Times New Roman" pitchFamily="18" charset="0"/>
              </a:rPr>
              <a:t>thực hiện chương trình đổi mới nên việc tiếp thu </a:t>
            </a:r>
            <a:r>
              <a:rPr lang="vi-VN" b="1" dirty="0" smtClean="0">
                <a:solidFill>
                  <a:schemeClr val="tx1"/>
                </a:solidFill>
                <a:latin typeface="Times New Roman" pitchFamily="18" charset="0"/>
                <a:ea typeface="Times New Roman" panose="02020603050405020304" pitchFamily="18" charset="0"/>
                <a:cs typeface="Times New Roman" pitchFamily="18" charset="0"/>
              </a:rPr>
              <a:t>của </a:t>
            </a:r>
            <a:r>
              <a:rPr lang="vi-VN" b="1" dirty="0">
                <a:solidFill>
                  <a:schemeClr val="tx1"/>
                </a:solidFill>
                <a:latin typeface="Times New Roman" pitchFamily="18" charset="0"/>
                <a:ea typeface="Times New Roman" panose="02020603050405020304" pitchFamily="18" charset="0"/>
                <a:cs typeface="Times New Roman" pitchFamily="18" charset="0"/>
              </a:rPr>
              <a:t>trẻ đối với mô</a:t>
            </a:r>
            <a:r>
              <a:rPr lang="en-US" b="1" dirty="0">
                <a:solidFill>
                  <a:schemeClr val="tx1"/>
                </a:solidFill>
                <a:latin typeface="Times New Roman" pitchFamily="18" charset="0"/>
                <a:ea typeface="Times New Roman" panose="02020603050405020304" pitchFamily="18" charset="0"/>
                <a:cs typeface="Times New Roman" pitchFamily="18" charset="0"/>
              </a:rPr>
              <a:t>n </a:t>
            </a:r>
            <a:r>
              <a:rPr lang="vi-VN" b="1" dirty="0">
                <a:solidFill>
                  <a:schemeClr val="tx1"/>
                </a:solidFill>
                <a:latin typeface="Times New Roman" pitchFamily="18" charset="0"/>
                <a:ea typeface="Times New Roman" panose="02020603050405020304" pitchFamily="18" charset="0"/>
                <a:cs typeface="Times New Roman" pitchFamily="18" charset="0"/>
              </a:rPr>
              <a:t>Làm quen v</a:t>
            </a:r>
            <a:r>
              <a:rPr lang="en-US" b="1" dirty="0" err="1" smtClean="0">
                <a:solidFill>
                  <a:schemeClr val="tx1"/>
                </a:solidFill>
                <a:latin typeface="Times New Roman" pitchFamily="18" charset="0"/>
                <a:ea typeface="Times New Roman" panose="02020603050405020304" pitchFamily="18" charset="0"/>
                <a:cs typeface="Times New Roman" pitchFamily="18" charset="0"/>
              </a:rPr>
              <a:t>ới</a:t>
            </a:r>
            <a:endParaRPr lang="en-US" b="1" dirty="0" smtClean="0">
              <a:solidFill>
                <a:schemeClr val="tx1"/>
              </a:solidFill>
              <a:latin typeface="Times New Roman" pitchFamily="18" charset="0"/>
              <a:ea typeface="Times New Roman" panose="02020603050405020304" pitchFamily="18" charset="0"/>
              <a:cs typeface="Times New Roman" pitchFamily="18" charset="0"/>
            </a:endParaRPr>
          </a:p>
          <a:p>
            <a:pPr lvl="0" algn="just">
              <a:lnSpc>
                <a:spcPct val="150000"/>
              </a:lnSpc>
            </a:pPr>
            <a:r>
              <a:rPr lang="en-US" b="1" dirty="0" smtClean="0">
                <a:solidFill>
                  <a:schemeClr val="tx1"/>
                </a:solidFill>
                <a:latin typeface="Times New Roman" pitchFamily="18" charset="0"/>
                <a:ea typeface="Times New Roman" panose="02020603050405020304" pitchFamily="18" charset="0"/>
                <a:cs typeface="Times New Roman" pitchFamily="18" charset="0"/>
              </a:rPr>
              <a:t> </a:t>
            </a:r>
            <a:r>
              <a:rPr lang="vi-VN" b="1" dirty="0">
                <a:solidFill>
                  <a:schemeClr val="tx1"/>
                </a:solidFill>
                <a:latin typeface="Times New Roman" pitchFamily="18" charset="0"/>
                <a:ea typeface="Times New Roman" panose="02020603050405020304" pitchFamily="18" charset="0"/>
                <a:cs typeface="Times New Roman" pitchFamily="18" charset="0"/>
              </a:rPr>
              <a:t>toán </a:t>
            </a:r>
            <a:r>
              <a:rPr lang="vi-VN" b="1" dirty="0" smtClean="0">
                <a:solidFill>
                  <a:schemeClr val="tx1"/>
                </a:solidFill>
                <a:latin typeface="Times New Roman" pitchFamily="18" charset="0"/>
                <a:ea typeface="Times New Roman" panose="02020603050405020304" pitchFamily="18" charset="0"/>
                <a:cs typeface="Times New Roman" pitchFamily="18" charset="0"/>
              </a:rPr>
              <a:t>một </a:t>
            </a:r>
            <a:r>
              <a:rPr lang="vi-VN" b="1" dirty="0">
                <a:solidFill>
                  <a:schemeClr val="tx1"/>
                </a:solidFill>
                <a:latin typeface="Times New Roman" pitchFamily="18" charset="0"/>
                <a:ea typeface="Times New Roman" panose="02020603050405020304" pitchFamily="18" charset="0"/>
                <a:cs typeface="Times New Roman" pitchFamily="18" charset="0"/>
              </a:rPr>
              <a:t>phần nào đó</a:t>
            </a:r>
            <a:r>
              <a:rPr lang="en-US" b="1" dirty="0">
                <a:solidFill>
                  <a:schemeClr val="tx1"/>
                </a:solidFill>
                <a:latin typeface="Times New Roman" pitchFamily="18" charset="0"/>
                <a:ea typeface="Times New Roman" panose="02020603050405020304" pitchFamily="18" charset="0"/>
                <a:cs typeface="Times New Roman" pitchFamily="18" charset="0"/>
              </a:rPr>
              <a:t> </a:t>
            </a:r>
            <a:r>
              <a:rPr lang="vi-VN" b="1" dirty="0">
                <a:solidFill>
                  <a:schemeClr val="tx1"/>
                </a:solidFill>
                <a:latin typeface="Times New Roman" pitchFamily="18" charset="0"/>
                <a:ea typeface="Times New Roman" panose="02020603050405020304" pitchFamily="18" charset="0"/>
                <a:cs typeface="Times New Roman" pitchFamily="18" charset="0"/>
              </a:rPr>
              <a:t>còn hạn chế.</a:t>
            </a:r>
            <a:endParaRPr lang="en-ZW" b="1" kern="1200" dirty="0">
              <a:solidFill>
                <a:schemeClr val="tx1"/>
              </a:solidFill>
              <a:latin typeface="Times New Roman" panose="02020603050405020304" pitchFamily="18" charset="0"/>
              <a:ea typeface="Times New Roman" panose="02020603050405020304" pitchFamily="18" charset="0"/>
              <a:cs typeface="Times New Roman" pitchFamily="18" charset="0"/>
            </a:endParaRPr>
          </a:p>
        </p:txBody>
      </p:sp>
      <p:sp>
        <p:nvSpPr>
          <p:cNvPr id="91" name="AutoShape 8"/>
          <p:cNvSpPr>
            <a:spLocks noChangeArrowheads="1"/>
          </p:cNvSpPr>
          <p:nvPr/>
        </p:nvSpPr>
        <p:spPr bwMode="gray">
          <a:xfrm>
            <a:off x="1921181" y="2876562"/>
            <a:ext cx="6994219" cy="1523999"/>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buClrTx/>
              <a:buFontTx/>
              <a:buNone/>
            </a:pPr>
            <a:r>
              <a:rPr lang="vi-VN" b="1" dirty="0">
                <a:solidFill>
                  <a:schemeClr val="tx1"/>
                </a:solidFill>
                <a:latin typeface="Times New Roman" pitchFamily="18" charset="0"/>
                <a:ea typeface="Times New Roman" panose="02020603050405020304" pitchFamily="18" charset="0"/>
                <a:cs typeface="Times New Roman" pitchFamily="18" charset="0"/>
              </a:rPr>
              <a:t>Thực tế ở việc cho trẻ Làm quen với biểu tượng toán sơ đẳng không chỉ riêng lớp tôi </a:t>
            </a:r>
            <a:endParaRPr lang="en-US" b="1" dirty="0" smtClean="0">
              <a:solidFill>
                <a:schemeClr val="tx1"/>
              </a:solidFill>
              <a:latin typeface="Times New Roman" pitchFamily="18" charset="0"/>
              <a:ea typeface="Times New Roman" panose="02020603050405020304" pitchFamily="18" charset="0"/>
              <a:cs typeface="Times New Roman" pitchFamily="18" charset="0"/>
            </a:endParaRPr>
          </a:p>
          <a:p>
            <a:pPr algn="just">
              <a:buClrTx/>
              <a:buFontTx/>
              <a:buNone/>
            </a:pPr>
            <a:r>
              <a:rPr lang="vi-VN" b="1" dirty="0" smtClean="0">
                <a:solidFill>
                  <a:schemeClr val="tx1"/>
                </a:solidFill>
                <a:latin typeface="Times New Roman" pitchFamily="18" charset="0"/>
                <a:ea typeface="Times New Roman" panose="02020603050405020304" pitchFamily="18" charset="0"/>
                <a:cs typeface="Times New Roman" pitchFamily="18" charset="0"/>
              </a:rPr>
              <a:t>mà </a:t>
            </a:r>
            <a:r>
              <a:rPr lang="vi-VN" b="1" dirty="0">
                <a:solidFill>
                  <a:schemeClr val="tx1"/>
                </a:solidFill>
                <a:latin typeface="Times New Roman" pitchFamily="18" charset="0"/>
                <a:ea typeface="Times New Roman" panose="02020603050405020304" pitchFamily="18" charset="0"/>
                <a:cs typeface="Times New Roman" pitchFamily="18" charset="0"/>
              </a:rPr>
              <a:t>kể cả các lớp trong trường nói chung, trẻ học toán như một sự bắt buộc, gò ép, trẻ </a:t>
            </a:r>
            <a:endParaRPr lang="en-US" b="1" dirty="0" smtClean="0">
              <a:solidFill>
                <a:schemeClr val="tx1"/>
              </a:solidFill>
              <a:latin typeface="Times New Roman" pitchFamily="18" charset="0"/>
              <a:ea typeface="Times New Roman" panose="02020603050405020304" pitchFamily="18" charset="0"/>
              <a:cs typeface="Times New Roman" pitchFamily="18" charset="0"/>
            </a:endParaRPr>
          </a:p>
          <a:p>
            <a:pPr lvl="0" algn="just">
              <a:buClrTx/>
            </a:pPr>
            <a:r>
              <a:rPr lang="vi-VN" b="1" dirty="0" smtClean="0">
                <a:solidFill>
                  <a:schemeClr val="tx1"/>
                </a:solidFill>
                <a:latin typeface="Times New Roman" pitchFamily="18" charset="0"/>
                <a:ea typeface="Times New Roman" panose="02020603050405020304" pitchFamily="18" charset="0"/>
                <a:cs typeface="Times New Roman" pitchFamily="18" charset="0"/>
              </a:rPr>
              <a:t>tiếp </a:t>
            </a:r>
            <a:r>
              <a:rPr lang="vi-VN" b="1" dirty="0">
                <a:solidFill>
                  <a:schemeClr val="tx1"/>
                </a:solidFill>
                <a:latin typeface="Times New Roman" pitchFamily="18" charset="0"/>
                <a:ea typeface="Times New Roman" panose="02020603050405020304" pitchFamily="18" charset="0"/>
                <a:cs typeface="Times New Roman" pitchFamily="18" charset="0"/>
              </a:rPr>
              <a:t>thu một cách uể oải, nhàm chán</a:t>
            </a:r>
            <a:r>
              <a:rPr lang="vi-VN" b="1" dirty="0" smtClean="0">
                <a:solidFill>
                  <a:schemeClr val="tx1"/>
                </a:solidFill>
                <a:latin typeface="Times New Roman" pitchFamily="18" charset="0"/>
                <a:ea typeface="Times New Roman" panose="02020603050405020304" pitchFamily="18" charset="0"/>
                <a:cs typeface="Times New Roman" pitchFamily="18" charset="0"/>
              </a:rPr>
              <a:t>.</a:t>
            </a:r>
            <a:r>
              <a:rPr lang="en-US" b="1" dirty="0" smtClean="0">
                <a:solidFill>
                  <a:schemeClr val="tx1"/>
                </a:solidFill>
                <a:latin typeface="Times New Roman" pitchFamily="18" charset="0"/>
                <a:ea typeface="Times New Roman" panose="02020603050405020304" pitchFamily="18" charset="0"/>
                <a:cs typeface="Times New Roman" pitchFamily="18" charset="0"/>
              </a:rPr>
              <a:t> </a:t>
            </a:r>
            <a:r>
              <a:rPr lang="vi-VN" b="1" dirty="0">
                <a:solidFill>
                  <a:srgbClr val="002060"/>
                </a:solidFill>
                <a:latin typeface="Times New Roman" pitchFamily="18" charset="0"/>
                <a:ea typeface="Times New Roman" panose="02020603050405020304" pitchFamily="18" charset="0"/>
                <a:cs typeface="Times New Roman" pitchFamily="18" charset="0"/>
              </a:rPr>
              <a:t>Giáo viên lên lớp còn xa vời với thực tiễn, chưa </a:t>
            </a:r>
            <a:endParaRPr lang="en-US" b="1" dirty="0" smtClean="0">
              <a:solidFill>
                <a:srgbClr val="002060"/>
              </a:solidFill>
              <a:latin typeface="Times New Roman" pitchFamily="18" charset="0"/>
              <a:ea typeface="Times New Roman" panose="02020603050405020304" pitchFamily="18" charset="0"/>
              <a:cs typeface="Times New Roman" pitchFamily="18" charset="0"/>
            </a:endParaRPr>
          </a:p>
          <a:p>
            <a:pPr lvl="0" algn="just">
              <a:buClrTx/>
            </a:pPr>
            <a:r>
              <a:rPr lang="vi-VN" b="1" dirty="0" smtClean="0">
                <a:solidFill>
                  <a:srgbClr val="002060"/>
                </a:solidFill>
                <a:latin typeface="Times New Roman" pitchFamily="18" charset="0"/>
                <a:ea typeface="Times New Roman" panose="02020603050405020304" pitchFamily="18" charset="0"/>
                <a:cs typeface="Times New Roman" pitchFamily="18" charset="0"/>
              </a:rPr>
              <a:t>áp </a:t>
            </a:r>
            <a:r>
              <a:rPr lang="vi-VN" b="1" dirty="0">
                <a:solidFill>
                  <a:srgbClr val="002060"/>
                </a:solidFill>
                <a:latin typeface="Times New Roman" pitchFamily="18" charset="0"/>
                <a:ea typeface="Times New Roman" panose="02020603050405020304" pitchFamily="18" charset="0"/>
                <a:cs typeface="Times New Roman" pitchFamily="18" charset="0"/>
              </a:rPr>
              <a:t>dụng linh hoạt, sáng tạo, lồng ghép tích hợp các môn học. Trong giờ dạy kiến </a:t>
            </a:r>
            <a:endParaRPr lang="en-US" b="1" dirty="0" smtClean="0">
              <a:solidFill>
                <a:srgbClr val="002060"/>
              </a:solidFill>
              <a:latin typeface="Times New Roman" pitchFamily="18" charset="0"/>
              <a:ea typeface="Times New Roman" panose="02020603050405020304" pitchFamily="18" charset="0"/>
              <a:cs typeface="Times New Roman" pitchFamily="18" charset="0"/>
            </a:endParaRPr>
          </a:p>
          <a:p>
            <a:pPr lvl="0" algn="just">
              <a:buClrTx/>
            </a:pPr>
            <a:r>
              <a:rPr lang="vi-VN" b="1" dirty="0" smtClean="0">
                <a:solidFill>
                  <a:srgbClr val="002060"/>
                </a:solidFill>
                <a:latin typeface="Times New Roman" pitchFamily="18" charset="0"/>
                <a:ea typeface="Times New Roman" panose="02020603050405020304" pitchFamily="18" charset="0"/>
                <a:cs typeface="Times New Roman" pitchFamily="18" charset="0"/>
              </a:rPr>
              <a:t>thức </a:t>
            </a:r>
            <a:r>
              <a:rPr lang="vi-VN" b="1" dirty="0">
                <a:solidFill>
                  <a:srgbClr val="002060"/>
                </a:solidFill>
                <a:latin typeface="Times New Roman" pitchFamily="18" charset="0"/>
                <a:ea typeface="Times New Roman" panose="02020603050405020304" pitchFamily="18" charset="0"/>
                <a:cs typeface="Times New Roman" pitchFamily="18" charset="0"/>
              </a:rPr>
              <a:t>còn sơ sài do đó trẻ lĩnh hội kiến thức chưa được sâu và chưa hứng thú trong giờ</a:t>
            </a:r>
            <a:r>
              <a:rPr lang="vi-VN" b="1" dirty="0">
                <a:solidFill>
                  <a:srgbClr val="7030A0"/>
                </a:solidFill>
                <a:latin typeface="Times New Roman" pitchFamily="18" charset="0"/>
                <a:ea typeface="Times New Roman" panose="02020603050405020304" pitchFamily="18" charset="0"/>
                <a:cs typeface="Times New Roman" pitchFamily="18" charset="0"/>
              </a:rPr>
              <a:t>.</a:t>
            </a:r>
            <a:endParaRPr lang="en-ZW" b="1" dirty="0">
              <a:solidFill>
                <a:srgbClr val="7030A0"/>
              </a:solidFill>
              <a:latin typeface="Times New Roman" panose="02020603050405020304" pitchFamily="18" charset="0"/>
              <a:ea typeface="Times New Roman" panose="02020603050405020304" pitchFamily="18" charset="0"/>
              <a:cs typeface="Times New Roman" pitchFamily="18" charset="0"/>
            </a:endParaRPr>
          </a:p>
          <a:p>
            <a:pPr algn="just">
              <a:buClrTx/>
              <a:buFontTx/>
              <a:buNone/>
            </a:pPr>
            <a:endParaRPr lang="en-ZW" b="1" kern="1200" dirty="0">
              <a:solidFill>
                <a:schemeClr val="tx1"/>
              </a:solidFill>
              <a:latin typeface="Times New Roman" panose="02020603050405020304" pitchFamily="18" charset="0"/>
              <a:ea typeface="Times New Roman" panose="02020603050405020304" pitchFamily="18" charset="0"/>
              <a:cs typeface="Times New Roman" pitchFamily="18" charset="0"/>
            </a:endParaRPr>
          </a:p>
        </p:txBody>
      </p:sp>
      <p:sp>
        <p:nvSpPr>
          <p:cNvPr id="94" name="Text Box 10"/>
          <p:cNvSpPr txBox="1">
            <a:spLocks noChangeArrowheads="1"/>
          </p:cNvSpPr>
          <p:nvPr/>
        </p:nvSpPr>
        <p:spPr bwMode="gray">
          <a:xfrm>
            <a:off x="424688" y="2250755"/>
            <a:ext cx="1406905" cy="95410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buClrTx/>
              <a:buFontTx/>
              <a:buNone/>
              <a:defRPr/>
            </a:pPr>
            <a:r>
              <a:rPr lang="en-US" sz="2800" b="1" i="1" dirty="0" err="1" smtClean="0">
                <a:solidFill>
                  <a:schemeClr val="accent5">
                    <a:lumMod val="75000"/>
                  </a:schemeClr>
                </a:solidFill>
                <a:effectLst>
                  <a:outerShdw blurRad="38100" dist="38100" dir="2700000" algn="tl">
                    <a:srgbClr val="000000"/>
                  </a:outerShdw>
                </a:effectLst>
                <a:ea typeface="+mn-ea"/>
                <a:cs typeface="+mn-cs"/>
              </a:rPr>
              <a:t>Khó</a:t>
            </a:r>
            <a:r>
              <a:rPr lang="en-US" sz="2800" b="1" i="1" dirty="0" smtClean="0">
                <a:solidFill>
                  <a:schemeClr val="accent5">
                    <a:lumMod val="75000"/>
                  </a:schemeClr>
                </a:solidFill>
                <a:effectLst>
                  <a:outerShdw blurRad="38100" dist="38100" dir="2700000" algn="tl">
                    <a:srgbClr val="000000"/>
                  </a:outerShdw>
                </a:effectLst>
                <a:ea typeface="+mn-ea"/>
                <a:cs typeface="+mn-cs"/>
              </a:rPr>
              <a:t> </a:t>
            </a:r>
            <a:r>
              <a:rPr lang="en-US" sz="2800" b="1" i="1" dirty="0" err="1" smtClean="0">
                <a:solidFill>
                  <a:schemeClr val="accent5">
                    <a:lumMod val="75000"/>
                  </a:schemeClr>
                </a:solidFill>
                <a:effectLst>
                  <a:outerShdw blurRad="38100" dist="38100" dir="2700000" algn="tl">
                    <a:srgbClr val="000000"/>
                  </a:outerShdw>
                </a:effectLst>
                <a:ea typeface="+mn-ea"/>
                <a:cs typeface="+mn-cs"/>
              </a:rPr>
              <a:t>khăn</a:t>
            </a:r>
            <a:endParaRPr lang="en-US" sz="2800" b="1" i="1" dirty="0">
              <a:solidFill>
                <a:schemeClr val="accent5">
                  <a:lumMod val="75000"/>
                </a:schemeClr>
              </a:solidFill>
              <a:effectLst>
                <a:outerShdw blurRad="38100" dist="38100" dir="2700000" algn="tl">
                  <a:srgbClr val="000000"/>
                </a:outerShdw>
              </a:effectLst>
              <a:ea typeface="+mn-ea"/>
              <a:cs typeface="+mn-cs"/>
            </a:endParaRPr>
          </a:p>
        </p:txBody>
      </p:sp>
    </p:spTree>
    <p:extLst>
      <p:ext uri="{BB962C8B-B14F-4D97-AF65-F5344CB8AC3E}">
        <p14:creationId xmlns:p14="http://schemas.microsoft.com/office/powerpoint/2010/main" val="24423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1000"/>
                                        <p:tgtEl>
                                          <p:spTgt spid="91"/>
                                        </p:tgtEl>
                                      </p:cBhvr>
                                    </p:animEffect>
                                    <p:anim calcmode="lin" valueType="num">
                                      <p:cBhvr>
                                        <p:cTn id="15" dur="1000" fill="hold"/>
                                        <p:tgtEl>
                                          <p:spTgt spid="91"/>
                                        </p:tgtEl>
                                        <p:attrNameLst>
                                          <p:attrName>ppt_x</p:attrName>
                                        </p:attrNameLst>
                                      </p:cBhvr>
                                      <p:tavLst>
                                        <p:tav tm="0">
                                          <p:val>
                                            <p:strVal val="#ppt_x"/>
                                          </p:val>
                                        </p:tav>
                                        <p:tav tm="100000">
                                          <p:val>
                                            <p:strVal val="#ppt_x"/>
                                          </p:val>
                                        </p:tav>
                                      </p:tavLst>
                                    </p:anim>
                                    <p:anim calcmode="lin" valueType="num">
                                      <p:cBhvr>
                                        <p:cTn id="16"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811378" y="-21772"/>
            <a:ext cx="7392988" cy="563563"/>
          </a:xfrm>
        </p:spPr>
        <p:txBody>
          <a:bodyPr/>
          <a:lstStyle/>
          <a:p>
            <a:r>
              <a:rPr lang="en-US" sz="2400" smtClean="0"/>
              <a:t>Các biện pháp sáng tạo</a:t>
            </a:r>
            <a:endParaRPr lang="en-US" sz="2400"/>
          </a:p>
        </p:txBody>
      </p:sp>
      <p:sp>
        <p:nvSpPr>
          <p:cNvPr id="21" name="Freeform 20"/>
          <p:cNvSpPr/>
          <p:nvPr/>
        </p:nvSpPr>
        <p:spPr>
          <a:xfrm rot="14874833" flipH="1" flipV="1">
            <a:off x="4854874" y="1264220"/>
            <a:ext cx="1620822" cy="2316066"/>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latin typeface="Times New Roman" pitchFamily="18" charset="0"/>
              <a:cs typeface="Times New Roman" pitchFamily="18" charset="0"/>
            </a:endParaRPr>
          </a:p>
        </p:txBody>
      </p:sp>
      <p:sp>
        <p:nvSpPr>
          <p:cNvPr id="22" name="Freeform 21"/>
          <p:cNvSpPr/>
          <p:nvPr/>
        </p:nvSpPr>
        <p:spPr>
          <a:xfrm rot="19168826" flipH="1" flipV="1">
            <a:off x="4489979" y="2572896"/>
            <a:ext cx="1646194" cy="23344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FFFF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Freeform 22"/>
          <p:cNvSpPr/>
          <p:nvPr/>
        </p:nvSpPr>
        <p:spPr>
          <a:xfrm rot="17746014">
            <a:off x="2680652" y="1181555"/>
            <a:ext cx="1571025" cy="253948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4" name="Freeform 23"/>
          <p:cNvSpPr/>
          <p:nvPr/>
        </p:nvSpPr>
        <p:spPr>
          <a:xfrm rot="13500000">
            <a:off x="2952035" y="2572882"/>
            <a:ext cx="1763094" cy="2303032"/>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5" name="Rectangle 38"/>
          <p:cNvSpPr>
            <a:spLocks noChangeArrowheads="1"/>
          </p:cNvSpPr>
          <p:nvPr/>
        </p:nvSpPr>
        <p:spPr bwMode="auto">
          <a:xfrm>
            <a:off x="4694783" y="3373262"/>
            <a:ext cx="1600200" cy="1200329"/>
          </a:xfrm>
          <a:prstGeom prst="rect">
            <a:avLst/>
          </a:prstGeom>
          <a:noFill/>
          <a:ln w="9525">
            <a:noFill/>
            <a:miter lim="800000"/>
            <a:headEnd/>
            <a:tailEnd/>
          </a:ln>
        </p:spPr>
        <p:txBody>
          <a:bodyPr wrap="square" anchor="ctr">
            <a:spAutoFit/>
          </a:bodyPr>
          <a:lstStyle/>
          <a:p>
            <a:pPr lvl="0" algn="ctr"/>
            <a:r>
              <a:rPr lang="vi-VN" sz="1200" b="1" i="1" u="sng">
                <a:solidFill>
                  <a:schemeClr val="tx1">
                    <a:lumMod val="50000"/>
                  </a:schemeClr>
                </a:solidFill>
                <a:latin typeface="Times New Roman" pitchFamily="18" charset="0"/>
                <a:cs typeface="Times New Roman" pitchFamily="18" charset="0"/>
              </a:rPr>
              <a:t>Biện pháp 4:</a:t>
            </a:r>
            <a:r>
              <a:rPr lang="vi-VN" sz="1200" b="1" i="1">
                <a:solidFill>
                  <a:schemeClr val="tx1">
                    <a:lumMod val="50000"/>
                  </a:schemeClr>
                </a:solidFill>
                <a:latin typeface="Times New Roman" pitchFamily="18" charset="0"/>
                <a:cs typeface="Times New Roman" pitchFamily="18" charset="0"/>
              </a:rPr>
              <a:t> Dạy trẻ nhận biết ý nghĩa các con số được sử dụng trong cuộc sống hàng ngày (số nhà, biển số xe, số điện thoại</a:t>
            </a:r>
            <a:r>
              <a:rPr lang="vi-VN" sz="1200" b="1" i="1" smtClean="0">
                <a:solidFill>
                  <a:schemeClr val="tx1">
                    <a:lumMod val="50000"/>
                  </a:schemeClr>
                </a:solidFill>
                <a:latin typeface="Times New Roman" pitchFamily="18" charset="0"/>
                <a:cs typeface="Times New Roman" pitchFamily="18" charset="0"/>
              </a:rPr>
              <a:t>…)</a:t>
            </a:r>
            <a:endParaRPr lang="en-ZW" sz="1200" b="1" i="1">
              <a:solidFill>
                <a:schemeClr val="tx1">
                  <a:lumMod val="50000"/>
                </a:schemeClr>
              </a:solidFill>
              <a:latin typeface="Times New Roman" pitchFamily="18" charset="0"/>
              <a:cs typeface="Times New Roman" pitchFamily="18" charset="0"/>
            </a:endParaRPr>
          </a:p>
        </p:txBody>
      </p:sp>
      <p:sp>
        <p:nvSpPr>
          <p:cNvPr id="26" name="Rectangle 39"/>
          <p:cNvSpPr>
            <a:spLocks noChangeArrowheads="1"/>
          </p:cNvSpPr>
          <p:nvPr/>
        </p:nvSpPr>
        <p:spPr bwMode="auto">
          <a:xfrm>
            <a:off x="5525458" y="1921592"/>
            <a:ext cx="1087872" cy="830997"/>
          </a:xfrm>
          <a:prstGeom prst="rect">
            <a:avLst/>
          </a:prstGeom>
          <a:noFill/>
          <a:ln w="9525">
            <a:noFill/>
            <a:miter lim="800000"/>
            <a:headEnd/>
            <a:tailEnd/>
          </a:ln>
        </p:spPr>
        <p:txBody>
          <a:bodyPr wrap="square" anchor="ctr">
            <a:spAutoFit/>
          </a:bodyPr>
          <a:lstStyle/>
          <a:p>
            <a:pPr lvl="0" algn="ctr"/>
            <a:r>
              <a:rPr lang="vi-VN" sz="1200" b="1" i="1" u="sng">
                <a:solidFill>
                  <a:schemeClr val="tx1">
                    <a:lumMod val="50000"/>
                  </a:schemeClr>
                </a:solidFill>
                <a:latin typeface="Times New Roman" pitchFamily="18" charset="0"/>
                <a:cs typeface="Times New Roman" pitchFamily="18" charset="0"/>
              </a:rPr>
              <a:t>Biện pháp 3: </a:t>
            </a:r>
            <a:r>
              <a:rPr lang="vi-VN" sz="1200" b="1" i="1">
                <a:solidFill>
                  <a:schemeClr val="tx1">
                    <a:lumMod val="50000"/>
                  </a:schemeClr>
                </a:solidFill>
                <a:latin typeface="Times New Roman" pitchFamily="18" charset="0"/>
                <a:cs typeface="Times New Roman" pitchFamily="18" charset="0"/>
              </a:rPr>
              <a:t>Dạy trẻ gộp hai nhóm đối tượng và đếm </a:t>
            </a:r>
            <a:endParaRPr lang="en-ZW" sz="1200" b="1" i="1">
              <a:solidFill>
                <a:schemeClr val="tx1">
                  <a:lumMod val="50000"/>
                </a:schemeClr>
              </a:solidFill>
              <a:latin typeface="Times New Roman" pitchFamily="18" charset="0"/>
              <a:cs typeface="Times New Roman" pitchFamily="18" charset="0"/>
            </a:endParaRPr>
          </a:p>
        </p:txBody>
      </p:sp>
      <p:sp>
        <p:nvSpPr>
          <p:cNvPr id="27" name="Rectangle 40"/>
          <p:cNvSpPr>
            <a:spLocks noChangeArrowheads="1"/>
          </p:cNvSpPr>
          <p:nvPr/>
        </p:nvSpPr>
        <p:spPr bwMode="auto">
          <a:xfrm>
            <a:off x="3029742" y="3371796"/>
            <a:ext cx="1096837" cy="1200329"/>
          </a:xfrm>
          <a:prstGeom prst="rect">
            <a:avLst/>
          </a:prstGeom>
          <a:noFill/>
          <a:ln w="9525">
            <a:noFill/>
            <a:miter lim="800000"/>
            <a:headEnd/>
            <a:tailEnd/>
          </a:ln>
        </p:spPr>
        <p:txBody>
          <a:bodyPr wrap="square" anchor="ctr">
            <a:spAutoFit/>
          </a:bodyPr>
          <a:lstStyle/>
          <a:p>
            <a:pPr lvl="0" algn="ctr"/>
            <a:r>
              <a:rPr lang="vi-VN" sz="1200" b="1" i="1" u="sng">
                <a:solidFill>
                  <a:schemeClr val="tx1">
                    <a:lumMod val="50000"/>
                  </a:schemeClr>
                </a:solidFill>
                <a:latin typeface="Times New Roman" pitchFamily="18" charset="0"/>
                <a:cs typeface="Times New Roman" pitchFamily="18" charset="0"/>
              </a:rPr>
              <a:t>Biện pháp 5: </a:t>
            </a:r>
            <a:r>
              <a:rPr lang="vi-VN" sz="1200" b="1" i="1">
                <a:solidFill>
                  <a:schemeClr val="tx1">
                    <a:lumMod val="50000"/>
                  </a:schemeClr>
                </a:solidFill>
                <a:latin typeface="Times New Roman" pitchFamily="18" charset="0"/>
                <a:cs typeface="Times New Roman" pitchFamily="18" charset="0"/>
              </a:rPr>
              <a:t>Dạy trẻ xếp tương ứng 1-1, 1-2-1 và ghép đôi</a:t>
            </a:r>
            <a:endParaRPr lang="en-ZW" sz="1200" b="1">
              <a:solidFill>
                <a:schemeClr val="tx1">
                  <a:lumMod val="50000"/>
                </a:schemeClr>
              </a:solidFill>
              <a:latin typeface="Times New Roman" pitchFamily="18" charset="0"/>
              <a:cs typeface="Times New Roman" pitchFamily="18" charset="0"/>
            </a:endParaRPr>
          </a:p>
          <a:p>
            <a:pPr algn="ctr"/>
            <a:endParaRPr lang="en-US" sz="1200">
              <a:solidFill>
                <a:schemeClr val="bg1"/>
              </a:solidFill>
              <a:latin typeface="Times New Roman" pitchFamily="18" charset="0"/>
              <a:cs typeface="Times New Roman" pitchFamily="18" charset="0"/>
            </a:endParaRPr>
          </a:p>
        </p:txBody>
      </p:sp>
      <p:sp>
        <p:nvSpPr>
          <p:cNvPr id="28" name="Rectangle 41"/>
          <p:cNvSpPr>
            <a:spLocks noChangeArrowheads="1"/>
          </p:cNvSpPr>
          <p:nvPr/>
        </p:nvSpPr>
        <p:spPr bwMode="auto">
          <a:xfrm rot="21461052">
            <a:off x="2227914" y="1777067"/>
            <a:ext cx="1714278" cy="830997"/>
          </a:xfrm>
          <a:prstGeom prst="rect">
            <a:avLst/>
          </a:prstGeom>
          <a:noFill/>
          <a:ln w="9525">
            <a:noFill/>
            <a:miter lim="800000"/>
            <a:headEnd/>
            <a:tailEnd/>
          </a:ln>
        </p:spPr>
        <p:txBody>
          <a:bodyPr wrap="square" anchor="ctr">
            <a:spAutoFit/>
          </a:bodyPr>
          <a:lstStyle/>
          <a:p>
            <a:pPr lvl="0" algn="ctr"/>
            <a:r>
              <a:rPr lang="vi-VN" sz="1200" b="1" i="1" u="sng" dirty="0">
                <a:solidFill>
                  <a:schemeClr val="tx1">
                    <a:lumMod val="50000"/>
                  </a:schemeClr>
                </a:solidFill>
                <a:latin typeface="Times New Roman" pitchFamily="18" charset="0"/>
                <a:cs typeface="Times New Roman" pitchFamily="18" charset="0"/>
              </a:rPr>
              <a:t>Biện pháp 1</a:t>
            </a:r>
            <a:r>
              <a:rPr lang="vi-VN" sz="1200" b="1" i="1" dirty="0">
                <a:solidFill>
                  <a:schemeClr val="tx1">
                    <a:lumMod val="50000"/>
                  </a:schemeClr>
                </a:solidFill>
                <a:latin typeface="Times New Roman" pitchFamily="18" charset="0"/>
                <a:cs typeface="Times New Roman" pitchFamily="18" charset="0"/>
              </a:rPr>
              <a:t>: Dạy trẻ đếm trên đối tượng</a:t>
            </a:r>
            <a:r>
              <a:rPr lang="en-US" sz="1200" b="1" i="1" dirty="0">
                <a:solidFill>
                  <a:schemeClr val="tx1">
                    <a:lumMod val="50000"/>
                  </a:schemeClr>
                </a:solidFill>
                <a:latin typeface="Times New Roman" pitchFamily="18" charset="0"/>
                <a:cs typeface="Times New Roman" pitchFamily="18" charset="0"/>
              </a:rPr>
              <a:t> </a:t>
            </a:r>
            <a:r>
              <a:rPr lang="vi-VN" sz="1200" b="1" i="1" dirty="0">
                <a:solidFill>
                  <a:schemeClr val="tx1">
                    <a:lumMod val="50000"/>
                  </a:schemeClr>
                </a:solidFill>
                <a:latin typeface="Times New Roman" pitchFamily="18" charset="0"/>
                <a:cs typeface="Times New Roman" pitchFamily="18" charset="0"/>
              </a:rPr>
              <a:t>trong phạm vi </a:t>
            </a:r>
            <a:r>
              <a:rPr lang="en-US" sz="1200" b="1" i="1" dirty="0">
                <a:solidFill>
                  <a:schemeClr val="tx1">
                    <a:lumMod val="50000"/>
                  </a:schemeClr>
                </a:solidFill>
                <a:latin typeface="Times New Roman" pitchFamily="18" charset="0"/>
                <a:cs typeface="Times New Roman" pitchFamily="18" charset="0"/>
              </a:rPr>
              <a:t>5</a:t>
            </a:r>
            <a:r>
              <a:rPr lang="vi-VN" sz="1200" b="1" i="1" dirty="0" smtClean="0">
                <a:solidFill>
                  <a:schemeClr val="tx1">
                    <a:lumMod val="50000"/>
                  </a:schemeClr>
                </a:solidFill>
                <a:latin typeface="Times New Roman" pitchFamily="18" charset="0"/>
                <a:cs typeface="Times New Roman" pitchFamily="18" charset="0"/>
              </a:rPr>
              <a:t> </a:t>
            </a:r>
            <a:r>
              <a:rPr lang="vi-VN" sz="1200" b="1" i="1" dirty="0">
                <a:solidFill>
                  <a:schemeClr val="tx1">
                    <a:lumMod val="50000"/>
                  </a:schemeClr>
                </a:solidFill>
                <a:latin typeface="Times New Roman" pitchFamily="18" charset="0"/>
                <a:cs typeface="Times New Roman" pitchFamily="18" charset="0"/>
              </a:rPr>
              <a:t>và đếm theo khả năng</a:t>
            </a:r>
            <a:endParaRPr lang="en-ZW" sz="1200" b="1" i="1" dirty="0">
              <a:solidFill>
                <a:schemeClr val="tx1">
                  <a:lumMod val="50000"/>
                </a:schemeClr>
              </a:solidFill>
              <a:latin typeface="Times New Roman" pitchFamily="18" charset="0"/>
              <a:cs typeface="Times New Roman" pitchFamily="18" charset="0"/>
            </a:endParaRPr>
          </a:p>
        </p:txBody>
      </p:sp>
      <p:sp>
        <p:nvSpPr>
          <p:cNvPr id="29" name="Freeform 28"/>
          <p:cNvSpPr/>
          <p:nvPr/>
        </p:nvSpPr>
        <p:spPr>
          <a:xfrm>
            <a:off x="3703014" y="541493"/>
            <a:ext cx="1519231" cy="230176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E66C7D"/>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ectangle 41"/>
          <p:cNvSpPr>
            <a:spLocks noChangeArrowheads="1"/>
          </p:cNvSpPr>
          <p:nvPr/>
        </p:nvSpPr>
        <p:spPr bwMode="auto">
          <a:xfrm>
            <a:off x="3806235" y="811065"/>
            <a:ext cx="1420648" cy="1200329"/>
          </a:xfrm>
          <a:prstGeom prst="rect">
            <a:avLst/>
          </a:prstGeom>
          <a:noFill/>
          <a:ln w="9525">
            <a:noFill/>
            <a:miter lim="800000"/>
            <a:headEnd/>
            <a:tailEnd/>
          </a:ln>
        </p:spPr>
        <p:txBody>
          <a:bodyPr wrap="square" anchor="ctr">
            <a:spAutoFit/>
          </a:bodyPr>
          <a:lstStyle/>
          <a:p>
            <a:pPr lvl="0" algn="ctr"/>
            <a:r>
              <a:rPr lang="vi-VN" sz="1200" b="1" i="1" u="sng" dirty="0">
                <a:solidFill>
                  <a:schemeClr val="tx1">
                    <a:lumMod val="50000"/>
                  </a:schemeClr>
                </a:solidFill>
                <a:latin typeface="Times New Roman" pitchFamily="18" charset="0"/>
                <a:cs typeface="Times New Roman" pitchFamily="18" charset="0"/>
              </a:rPr>
              <a:t>Biện pháp 2</a:t>
            </a:r>
            <a:r>
              <a:rPr lang="vi-VN" sz="1200" b="1" i="1" dirty="0">
                <a:solidFill>
                  <a:schemeClr val="tx1">
                    <a:lumMod val="50000"/>
                  </a:schemeClr>
                </a:solidFill>
                <a:latin typeface="Times New Roman" pitchFamily="18" charset="0"/>
                <a:cs typeface="Times New Roman" pitchFamily="18" charset="0"/>
              </a:rPr>
              <a:t>: Dạy trẻ nhận biết chữ số, số lượng và số thứ tự trong phạm vi </a:t>
            </a:r>
            <a:r>
              <a:rPr lang="en-US" sz="1200" b="1" i="1" dirty="0">
                <a:solidFill>
                  <a:schemeClr val="tx1">
                    <a:lumMod val="50000"/>
                  </a:schemeClr>
                </a:solidFill>
                <a:latin typeface="Times New Roman" pitchFamily="18" charset="0"/>
                <a:cs typeface="Times New Roman" pitchFamily="18" charset="0"/>
              </a:rPr>
              <a:t>5</a:t>
            </a:r>
            <a:endParaRPr lang="en-ZW" sz="1200" b="1" dirty="0">
              <a:solidFill>
                <a:schemeClr val="tx1">
                  <a:lumMod val="50000"/>
                </a:schemeClr>
              </a:solidFill>
              <a:latin typeface="Times New Roman" pitchFamily="18" charset="0"/>
              <a:cs typeface="Times New Roman" pitchFamily="18" charset="0"/>
            </a:endParaRPr>
          </a:p>
          <a:p>
            <a:pPr algn="ctr"/>
            <a:endParaRPr lang="en-US" sz="1200" dirty="0">
              <a:solidFill>
                <a:schemeClr val="bg1"/>
              </a:solidFill>
              <a:latin typeface="Times New Roman" pitchFamily="18" charset="0"/>
              <a:cs typeface="Times New Roman" pitchFamily="18" charset="0"/>
            </a:endParaRPr>
          </a:p>
        </p:txBody>
      </p:sp>
      <p:sp>
        <p:nvSpPr>
          <p:cNvPr id="31" name="TG_Oval 58"/>
          <p:cNvSpPr/>
          <p:nvPr/>
        </p:nvSpPr>
        <p:spPr bwMode="gray">
          <a:xfrm>
            <a:off x="4330535" y="2614434"/>
            <a:ext cx="457644" cy="457644"/>
          </a:xfrm>
          <a:prstGeom prst="ellipse">
            <a:avLst/>
          </a:prstGeom>
          <a:gradFill>
            <a:gsLst>
              <a:gs pos="0">
                <a:srgbClr val="D4D4D6"/>
              </a:gs>
              <a:gs pos="25000">
                <a:srgbClr val="D4D4D6">
                  <a:lumMod val="75000"/>
                </a:srgbClr>
              </a:gs>
              <a:gs pos="50000">
                <a:srgbClr val="D4D4D6">
                  <a:lumMod val="53000"/>
                </a:srgbClr>
              </a:gs>
              <a:gs pos="75000">
                <a:srgbClr val="D4D4D6">
                  <a:lumMod val="75000"/>
                </a:srgbClr>
              </a:gs>
              <a:gs pos="100000">
                <a:srgbClr val="D4D4D6"/>
              </a:gs>
            </a:gsLst>
            <a:lin ang="5400000" scaled="0"/>
          </a:gradFill>
          <a:ln w="28575" cap="flat" cmpd="sng" algn="ctr">
            <a:noFill/>
            <a:prstDash val="solid"/>
          </a:ln>
          <a:effectLst>
            <a:outerShdw blurRad="152400" dist="127000" dir="5400000" sx="90000" sy="-19000" rotWithShape="0">
              <a:prstClr val="black">
                <a:alpha val="15000"/>
              </a:prstClr>
            </a:outerShdw>
          </a:effectLst>
          <a:scene3d>
            <a:camera prst="orthographicFront">
              <a:rot lat="0" lon="0" rev="0"/>
            </a:camera>
            <a:lightRig rig="glow" dir="t">
              <a:rot lat="0" lon="0" rev="3000000"/>
            </a:lightRig>
          </a:scene3d>
          <a:sp3d prstMaterial="dkEdge">
            <a:bevelT w="190500" h="190500"/>
            <a:contourClr>
              <a:srgbClr val="000000"/>
            </a:contourClr>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Tree>
    <p:extLst>
      <p:ext uri="{BB962C8B-B14F-4D97-AF65-F5344CB8AC3E}">
        <p14:creationId xmlns:p14="http://schemas.microsoft.com/office/powerpoint/2010/main" val="20907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304800" y="209550"/>
            <a:ext cx="8534400" cy="838200"/>
          </a:xfrm>
          <a:prstGeom prst="rect">
            <a:avLst/>
          </a:prstGeom>
        </p:spPr>
        <p:txBody>
          <a:bodyPr spcFirstLastPara="1" wrap="square" lIns="91425" tIns="91425" rIns="91425" bIns="91425" anchor="b" anchorCtr="0">
            <a:noAutofit/>
          </a:bodyPr>
          <a:lstStyle/>
          <a:p>
            <a:pPr lvl="0" algn="ctr"/>
            <a:r>
              <a:rPr lang="vi-VN" sz="2000" i="1" dirty="0">
                <a:solidFill>
                  <a:srgbClr val="FF0000"/>
                </a:solidFill>
                <a:latin typeface="Times New Roman" pitchFamily="18" charset="0"/>
                <a:cs typeface="Times New Roman" pitchFamily="18" charset="0"/>
              </a:rPr>
              <a:t>Biện pháp 1: </a:t>
            </a:r>
            <a:r>
              <a:rPr lang="en-US" sz="2000" i="1" dirty="0" smtClean="0">
                <a:solidFill>
                  <a:srgbClr val="FF0000"/>
                </a:solidFill>
                <a:latin typeface="Times New Roman" pitchFamily="18" charset="0"/>
                <a:cs typeface="Times New Roman" pitchFamily="18" charset="0"/>
              </a:rPr>
              <a:t/>
            </a:r>
            <a:br>
              <a:rPr lang="en-US" sz="2000" i="1" dirty="0" smtClean="0">
                <a:solidFill>
                  <a:srgbClr val="FF0000"/>
                </a:solidFill>
                <a:latin typeface="Times New Roman" pitchFamily="18" charset="0"/>
                <a:cs typeface="Times New Roman" pitchFamily="18" charset="0"/>
              </a:rPr>
            </a:br>
            <a:r>
              <a:rPr lang="vi-VN" sz="2000" i="1" dirty="0" smtClean="0">
                <a:solidFill>
                  <a:srgbClr val="0066FF"/>
                </a:solidFill>
                <a:latin typeface="Times New Roman" pitchFamily="18" charset="0"/>
                <a:cs typeface="Times New Roman" pitchFamily="18" charset="0"/>
              </a:rPr>
              <a:t>Dạy </a:t>
            </a:r>
            <a:r>
              <a:rPr lang="vi-VN" sz="2000" i="1" dirty="0">
                <a:solidFill>
                  <a:srgbClr val="0066FF"/>
                </a:solidFill>
                <a:latin typeface="Times New Roman" pitchFamily="18" charset="0"/>
                <a:cs typeface="Times New Roman" pitchFamily="18" charset="0"/>
              </a:rPr>
              <a:t>trẻ đếm trên đối tượng trong phạm vi 10 và đếm theo khả năng</a:t>
            </a:r>
            <a:endParaRPr lang="en-ZW" sz="2000" dirty="0">
              <a:solidFill>
                <a:srgbClr val="0066FF"/>
              </a:solidFill>
              <a:latin typeface="Times New Roman" pitchFamily="18" charset="0"/>
              <a:cs typeface="Times New Roman" pitchFamily="18" charset="0"/>
            </a:endParaRPr>
          </a:p>
        </p:txBody>
      </p:sp>
      <p:sp>
        <p:nvSpPr>
          <p:cNvPr id="182" name="Google Shape;182;p14"/>
          <p:cNvSpPr txBox="1">
            <a:spLocks noGrp="1"/>
          </p:cNvSpPr>
          <p:nvPr>
            <p:ph type="subTitle" idx="4294967295"/>
          </p:nvPr>
        </p:nvSpPr>
        <p:spPr>
          <a:xfrm>
            <a:off x="381000" y="1466850"/>
            <a:ext cx="8229600" cy="2019300"/>
          </a:xfrm>
          <a:prstGeom prst="rect">
            <a:avLst/>
          </a:prstGeom>
        </p:spPr>
        <p:txBody>
          <a:bodyPr spcFirstLastPara="1" wrap="square" lIns="91425" tIns="91425" rIns="91425" bIns="91425" anchor="t" anchorCtr="0">
            <a:noAutofit/>
          </a:bodyPr>
          <a:lstStyle/>
          <a:p>
            <a:pPr marL="228600" algn="just">
              <a:lnSpc>
                <a:spcPct val="150000"/>
              </a:lnSpc>
            </a:pPr>
            <a:r>
              <a:rPr lang="vi-VN" sz="1800" dirty="0">
                <a:solidFill>
                  <a:srgbClr val="1108C8"/>
                </a:solidFill>
                <a:latin typeface="Times New Roman" pitchFamily="18" charset="0"/>
                <a:ea typeface="Times New Roman" panose="02020603050405020304" pitchFamily="18" charset="0"/>
                <a:cs typeface="Times New Roman" pitchFamily="18" charset="0"/>
              </a:rPr>
              <a:t>Giáo viên cần tận dụng mọi cơ hội cho trẻ đếm. Ở bất kì chủ đề nào, trong bất kì tình huống thích hợp với các đối tượng có thể đếm được, hãy cho trẻ đếm như: đếm các ngón tay của mình; đếm số hột hạt vừa xâu được; đếm số kẹo vừa được chia; đếm quả trên bàn; đếm số các bạn trong nhóm (tổ); đếm các tiếng động, tiếng gõ</a:t>
            </a:r>
            <a:r>
              <a:rPr lang="vi-VN" sz="1800" dirty="0" smtClean="0">
                <a:solidFill>
                  <a:srgbClr val="1108C8"/>
                </a:solidFill>
                <a:latin typeface="Times New Roman" pitchFamily="18" charset="0"/>
                <a:ea typeface="Times New Roman" panose="02020603050405020304" pitchFamily="18" charset="0"/>
                <a:cs typeface="Times New Roman" pitchFamily="18" charset="0"/>
              </a:rPr>
              <a:t>…</a:t>
            </a:r>
            <a:endParaRPr lang="en-US" sz="1800" dirty="0" smtClean="0">
              <a:solidFill>
                <a:srgbClr val="1108C8"/>
              </a:solidFill>
              <a:latin typeface="Times New Roman" pitchFamily="18" charset="0"/>
              <a:ea typeface="Times New Roman" panose="02020603050405020304" pitchFamily="18" charset="0"/>
              <a:cs typeface="Times New Roman" pitchFamily="18" charset="0"/>
            </a:endParaRPr>
          </a:p>
          <a:p>
            <a:pPr marL="0" indent="0" algn="just">
              <a:lnSpc>
                <a:spcPct val="150000"/>
              </a:lnSpc>
              <a:buNone/>
            </a:pPr>
            <a:endParaRPr lang="en-US" sz="1800" dirty="0">
              <a:solidFill>
                <a:srgbClr val="002060"/>
              </a:solidFill>
              <a:latin typeface="Times New Roman" pitchFamily="18" charset="0"/>
              <a:ea typeface="Times New Roman" panose="02020603050405020304" pitchFamily="18" charset="0"/>
              <a:cs typeface="Times New Roman" pitchFamily="18" charset="0"/>
            </a:endParaRPr>
          </a:p>
        </p:txBody>
      </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 calcmode="lin" valueType="num">
                                      <p:cBhvr additive="base">
                                        <p:cTn id="7"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4"/>
          <p:cNvSpPr txBox="1">
            <a:spLocks noGrp="1"/>
          </p:cNvSpPr>
          <p:nvPr>
            <p:ph type="subTitle" idx="4294967295"/>
          </p:nvPr>
        </p:nvSpPr>
        <p:spPr>
          <a:xfrm>
            <a:off x="304800" y="971550"/>
            <a:ext cx="2362200" cy="3657600"/>
          </a:xfrm>
          <a:prstGeom prst="rect">
            <a:avLst/>
          </a:prstGeom>
        </p:spPr>
        <p:txBody>
          <a:bodyPr spcFirstLastPara="1" wrap="square" lIns="91425" tIns="91425" rIns="91425" bIns="91425" anchor="t" anchorCtr="0">
            <a:noAutofit/>
          </a:bodyPr>
          <a:lstStyle/>
          <a:p>
            <a:pPr marL="0" indent="0" algn="just">
              <a:lnSpc>
                <a:spcPct val="150000"/>
              </a:lnSpc>
              <a:buNone/>
            </a:pPr>
            <a:r>
              <a:rPr lang="en-US" sz="1800" b="1" dirty="0" err="1">
                <a:solidFill>
                  <a:srgbClr val="0066FF"/>
                </a:solidFill>
                <a:latin typeface="Times New Roman" pitchFamily="18" charset="0"/>
                <a:ea typeface="Times New Roman" panose="02020603050405020304" pitchFamily="18" charset="0"/>
                <a:cs typeface="Times New Roman" pitchFamily="18" charset="0"/>
              </a:rPr>
              <a:t>Hình</a:t>
            </a:r>
            <a:r>
              <a:rPr lang="en-US" sz="1800" b="1" dirty="0">
                <a:solidFill>
                  <a:srgbClr val="0066FF"/>
                </a:solidFill>
                <a:latin typeface="Times New Roman" pitchFamily="18" charset="0"/>
                <a:ea typeface="Times New Roman" panose="02020603050405020304" pitchFamily="18" charset="0"/>
                <a:cs typeface="Times New Roman" pitchFamily="18" charset="0"/>
              </a:rPr>
              <a:t> </a:t>
            </a:r>
            <a:r>
              <a:rPr lang="en-US" sz="1800" b="1" dirty="0" smtClean="0">
                <a:solidFill>
                  <a:srgbClr val="0066FF"/>
                </a:solidFill>
                <a:latin typeface="Times New Roman" pitchFamily="18" charset="0"/>
                <a:ea typeface="Times New Roman" panose="02020603050405020304" pitchFamily="18" charset="0"/>
                <a:cs typeface="Times New Roman" pitchFamily="18" charset="0"/>
              </a:rPr>
              <a:t>1:</a:t>
            </a:r>
            <a:r>
              <a:rPr lang="en-US" sz="1800" dirty="0" smtClean="0">
                <a:solidFill>
                  <a:srgbClr val="0070C0"/>
                </a:solidFill>
                <a:latin typeface="Times New Roman" pitchFamily="18" charset="0"/>
                <a:ea typeface="Times New Roman" panose="02020603050405020304" pitchFamily="18" charset="0"/>
                <a:cs typeface="Times New Roman" pitchFamily="18" charset="0"/>
              </a:rPr>
              <a:t> </a:t>
            </a:r>
            <a:r>
              <a:rPr lang="vi-VN" sz="1800" dirty="0">
                <a:solidFill>
                  <a:srgbClr val="0070C0"/>
                </a:solidFill>
                <a:latin typeface="Times New Roman" pitchFamily="18" charset="0"/>
                <a:ea typeface="Times New Roman" panose="02020603050405020304" pitchFamily="18" charset="0"/>
                <a:cs typeface="Times New Roman" pitchFamily="18" charset="0"/>
              </a:rPr>
              <a:t>Khi dạy trẻ đọc bài thơ “Bé làm bao nhiêu nghề” giáo viên hỏi trẻ: Bạn nhỏ trong bài thơ đã chơi làm bao nhiêu nghề? Đó là những nghề gì? </a:t>
            </a:r>
            <a:endParaRPr lang="en-ZW" sz="1800" dirty="0">
              <a:solidFill>
                <a:srgbClr val="0070C0"/>
              </a:solidFill>
              <a:latin typeface="Times New Roman" pitchFamily="18" charset="0"/>
              <a:cs typeface="Times New Roman" pitchFamily="18" charset="0"/>
            </a:endParaRPr>
          </a:p>
          <a:p>
            <a:pPr marL="228600" algn="just">
              <a:lnSpc>
                <a:spcPct val="150000"/>
              </a:lnSpc>
            </a:pPr>
            <a:endParaRPr lang="en-US" sz="1800" dirty="0">
              <a:solidFill>
                <a:srgbClr val="0070C0"/>
              </a:solidFill>
              <a:latin typeface="Times New Roman" pitchFamily="18" charset="0"/>
              <a:ea typeface="Times New Roman" panose="02020603050405020304" pitchFamily="18" charset="0"/>
              <a:cs typeface="Times New Roman" pitchFamily="18" charset="0"/>
            </a:endParaRPr>
          </a:p>
        </p:txBody>
      </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9</a:t>
            </a:fld>
            <a:endParaRPr>
              <a:solidFill>
                <a:srgbClr val="FFFFFF"/>
              </a:solidFill>
            </a:endParaRPr>
          </a:p>
        </p:txBody>
      </p:sp>
      <p:pic>
        <p:nvPicPr>
          <p:cNvPr id="6" name="Picture 5"/>
          <p:cNvPicPr>
            <a:picLocks noChangeAspect="1"/>
          </p:cNvPicPr>
          <p:nvPr/>
        </p:nvPicPr>
        <p:blipFill>
          <a:blip r:embed="rId3"/>
          <a:stretch>
            <a:fillRect/>
          </a:stretch>
        </p:blipFill>
        <p:spPr>
          <a:xfrm>
            <a:off x="2971800" y="209550"/>
            <a:ext cx="5257800" cy="4111869"/>
          </a:xfrm>
          <a:prstGeom prst="ellipse">
            <a:avLst/>
          </a:prstGeom>
        </p:spPr>
      </p:pic>
    </p:spTree>
    <p:extLst>
      <p:ext uri="{BB962C8B-B14F-4D97-AF65-F5344CB8AC3E}">
        <p14:creationId xmlns:p14="http://schemas.microsoft.com/office/powerpoint/2010/main" val="405743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b2004c019l">
  <a:themeElements>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fontScheme name="sample">
      <a:majorFont>
        <a:latin typeface="Arial"/>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66"/>
        </a:dk1>
        <a:lt1>
          <a:srgbClr val="FFFFFF"/>
        </a:lt1>
        <a:dk2>
          <a:srgbClr val="58A252"/>
        </a:dk2>
        <a:lt2>
          <a:srgbClr val="B2B2B2"/>
        </a:lt2>
        <a:accent1>
          <a:srgbClr val="33CCCC"/>
        </a:accent1>
        <a:accent2>
          <a:srgbClr val="0099CC"/>
        </a:accent2>
        <a:accent3>
          <a:srgbClr val="FFFFFF"/>
        </a:accent3>
        <a:accent4>
          <a:srgbClr val="000056"/>
        </a:accent4>
        <a:accent5>
          <a:srgbClr val="ADE2E2"/>
        </a:accent5>
        <a:accent6>
          <a:srgbClr val="008AB9"/>
        </a:accent6>
        <a:hlink>
          <a:srgbClr val="6A9EB0"/>
        </a:hlink>
        <a:folHlink>
          <a:srgbClr val="6666FF"/>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415CB3"/>
        </a:dk2>
        <a:lt2>
          <a:srgbClr val="B2B2B2"/>
        </a:lt2>
        <a:accent1>
          <a:srgbClr val="55AEEB"/>
        </a:accent1>
        <a:accent2>
          <a:srgbClr val="FF9933"/>
        </a:accent2>
        <a:accent3>
          <a:srgbClr val="FFFFFF"/>
        </a:accent3>
        <a:accent4>
          <a:srgbClr val="000056"/>
        </a:accent4>
        <a:accent5>
          <a:srgbClr val="B4D3F3"/>
        </a:accent5>
        <a:accent6>
          <a:srgbClr val="E78A2D"/>
        </a:accent6>
        <a:hlink>
          <a:srgbClr val="4D7AB5"/>
        </a:hlink>
        <a:folHlink>
          <a:srgbClr val="9964A2"/>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db2004c019l">
  <a:themeElements>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fontScheme name="sample">
      <a:majorFont>
        <a:latin typeface="Arial"/>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66"/>
        </a:dk1>
        <a:lt1>
          <a:srgbClr val="FFFFFF"/>
        </a:lt1>
        <a:dk2>
          <a:srgbClr val="58A252"/>
        </a:dk2>
        <a:lt2>
          <a:srgbClr val="B2B2B2"/>
        </a:lt2>
        <a:accent1>
          <a:srgbClr val="33CCCC"/>
        </a:accent1>
        <a:accent2>
          <a:srgbClr val="0099CC"/>
        </a:accent2>
        <a:accent3>
          <a:srgbClr val="FFFFFF"/>
        </a:accent3>
        <a:accent4>
          <a:srgbClr val="000056"/>
        </a:accent4>
        <a:accent5>
          <a:srgbClr val="ADE2E2"/>
        </a:accent5>
        <a:accent6>
          <a:srgbClr val="008AB9"/>
        </a:accent6>
        <a:hlink>
          <a:srgbClr val="6A9EB0"/>
        </a:hlink>
        <a:folHlink>
          <a:srgbClr val="6666FF"/>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415CB3"/>
        </a:dk2>
        <a:lt2>
          <a:srgbClr val="B2B2B2"/>
        </a:lt2>
        <a:accent1>
          <a:srgbClr val="55AEEB"/>
        </a:accent1>
        <a:accent2>
          <a:srgbClr val="FF9933"/>
        </a:accent2>
        <a:accent3>
          <a:srgbClr val="FFFFFF"/>
        </a:accent3>
        <a:accent4>
          <a:srgbClr val="000056"/>
        </a:accent4>
        <a:accent5>
          <a:srgbClr val="B4D3F3"/>
        </a:accent5>
        <a:accent6>
          <a:srgbClr val="E78A2D"/>
        </a:accent6>
        <a:hlink>
          <a:srgbClr val="4D7AB5"/>
        </a:hlink>
        <a:folHlink>
          <a:srgbClr val="9964A2"/>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db2004c019l">
  <a:themeElements>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fontScheme name="sample">
      <a:majorFont>
        <a:latin typeface="Arial"/>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66"/>
        </a:dk1>
        <a:lt1>
          <a:srgbClr val="FFFFFF"/>
        </a:lt1>
        <a:dk2>
          <a:srgbClr val="58A252"/>
        </a:dk2>
        <a:lt2>
          <a:srgbClr val="B2B2B2"/>
        </a:lt2>
        <a:accent1>
          <a:srgbClr val="33CCCC"/>
        </a:accent1>
        <a:accent2>
          <a:srgbClr val="0099CC"/>
        </a:accent2>
        <a:accent3>
          <a:srgbClr val="FFFFFF"/>
        </a:accent3>
        <a:accent4>
          <a:srgbClr val="000056"/>
        </a:accent4>
        <a:accent5>
          <a:srgbClr val="ADE2E2"/>
        </a:accent5>
        <a:accent6>
          <a:srgbClr val="008AB9"/>
        </a:accent6>
        <a:hlink>
          <a:srgbClr val="6A9EB0"/>
        </a:hlink>
        <a:folHlink>
          <a:srgbClr val="6666FF"/>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415CB3"/>
        </a:dk2>
        <a:lt2>
          <a:srgbClr val="B2B2B2"/>
        </a:lt2>
        <a:accent1>
          <a:srgbClr val="55AEEB"/>
        </a:accent1>
        <a:accent2>
          <a:srgbClr val="FF9933"/>
        </a:accent2>
        <a:accent3>
          <a:srgbClr val="FFFFFF"/>
        </a:accent3>
        <a:accent4>
          <a:srgbClr val="000056"/>
        </a:accent4>
        <a:accent5>
          <a:srgbClr val="B4D3F3"/>
        </a:accent5>
        <a:accent6>
          <a:srgbClr val="E78A2D"/>
        </a:accent6>
        <a:hlink>
          <a:srgbClr val="4D7AB5"/>
        </a:hlink>
        <a:folHlink>
          <a:srgbClr val="9964A2"/>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db2004c019l">
  <a:themeElements>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fontScheme name="sample">
      <a:majorFont>
        <a:latin typeface="Arial"/>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66"/>
        </a:dk1>
        <a:lt1>
          <a:srgbClr val="FFFFFF"/>
        </a:lt1>
        <a:dk2>
          <a:srgbClr val="58A252"/>
        </a:dk2>
        <a:lt2>
          <a:srgbClr val="B2B2B2"/>
        </a:lt2>
        <a:accent1>
          <a:srgbClr val="33CCCC"/>
        </a:accent1>
        <a:accent2>
          <a:srgbClr val="0099CC"/>
        </a:accent2>
        <a:accent3>
          <a:srgbClr val="FFFFFF"/>
        </a:accent3>
        <a:accent4>
          <a:srgbClr val="000056"/>
        </a:accent4>
        <a:accent5>
          <a:srgbClr val="ADE2E2"/>
        </a:accent5>
        <a:accent6>
          <a:srgbClr val="008AB9"/>
        </a:accent6>
        <a:hlink>
          <a:srgbClr val="6A9EB0"/>
        </a:hlink>
        <a:folHlink>
          <a:srgbClr val="6666FF"/>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415CB3"/>
        </a:dk2>
        <a:lt2>
          <a:srgbClr val="B2B2B2"/>
        </a:lt2>
        <a:accent1>
          <a:srgbClr val="55AEEB"/>
        </a:accent1>
        <a:accent2>
          <a:srgbClr val="FF9933"/>
        </a:accent2>
        <a:accent3>
          <a:srgbClr val="FFFFFF"/>
        </a:accent3>
        <a:accent4>
          <a:srgbClr val="000056"/>
        </a:accent4>
        <a:accent5>
          <a:srgbClr val="B4D3F3"/>
        </a:accent5>
        <a:accent6>
          <a:srgbClr val="E78A2D"/>
        </a:accent6>
        <a:hlink>
          <a:srgbClr val="4D7AB5"/>
        </a:hlink>
        <a:folHlink>
          <a:srgbClr val="9964A2"/>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2306</Words>
  <Application>Microsoft Office PowerPoint</Application>
  <PresentationFormat>On-screen Show (16:9)</PresentationFormat>
  <Paragraphs>133</Paragraphs>
  <Slides>19</Slides>
  <Notes>11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19</vt:i4>
      </vt:variant>
    </vt:vector>
  </HeadingPairs>
  <TitlesOfParts>
    <vt:vector size="31" baseType="lpstr">
      <vt:lpstr>Arial</vt:lpstr>
      <vt:lpstr>Wingdings</vt:lpstr>
      <vt:lpstr>Verdana</vt:lpstr>
      <vt:lpstr>Times New Roman</vt:lpstr>
      <vt:lpstr>Roboto Condensed</vt:lpstr>
      <vt:lpstr>Calibri</vt:lpstr>
      <vt:lpstr>Oswald</vt:lpstr>
      <vt:lpstr>Wolsey template</vt:lpstr>
      <vt:lpstr>cdb2004c019l</vt:lpstr>
      <vt:lpstr>2_cdb2004c019l</vt:lpstr>
      <vt:lpstr>1_cdb2004c019l</vt:lpstr>
      <vt:lpstr>3_cdb2004c019l</vt:lpstr>
      <vt:lpstr>PowerPoint Presentation</vt:lpstr>
      <vt:lpstr>PowerPoint Presentation</vt:lpstr>
      <vt:lpstr>PowerPoint Presentation</vt:lpstr>
      <vt:lpstr>PowerPoint Presentation</vt:lpstr>
      <vt:lpstr>PowerPoint Presentation</vt:lpstr>
      <vt:lpstr>PowerPoint Presentation</vt:lpstr>
      <vt:lpstr>Các biện pháp sáng tạo</vt:lpstr>
      <vt:lpstr>Biện pháp 1:  Dạy trẻ đếm trên đối tượng trong phạm vi 10 và đếm theo khả năng</vt:lpstr>
      <vt:lpstr>PowerPoint Presentation</vt:lpstr>
      <vt:lpstr>PowerPoint Presentation</vt:lpstr>
      <vt:lpstr>PowerPoint Presentation</vt:lpstr>
      <vt:lpstr>PowerPoint Presentation</vt:lpstr>
      <vt:lpstr>Biện pháp 3:  Dạy trẻ gộp 2 nhóm đối tượng và đếm</vt:lpstr>
      <vt:lpstr>PowerPoint Presentation</vt:lpstr>
      <vt:lpstr>PowerPoint Presentation</vt:lpstr>
      <vt:lpstr>PowerPoint Presentation</vt:lpstr>
      <vt:lpstr>KẾT LUẬN</vt:lpstr>
      <vt:lpstr>KẾT LUẬN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61</cp:revision>
  <dcterms:modified xsi:type="dcterms:W3CDTF">2023-11-14T01:48:41Z</dcterms:modified>
</cp:coreProperties>
</file>