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56" r:id="rId3"/>
    <p:sldId id="302" r:id="rId4"/>
    <p:sldId id="285" r:id="rId5"/>
    <p:sldId id="278" r:id="rId6"/>
    <p:sldId id="293" r:id="rId7"/>
    <p:sldId id="279" r:id="rId8"/>
    <p:sldId id="280" r:id="rId9"/>
    <p:sldId id="281" r:id="rId10"/>
    <p:sldId id="271" r:id="rId11"/>
    <p:sldId id="275" r:id="rId12"/>
    <p:sldId id="262" r:id="rId13"/>
    <p:sldId id="272" r:id="rId14"/>
    <p:sldId id="273" r:id="rId15"/>
    <p:sldId id="263" r:id="rId16"/>
    <p:sldId id="264" r:id="rId17"/>
    <p:sldId id="265" r:id="rId18"/>
    <p:sldId id="268" r:id="rId19"/>
    <p:sldId id="269" r:id="rId20"/>
    <p:sldId id="267" r:id="rId21"/>
    <p:sldId id="270" r:id="rId22"/>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6600"/>
    <a:srgbClr val="000099"/>
    <a:srgbClr val="2605EF"/>
    <a:srgbClr val="40C6F0"/>
    <a:srgbClr val="008000"/>
    <a:srgbClr val="6CC4A2"/>
    <a:srgbClr val="05AB0D"/>
    <a:srgbClr val="54AF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61" d="100"/>
          <a:sy n="61" d="100"/>
        </p:scale>
        <p:origin x="53"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2930" tIns="46465" rIns="92930" bIns="46465" rtlCol="0"/>
          <a:lstStyle>
            <a:lvl1pPr algn="l">
              <a:defRPr sz="1200"/>
            </a:lvl1pPr>
          </a:lstStyle>
          <a:p>
            <a:endParaRPr lang="en-SG"/>
          </a:p>
        </p:txBody>
      </p:sp>
      <p:sp>
        <p:nvSpPr>
          <p:cNvPr id="3" name="Date Placeholder 2"/>
          <p:cNvSpPr>
            <a:spLocks noGrp="1"/>
          </p:cNvSpPr>
          <p:nvPr>
            <p:ph type="dt" idx="1"/>
          </p:nvPr>
        </p:nvSpPr>
        <p:spPr>
          <a:xfrm>
            <a:off x="3815374" y="0"/>
            <a:ext cx="2918831" cy="495029"/>
          </a:xfrm>
          <a:prstGeom prst="rect">
            <a:avLst/>
          </a:prstGeom>
        </p:spPr>
        <p:txBody>
          <a:bodyPr vert="horz" lIns="92930" tIns="46465" rIns="92930" bIns="46465" rtlCol="0"/>
          <a:lstStyle>
            <a:lvl1pPr algn="r">
              <a:defRPr sz="1200"/>
            </a:lvl1pPr>
          </a:lstStyle>
          <a:p>
            <a:fld id="{C5F10F6D-D2EF-4283-B5FC-58B0C48F6C3D}" type="datetimeFigureOut">
              <a:rPr lang="en-SG" smtClean="0"/>
              <a:t>13/11/2023</a:t>
            </a:fld>
            <a:endParaRPr lang="en-SG"/>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2930" tIns="46465" rIns="92930" bIns="46465" rtlCol="0" anchor="ctr"/>
          <a:lstStyle/>
          <a:p>
            <a:endParaRPr lang="en-SG"/>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2930" tIns="46465" rIns="92930" bIns="4646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9371286"/>
            <a:ext cx="2918831" cy="495028"/>
          </a:xfrm>
          <a:prstGeom prst="rect">
            <a:avLst/>
          </a:prstGeom>
        </p:spPr>
        <p:txBody>
          <a:bodyPr vert="horz" lIns="92930" tIns="46465" rIns="92930" bIns="46465" rtlCol="0" anchor="b"/>
          <a:lstStyle>
            <a:lvl1pPr algn="l">
              <a:defRPr sz="1200"/>
            </a:lvl1pPr>
          </a:lstStyle>
          <a:p>
            <a:endParaRPr lang="en-SG"/>
          </a:p>
        </p:txBody>
      </p:sp>
      <p:sp>
        <p:nvSpPr>
          <p:cNvPr id="7" name="Slide Number Placeholder 6"/>
          <p:cNvSpPr>
            <a:spLocks noGrp="1"/>
          </p:cNvSpPr>
          <p:nvPr>
            <p:ph type="sldNum" sz="quarter" idx="5"/>
          </p:nvPr>
        </p:nvSpPr>
        <p:spPr>
          <a:xfrm>
            <a:off x="3815374" y="9371286"/>
            <a:ext cx="2918831" cy="495028"/>
          </a:xfrm>
          <a:prstGeom prst="rect">
            <a:avLst/>
          </a:prstGeom>
        </p:spPr>
        <p:txBody>
          <a:bodyPr vert="horz" lIns="92930" tIns="46465" rIns="92930" bIns="46465" rtlCol="0" anchor="b"/>
          <a:lstStyle>
            <a:lvl1pPr algn="r">
              <a:defRPr sz="1200"/>
            </a:lvl1pPr>
          </a:lstStyle>
          <a:p>
            <a:fld id="{D5CF65EA-6272-4FB3-AAB4-CC631812490E}" type="slidenum">
              <a:rPr lang="en-SG" smtClean="0"/>
              <a:t>‹#›</a:t>
            </a:fld>
            <a:endParaRPr lang="en-SG"/>
          </a:p>
        </p:txBody>
      </p:sp>
    </p:spTree>
    <p:extLst>
      <p:ext uri="{BB962C8B-B14F-4D97-AF65-F5344CB8AC3E}">
        <p14:creationId xmlns:p14="http://schemas.microsoft.com/office/powerpoint/2010/main" val="4170724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p:cNvSpPr>
            <a:spLocks noGrp="1"/>
          </p:cNvSpPr>
          <p:nvPr>
            <p:ph type="dt" sz="half" idx="10"/>
          </p:nvPr>
        </p:nvSpPr>
        <p:spPr/>
        <p:txBody>
          <a:bodyPr/>
          <a:lstStyle/>
          <a:p>
            <a:fld id="{E1F18060-48B3-4E99-B0CE-F6DB53D2FF34}" type="datetimeFigureOut">
              <a:rPr lang="en-SG" smtClean="0"/>
              <a:t>13/11/2023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6267778-AD23-4B10-A101-BE44B4F229DF}" type="slidenum">
              <a:rPr lang="en-SG" smtClean="0"/>
              <a:t>‹#›</a:t>
            </a:fld>
            <a:endParaRPr lang="en-SG"/>
          </a:p>
        </p:txBody>
      </p:sp>
    </p:spTree>
    <p:extLst>
      <p:ext uri="{BB962C8B-B14F-4D97-AF65-F5344CB8AC3E}">
        <p14:creationId xmlns:p14="http://schemas.microsoft.com/office/powerpoint/2010/main" val="2581393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E1F18060-48B3-4E99-B0CE-F6DB53D2FF34}" type="datetimeFigureOut">
              <a:rPr lang="en-SG" smtClean="0"/>
              <a:t>13/11/2023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6267778-AD23-4B10-A101-BE44B4F229DF}" type="slidenum">
              <a:rPr lang="en-SG" smtClean="0"/>
              <a:t>‹#›</a:t>
            </a:fld>
            <a:endParaRPr lang="en-SG"/>
          </a:p>
        </p:txBody>
      </p:sp>
    </p:spTree>
    <p:extLst>
      <p:ext uri="{BB962C8B-B14F-4D97-AF65-F5344CB8AC3E}">
        <p14:creationId xmlns:p14="http://schemas.microsoft.com/office/powerpoint/2010/main" val="4176964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E1F18060-48B3-4E99-B0CE-F6DB53D2FF34}" type="datetimeFigureOut">
              <a:rPr lang="en-SG" smtClean="0"/>
              <a:t>13/11/2023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6267778-AD23-4B10-A101-BE44B4F229DF}" type="slidenum">
              <a:rPr lang="en-SG" smtClean="0"/>
              <a:t>‹#›</a:t>
            </a:fld>
            <a:endParaRPr lang="en-SG"/>
          </a:p>
        </p:txBody>
      </p:sp>
    </p:spTree>
    <p:extLst>
      <p:ext uri="{BB962C8B-B14F-4D97-AF65-F5344CB8AC3E}">
        <p14:creationId xmlns:p14="http://schemas.microsoft.com/office/powerpoint/2010/main" val="282900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FF5228-EC74-4884-84F8-7D397BA57DA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FAC96-6E92-493C-9CA9-FCC1F94DB04C}" type="slidenum">
              <a:rPr lang="en-US" smtClean="0"/>
              <a:t>‹#›</a:t>
            </a:fld>
            <a:endParaRPr lang="en-US"/>
          </a:p>
        </p:txBody>
      </p:sp>
    </p:spTree>
    <p:extLst>
      <p:ext uri="{BB962C8B-B14F-4D97-AF65-F5344CB8AC3E}">
        <p14:creationId xmlns:p14="http://schemas.microsoft.com/office/powerpoint/2010/main" val="763677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FF5228-EC74-4884-84F8-7D397BA57DA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FAC96-6E92-493C-9CA9-FCC1F94DB04C}" type="slidenum">
              <a:rPr lang="en-US" smtClean="0"/>
              <a:t>‹#›</a:t>
            </a:fld>
            <a:endParaRPr lang="en-US"/>
          </a:p>
        </p:txBody>
      </p:sp>
    </p:spTree>
    <p:extLst>
      <p:ext uri="{BB962C8B-B14F-4D97-AF65-F5344CB8AC3E}">
        <p14:creationId xmlns:p14="http://schemas.microsoft.com/office/powerpoint/2010/main" val="106631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FF5228-EC74-4884-84F8-7D397BA57DA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FAC96-6E92-493C-9CA9-FCC1F94DB04C}" type="slidenum">
              <a:rPr lang="en-US" smtClean="0"/>
              <a:t>‹#›</a:t>
            </a:fld>
            <a:endParaRPr lang="en-US"/>
          </a:p>
        </p:txBody>
      </p:sp>
    </p:spTree>
    <p:extLst>
      <p:ext uri="{BB962C8B-B14F-4D97-AF65-F5344CB8AC3E}">
        <p14:creationId xmlns:p14="http://schemas.microsoft.com/office/powerpoint/2010/main" val="2645862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FF5228-EC74-4884-84F8-7D397BA57DA2}"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FAC96-6E92-493C-9CA9-FCC1F94DB04C}" type="slidenum">
              <a:rPr lang="en-US" smtClean="0"/>
              <a:t>‹#›</a:t>
            </a:fld>
            <a:endParaRPr lang="en-US"/>
          </a:p>
        </p:txBody>
      </p:sp>
    </p:spTree>
    <p:extLst>
      <p:ext uri="{BB962C8B-B14F-4D97-AF65-F5344CB8AC3E}">
        <p14:creationId xmlns:p14="http://schemas.microsoft.com/office/powerpoint/2010/main" val="2962381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FF5228-EC74-4884-84F8-7D397BA57DA2}" type="datetimeFigureOut">
              <a:rPr lang="en-US" smtClean="0"/>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FFAC96-6E92-493C-9CA9-FCC1F94DB04C}" type="slidenum">
              <a:rPr lang="en-US" smtClean="0"/>
              <a:t>‹#›</a:t>
            </a:fld>
            <a:endParaRPr lang="en-US"/>
          </a:p>
        </p:txBody>
      </p:sp>
    </p:spTree>
    <p:extLst>
      <p:ext uri="{BB962C8B-B14F-4D97-AF65-F5344CB8AC3E}">
        <p14:creationId xmlns:p14="http://schemas.microsoft.com/office/powerpoint/2010/main" val="14790656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FF5228-EC74-4884-84F8-7D397BA57DA2}" type="datetimeFigureOut">
              <a:rPr lang="en-US" smtClean="0"/>
              <a:t>11/13/2023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FFAC96-6E92-493C-9CA9-FCC1F94DB04C}" type="slidenum">
              <a:rPr lang="en-US" smtClean="0"/>
              <a:t>‹#›</a:t>
            </a:fld>
            <a:endParaRPr lang="en-US"/>
          </a:p>
        </p:txBody>
      </p:sp>
    </p:spTree>
    <p:extLst>
      <p:ext uri="{BB962C8B-B14F-4D97-AF65-F5344CB8AC3E}">
        <p14:creationId xmlns:p14="http://schemas.microsoft.com/office/powerpoint/2010/main" val="488753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FF5228-EC74-4884-84F8-7D397BA57DA2}" type="datetimeFigureOut">
              <a:rPr lang="en-US" smtClean="0"/>
              <a:t>11/13/2023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FFAC96-6E92-493C-9CA9-FCC1F94DB04C}" type="slidenum">
              <a:rPr lang="en-US" smtClean="0"/>
              <a:t>‹#›</a:t>
            </a:fld>
            <a:endParaRPr lang="en-US"/>
          </a:p>
        </p:txBody>
      </p:sp>
    </p:spTree>
    <p:extLst>
      <p:ext uri="{BB962C8B-B14F-4D97-AF65-F5344CB8AC3E}">
        <p14:creationId xmlns:p14="http://schemas.microsoft.com/office/powerpoint/2010/main" val="28609714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FF5228-EC74-4884-84F8-7D397BA57DA2}"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FAC96-6E92-493C-9CA9-FCC1F94DB04C}" type="slidenum">
              <a:rPr lang="en-US" smtClean="0"/>
              <a:t>‹#›</a:t>
            </a:fld>
            <a:endParaRPr lang="en-US"/>
          </a:p>
        </p:txBody>
      </p:sp>
    </p:spTree>
    <p:extLst>
      <p:ext uri="{BB962C8B-B14F-4D97-AF65-F5344CB8AC3E}">
        <p14:creationId xmlns:p14="http://schemas.microsoft.com/office/powerpoint/2010/main" val="2733711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E1F18060-48B3-4E99-B0CE-F6DB53D2FF34}" type="datetimeFigureOut">
              <a:rPr lang="en-SG" smtClean="0"/>
              <a:t>13/11/2023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6267778-AD23-4B10-A101-BE44B4F229DF}" type="slidenum">
              <a:rPr lang="en-SG" smtClean="0"/>
              <a:t>‹#›</a:t>
            </a:fld>
            <a:endParaRPr lang="en-SG"/>
          </a:p>
        </p:txBody>
      </p:sp>
    </p:spTree>
    <p:extLst>
      <p:ext uri="{BB962C8B-B14F-4D97-AF65-F5344CB8AC3E}">
        <p14:creationId xmlns:p14="http://schemas.microsoft.com/office/powerpoint/2010/main" val="440064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FF5228-EC74-4884-84F8-7D397BA57DA2}"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FAC96-6E92-493C-9CA9-FCC1F94DB04C}" type="slidenum">
              <a:rPr lang="en-US" smtClean="0"/>
              <a:t>‹#›</a:t>
            </a:fld>
            <a:endParaRPr lang="en-US"/>
          </a:p>
        </p:txBody>
      </p:sp>
    </p:spTree>
    <p:extLst>
      <p:ext uri="{BB962C8B-B14F-4D97-AF65-F5344CB8AC3E}">
        <p14:creationId xmlns:p14="http://schemas.microsoft.com/office/powerpoint/2010/main" val="9471419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FF5228-EC74-4884-84F8-7D397BA57DA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FAC96-6E92-493C-9CA9-FCC1F94DB04C}" type="slidenum">
              <a:rPr lang="en-US" smtClean="0"/>
              <a:t>‹#›</a:t>
            </a:fld>
            <a:endParaRPr lang="en-US"/>
          </a:p>
        </p:txBody>
      </p:sp>
    </p:spTree>
    <p:extLst>
      <p:ext uri="{BB962C8B-B14F-4D97-AF65-F5344CB8AC3E}">
        <p14:creationId xmlns:p14="http://schemas.microsoft.com/office/powerpoint/2010/main" val="3295025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FF5228-EC74-4884-84F8-7D397BA57DA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FAC96-6E92-493C-9CA9-FCC1F94DB04C}" type="slidenum">
              <a:rPr lang="en-US" smtClean="0"/>
              <a:t>‹#›</a:t>
            </a:fld>
            <a:endParaRPr lang="en-US"/>
          </a:p>
        </p:txBody>
      </p:sp>
    </p:spTree>
    <p:extLst>
      <p:ext uri="{BB962C8B-B14F-4D97-AF65-F5344CB8AC3E}">
        <p14:creationId xmlns:p14="http://schemas.microsoft.com/office/powerpoint/2010/main" val="2802316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F18060-48B3-4E99-B0CE-F6DB53D2FF34}" type="datetimeFigureOut">
              <a:rPr lang="en-SG" smtClean="0"/>
              <a:t>13/11/2023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6267778-AD23-4B10-A101-BE44B4F229DF}" type="slidenum">
              <a:rPr lang="en-SG" smtClean="0"/>
              <a:t>‹#›</a:t>
            </a:fld>
            <a:endParaRPr lang="en-SG"/>
          </a:p>
        </p:txBody>
      </p:sp>
    </p:spTree>
    <p:extLst>
      <p:ext uri="{BB962C8B-B14F-4D97-AF65-F5344CB8AC3E}">
        <p14:creationId xmlns:p14="http://schemas.microsoft.com/office/powerpoint/2010/main" val="1205145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p:cNvSpPr>
            <a:spLocks noGrp="1"/>
          </p:cNvSpPr>
          <p:nvPr>
            <p:ph type="dt" sz="half" idx="10"/>
          </p:nvPr>
        </p:nvSpPr>
        <p:spPr/>
        <p:txBody>
          <a:bodyPr/>
          <a:lstStyle/>
          <a:p>
            <a:fld id="{E1F18060-48B3-4E99-B0CE-F6DB53D2FF34}" type="datetimeFigureOut">
              <a:rPr lang="en-SG" smtClean="0"/>
              <a:t>13/11/2023</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6267778-AD23-4B10-A101-BE44B4F229DF}" type="slidenum">
              <a:rPr lang="en-SG" smtClean="0"/>
              <a:t>‹#›</a:t>
            </a:fld>
            <a:endParaRPr lang="en-SG"/>
          </a:p>
        </p:txBody>
      </p:sp>
    </p:spTree>
    <p:extLst>
      <p:ext uri="{BB962C8B-B14F-4D97-AF65-F5344CB8AC3E}">
        <p14:creationId xmlns:p14="http://schemas.microsoft.com/office/powerpoint/2010/main" val="133955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p:cNvSpPr>
            <a:spLocks noGrp="1"/>
          </p:cNvSpPr>
          <p:nvPr>
            <p:ph type="dt" sz="half" idx="10"/>
          </p:nvPr>
        </p:nvSpPr>
        <p:spPr/>
        <p:txBody>
          <a:bodyPr/>
          <a:lstStyle/>
          <a:p>
            <a:fld id="{E1F18060-48B3-4E99-B0CE-F6DB53D2FF34}" type="datetimeFigureOut">
              <a:rPr lang="en-SG" smtClean="0"/>
              <a:t>13/11/2023</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E6267778-AD23-4B10-A101-BE44B4F229DF}" type="slidenum">
              <a:rPr lang="en-SG" smtClean="0"/>
              <a:t>‹#›</a:t>
            </a:fld>
            <a:endParaRPr lang="en-SG"/>
          </a:p>
        </p:txBody>
      </p:sp>
    </p:spTree>
    <p:extLst>
      <p:ext uri="{BB962C8B-B14F-4D97-AF65-F5344CB8AC3E}">
        <p14:creationId xmlns:p14="http://schemas.microsoft.com/office/powerpoint/2010/main" val="525679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Date Placeholder 2"/>
          <p:cNvSpPr>
            <a:spLocks noGrp="1"/>
          </p:cNvSpPr>
          <p:nvPr>
            <p:ph type="dt" sz="half" idx="10"/>
          </p:nvPr>
        </p:nvSpPr>
        <p:spPr/>
        <p:txBody>
          <a:bodyPr/>
          <a:lstStyle/>
          <a:p>
            <a:fld id="{E1F18060-48B3-4E99-B0CE-F6DB53D2FF34}" type="datetimeFigureOut">
              <a:rPr lang="en-SG" smtClean="0"/>
              <a:t>13/11/2023</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E6267778-AD23-4B10-A101-BE44B4F229DF}" type="slidenum">
              <a:rPr lang="en-SG" smtClean="0"/>
              <a:t>‹#›</a:t>
            </a:fld>
            <a:endParaRPr lang="en-SG"/>
          </a:p>
        </p:txBody>
      </p:sp>
    </p:spTree>
    <p:extLst>
      <p:ext uri="{BB962C8B-B14F-4D97-AF65-F5344CB8AC3E}">
        <p14:creationId xmlns:p14="http://schemas.microsoft.com/office/powerpoint/2010/main" val="2749580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F18060-48B3-4E99-B0CE-F6DB53D2FF34}" type="datetimeFigureOut">
              <a:rPr lang="en-SG" smtClean="0"/>
              <a:t>13/11/2023</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E6267778-AD23-4B10-A101-BE44B4F229DF}" type="slidenum">
              <a:rPr lang="en-SG" smtClean="0"/>
              <a:t>‹#›</a:t>
            </a:fld>
            <a:endParaRPr lang="en-SG"/>
          </a:p>
        </p:txBody>
      </p:sp>
    </p:spTree>
    <p:extLst>
      <p:ext uri="{BB962C8B-B14F-4D97-AF65-F5344CB8AC3E}">
        <p14:creationId xmlns:p14="http://schemas.microsoft.com/office/powerpoint/2010/main" val="3368386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F18060-48B3-4E99-B0CE-F6DB53D2FF34}" type="datetimeFigureOut">
              <a:rPr lang="en-SG" smtClean="0"/>
              <a:t>13/11/2023</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6267778-AD23-4B10-A101-BE44B4F229DF}" type="slidenum">
              <a:rPr lang="en-SG" smtClean="0"/>
              <a:t>‹#›</a:t>
            </a:fld>
            <a:endParaRPr lang="en-SG"/>
          </a:p>
        </p:txBody>
      </p:sp>
    </p:spTree>
    <p:extLst>
      <p:ext uri="{BB962C8B-B14F-4D97-AF65-F5344CB8AC3E}">
        <p14:creationId xmlns:p14="http://schemas.microsoft.com/office/powerpoint/2010/main" val="4173513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F18060-48B3-4E99-B0CE-F6DB53D2FF34}" type="datetimeFigureOut">
              <a:rPr lang="en-SG" smtClean="0"/>
              <a:t>13/11/2023</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6267778-AD23-4B10-A101-BE44B4F229DF}" type="slidenum">
              <a:rPr lang="en-SG" smtClean="0"/>
              <a:t>‹#›</a:t>
            </a:fld>
            <a:endParaRPr lang="en-SG"/>
          </a:p>
        </p:txBody>
      </p:sp>
    </p:spTree>
    <p:extLst>
      <p:ext uri="{BB962C8B-B14F-4D97-AF65-F5344CB8AC3E}">
        <p14:creationId xmlns:p14="http://schemas.microsoft.com/office/powerpoint/2010/main" val="930256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F18060-48B3-4E99-B0CE-F6DB53D2FF34}" type="datetimeFigureOut">
              <a:rPr lang="en-SG" smtClean="0"/>
              <a:t>13/11/2023</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267778-AD23-4B10-A101-BE44B4F229DF}" type="slidenum">
              <a:rPr lang="en-SG" smtClean="0"/>
              <a:t>‹#›</a:t>
            </a:fld>
            <a:endParaRPr lang="en-SG"/>
          </a:p>
        </p:txBody>
      </p:sp>
    </p:spTree>
    <p:extLst>
      <p:ext uri="{BB962C8B-B14F-4D97-AF65-F5344CB8AC3E}">
        <p14:creationId xmlns:p14="http://schemas.microsoft.com/office/powerpoint/2010/main" val="754928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FF5228-EC74-4884-84F8-7D397BA57DA2}" type="datetimeFigureOut">
              <a:rPr lang="en-US" smtClean="0"/>
              <a:t>11/13/2023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FAC96-6E92-493C-9CA9-FCC1F94DB04C}" type="slidenum">
              <a:rPr lang="en-US" smtClean="0"/>
              <a:t>‹#›</a:t>
            </a:fld>
            <a:endParaRPr lang="en-US"/>
          </a:p>
        </p:txBody>
      </p:sp>
    </p:spTree>
    <p:extLst>
      <p:ext uri="{BB962C8B-B14F-4D97-AF65-F5344CB8AC3E}">
        <p14:creationId xmlns:p14="http://schemas.microsoft.com/office/powerpoint/2010/main" val="2858463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3433005" y="352744"/>
            <a:ext cx="655713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PHÒNG GIÁO DỤC VÀ ĐÀO TẠO QUẬN LONG BIÊN</a:t>
            </a:r>
            <a:br>
              <a:rPr kumimoji="0" lang="en-US" altLang="en-US" sz="1600" b="1" i="0" u="none" strike="noStrike" cap="none" normalizeH="0" baseline="0" dirty="0">
                <a:ln>
                  <a:noFill/>
                </a:ln>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br>
            <a:r>
              <a:rPr kumimoji="0" lang="en-US" altLang="en-US" sz="1600" b="1" i="0" u="none" strike="noStrike" cap="none" normalizeH="0" baseline="0" dirty="0">
                <a:ln>
                  <a:noFill/>
                </a:ln>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TRƯỜNG MẦM NON </a:t>
            </a:r>
            <a:r>
              <a:rPr kumimoji="0" lang="vi-VN" altLang="en-US" sz="1600" b="1" i="0" u="none" strike="noStrike" cap="none" normalizeH="0" baseline="0" dirty="0">
                <a:ln>
                  <a:noFill/>
                </a:ln>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NGUYỆT QUẾ</a:t>
            </a:r>
            <a:endParaRPr kumimoji="0" lang="vi-VN" altLang="en-US" sz="1600" b="0" i="0" u="none" strike="noStrike" cap="none" normalizeH="0" baseline="0" dirty="0">
              <a:ln>
                <a:noFill/>
              </a:ln>
              <a:solidFill>
                <a:srgbClr val="FF0000"/>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vi-VN" altLang="en-US" sz="2800" b="0" i="0" u="none" strike="noStrike" cap="none" normalizeH="0" baseline="0" dirty="0">
              <a:ln>
                <a:noFill/>
              </a:ln>
              <a:solidFill>
                <a:schemeClr val="tx1"/>
              </a:solidFill>
              <a:effectLst/>
              <a:latin typeface="Arial" panose="020B0604020202020204" pitchFamily="34" charset="0"/>
            </a:endParaRPr>
          </a:p>
        </p:txBody>
      </p:sp>
      <p:sp>
        <p:nvSpPr>
          <p:cNvPr id="6" name="Rectangle 5"/>
          <p:cNvSpPr/>
          <p:nvPr/>
        </p:nvSpPr>
        <p:spPr>
          <a:xfrm>
            <a:off x="2903615" y="1586564"/>
            <a:ext cx="8826500" cy="873572"/>
          </a:xfrm>
          <a:prstGeom prst="rect">
            <a:avLst/>
          </a:prstGeom>
        </p:spPr>
        <p:txBody>
          <a:bodyPr wrap="square">
            <a:spAutoFit/>
          </a:bodyPr>
          <a:lstStyle/>
          <a:p>
            <a:pPr algn="ctr">
              <a:lnSpc>
                <a:spcPct val="150000"/>
              </a:lnSpc>
              <a:spcBef>
                <a:spcPts val="1000"/>
              </a:spcBef>
              <a:spcAft>
                <a:spcPts val="0"/>
              </a:spcAft>
            </a:pPr>
            <a:r>
              <a:rPr lang="vi-VN" b="1" dirty="0">
                <a:solidFill>
                  <a:srgbClr val="FF0000"/>
                </a:solidFill>
                <a:latin typeface="Times New Roman" panose="02020603050405020304" pitchFamily="18" charset="0"/>
              </a:rPr>
              <a:t>MỘT SỐ KINH NGHIỆM TRONG CÔNG TÁC ỨNG DỤNG PHƯƠNG PHÁP GIÁO DỤC STEAM TRONG CÁC HOẠT ĐỘNG CHO TRẺ 4-5 TUỔI</a:t>
            </a:r>
            <a:endParaRPr lang="en-SG" sz="1400" dirty="0">
              <a:effectLst/>
              <a:latin typeface="Times New Roman" panose="02020603050405020304" pitchFamily="18" charset="0"/>
              <a:ea typeface="Times New Roman" panose="02020603050405020304" pitchFamily="18" charset="0"/>
            </a:endParaRPr>
          </a:p>
        </p:txBody>
      </p:sp>
      <p:sp>
        <p:nvSpPr>
          <p:cNvPr id="7" name="Rectangle 6"/>
          <p:cNvSpPr/>
          <p:nvPr/>
        </p:nvSpPr>
        <p:spPr>
          <a:xfrm>
            <a:off x="4095142" y="3000705"/>
            <a:ext cx="6956612" cy="1023165"/>
          </a:xfrm>
          <a:prstGeom prst="rect">
            <a:avLst/>
          </a:prstGeom>
        </p:spPr>
        <p:txBody>
          <a:bodyPr wrap="square">
            <a:spAutoFit/>
          </a:bodyPr>
          <a:lstStyle/>
          <a:p>
            <a:pPr>
              <a:lnSpc>
                <a:spcPct val="150000"/>
              </a:lnSpc>
              <a:spcAft>
                <a:spcPts val="0"/>
              </a:spcAft>
            </a:pPr>
            <a:r>
              <a:rPr lang="en-US" sz="1400" b="1" dirty="0" err="1">
                <a:solidFill>
                  <a:srgbClr val="0070C0"/>
                </a:solidFill>
                <a:latin typeface="Times New Roman" panose="02020603050405020304" pitchFamily="18" charset="0"/>
              </a:rPr>
              <a:t>Họ</a:t>
            </a:r>
            <a:r>
              <a:rPr lang="en-US" sz="1400" b="1" dirty="0">
                <a:solidFill>
                  <a:srgbClr val="0070C0"/>
                </a:solidFill>
                <a:latin typeface="Times New Roman" panose="02020603050405020304" pitchFamily="18" charset="0"/>
              </a:rPr>
              <a:t> </a:t>
            </a:r>
            <a:r>
              <a:rPr lang="en-US" sz="1400" b="1" dirty="0" err="1">
                <a:solidFill>
                  <a:srgbClr val="0070C0"/>
                </a:solidFill>
                <a:latin typeface="Times New Roman" panose="02020603050405020304" pitchFamily="18" charset="0"/>
              </a:rPr>
              <a:t>và</a:t>
            </a:r>
            <a:r>
              <a:rPr lang="en-US" sz="1400" b="1" dirty="0">
                <a:solidFill>
                  <a:srgbClr val="0070C0"/>
                </a:solidFill>
                <a:latin typeface="Times New Roman" panose="02020603050405020304" pitchFamily="18" charset="0"/>
              </a:rPr>
              <a:t> </a:t>
            </a:r>
            <a:r>
              <a:rPr lang="en-US" sz="1400" b="1" dirty="0" err="1">
                <a:solidFill>
                  <a:srgbClr val="0070C0"/>
                </a:solidFill>
                <a:latin typeface="Times New Roman" panose="02020603050405020304" pitchFamily="18" charset="0"/>
              </a:rPr>
              <a:t>tên</a:t>
            </a:r>
            <a:r>
              <a:rPr lang="en-US" sz="1400" b="1" dirty="0">
                <a:solidFill>
                  <a:srgbClr val="0070C0"/>
                </a:solidFill>
                <a:latin typeface="Times New Roman" panose="02020603050405020304" pitchFamily="18" charset="0"/>
              </a:rPr>
              <a:t> </a:t>
            </a:r>
            <a:r>
              <a:rPr lang="en-US" sz="1400" b="1" dirty="0" err="1">
                <a:solidFill>
                  <a:srgbClr val="0070C0"/>
                </a:solidFill>
                <a:latin typeface="Times New Roman" panose="02020603050405020304" pitchFamily="18" charset="0"/>
              </a:rPr>
              <a:t>tác</a:t>
            </a:r>
            <a:r>
              <a:rPr lang="en-US" sz="1400" b="1" dirty="0">
                <a:solidFill>
                  <a:srgbClr val="0070C0"/>
                </a:solidFill>
                <a:latin typeface="Times New Roman" panose="02020603050405020304" pitchFamily="18" charset="0"/>
              </a:rPr>
              <a:t> </a:t>
            </a:r>
            <a:r>
              <a:rPr lang="en-US" sz="1400" b="1" dirty="0" err="1">
                <a:solidFill>
                  <a:srgbClr val="0070C0"/>
                </a:solidFill>
                <a:latin typeface="Times New Roman" panose="02020603050405020304" pitchFamily="18" charset="0"/>
              </a:rPr>
              <a:t>giả</a:t>
            </a:r>
            <a:r>
              <a:rPr lang="en-US" sz="1400" b="1" dirty="0">
                <a:solidFill>
                  <a:srgbClr val="0070C0"/>
                </a:solidFill>
                <a:latin typeface="Times New Roman" panose="02020603050405020304" pitchFamily="18" charset="0"/>
              </a:rPr>
              <a:t>: </a:t>
            </a:r>
            <a:r>
              <a:rPr lang="vi-VN" sz="1400" b="1" dirty="0">
                <a:solidFill>
                  <a:srgbClr val="0070C0"/>
                </a:solidFill>
                <a:latin typeface="Times New Roman" panose="02020603050405020304" pitchFamily="18" charset="0"/>
              </a:rPr>
              <a:t>Nguyễn Thị Minh Thu</a:t>
            </a:r>
            <a:endParaRPr lang="en-SG" sz="1050" b="1" dirty="0">
              <a:solidFill>
                <a:srgbClr val="0070C0"/>
              </a:solidFill>
              <a:effectLst/>
              <a:latin typeface="Times New Roman" panose="02020603050405020304" pitchFamily="18" charset="0"/>
              <a:ea typeface="Times New Roman" panose="02020603050405020304" pitchFamily="18" charset="0"/>
            </a:endParaRPr>
          </a:p>
          <a:p>
            <a:pPr>
              <a:lnSpc>
                <a:spcPct val="150000"/>
              </a:lnSpc>
              <a:spcAft>
                <a:spcPts val="0"/>
              </a:spcAft>
            </a:pPr>
            <a:r>
              <a:rPr lang="en-US" sz="1400" b="1" dirty="0" err="1">
                <a:solidFill>
                  <a:srgbClr val="0070C0"/>
                </a:solidFill>
                <a:latin typeface="Times New Roman" panose="02020603050405020304" pitchFamily="18" charset="0"/>
              </a:rPr>
              <a:t>Chức</a:t>
            </a:r>
            <a:r>
              <a:rPr lang="en-US" sz="1400" b="1" dirty="0">
                <a:solidFill>
                  <a:srgbClr val="0070C0"/>
                </a:solidFill>
                <a:latin typeface="Times New Roman" panose="02020603050405020304" pitchFamily="18" charset="0"/>
              </a:rPr>
              <a:t> </a:t>
            </a:r>
            <a:r>
              <a:rPr lang="en-US" sz="1400" b="1" dirty="0" err="1">
                <a:solidFill>
                  <a:srgbClr val="0070C0"/>
                </a:solidFill>
                <a:latin typeface="Times New Roman" panose="02020603050405020304" pitchFamily="18" charset="0"/>
              </a:rPr>
              <a:t>vụ</a:t>
            </a:r>
            <a:r>
              <a:rPr lang="en-US" sz="1400" b="1" dirty="0">
                <a:solidFill>
                  <a:srgbClr val="0070C0"/>
                </a:solidFill>
                <a:latin typeface="Times New Roman" panose="02020603050405020304" pitchFamily="18" charset="0"/>
              </a:rPr>
              <a:t>: </a:t>
            </a:r>
            <a:r>
              <a:rPr lang="vi-VN" sz="1400" b="1" dirty="0">
                <a:solidFill>
                  <a:srgbClr val="0070C0"/>
                </a:solidFill>
                <a:latin typeface="Times New Roman" panose="02020603050405020304" pitchFamily="18" charset="0"/>
              </a:rPr>
              <a:t>Giáo viên - </a:t>
            </a:r>
            <a:r>
              <a:rPr lang="en-US" sz="1400" b="1" dirty="0">
                <a:solidFill>
                  <a:srgbClr val="0070C0"/>
                </a:solidFill>
                <a:latin typeface="Times New Roman" panose="02020603050405020304" pitchFamily="18" charset="0"/>
              </a:rPr>
              <a:t>  ĐT: </a:t>
            </a:r>
            <a:r>
              <a:rPr lang="vi-VN" sz="1400" b="1" dirty="0">
                <a:solidFill>
                  <a:srgbClr val="0070C0"/>
                </a:solidFill>
                <a:latin typeface="Times New Roman" panose="02020603050405020304" pitchFamily="18" charset="0"/>
              </a:rPr>
              <a:t>0979563383</a:t>
            </a:r>
            <a:endParaRPr lang="en-SG" sz="1050" b="1" dirty="0">
              <a:solidFill>
                <a:srgbClr val="0070C0"/>
              </a:solidFill>
              <a:effectLst/>
              <a:latin typeface="Times New Roman" panose="02020603050405020304" pitchFamily="18" charset="0"/>
              <a:ea typeface="Times New Roman" panose="02020603050405020304" pitchFamily="18" charset="0"/>
            </a:endParaRPr>
          </a:p>
          <a:p>
            <a:pPr>
              <a:lnSpc>
                <a:spcPct val="150000"/>
              </a:lnSpc>
              <a:spcAft>
                <a:spcPts val="0"/>
              </a:spcAft>
            </a:pPr>
            <a:r>
              <a:rPr lang="en-US" sz="1400" b="1" dirty="0" err="1">
                <a:solidFill>
                  <a:srgbClr val="0070C0"/>
                </a:solidFill>
                <a:latin typeface="Times New Roman" panose="02020603050405020304" pitchFamily="18" charset="0"/>
              </a:rPr>
              <a:t>Đơn</a:t>
            </a:r>
            <a:r>
              <a:rPr lang="en-US" sz="1400" b="1" dirty="0">
                <a:solidFill>
                  <a:srgbClr val="0070C0"/>
                </a:solidFill>
                <a:latin typeface="Times New Roman" panose="02020603050405020304" pitchFamily="18" charset="0"/>
              </a:rPr>
              <a:t> </a:t>
            </a:r>
            <a:r>
              <a:rPr lang="en-US" sz="1400" b="1" dirty="0" err="1">
                <a:solidFill>
                  <a:srgbClr val="0070C0"/>
                </a:solidFill>
                <a:latin typeface="Times New Roman" panose="02020603050405020304" pitchFamily="18" charset="0"/>
              </a:rPr>
              <a:t>vị</a:t>
            </a:r>
            <a:r>
              <a:rPr lang="en-US" sz="1400" b="1" dirty="0">
                <a:solidFill>
                  <a:srgbClr val="0070C0"/>
                </a:solidFill>
                <a:latin typeface="Times New Roman" panose="02020603050405020304" pitchFamily="18" charset="0"/>
              </a:rPr>
              <a:t> </a:t>
            </a:r>
            <a:r>
              <a:rPr lang="en-US" sz="1400" b="1" dirty="0" err="1">
                <a:solidFill>
                  <a:srgbClr val="0070C0"/>
                </a:solidFill>
                <a:latin typeface="Times New Roman" panose="02020603050405020304" pitchFamily="18" charset="0"/>
              </a:rPr>
              <a:t>công</a:t>
            </a:r>
            <a:r>
              <a:rPr lang="en-US" sz="1400" b="1" dirty="0">
                <a:solidFill>
                  <a:srgbClr val="0070C0"/>
                </a:solidFill>
                <a:latin typeface="Times New Roman" panose="02020603050405020304" pitchFamily="18" charset="0"/>
              </a:rPr>
              <a:t> </a:t>
            </a:r>
            <a:r>
              <a:rPr lang="en-US" sz="1400" b="1" dirty="0" err="1">
                <a:solidFill>
                  <a:srgbClr val="0070C0"/>
                </a:solidFill>
                <a:latin typeface="Times New Roman" panose="02020603050405020304" pitchFamily="18" charset="0"/>
              </a:rPr>
              <a:t>tác</a:t>
            </a:r>
            <a:r>
              <a:rPr lang="en-US" sz="1400" b="1" dirty="0">
                <a:solidFill>
                  <a:srgbClr val="0070C0"/>
                </a:solidFill>
                <a:latin typeface="Times New Roman" panose="02020603050405020304" pitchFamily="18" charset="0"/>
              </a:rPr>
              <a:t>: </a:t>
            </a:r>
            <a:r>
              <a:rPr lang="en-US" sz="1400" b="1" dirty="0" err="1">
                <a:solidFill>
                  <a:srgbClr val="0070C0"/>
                </a:solidFill>
                <a:latin typeface="Times New Roman" panose="02020603050405020304" pitchFamily="18" charset="0"/>
              </a:rPr>
              <a:t>Trường</a:t>
            </a:r>
            <a:r>
              <a:rPr lang="en-US" sz="1400" b="1" dirty="0">
                <a:solidFill>
                  <a:srgbClr val="0070C0"/>
                </a:solidFill>
                <a:latin typeface="Times New Roman" panose="02020603050405020304" pitchFamily="18" charset="0"/>
              </a:rPr>
              <a:t> </a:t>
            </a:r>
            <a:r>
              <a:rPr lang="en-US" sz="1400" b="1" dirty="0" err="1">
                <a:solidFill>
                  <a:srgbClr val="0070C0"/>
                </a:solidFill>
                <a:latin typeface="Times New Roman" panose="02020603050405020304" pitchFamily="18" charset="0"/>
              </a:rPr>
              <a:t>mầm</a:t>
            </a:r>
            <a:r>
              <a:rPr lang="en-US" sz="1400" b="1" dirty="0">
                <a:solidFill>
                  <a:srgbClr val="0070C0"/>
                </a:solidFill>
                <a:latin typeface="Times New Roman" panose="02020603050405020304" pitchFamily="18" charset="0"/>
              </a:rPr>
              <a:t> non </a:t>
            </a:r>
            <a:r>
              <a:rPr lang="vi-VN" sz="1400" b="1" dirty="0">
                <a:solidFill>
                  <a:srgbClr val="0070C0"/>
                </a:solidFill>
                <a:latin typeface="Times New Roman" panose="02020603050405020304" pitchFamily="18" charset="0"/>
              </a:rPr>
              <a:t>Nguyệt Quế</a:t>
            </a:r>
            <a:r>
              <a:rPr lang="vi-VN" sz="1050" b="1" dirty="0">
                <a:solidFill>
                  <a:srgbClr val="0070C0"/>
                </a:solidFill>
                <a:latin typeface="Times New Roman" panose="02020603050405020304" pitchFamily="18" charset="0"/>
              </a:rPr>
              <a:t>-</a:t>
            </a:r>
            <a:r>
              <a:rPr lang="en-US" sz="1400" b="1" dirty="0">
                <a:solidFill>
                  <a:srgbClr val="0070C0"/>
                </a:solidFill>
                <a:latin typeface="Times New Roman" panose="02020603050405020304" pitchFamily="18" charset="0"/>
              </a:rPr>
              <a:t> </a:t>
            </a:r>
            <a:r>
              <a:rPr lang="en-US" sz="1400" b="1" dirty="0" err="1">
                <a:solidFill>
                  <a:srgbClr val="0070C0"/>
                </a:solidFill>
                <a:latin typeface="Times New Roman" panose="02020603050405020304" pitchFamily="18" charset="0"/>
              </a:rPr>
              <a:t>Quận</a:t>
            </a:r>
            <a:r>
              <a:rPr lang="en-US" sz="1400" b="1" dirty="0">
                <a:solidFill>
                  <a:srgbClr val="0070C0"/>
                </a:solidFill>
                <a:latin typeface="Times New Roman" panose="02020603050405020304" pitchFamily="18" charset="0"/>
              </a:rPr>
              <a:t> Long </a:t>
            </a:r>
            <a:r>
              <a:rPr lang="en-US" sz="1400" b="1" dirty="0" err="1">
                <a:solidFill>
                  <a:srgbClr val="0070C0"/>
                </a:solidFill>
                <a:latin typeface="Times New Roman" panose="02020603050405020304" pitchFamily="18" charset="0"/>
              </a:rPr>
              <a:t>Biên</a:t>
            </a:r>
            <a:r>
              <a:rPr lang="en-US" sz="1400" b="1" dirty="0">
                <a:solidFill>
                  <a:srgbClr val="0070C0"/>
                </a:solidFill>
                <a:latin typeface="Times New Roman" panose="02020603050405020304" pitchFamily="18" charset="0"/>
              </a:rPr>
              <a:t> – Hà </a:t>
            </a:r>
            <a:r>
              <a:rPr lang="vi-VN" sz="1400" b="1" dirty="0">
                <a:solidFill>
                  <a:srgbClr val="0070C0"/>
                </a:solidFill>
                <a:latin typeface="Times New Roman" panose="02020603050405020304" pitchFamily="18" charset="0"/>
              </a:rPr>
              <a:t>Nội</a:t>
            </a:r>
            <a:endParaRPr lang="en-SG" sz="1600" b="1" dirty="0">
              <a:solidFill>
                <a:srgbClr val="006600"/>
              </a:solidFill>
              <a:effectLst/>
              <a:latin typeface="Times New Roman" panose="02020603050405020304" pitchFamily="18" charset="0"/>
              <a:ea typeface="Times New Roman" panose="02020603050405020304" pitchFamily="18" charset="0"/>
            </a:endParaRPr>
          </a:p>
        </p:txBody>
      </p:sp>
      <p:sp>
        <p:nvSpPr>
          <p:cNvPr id="2" name="TextBox 1"/>
          <p:cNvSpPr txBox="1"/>
          <p:nvPr/>
        </p:nvSpPr>
        <p:spPr>
          <a:xfrm>
            <a:off x="5702831" y="6142598"/>
            <a:ext cx="2017485" cy="338554"/>
          </a:xfrm>
          <a:prstGeom prst="rect">
            <a:avLst/>
          </a:prstGeom>
          <a:noFill/>
        </p:spPr>
        <p:txBody>
          <a:bodyPr wrap="square" rtlCol="0">
            <a:spAutoFit/>
          </a:bodyPr>
          <a:lstStyle/>
          <a:p>
            <a:r>
              <a:rPr lang="vi-VN" sz="1600" b="1" dirty="0">
                <a:solidFill>
                  <a:srgbClr val="FF0000"/>
                </a:solidFill>
                <a:latin typeface="+mj-lt"/>
              </a:rPr>
              <a:t>Năm học 2020 - 2021</a:t>
            </a:r>
            <a:endParaRPr lang="en-US" sz="1600" b="1" dirty="0">
              <a:solidFill>
                <a:srgbClr val="FF0000"/>
              </a:solidFill>
              <a:latin typeface="+mj-lt"/>
            </a:endParaRPr>
          </a:p>
        </p:txBody>
      </p:sp>
    </p:spTree>
    <p:extLst>
      <p:ext uri="{BB962C8B-B14F-4D97-AF65-F5344CB8AC3E}">
        <p14:creationId xmlns:p14="http://schemas.microsoft.com/office/powerpoint/2010/main" val="1610119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5017476" y="386082"/>
            <a:ext cx="3443618" cy="400110"/>
          </a:xfrm>
          <a:prstGeom prst="rect">
            <a:avLst/>
          </a:prstGeom>
        </p:spPr>
        <p:txBody>
          <a:bodyPr wrap="square">
            <a:spAutoFit/>
          </a:bodyPr>
          <a:lstStyle/>
          <a:p>
            <a:r>
              <a:rPr lang="en-US" sz="2000" b="1" dirty="0">
                <a:solidFill>
                  <a:srgbClr val="FF0000"/>
                </a:solidFill>
                <a:latin typeface="Times New Roman" panose="02020603050405020304" pitchFamily="18" charset="0"/>
                <a:cs typeface="Times New Roman" panose="02020603050405020304" pitchFamily="18" charset="0"/>
              </a:rPr>
              <a:t>II. GIẢI QUYẾT VẤN ĐỀ:</a:t>
            </a:r>
            <a:endParaRPr lang="en-SG" sz="2000" dirty="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2430703" y="786192"/>
            <a:ext cx="8854832" cy="369332"/>
          </a:xfrm>
          <a:prstGeom prst="rect">
            <a:avLst/>
          </a:prstGeom>
        </p:spPr>
        <p:txBody>
          <a:bodyPr wrap="square">
            <a:spAutoFit/>
          </a:bodyPr>
          <a:lstStyle/>
          <a:p>
            <a:r>
              <a:rPr lang="vi-VN" b="1" dirty="0">
                <a:solidFill>
                  <a:srgbClr val="0070C0"/>
                </a:solidFill>
                <a:latin typeface="+mj-lt"/>
              </a:rPr>
              <a:t>3 . Các biện pháp đã tiến hành :</a:t>
            </a:r>
          </a:p>
        </p:txBody>
      </p:sp>
      <p:sp>
        <p:nvSpPr>
          <p:cNvPr id="7" name="Rectangle 6"/>
          <p:cNvSpPr/>
          <p:nvPr/>
        </p:nvSpPr>
        <p:spPr>
          <a:xfrm>
            <a:off x="2430703" y="1155524"/>
            <a:ext cx="8854832" cy="369332"/>
          </a:xfrm>
          <a:prstGeom prst="rect">
            <a:avLst/>
          </a:prstGeom>
        </p:spPr>
        <p:txBody>
          <a:bodyPr wrap="square">
            <a:spAutoFit/>
          </a:bodyPr>
          <a:lstStyle/>
          <a:p>
            <a:r>
              <a:rPr lang="en-US" dirty="0"/>
              <a:t> </a:t>
            </a:r>
            <a:r>
              <a:rPr lang="en-US" b="1" dirty="0">
                <a:latin typeface="Times New Roman" panose="02020603050405020304" pitchFamily="18" charset="0"/>
                <a:cs typeface="Times New Roman" panose="02020603050405020304" pitchFamily="18" charset="0"/>
              </a:rPr>
              <a:t>3.</a:t>
            </a:r>
            <a:r>
              <a:rPr lang="vi-VN" b="1" dirty="0">
                <a:latin typeface="Times New Roman" panose="02020603050405020304" pitchFamily="18" charset="0"/>
                <a:cs typeface="Times New Roman" panose="02020603050405020304" pitchFamily="18" charset="0"/>
              </a:rPr>
              <a:t>2</a:t>
            </a:r>
            <a:r>
              <a:rPr lang="en-US" b="1" dirty="0">
                <a:latin typeface="Times New Roman" panose="02020603050405020304" pitchFamily="18" charset="0"/>
                <a:cs typeface="Times New Roman" panose="02020603050405020304" pitchFamily="18" charset="0"/>
              </a:rPr>
              <a:t>. </a:t>
            </a:r>
            <a:r>
              <a:rPr lang="vi-VN" b="1" dirty="0">
                <a:latin typeface="Times New Roman" panose="02020603050405020304" pitchFamily="18" charset="0"/>
                <a:cs typeface="Times New Roman" panose="02020603050405020304" pitchFamily="18" charset="0"/>
              </a:rPr>
              <a:t>Xây dựng môi trường lớp học : </a:t>
            </a:r>
            <a:endParaRPr lang="en-SG" dirty="0">
              <a:latin typeface="Times New Roman" panose="02020603050405020304" pitchFamily="18" charset="0"/>
              <a:cs typeface="Times New Roman" panose="02020603050405020304" pitchFamily="18" charset="0"/>
            </a:endParaRPr>
          </a:p>
        </p:txBody>
      </p:sp>
      <p:sp>
        <p:nvSpPr>
          <p:cNvPr id="6" name="Rectangle 5"/>
          <p:cNvSpPr/>
          <p:nvPr/>
        </p:nvSpPr>
        <p:spPr>
          <a:xfrm>
            <a:off x="2430703" y="1710577"/>
            <a:ext cx="9350026" cy="3139321"/>
          </a:xfrm>
          <a:prstGeom prst="rect">
            <a:avLst/>
          </a:prstGeom>
        </p:spPr>
        <p:txBody>
          <a:bodyPr wrap="square">
            <a:spAutoFit/>
          </a:bodyPr>
          <a:lstStyle/>
          <a:p>
            <a:r>
              <a:rPr lang="vi-VN" dirty="0"/>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pháp</a:t>
            </a:r>
            <a:r>
              <a:rPr lang="en-US" dirty="0">
                <a:latin typeface="Times New Roman" panose="02020603050405020304" pitchFamily="18" charset="0"/>
                <a:cs typeface="Times New Roman" panose="02020603050405020304" pitchFamily="18" charset="0"/>
              </a:rPr>
              <a:t> steam </a:t>
            </a:r>
            <a:r>
              <a:rPr lang="en-US" dirty="0" err="1">
                <a:latin typeface="Times New Roman" panose="02020603050405020304" pitchFamily="18" charset="0"/>
                <a:cs typeface="Times New Roman" panose="02020603050405020304" pitchFamily="18" charset="0"/>
              </a:rPr>
              <a:t>vào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 </a:t>
            </a:r>
            <a:r>
              <a:rPr lang="vi-VN" dirty="0">
                <a:latin typeface="Times New Roman" panose="02020603050405020304" pitchFamily="18" charset="0"/>
                <a:cs typeface="Times New Roman" panose="02020603050405020304" pitchFamily="18" charset="0"/>
              </a:rPr>
              <a:t>tôi </a:t>
            </a:r>
            <a:r>
              <a:rPr lang="en-US" dirty="0" err="1">
                <a:latin typeface="Times New Roman" panose="02020603050405020304" pitchFamily="18" charset="0"/>
                <a:cs typeface="Times New Roman" panose="02020603050405020304" pitchFamily="18" charset="0"/>
              </a:rPr>
              <a:t>luôn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lớp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lớp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hướng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lớp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mở</a:t>
            </a:r>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sử dụng đa dạng các nguyên vật liệu khác nhau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dễ</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chọn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đồ</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đồ</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nghiệm</a:t>
            </a:r>
            <a:r>
              <a:rPr lang="en-US" dirty="0">
                <a:latin typeface="Times New Roman" panose="02020603050405020304" pitchFamily="18" charset="0"/>
                <a:cs typeface="Times New Roman" panose="02020603050405020304" pitchFamily="18" charset="0"/>
              </a:rPr>
              <a:t> . </a:t>
            </a:r>
            <a:endParaRPr lang="en-SG"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Một trong những góc chơi không thể thiếu khi set up môi trường lớp cho trẻ , đó là góc ứng dụng steam . Đây không chỉ là nơi trẻ thỏa sức sáng tạo mà còn là nơi thử nghiệm những ý tưởng trong ngày , trong tuần của trẻ . Góc chơi này có thể đưa trẻ đến gần với kỹ thuật , công nghệ tương lai mà trẻ tự kiến tạo lên .</a:t>
            </a:r>
            <a:endParaRPr lang="en-S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533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5017476" y="386082"/>
            <a:ext cx="3443618" cy="400110"/>
          </a:xfrm>
          <a:prstGeom prst="rect">
            <a:avLst/>
          </a:prstGeom>
        </p:spPr>
        <p:txBody>
          <a:bodyPr wrap="square">
            <a:spAutoFit/>
          </a:bodyPr>
          <a:lstStyle/>
          <a:p>
            <a:r>
              <a:rPr lang="en-US" sz="2000" b="1" dirty="0">
                <a:solidFill>
                  <a:srgbClr val="FF0000"/>
                </a:solidFill>
                <a:latin typeface="Times New Roman" panose="02020603050405020304" pitchFamily="18" charset="0"/>
                <a:cs typeface="Times New Roman" panose="02020603050405020304" pitchFamily="18" charset="0"/>
              </a:rPr>
              <a:t>II. GIẢI QUYẾT VẤN ĐỀ:</a:t>
            </a:r>
            <a:endParaRPr lang="en-SG" sz="2000" dirty="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2430703" y="786192"/>
            <a:ext cx="8854832" cy="369332"/>
          </a:xfrm>
          <a:prstGeom prst="rect">
            <a:avLst/>
          </a:prstGeom>
        </p:spPr>
        <p:txBody>
          <a:bodyPr wrap="square">
            <a:spAutoFit/>
          </a:bodyPr>
          <a:lstStyle/>
          <a:p>
            <a:r>
              <a:rPr lang="vi-VN" b="1" dirty="0">
                <a:solidFill>
                  <a:srgbClr val="0070C0"/>
                </a:solidFill>
                <a:latin typeface="+mj-lt"/>
              </a:rPr>
              <a:t>3 . Các biện pháp đã tiến hành :</a:t>
            </a:r>
          </a:p>
        </p:txBody>
      </p:sp>
      <p:sp>
        <p:nvSpPr>
          <p:cNvPr id="7" name="Rectangle 6"/>
          <p:cNvSpPr/>
          <p:nvPr/>
        </p:nvSpPr>
        <p:spPr>
          <a:xfrm>
            <a:off x="2430703" y="1155524"/>
            <a:ext cx="8854832" cy="369332"/>
          </a:xfrm>
          <a:prstGeom prst="rect">
            <a:avLst/>
          </a:prstGeom>
        </p:spPr>
        <p:txBody>
          <a:bodyPr wrap="square">
            <a:spAutoFit/>
          </a:bodyPr>
          <a:lstStyle/>
          <a:p>
            <a:r>
              <a:rPr lang="en-US" dirty="0"/>
              <a:t> </a:t>
            </a:r>
            <a:r>
              <a:rPr lang="en-US" b="1" dirty="0">
                <a:latin typeface="Times New Roman" panose="02020603050405020304" pitchFamily="18" charset="0"/>
                <a:cs typeface="Times New Roman" panose="02020603050405020304" pitchFamily="18" charset="0"/>
              </a:rPr>
              <a:t>3.</a:t>
            </a:r>
            <a:r>
              <a:rPr lang="vi-VN" b="1" dirty="0">
                <a:latin typeface="Times New Roman" panose="02020603050405020304" pitchFamily="18" charset="0"/>
                <a:cs typeface="Times New Roman" panose="02020603050405020304" pitchFamily="18" charset="0"/>
              </a:rPr>
              <a:t>3</a:t>
            </a:r>
            <a:r>
              <a:rPr lang="en-US" b="1" dirty="0">
                <a:latin typeface="Times New Roman" panose="02020603050405020304" pitchFamily="18" charset="0"/>
                <a:cs typeface="Times New Roman" panose="02020603050405020304" pitchFamily="18" charset="0"/>
              </a:rPr>
              <a:t>. </a:t>
            </a:r>
            <a:r>
              <a:rPr lang="vi-VN" b="1" dirty="0">
                <a:latin typeface="Times New Roman" panose="02020603050405020304" pitchFamily="18" charset="0"/>
                <a:cs typeface="Times New Roman" panose="02020603050405020304" pitchFamily="18" charset="0"/>
              </a:rPr>
              <a:t>Ứng dụng phương pháp steam vào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hoạt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động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trong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ngày</a:t>
            </a:r>
            <a:r>
              <a:rPr lang="vi-VN" b="1" dirty="0">
                <a:latin typeface="Times New Roman" panose="02020603050405020304" pitchFamily="18" charset="0"/>
                <a:cs typeface="Times New Roman" panose="02020603050405020304" pitchFamily="18" charset="0"/>
              </a:rPr>
              <a:t>: </a:t>
            </a:r>
            <a:endParaRPr lang="en-SG" dirty="0">
              <a:latin typeface="Times New Roman" panose="02020603050405020304" pitchFamily="18" charset="0"/>
              <a:cs typeface="Times New Roman" panose="02020603050405020304" pitchFamily="18" charset="0"/>
            </a:endParaRPr>
          </a:p>
        </p:txBody>
      </p:sp>
      <p:sp>
        <p:nvSpPr>
          <p:cNvPr id="12" name="Rectangle 11"/>
          <p:cNvSpPr/>
          <p:nvPr/>
        </p:nvSpPr>
        <p:spPr>
          <a:xfrm>
            <a:off x="2430703" y="1524856"/>
            <a:ext cx="8854832" cy="369332"/>
          </a:xfrm>
          <a:prstGeom prst="rect">
            <a:avLst/>
          </a:prstGeom>
        </p:spPr>
        <p:txBody>
          <a:bodyPr wrap="square">
            <a:spAutoFit/>
          </a:bodyPr>
          <a:lstStyle/>
          <a:p>
            <a:pPr algn="just"/>
            <a:r>
              <a:rPr lang="en-US" dirty="0" err="1">
                <a:latin typeface="Times New Roman" panose="02020603050405020304" pitchFamily="18" charset="0"/>
                <a:cs typeface="Times New Roman" panose="02020603050405020304" pitchFamily="18" charset="0"/>
              </a:rPr>
              <a:t>Tôi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lựa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chọn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dung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STEAM </a:t>
            </a:r>
            <a:r>
              <a:rPr lang="en-US" dirty="0" err="1">
                <a:latin typeface="Times New Roman" panose="02020603050405020304" pitchFamily="18" charset="0"/>
                <a:cs typeface="Times New Roman" panose="02020603050405020304" pitchFamily="18" charset="0"/>
              </a:rPr>
              <a:t>phù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p:txBody>
      </p:sp>
      <p:sp>
        <p:nvSpPr>
          <p:cNvPr id="6" name="Rectangle 5"/>
          <p:cNvSpPr/>
          <p:nvPr/>
        </p:nvSpPr>
        <p:spPr>
          <a:xfrm>
            <a:off x="2430703" y="2023727"/>
            <a:ext cx="9350026" cy="3416320"/>
          </a:xfrm>
          <a:prstGeom prst="rect">
            <a:avLst/>
          </a:prstGeom>
        </p:spPr>
        <p:txBody>
          <a:bodyPr wrap="square">
            <a:spAutoFit/>
          </a:bodyPr>
          <a:lstStyle/>
          <a:p>
            <a:pPr marL="285750" indent="-285750">
              <a:buFont typeface="Arial" panose="020B0604020202020204" pitchFamily="34" charset="0"/>
              <a:buChar char="•"/>
            </a:pPr>
            <a:r>
              <a:rPr lang="en-US" b="1" u="sng" dirty="0" err="1">
                <a:latin typeface="Times New Roman" panose="02020603050405020304" pitchFamily="18" charset="0"/>
                <a:cs typeface="Times New Roman" panose="02020603050405020304" pitchFamily="18" charset="0"/>
              </a:rPr>
              <a:t>Hoạt</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động</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học</a:t>
            </a:r>
            <a:r>
              <a:rPr lang="en-US" b="1" u="sng" dirty="0">
                <a:latin typeface="Times New Roman" panose="02020603050405020304" pitchFamily="18" charset="0"/>
                <a:cs typeface="Times New Roman" panose="02020603050405020304" pitchFamily="18" charset="0"/>
              </a:rPr>
              <a:t>:</a:t>
            </a:r>
            <a:endParaRPr lang="vi-VN" b="1" u="sng" dirty="0">
              <a:latin typeface="Times New Roman" panose="02020603050405020304" pitchFamily="18" charset="0"/>
              <a:cs typeface="Times New Roman" panose="02020603050405020304" pitchFamily="18" charset="0"/>
            </a:endParaRPr>
          </a:p>
          <a:p>
            <a:endParaRPr lang="en-SG"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Hoạt động khám phá: Khai thác ở trẻ những hiểu biết về sự vật , hiện tượng qua các giờ học khám phá .</a:t>
            </a:r>
            <a:endParaRPr lang="en-SG"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Làm quen với văn học: Những câu chuyện mang tính giải thích hiện tượng khoa học mang lại cho trẻ những trải nghiệm, sự tò mò thú vị và cơ hội để trẻ mang những kiến thức đó vào các hoạt động khác để trải nghiệm.</a:t>
            </a:r>
            <a:endParaRPr lang="en-SG"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Hoạt động làm quen với toán : Hoạt động cho trẻ làm quen với toán với việc hình thành kĩ năng toán sơ đẳng góp phần đáng kể để trẻ tham gia hoạt động steam.</a:t>
            </a:r>
            <a:endParaRPr lang="en-SG"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 Hoạt động tạo hình: là quá trình trẻ chơi sáng tạo với màu nước và vô vàn nguyên liệu, điều này tạo cơ hội cho trẻ biết sử dụng phối hợp các nguyên liệu khi tạo ra các sản phẩm, đây là tiền đề để trẻ biết cách kết hợp các nguyên liệu bất kì .</a:t>
            </a:r>
            <a:endParaRPr lang="en-S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108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randombar(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12"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5017476" y="386082"/>
            <a:ext cx="3443618" cy="400110"/>
          </a:xfrm>
          <a:prstGeom prst="rect">
            <a:avLst/>
          </a:prstGeom>
        </p:spPr>
        <p:txBody>
          <a:bodyPr wrap="square">
            <a:spAutoFit/>
          </a:bodyPr>
          <a:lstStyle/>
          <a:p>
            <a:r>
              <a:rPr lang="en-US" sz="2000" b="1" dirty="0">
                <a:solidFill>
                  <a:srgbClr val="FF0000"/>
                </a:solidFill>
                <a:latin typeface="Times New Roman" panose="02020603050405020304" pitchFamily="18" charset="0"/>
                <a:cs typeface="Times New Roman" panose="02020603050405020304" pitchFamily="18" charset="0"/>
              </a:rPr>
              <a:t>II. GIẢI QUYẾT VẤN ĐỀ:</a:t>
            </a:r>
            <a:endParaRPr lang="en-SG" sz="2000" dirty="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2430703" y="786192"/>
            <a:ext cx="8854832" cy="369332"/>
          </a:xfrm>
          <a:prstGeom prst="rect">
            <a:avLst/>
          </a:prstGeom>
        </p:spPr>
        <p:txBody>
          <a:bodyPr wrap="square">
            <a:spAutoFit/>
          </a:bodyPr>
          <a:lstStyle/>
          <a:p>
            <a:r>
              <a:rPr lang="vi-VN" b="1" dirty="0">
                <a:solidFill>
                  <a:srgbClr val="0070C0"/>
                </a:solidFill>
                <a:latin typeface="+mj-lt"/>
              </a:rPr>
              <a:t>3 . Các biện pháp đã tiến hành :</a:t>
            </a:r>
          </a:p>
        </p:txBody>
      </p:sp>
      <p:sp>
        <p:nvSpPr>
          <p:cNvPr id="7" name="Rectangle 6"/>
          <p:cNvSpPr/>
          <p:nvPr/>
        </p:nvSpPr>
        <p:spPr>
          <a:xfrm>
            <a:off x="2430703" y="1155524"/>
            <a:ext cx="8854832" cy="369332"/>
          </a:xfrm>
          <a:prstGeom prst="rect">
            <a:avLst/>
          </a:prstGeom>
        </p:spPr>
        <p:txBody>
          <a:bodyPr wrap="square">
            <a:spAutoFit/>
          </a:bodyPr>
          <a:lstStyle/>
          <a:p>
            <a:r>
              <a:rPr lang="en-US" dirty="0"/>
              <a:t> </a:t>
            </a:r>
            <a:r>
              <a:rPr lang="en-US" b="1" dirty="0">
                <a:latin typeface="Times New Roman" panose="02020603050405020304" pitchFamily="18" charset="0"/>
                <a:cs typeface="Times New Roman" panose="02020603050405020304" pitchFamily="18" charset="0"/>
              </a:rPr>
              <a:t>3.</a:t>
            </a:r>
            <a:r>
              <a:rPr lang="vi-VN" b="1" dirty="0">
                <a:latin typeface="Times New Roman" panose="02020603050405020304" pitchFamily="18" charset="0"/>
                <a:cs typeface="Times New Roman" panose="02020603050405020304" pitchFamily="18" charset="0"/>
              </a:rPr>
              <a:t>3</a:t>
            </a:r>
            <a:r>
              <a:rPr lang="en-US" b="1" dirty="0">
                <a:latin typeface="Times New Roman" panose="02020603050405020304" pitchFamily="18" charset="0"/>
                <a:cs typeface="Times New Roman" panose="02020603050405020304" pitchFamily="18" charset="0"/>
              </a:rPr>
              <a:t>. </a:t>
            </a:r>
            <a:r>
              <a:rPr lang="vi-VN" b="1" dirty="0">
                <a:latin typeface="Times New Roman" panose="02020603050405020304" pitchFamily="18" charset="0"/>
                <a:cs typeface="Times New Roman" panose="02020603050405020304" pitchFamily="18" charset="0"/>
              </a:rPr>
              <a:t>Ứng dụng phương pháp steam vào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hoạt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động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trong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ngày</a:t>
            </a:r>
            <a:r>
              <a:rPr lang="vi-VN" b="1" dirty="0">
                <a:latin typeface="Times New Roman" panose="02020603050405020304" pitchFamily="18" charset="0"/>
                <a:cs typeface="Times New Roman" panose="02020603050405020304" pitchFamily="18" charset="0"/>
              </a:rPr>
              <a:t>: </a:t>
            </a:r>
            <a:endParaRPr lang="en-SG" dirty="0">
              <a:latin typeface="Times New Roman" panose="02020603050405020304" pitchFamily="18" charset="0"/>
              <a:cs typeface="Times New Roman" panose="02020603050405020304" pitchFamily="18" charset="0"/>
            </a:endParaRPr>
          </a:p>
        </p:txBody>
      </p:sp>
      <p:sp>
        <p:nvSpPr>
          <p:cNvPr id="6" name="Rectangle 5"/>
          <p:cNvSpPr/>
          <p:nvPr/>
        </p:nvSpPr>
        <p:spPr>
          <a:xfrm>
            <a:off x="2487070" y="1641684"/>
            <a:ext cx="9350026" cy="4247317"/>
          </a:xfrm>
          <a:prstGeom prst="rect">
            <a:avLst/>
          </a:prstGeom>
        </p:spPr>
        <p:txBody>
          <a:bodyPr wrap="square">
            <a:spAutoFit/>
          </a:bodyPr>
          <a:lstStyle/>
          <a:p>
            <a:pPr marL="285750" indent="-285750">
              <a:buFont typeface="Arial" panose="020B0604020202020204" pitchFamily="34" charset="0"/>
              <a:buChar char="•"/>
            </a:pPr>
            <a:r>
              <a:rPr lang="en-US" b="1" u="sng" dirty="0" err="1">
                <a:latin typeface="Times New Roman" panose="02020603050405020304" pitchFamily="18" charset="0"/>
                <a:cs typeface="Times New Roman" panose="02020603050405020304" pitchFamily="18" charset="0"/>
              </a:rPr>
              <a:t>Hoạt</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động</a:t>
            </a:r>
            <a:r>
              <a:rPr lang="en-US" b="1" u="sng" dirty="0">
                <a:latin typeface="Times New Roman" panose="02020603050405020304" pitchFamily="18" charset="0"/>
                <a:cs typeface="Times New Roman" panose="02020603050405020304" pitchFamily="18" charset="0"/>
              </a:rPr>
              <a:t> </a:t>
            </a:r>
            <a:r>
              <a:rPr lang="vi-VN" b="1" u="sng" dirty="0">
                <a:latin typeface="Times New Roman" panose="02020603050405020304" pitchFamily="18" charset="0"/>
                <a:cs typeface="Times New Roman" panose="02020603050405020304" pitchFamily="18" charset="0"/>
              </a:rPr>
              <a:t>góc</a:t>
            </a:r>
            <a:r>
              <a:rPr lang="en-US" b="1" u="sng"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r>
              <a:rPr lang="en-SG" dirty="0">
                <a:latin typeface="Times New Roman" panose="02020603050405020304" pitchFamily="18" charset="0"/>
                <a:cs typeface="Times New Roman" panose="02020603050405020304" pitchFamily="18" charset="0"/>
              </a:rPr>
              <a:t> - </a:t>
            </a:r>
            <a:r>
              <a:rPr lang="en-SG" dirty="0" err="1">
                <a:latin typeface="Times New Roman" panose="02020603050405020304" pitchFamily="18" charset="0"/>
                <a:cs typeface="Times New Roman" panose="02020603050405020304" pitchFamily="18" charset="0"/>
              </a:rPr>
              <a:t>Góc</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toán</a:t>
            </a:r>
            <a:r>
              <a:rPr lang="en-SG" dirty="0">
                <a:latin typeface="Times New Roman" panose="02020603050405020304" pitchFamily="18" charset="0"/>
                <a:cs typeface="Times New Roman" panose="02020603050405020304" pitchFamily="18" charset="0"/>
              </a:rPr>
              <a:t>:</a:t>
            </a:r>
          </a:p>
          <a:p>
            <a:r>
              <a:rPr lang="en-SG" dirty="0">
                <a:latin typeface="Times New Roman" panose="02020603050405020304" pitchFamily="18" charset="0"/>
                <a:cs typeface="Times New Roman" panose="02020603050405020304" pitchFamily="18" charset="0"/>
              </a:rPr>
              <a:t> + Cho </a:t>
            </a:r>
            <a:r>
              <a:rPr lang="en-SG" dirty="0" err="1">
                <a:latin typeface="Times New Roman" panose="02020603050405020304" pitchFamily="18" charset="0"/>
                <a:cs typeface="Times New Roman" panose="02020603050405020304" pitchFamily="18" charset="0"/>
              </a:rPr>
              <a:t>trẻ</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chơi</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những</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trò</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chơi</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đồ</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chơi</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có</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mục</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đích</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ôn</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luyện</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khái</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niệm</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sơ</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đẳng</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về</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toán</a:t>
            </a:r>
            <a:r>
              <a:rPr lang="en-SG" dirty="0">
                <a:latin typeface="Times New Roman" panose="02020603050405020304" pitchFamily="18" charset="0"/>
                <a:cs typeface="Times New Roman" panose="02020603050405020304" pitchFamily="18" charset="0"/>
              </a:rPr>
              <a:t>.</a:t>
            </a:r>
          </a:p>
          <a:p>
            <a:r>
              <a:rPr lang="en-SG" dirty="0">
                <a:latin typeface="Times New Roman" panose="02020603050405020304" pitchFamily="18" charset="0"/>
                <a:cs typeface="Times New Roman" panose="02020603050405020304" pitchFamily="18" charset="0"/>
              </a:rPr>
              <a:t> + </a:t>
            </a:r>
            <a:r>
              <a:rPr lang="en-SG" dirty="0" err="1">
                <a:latin typeface="Times New Roman" panose="02020603050405020304" pitchFamily="18" charset="0"/>
                <a:cs typeface="Times New Roman" panose="02020603050405020304" pitchFamily="18" charset="0"/>
              </a:rPr>
              <a:t>Phát</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hiện</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tính</a:t>
            </a:r>
            <a:r>
              <a:rPr lang="en-SG" dirty="0">
                <a:latin typeface="Times New Roman" panose="02020603050405020304" pitchFamily="18" charset="0"/>
                <a:cs typeface="Times New Roman" panose="02020603050405020304" pitchFamily="18" charset="0"/>
              </a:rPr>
              <a:t> logic.</a:t>
            </a:r>
          </a:p>
          <a:p>
            <a:r>
              <a:rPr lang="en-SG" dirty="0">
                <a:latin typeface="Times New Roman" panose="02020603050405020304" pitchFamily="18" charset="0"/>
                <a:cs typeface="Times New Roman" panose="02020603050405020304" pitchFamily="18" charset="0"/>
              </a:rPr>
              <a:t> + </a:t>
            </a:r>
            <a:r>
              <a:rPr lang="en-SG" dirty="0" err="1">
                <a:latin typeface="Times New Roman" panose="02020603050405020304" pitchFamily="18" charset="0"/>
                <a:cs typeface="Times New Roman" panose="02020603050405020304" pitchFamily="18" charset="0"/>
              </a:rPr>
              <a:t>Ứng</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dụng</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của</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khái</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niệm</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toán</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vào</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cuộc</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sống</a:t>
            </a:r>
            <a:r>
              <a:rPr lang="en-SG" dirty="0">
                <a:latin typeface="Times New Roman" panose="02020603050405020304" pitchFamily="18" charset="0"/>
                <a:cs typeface="Times New Roman" panose="02020603050405020304" pitchFamily="18" charset="0"/>
              </a:rPr>
              <a:t>.</a:t>
            </a:r>
          </a:p>
          <a:p>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Góc</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tạo</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hình</a:t>
            </a:r>
            <a:r>
              <a:rPr lang="en-SG" dirty="0">
                <a:latin typeface="Times New Roman" panose="02020603050405020304" pitchFamily="18" charset="0"/>
                <a:cs typeface="Times New Roman" panose="02020603050405020304" pitchFamily="18" charset="0"/>
              </a:rPr>
              <a:t>:</a:t>
            </a:r>
          </a:p>
          <a:p>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Trẻ</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sử</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dụng</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kĩ</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năng</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tạo</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hình</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và</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tạo</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ra</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sản</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phẩm</a:t>
            </a:r>
            <a:endParaRPr lang="en-SG" dirty="0">
              <a:latin typeface="Times New Roman" panose="02020603050405020304" pitchFamily="18" charset="0"/>
              <a:cs typeface="Times New Roman" panose="02020603050405020304" pitchFamily="18" charset="0"/>
            </a:endParaRPr>
          </a:p>
          <a:p>
            <a:r>
              <a:rPr lang="en-SG" dirty="0">
                <a:latin typeface="Times New Roman" panose="02020603050405020304" pitchFamily="18" charset="0"/>
                <a:cs typeface="Times New Roman" panose="02020603050405020304" pitchFamily="18" charset="0"/>
              </a:rPr>
              <a:t> + </a:t>
            </a:r>
            <a:r>
              <a:rPr lang="en-SG" dirty="0" err="1">
                <a:latin typeface="Times New Roman" panose="02020603050405020304" pitchFamily="18" charset="0"/>
                <a:cs typeface="Times New Roman" panose="02020603050405020304" pitchFamily="18" charset="0"/>
              </a:rPr>
              <a:t>Phối</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hợp</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các</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kĩ</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năng</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tạo</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hình</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để</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tạo</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ra</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sản</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phẩm</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ứng</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dụng</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các</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kĩ</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năng</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đó</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trong</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cuộc</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sống</a:t>
            </a:r>
            <a:r>
              <a:rPr lang="en-SG" dirty="0">
                <a:latin typeface="Times New Roman" panose="02020603050405020304" pitchFamily="18" charset="0"/>
                <a:cs typeface="Times New Roman" panose="02020603050405020304" pitchFamily="18" charset="0"/>
              </a:rPr>
              <a:t>.</a:t>
            </a:r>
          </a:p>
          <a:p>
            <a:r>
              <a:rPr lang="en-SG" dirty="0">
                <a:latin typeface="Times New Roman" panose="02020603050405020304" pitchFamily="18" charset="0"/>
                <a:cs typeface="Times New Roman" panose="02020603050405020304" pitchFamily="18" charset="0"/>
              </a:rPr>
              <a:t> + </a:t>
            </a:r>
            <a:r>
              <a:rPr lang="en-SG" dirty="0" err="1">
                <a:latin typeface="Times New Roman" panose="02020603050405020304" pitchFamily="18" charset="0"/>
                <a:cs typeface="Times New Roman" panose="02020603050405020304" pitchFamily="18" charset="0"/>
              </a:rPr>
              <a:t>Vẽ</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sáng</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tạo</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theo</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tưởng</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tượng</a:t>
            </a:r>
            <a:r>
              <a:rPr lang="en-SG" dirty="0">
                <a:latin typeface="Times New Roman" panose="02020603050405020304" pitchFamily="18" charset="0"/>
                <a:cs typeface="Times New Roman" panose="02020603050405020304" pitchFamily="18" charset="0"/>
              </a:rPr>
              <a:t>.</a:t>
            </a:r>
          </a:p>
          <a:p>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Góc</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sách</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truyện</a:t>
            </a:r>
            <a:r>
              <a:rPr lang="en-SG" dirty="0">
                <a:latin typeface="Times New Roman" panose="02020603050405020304" pitchFamily="18" charset="0"/>
                <a:cs typeface="Times New Roman" panose="02020603050405020304" pitchFamily="18" charset="0"/>
              </a:rPr>
              <a:t>:</a:t>
            </a:r>
          </a:p>
          <a:p>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Tăng</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cường</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cho</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trẻ</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các</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loại</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sách</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hình</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về</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khoa</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học</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sách</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hướng</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dẫn</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thí</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nghiệm</a:t>
            </a:r>
            <a:r>
              <a:rPr lang="en-SG" dirty="0">
                <a:latin typeface="Times New Roman" panose="02020603050405020304" pitchFamily="18" charset="0"/>
                <a:cs typeface="Times New Roman" panose="02020603050405020304" pitchFamily="18" charset="0"/>
              </a:rPr>
              <a:t>.            </a:t>
            </a:r>
          </a:p>
          <a:p>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Sách</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hướng</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dẫn</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sử</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dụng</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dụng</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cụ</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kĩ</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thuật</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đúng</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cách</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và</a:t>
            </a:r>
            <a:r>
              <a:rPr lang="en-SG" dirty="0">
                <a:latin typeface="Times New Roman" panose="02020603050405020304" pitchFamily="18" charset="0"/>
                <a:cs typeface="Times New Roman" panose="02020603050405020304" pitchFamily="18" charset="0"/>
              </a:rPr>
              <a:t> an </a:t>
            </a:r>
            <a:r>
              <a:rPr lang="en-SG" dirty="0" err="1">
                <a:latin typeface="Times New Roman" panose="02020603050405020304" pitchFamily="18" charset="0"/>
                <a:cs typeface="Times New Roman" panose="02020603050405020304" pitchFamily="18" charset="0"/>
              </a:rPr>
              <a:t>toàn</a:t>
            </a:r>
            <a:r>
              <a:rPr lang="en-SG" dirty="0">
                <a:latin typeface="Times New Roman" panose="02020603050405020304" pitchFamily="18" charset="0"/>
                <a:cs typeface="Times New Roman" panose="02020603050405020304" pitchFamily="18" charset="0"/>
              </a:rPr>
              <a:t>.</a:t>
            </a:r>
          </a:p>
          <a:p>
            <a:r>
              <a:rPr lang="vi-VN" dirty="0">
                <a:latin typeface="Times New Roman" panose="02020603050405020304" pitchFamily="18" charset="0"/>
                <a:cs typeface="Times New Roman" panose="02020603050405020304" pitchFamily="18" charset="0"/>
              </a:rPr>
              <a:t>-Góc ứng dụng steam :</a:t>
            </a:r>
            <a:endParaRPr lang="en-SG"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Thử nghiệm làm , xây dựng các sản phẩm theo bản thiết kế </a:t>
            </a:r>
            <a:endParaRPr lang="en-SG"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Các hoạt động steam theo nhóm nhỏ </a:t>
            </a:r>
            <a:endParaRPr lang="en-S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557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5017476" y="386082"/>
            <a:ext cx="3443618" cy="400110"/>
          </a:xfrm>
          <a:prstGeom prst="rect">
            <a:avLst/>
          </a:prstGeom>
        </p:spPr>
        <p:txBody>
          <a:bodyPr wrap="square">
            <a:spAutoFit/>
          </a:bodyPr>
          <a:lstStyle/>
          <a:p>
            <a:r>
              <a:rPr lang="en-US" sz="2000" b="1" dirty="0">
                <a:solidFill>
                  <a:srgbClr val="FF0000"/>
                </a:solidFill>
                <a:latin typeface="Times New Roman" panose="02020603050405020304" pitchFamily="18" charset="0"/>
                <a:cs typeface="Times New Roman" panose="02020603050405020304" pitchFamily="18" charset="0"/>
              </a:rPr>
              <a:t>II. GIẢI QUYẾT VẤN ĐỀ:</a:t>
            </a:r>
            <a:endParaRPr lang="en-SG" sz="2000" dirty="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2430703" y="786192"/>
            <a:ext cx="8854832" cy="369332"/>
          </a:xfrm>
          <a:prstGeom prst="rect">
            <a:avLst/>
          </a:prstGeom>
        </p:spPr>
        <p:txBody>
          <a:bodyPr wrap="square">
            <a:spAutoFit/>
          </a:bodyPr>
          <a:lstStyle/>
          <a:p>
            <a:r>
              <a:rPr lang="vi-VN" b="1" dirty="0">
                <a:solidFill>
                  <a:srgbClr val="0070C0"/>
                </a:solidFill>
                <a:latin typeface="+mj-lt"/>
              </a:rPr>
              <a:t>3 . Các biện pháp đã tiến hành :</a:t>
            </a:r>
          </a:p>
        </p:txBody>
      </p:sp>
      <p:sp>
        <p:nvSpPr>
          <p:cNvPr id="7" name="Rectangle 6"/>
          <p:cNvSpPr/>
          <p:nvPr/>
        </p:nvSpPr>
        <p:spPr>
          <a:xfrm>
            <a:off x="2430703" y="1155524"/>
            <a:ext cx="8854832" cy="369332"/>
          </a:xfrm>
          <a:prstGeom prst="rect">
            <a:avLst/>
          </a:prstGeom>
        </p:spPr>
        <p:txBody>
          <a:bodyPr wrap="square">
            <a:spAutoFit/>
          </a:bodyPr>
          <a:lstStyle/>
          <a:p>
            <a:r>
              <a:rPr lang="en-US" dirty="0"/>
              <a:t> </a:t>
            </a:r>
            <a:r>
              <a:rPr lang="en-US" b="1" dirty="0">
                <a:latin typeface="Times New Roman" panose="02020603050405020304" pitchFamily="18" charset="0"/>
                <a:cs typeface="Times New Roman" panose="02020603050405020304" pitchFamily="18" charset="0"/>
              </a:rPr>
              <a:t>3.</a:t>
            </a:r>
            <a:r>
              <a:rPr lang="vi-VN" b="1" dirty="0">
                <a:latin typeface="Times New Roman" panose="02020603050405020304" pitchFamily="18" charset="0"/>
                <a:cs typeface="Times New Roman" panose="02020603050405020304" pitchFamily="18" charset="0"/>
              </a:rPr>
              <a:t>3</a:t>
            </a:r>
            <a:r>
              <a:rPr lang="en-US" b="1" dirty="0">
                <a:latin typeface="Times New Roman" panose="02020603050405020304" pitchFamily="18" charset="0"/>
                <a:cs typeface="Times New Roman" panose="02020603050405020304" pitchFamily="18" charset="0"/>
              </a:rPr>
              <a:t>. </a:t>
            </a:r>
            <a:r>
              <a:rPr lang="vi-VN" b="1" dirty="0">
                <a:latin typeface="Times New Roman" panose="02020603050405020304" pitchFamily="18" charset="0"/>
                <a:cs typeface="Times New Roman" panose="02020603050405020304" pitchFamily="18" charset="0"/>
              </a:rPr>
              <a:t>Ứng dụng phương pháp steam vào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hoạt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động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trong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ngày</a:t>
            </a:r>
            <a:r>
              <a:rPr lang="vi-VN" b="1" dirty="0">
                <a:latin typeface="Times New Roman" panose="02020603050405020304" pitchFamily="18" charset="0"/>
                <a:cs typeface="Times New Roman" panose="02020603050405020304" pitchFamily="18" charset="0"/>
              </a:rPr>
              <a:t>: </a:t>
            </a:r>
            <a:endParaRPr lang="en-SG" dirty="0">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nvGraphicFramePr>
        <p:xfrm>
          <a:off x="2638915" y="1555634"/>
          <a:ext cx="8200740" cy="5195731"/>
        </p:xfrm>
        <a:graphic>
          <a:graphicData uri="http://schemas.openxmlformats.org/drawingml/2006/table">
            <a:tbl>
              <a:tblPr firstRow="1" firstCol="1" bandRow="1">
                <a:tableStyleId>{5C22544A-7EE6-4342-B048-85BDC9FD1C3A}</a:tableStyleId>
              </a:tblPr>
              <a:tblGrid>
                <a:gridCol w="1274894">
                  <a:extLst>
                    <a:ext uri="{9D8B030D-6E8A-4147-A177-3AD203B41FA5}">
                      <a16:colId xmlns:a16="http://schemas.microsoft.com/office/drawing/2014/main" val="32153783"/>
                    </a:ext>
                  </a:extLst>
                </a:gridCol>
                <a:gridCol w="6925846">
                  <a:extLst>
                    <a:ext uri="{9D8B030D-6E8A-4147-A177-3AD203B41FA5}">
                      <a16:colId xmlns:a16="http://schemas.microsoft.com/office/drawing/2014/main" val="3558263992"/>
                    </a:ext>
                  </a:extLst>
                </a:gridCol>
              </a:tblGrid>
              <a:tr h="339871">
                <a:tc>
                  <a:txBody>
                    <a:bodyPr/>
                    <a:lstStyle/>
                    <a:p>
                      <a:pPr algn="just">
                        <a:spcBef>
                          <a:spcPts val="600"/>
                        </a:spcBef>
                        <a:spcAft>
                          <a:spcPts val="0"/>
                        </a:spcAft>
                      </a:pPr>
                      <a:r>
                        <a:rPr lang="en-SG" sz="1100" dirty="0" err="1">
                          <a:effectLst/>
                        </a:rPr>
                        <a:t>Tháng</a:t>
                      </a:r>
                      <a:r>
                        <a:rPr lang="en-SG" sz="1100" dirty="0">
                          <a:effectLst/>
                        </a:rPr>
                        <a:t> </a:t>
                      </a:r>
                      <a:r>
                        <a:rPr lang="en-SG" sz="1100" dirty="0" err="1">
                          <a:effectLst/>
                        </a:rPr>
                        <a:t>thực</a:t>
                      </a:r>
                      <a:r>
                        <a:rPr lang="en-SG" sz="1100" dirty="0">
                          <a:effectLst/>
                        </a:rPr>
                        <a:t> </a:t>
                      </a:r>
                      <a:r>
                        <a:rPr lang="en-SG" sz="1100" dirty="0" err="1">
                          <a:effectLst/>
                        </a:rPr>
                        <a:t>hiện</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10" marR="31010" marT="31010" marB="31010"/>
                </a:tc>
                <a:tc>
                  <a:txBody>
                    <a:bodyPr/>
                    <a:lstStyle/>
                    <a:p>
                      <a:pPr algn="just">
                        <a:spcBef>
                          <a:spcPts val="600"/>
                        </a:spcBef>
                        <a:spcAft>
                          <a:spcPts val="0"/>
                        </a:spcAft>
                      </a:pPr>
                      <a:r>
                        <a:rPr lang="en-SG" sz="1100" dirty="0" err="1">
                          <a:effectLst/>
                        </a:rPr>
                        <a:t>Nội</a:t>
                      </a:r>
                      <a:r>
                        <a:rPr lang="en-SG" sz="1100" dirty="0">
                          <a:effectLst/>
                        </a:rPr>
                        <a:t> dung </a:t>
                      </a:r>
                      <a:r>
                        <a:rPr lang="en-SG" sz="1100" dirty="0" err="1">
                          <a:effectLst/>
                        </a:rPr>
                        <a:t>tổ</a:t>
                      </a:r>
                      <a:r>
                        <a:rPr lang="en-SG" sz="1100" dirty="0">
                          <a:effectLst/>
                        </a:rPr>
                        <a:t> </a:t>
                      </a:r>
                      <a:r>
                        <a:rPr lang="en-SG" sz="1100" dirty="0" err="1">
                          <a:effectLst/>
                        </a:rPr>
                        <a:t>chức</a:t>
                      </a:r>
                      <a:r>
                        <a:rPr lang="en-SG" sz="1100" dirty="0">
                          <a:effectLst/>
                        </a:rPr>
                        <a:t> </a:t>
                      </a:r>
                      <a:r>
                        <a:rPr lang="en-SG" sz="1100" dirty="0" err="1">
                          <a:effectLst/>
                        </a:rPr>
                        <a:t>hoạt</a:t>
                      </a:r>
                      <a:r>
                        <a:rPr lang="en-SG" sz="1100" dirty="0">
                          <a:effectLst/>
                        </a:rPr>
                        <a:t> </a:t>
                      </a:r>
                      <a:r>
                        <a:rPr lang="en-SG" sz="1100" dirty="0" err="1">
                          <a:effectLst/>
                        </a:rPr>
                        <a:t>đông</a:t>
                      </a:r>
                      <a:r>
                        <a:rPr lang="en-SG" sz="1100" dirty="0">
                          <a:effectLst/>
                        </a:rPr>
                        <a:t> </a:t>
                      </a:r>
                      <a:r>
                        <a:rPr lang="vi-VN" sz="1100" dirty="0">
                          <a:effectLst/>
                        </a:rPr>
                        <a:t>góc</a:t>
                      </a:r>
                      <a:r>
                        <a:rPr lang="en-SG" sz="1100" dirty="0">
                          <a:effectLst/>
                        </a:rPr>
                        <a:t> </a:t>
                      </a:r>
                      <a:r>
                        <a:rPr lang="en-SG" sz="1100" dirty="0" err="1">
                          <a:effectLst/>
                        </a:rPr>
                        <a:t>ứng</a:t>
                      </a:r>
                      <a:r>
                        <a:rPr lang="en-SG" sz="1100" dirty="0">
                          <a:effectLst/>
                        </a:rPr>
                        <a:t> </a:t>
                      </a:r>
                      <a:r>
                        <a:rPr lang="en-SG" sz="1100" dirty="0" err="1">
                          <a:effectLst/>
                        </a:rPr>
                        <a:t>dụng</a:t>
                      </a:r>
                      <a:r>
                        <a:rPr lang="en-SG" sz="1100" dirty="0">
                          <a:effectLst/>
                        </a:rPr>
                        <a:t> </a:t>
                      </a:r>
                      <a:r>
                        <a:rPr lang="en-SG" sz="1100" dirty="0" err="1">
                          <a:effectLst/>
                        </a:rPr>
                        <a:t>phương</a:t>
                      </a:r>
                      <a:r>
                        <a:rPr lang="en-SG" sz="1100" dirty="0">
                          <a:effectLst/>
                        </a:rPr>
                        <a:t> </a:t>
                      </a:r>
                      <a:r>
                        <a:rPr lang="en-SG" sz="1100" dirty="0" err="1">
                          <a:effectLst/>
                        </a:rPr>
                        <a:t>pháp</a:t>
                      </a:r>
                      <a:r>
                        <a:rPr lang="en-SG" sz="1100" dirty="0">
                          <a:effectLst/>
                        </a:rPr>
                        <a:t> </a:t>
                      </a:r>
                      <a:r>
                        <a:rPr lang="en-SG" sz="1100" dirty="0" err="1">
                          <a:effectLst/>
                        </a:rPr>
                        <a:t>giáo</a:t>
                      </a:r>
                      <a:r>
                        <a:rPr lang="en-SG" sz="1100" dirty="0">
                          <a:effectLst/>
                        </a:rPr>
                        <a:t> </a:t>
                      </a:r>
                      <a:r>
                        <a:rPr lang="en-SG" sz="1100" dirty="0" err="1">
                          <a:effectLst/>
                        </a:rPr>
                        <a:t>dục</a:t>
                      </a:r>
                      <a:r>
                        <a:rPr lang="en-SG" sz="1100" dirty="0">
                          <a:effectLst/>
                        </a:rPr>
                        <a:t> STEAM</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10" marR="31010" marT="31010" marB="31010"/>
                </a:tc>
                <a:extLst>
                  <a:ext uri="{0D108BD9-81ED-4DB2-BD59-A6C34878D82A}">
                    <a16:rowId xmlns:a16="http://schemas.microsoft.com/office/drawing/2014/main" val="440220382"/>
                  </a:ext>
                </a:extLst>
              </a:tr>
              <a:tr h="478796">
                <a:tc>
                  <a:txBody>
                    <a:bodyPr/>
                    <a:lstStyle/>
                    <a:p>
                      <a:pPr algn="just">
                        <a:spcAft>
                          <a:spcPts val="750"/>
                        </a:spcAft>
                      </a:pPr>
                      <a:r>
                        <a:rPr lang="en-SG" sz="1100" dirty="0" err="1">
                          <a:effectLst/>
                        </a:rPr>
                        <a:t>Tháng</a:t>
                      </a:r>
                      <a:r>
                        <a:rPr lang="en-SG" sz="1100" dirty="0">
                          <a:effectLst/>
                        </a:rPr>
                        <a:t> 9</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10" marR="31010" marT="31010" marB="31010"/>
                </a:tc>
                <a:tc>
                  <a:txBody>
                    <a:bodyPr/>
                    <a:lstStyle/>
                    <a:p>
                      <a:pPr marR="152400" algn="just">
                        <a:spcAft>
                          <a:spcPts val="0"/>
                        </a:spcAft>
                      </a:pPr>
                      <a:r>
                        <a:rPr lang="vi-VN" sz="1100">
                          <a:effectLst/>
                        </a:rPr>
                        <a:t>-</a:t>
                      </a:r>
                      <a:r>
                        <a:rPr lang="en-SG" sz="1100">
                          <a:effectLst/>
                        </a:rPr>
                        <a:t>Làm 1 bảng tên.</a:t>
                      </a:r>
                      <a:endParaRPr lang="en-SG" sz="1000">
                        <a:effectLst/>
                      </a:endParaRPr>
                    </a:p>
                    <a:p>
                      <a:pPr marR="152400" algn="just">
                        <a:spcAft>
                          <a:spcPts val="0"/>
                        </a:spcAft>
                      </a:pPr>
                      <a:r>
                        <a:rPr lang="vi-VN" sz="1100">
                          <a:effectLst/>
                        </a:rPr>
                        <a:t>-</a:t>
                      </a:r>
                      <a:r>
                        <a:rPr lang="en-SG" sz="1100">
                          <a:effectLst/>
                        </a:rPr>
                        <a:t>Đóng đinh theo hình vẽ.</a:t>
                      </a:r>
                      <a:endParaRPr lang="en-SG" sz="1000">
                        <a:effectLst/>
                      </a:endParaRPr>
                    </a:p>
                    <a:p>
                      <a:pPr marR="152400" algn="just">
                        <a:spcAft>
                          <a:spcPts val="0"/>
                        </a:spcAft>
                      </a:pPr>
                      <a:r>
                        <a:rPr lang="vi-VN" sz="1100">
                          <a:effectLst/>
                        </a:rPr>
                        <a:t>-</a:t>
                      </a:r>
                      <a:r>
                        <a:rPr lang="en-SG" sz="1100">
                          <a:effectLst/>
                        </a:rPr>
                        <a:t>Giải cứu bức tường.</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1010" marR="31010" marT="31010" marB="31010"/>
                </a:tc>
                <a:extLst>
                  <a:ext uri="{0D108BD9-81ED-4DB2-BD59-A6C34878D82A}">
                    <a16:rowId xmlns:a16="http://schemas.microsoft.com/office/drawing/2014/main" val="280123383"/>
                  </a:ext>
                </a:extLst>
              </a:tr>
              <a:tr h="478796">
                <a:tc>
                  <a:txBody>
                    <a:bodyPr/>
                    <a:lstStyle/>
                    <a:p>
                      <a:pPr algn="just">
                        <a:spcAft>
                          <a:spcPts val="750"/>
                        </a:spcAft>
                      </a:pPr>
                      <a:r>
                        <a:rPr lang="en-SG" sz="1100" dirty="0" err="1">
                          <a:effectLst/>
                        </a:rPr>
                        <a:t>Tháng</a:t>
                      </a:r>
                      <a:r>
                        <a:rPr lang="en-SG" sz="1100" dirty="0">
                          <a:effectLst/>
                        </a:rPr>
                        <a:t> 10</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10" marR="31010" marT="31010" marB="31010"/>
                </a:tc>
                <a:tc>
                  <a:txBody>
                    <a:bodyPr/>
                    <a:lstStyle/>
                    <a:p>
                      <a:pPr marR="152400" algn="l">
                        <a:spcAft>
                          <a:spcPts val="0"/>
                        </a:spcAft>
                      </a:pPr>
                      <a:r>
                        <a:rPr lang="vi-VN" sz="1100" dirty="0">
                          <a:effectLst/>
                        </a:rPr>
                        <a:t>-X</a:t>
                      </a:r>
                      <a:r>
                        <a:rPr lang="en-US" sz="1100" dirty="0" err="1">
                          <a:effectLst/>
                        </a:rPr>
                        <a:t>ây</a:t>
                      </a:r>
                      <a:r>
                        <a:rPr lang="en-US" sz="1100" dirty="0">
                          <a:effectLst/>
                        </a:rPr>
                        <a:t> </a:t>
                      </a:r>
                      <a:r>
                        <a:rPr lang="en-US" sz="1100" dirty="0" err="1">
                          <a:effectLst/>
                        </a:rPr>
                        <a:t>tòa</a:t>
                      </a:r>
                      <a:r>
                        <a:rPr lang="en-US" sz="1100" dirty="0">
                          <a:effectLst/>
                        </a:rPr>
                        <a:t> </a:t>
                      </a:r>
                      <a:r>
                        <a:rPr lang="en-US" sz="1100" dirty="0" err="1">
                          <a:effectLst/>
                        </a:rPr>
                        <a:t>tháp</a:t>
                      </a:r>
                      <a:r>
                        <a:rPr lang="en-US" sz="1100" dirty="0">
                          <a:effectLst/>
                        </a:rPr>
                        <a:t> </a:t>
                      </a:r>
                      <a:r>
                        <a:rPr lang="en-US" sz="1100" dirty="0" err="1">
                          <a:effectLst/>
                        </a:rPr>
                        <a:t>từ</a:t>
                      </a:r>
                      <a:r>
                        <a:rPr lang="en-US" sz="1100" dirty="0">
                          <a:effectLst/>
                        </a:rPr>
                        <a:t> </a:t>
                      </a:r>
                      <a:r>
                        <a:rPr lang="en-US" sz="1100" dirty="0" err="1">
                          <a:effectLst/>
                        </a:rPr>
                        <a:t>mỳ</a:t>
                      </a:r>
                      <a:r>
                        <a:rPr lang="en-US" sz="1100" dirty="0">
                          <a:effectLst/>
                        </a:rPr>
                        <a:t> </a:t>
                      </a:r>
                      <a:r>
                        <a:rPr lang="en-US" sz="1100" dirty="0" err="1">
                          <a:effectLst/>
                        </a:rPr>
                        <a:t>spaghety</a:t>
                      </a:r>
                      <a:r>
                        <a:rPr lang="en-US" sz="1100" dirty="0">
                          <a:effectLst/>
                        </a:rPr>
                        <a:t> </a:t>
                      </a:r>
                      <a:endParaRPr lang="en-SG" sz="1000" dirty="0">
                        <a:effectLst/>
                      </a:endParaRPr>
                    </a:p>
                    <a:p>
                      <a:pPr marR="152400" algn="l">
                        <a:spcAft>
                          <a:spcPts val="0"/>
                        </a:spcAft>
                      </a:pPr>
                      <a:r>
                        <a:rPr lang="vi-VN" sz="1100" dirty="0">
                          <a:effectLst/>
                        </a:rPr>
                        <a:t>-L</a:t>
                      </a:r>
                      <a:r>
                        <a:rPr lang="en-US" sz="1100" dirty="0" err="1">
                          <a:effectLst/>
                        </a:rPr>
                        <a:t>àm</a:t>
                      </a:r>
                      <a:r>
                        <a:rPr lang="en-US" sz="1100" dirty="0">
                          <a:effectLst/>
                        </a:rPr>
                        <a:t> </a:t>
                      </a:r>
                      <a:r>
                        <a:rPr lang="en-US" sz="1100" dirty="0" err="1">
                          <a:effectLst/>
                        </a:rPr>
                        <a:t>quạt</a:t>
                      </a:r>
                      <a:r>
                        <a:rPr lang="en-US" sz="1100" dirty="0">
                          <a:effectLst/>
                        </a:rPr>
                        <a:t> </a:t>
                      </a:r>
                      <a:r>
                        <a:rPr lang="en-US" sz="1100" dirty="0" err="1">
                          <a:effectLst/>
                        </a:rPr>
                        <a:t>có</a:t>
                      </a:r>
                      <a:r>
                        <a:rPr lang="en-US" sz="1100" dirty="0">
                          <a:effectLst/>
                        </a:rPr>
                        <a:t> </a:t>
                      </a:r>
                      <a:r>
                        <a:rPr lang="en-US" sz="1100" dirty="0" err="1">
                          <a:effectLst/>
                        </a:rPr>
                        <a:t>thể</a:t>
                      </a:r>
                      <a:r>
                        <a:rPr lang="en-US" sz="1100" dirty="0">
                          <a:effectLst/>
                        </a:rPr>
                        <a:t> quay </a:t>
                      </a:r>
                      <a:r>
                        <a:rPr lang="en-US" sz="1100" dirty="0" err="1">
                          <a:effectLst/>
                        </a:rPr>
                        <a:t>được</a:t>
                      </a:r>
                      <a:r>
                        <a:rPr lang="en-US" sz="1100" dirty="0">
                          <a:effectLst/>
                        </a:rPr>
                        <a:t> </a:t>
                      </a:r>
                      <a:endParaRPr lang="en-SG" sz="1000" dirty="0">
                        <a:effectLst/>
                      </a:endParaRPr>
                    </a:p>
                    <a:p>
                      <a:pPr algn="l">
                        <a:spcAft>
                          <a:spcPts val="0"/>
                        </a:spcAft>
                      </a:pPr>
                      <a:r>
                        <a:rPr lang="vi-VN" sz="1100" dirty="0">
                          <a:effectLst/>
                        </a:rPr>
                        <a:t>- L</a:t>
                      </a:r>
                      <a:r>
                        <a:rPr lang="en-US" sz="1100" dirty="0" err="1">
                          <a:effectLst/>
                        </a:rPr>
                        <a:t>àm</a:t>
                      </a:r>
                      <a:r>
                        <a:rPr lang="en-US" sz="1100" dirty="0">
                          <a:effectLst/>
                        </a:rPr>
                        <a:t> </a:t>
                      </a:r>
                      <a:r>
                        <a:rPr lang="en-US" sz="1100" dirty="0" err="1">
                          <a:effectLst/>
                        </a:rPr>
                        <a:t>rối</a:t>
                      </a:r>
                      <a:r>
                        <a:rPr lang="en-US" sz="1100" dirty="0">
                          <a:effectLst/>
                        </a:rPr>
                        <a:t> </a:t>
                      </a:r>
                      <a:r>
                        <a:rPr lang="en-US" sz="1100" dirty="0" err="1">
                          <a:effectLst/>
                        </a:rPr>
                        <a:t>cử</a:t>
                      </a:r>
                      <a:r>
                        <a:rPr lang="en-US" sz="1100" dirty="0">
                          <a:effectLst/>
                        </a:rPr>
                        <a:t> </a:t>
                      </a:r>
                      <a:r>
                        <a:rPr lang="en-US" sz="1100" dirty="0" err="1">
                          <a:effectLst/>
                        </a:rPr>
                        <a:t>động</a:t>
                      </a:r>
                      <a:r>
                        <a:rPr lang="en-US" sz="1100" dirty="0">
                          <a:effectLst/>
                        </a:rPr>
                        <a:t> </a:t>
                      </a:r>
                      <a:r>
                        <a:rPr lang="en-US" sz="1100" dirty="0" err="1">
                          <a:effectLst/>
                        </a:rPr>
                        <a:t>tay</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10" marR="31010" marT="31010" marB="31010"/>
                </a:tc>
                <a:extLst>
                  <a:ext uri="{0D108BD9-81ED-4DB2-BD59-A6C34878D82A}">
                    <a16:rowId xmlns:a16="http://schemas.microsoft.com/office/drawing/2014/main" val="3893184425"/>
                  </a:ext>
                </a:extLst>
              </a:tr>
              <a:tr h="339871">
                <a:tc>
                  <a:txBody>
                    <a:bodyPr/>
                    <a:lstStyle/>
                    <a:p>
                      <a:pPr algn="just">
                        <a:spcAft>
                          <a:spcPts val="750"/>
                        </a:spcAft>
                      </a:pPr>
                      <a:r>
                        <a:rPr lang="en-SG" sz="1100">
                          <a:effectLst/>
                        </a:rPr>
                        <a:t>Tháng 11</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1010" marR="31010" marT="31010" marB="31010"/>
                </a:tc>
                <a:tc>
                  <a:txBody>
                    <a:bodyPr/>
                    <a:lstStyle/>
                    <a:p>
                      <a:pPr marR="152400" algn="l">
                        <a:spcAft>
                          <a:spcPts val="0"/>
                        </a:spcAft>
                      </a:pPr>
                      <a:r>
                        <a:rPr lang="vi-VN" sz="1100" dirty="0">
                          <a:effectLst/>
                        </a:rPr>
                        <a:t>-</a:t>
                      </a:r>
                      <a:r>
                        <a:rPr lang="en-US" sz="1100" dirty="0" err="1">
                          <a:effectLst/>
                        </a:rPr>
                        <a:t>Làm</a:t>
                      </a:r>
                      <a:r>
                        <a:rPr lang="en-US" sz="1100" dirty="0">
                          <a:effectLst/>
                        </a:rPr>
                        <a:t> </a:t>
                      </a:r>
                      <a:r>
                        <a:rPr lang="en-US" sz="1100" dirty="0" err="1">
                          <a:effectLst/>
                        </a:rPr>
                        <a:t>ga</a:t>
                      </a:r>
                      <a:r>
                        <a:rPr lang="en-US" sz="1100" dirty="0">
                          <a:effectLst/>
                        </a:rPr>
                        <a:t> </a:t>
                      </a:r>
                      <a:r>
                        <a:rPr lang="en-US" sz="1100" dirty="0" err="1">
                          <a:effectLst/>
                        </a:rPr>
                        <a:t>ra</a:t>
                      </a:r>
                      <a:r>
                        <a:rPr lang="en-US" sz="1100" dirty="0">
                          <a:effectLst/>
                        </a:rPr>
                        <a:t> ô </a:t>
                      </a:r>
                      <a:r>
                        <a:rPr lang="en-US" sz="1100" dirty="0" err="1">
                          <a:effectLst/>
                        </a:rPr>
                        <a:t>tô</a:t>
                      </a:r>
                      <a:r>
                        <a:rPr lang="en-US" sz="1100" dirty="0">
                          <a:effectLst/>
                        </a:rPr>
                        <a:t> </a:t>
                      </a:r>
                      <a:r>
                        <a:rPr lang="en-US" sz="1100" dirty="0" err="1">
                          <a:effectLst/>
                        </a:rPr>
                        <a:t>hai</a:t>
                      </a:r>
                      <a:r>
                        <a:rPr lang="en-US" sz="1100" dirty="0">
                          <a:effectLst/>
                        </a:rPr>
                        <a:t> </a:t>
                      </a:r>
                      <a:r>
                        <a:rPr lang="en-US" sz="1100" dirty="0" err="1">
                          <a:effectLst/>
                        </a:rPr>
                        <a:t>tầng</a:t>
                      </a:r>
                      <a:r>
                        <a:rPr lang="en-US" sz="1100" dirty="0">
                          <a:effectLst/>
                        </a:rPr>
                        <a:t> </a:t>
                      </a:r>
                      <a:r>
                        <a:rPr lang="en-US" sz="1100" dirty="0" err="1">
                          <a:effectLst/>
                        </a:rPr>
                        <a:t>có</a:t>
                      </a:r>
                      <a:r>
                        <a:rPr lang="en-US" sz="1100" dirty="0">
                          <a:effectLst/>
                        </a:rPr>
                        <a:t> </a:t>
                      </a:r>
                      <a:r>
                        <a:rPr lang="en-US" sz="1100" dirty="0" err="1">
                          <a:effectLst/>
                        </a:rPr>
                        <a:t>đường</a:t>
                      </a:r>
                      <a:r>
                        <a:rPr lang="en-US" sz="1100" dirty="0">
                          <a:effectLst/>
                        </a:rPr>
                        <a:t> </a:t>
                      </a:r>
                      <a:r>
                        <a:rPr lang="en-US" sz="1100" dirty="0" err="1">
                          <a:effectLst/>
                        </a:rPr>
                        <a:t>đi</a:t>
                      </a:r>
                      <a:r>
                        <a:rPr lang="en-US" sz="1100" dirty="0">
                          <a:effectLst/>
                        </a:rPr>
                        <a:t> </a:t>
                      </a:r>
                      <a:r>
                        <a:rPr lang="en-US" sz="1100" dirty="0" err="1">
                          <a:effectLst/>
                        </a:rPr>
                        <a:t>lên</a:t>
                      </a:r>
                      <a:r>
                        <a:rPr lang="en-US" sz="1100" dirty="0">
                          <a:effectLst/>
                        </a:rPr>
                        <a:t> , </a:t>
                      </a:r>
                      <a:r>
                        <a:rPr lang="en-US" sz="1100" dirty="0" err="1">
                          <a:effectLst/>
                        </a:rPr>
                        <a:t>xuống</a:t>
                      </a:r>
                      <a:r>
                        <a:rPr lang="en-US" sz="1100" dirty="0">
                          <a:effectLst/>
                        </a:rPr>
                        <a:t> </a:t>
                      </a:r>
                      <a:endParaRPr lang="en-SG" sz="1000" dirty="0">
                        <a:effectLst/>
                      </a:endParaRPr>
                    </a:p>
                    <a:p>
                      <a:pPr marR="152400" algn="just">
                        <a:spcAft>
                          <a:spcPts val="0"/>
                        </a:spcAft>
                      </a:pPr>
                      <a:r>
                        <a:rPr lang="vi-VN" sz="1100" dirty="0">
                          <a:effectLst/>
                        </a:rPr>
                        <a:t>-L</a:t>
                      </a:r>
                      <a:r>
                        <a:rPr lang="en-US" sz="1100" dirty="0" err="1">
                          <a:effectLst/>
                        </a:rPr>
                        <a:t>àm</a:t>
                      </a:r>
                      <a:r>
                        <a:rPr lang="en-US" sz="1100" dirty="0">
                          <a:effectLst/>
                        </a:rPr>
                        <a:t> </a:t>
                      </a:r>
                      <a:r>
                        <a:rPr lang="en-US" sz="1100" dirty="0" err="1">
                          <a:effectLst/>
                        </a:rPr>
                        <a:t>thuyền</a:t>
                      </a:r>
                      <a:r>
                        <a:rPr lang="en-US" sz="1100" dirty="0">
                          <a:effectLst/>
                        </a:rPr>
                        <a:t> </a:t>
                      </a:r>
                      <a:r>
                        <a:rPr lang="en-US" sz="1100" dirty="0" err="1">
                          <a:effectLst/>
                        </a:rPr>
                        <a:t>có</a:t>
                      </a:r>
                      <a:r>
                        <a:rPr lang="en-US" sz="1100" dirty="0">
                          <a:effectLst/>
                        </a:rPr>
                        <a:t> </a:t>
                      </a:r>
                      <a:r>
                        <a:rPr lang="en-US" sz="1100" dirty="0" err="1">
                          <a:effectLst/>
                        </a:rPr>
                        <a:t>thể</a:t>
                      </a:r>
                      <a:r>
                        <a:rPr lang="en-US" sz="1100" dirty="0">
                          <a:effectLst/>
                        </a:rPr>
                        <a:t> </a:t>
                      </a:r>
                      <a:r>
                        <a:rPr lang="en-US" sz="1100" dirty="0" err="1">
                          <a:effectLst/>
                        </a:rPr>
                        <a:t>chạy</a:t>
                      </a:r>
                      <a:r>
                        <a:rPr lang="en-US" sz="1100" dirty="0">
                          <a:effectLst/>
                        </a:rPr>
                        <a:t> </a:t>
                      </a:r>
                      <a:r>
                        <a:rPr lang="en-US" sz="1100" dirty="0" err="1">
                          <a:effectLst/>
                        </a:rPr>
                        <a:t>được</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10" marR="31010" marT="31010" marB="31010"/>
                </a:tc>
                <a:extLst>
                  <a:ext uri="{0D108BD9-81ED-4DB2-BD59-A6C34878D82A}">
                    <a16:rowId xmlns:a16="http://schemas.microsoft.com/office/drawing/2014/main" val="1253694543"/>
                  </a:ext>
                </a:extLst>
              </a:tr>
              <a:tr h="478796">
                <a:tc>
                  <a:txBody>
                    <a:bodyPr/>
                    <a:lstStyle/>
                    <a:p>
                      <a:pPr algn="just">
                        <a:spcAft>
                          <a:spcPts val="750"/>
                        </a:spcAft>
                      </a:pPr>
                      <a:r>
                        <a:rPr lang="en-SG" sz="1100">
                          <a:effectLst/>
                        </a:rPr>
                        <a:t>Tháng 12</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1010" marR="31010" marT="31010" marB="31010"/>
                </a:tc>
                <a:tc>
                  <a:txBody>
                    <a:bodyPr/>
                    <a:lstStyle/>
                    <a:p>
                      <a:pPr marR="152400" algn="l">
                        <a:spcAft>
                          <a:spcPts val="0"/>
                        </a:spcAft>
                      </a:pPr>
                      <a:r>
                        <a:rPr lang="vi-VN" sz="1100" dirty="0">
                          <a:effectLst/>
                        </a:rPr>
                        <a:t>-Bộ bàn ghế mới</a:t>
                      </a:r>
                      <a:endParaRPr lang="en-SG" sz="1000" dirty="0">
                        <a:effectLst/>
                      </a:endParaRPr>
                    </a:p>
                    <a:p>
                      <a:pPr marR="152400" algn="l">
                        <a:spcAft>
                          <a:spcPts val="0"/>
                        </a:spcAft>
                      </a:pPr>
                      <a:r>
                        <a:rPr lang="vi-VN" sz="1100" dirty="0">
                          <a:effectLst/>
                        </a:rPr>
                        <a:t>-Làm con côn trùng có cánh cử động</a:t>
                      </a:r>
                      <a:endParaRPr lang="en-SG" sz="1000" dirty="0">
                        <a:effectLst/>
                      </a:endParaRPr>
                    </a:p>
                    <a:p>
                      <a:pPr marR="152400" algn="just">
                        <a:spcAft>
                          <a:spcPts val="0"/>
                        </a:spcAft>
                      </a:pPr>
                      <a:r>
                        <a:rPr lang="vi-VN" sz="1100" dirty="0">
                          <a:effectLst/>
                        </a:rPr>
                        <a:t>-</a:t>
                      </a:r>
                      <a:r>
                        <a:rPr lang="en-US" sz="1100" dirty="0" err="1">
                          <a:effectLst/>
                        </a:rPr>
                        <a:t>Nhà</a:t>
                      </a:r>
                      <a:r>
                        <a:rPr lang="en-US" sz="1100" dirty="0">
                          <a:effectLst/>
                        </a:rPr>
                        <a:t> </a:t>
                      </a:r>
                      <a:r>
                        <a:rPr lang="en-US" sz="1100" dirty="0" err="1">
                          <a:effectLst/>
                        </a:rPr>
                        <a:t>của</a:t>
                      </a:r>
                      <a:r>
                        <a:rPr lang="en-US" sz="1100" dirty="0">
                          <a:effectLst/>
                        </a:rPr>
                        <a:t> </a:t>
                      </a:r>
                      <a:r>
                        <a:rPr lang="en-US" sz="1100" dirty="0" err="1">
                          <a:effectLst/>
                        </a:rPr>
                        <a:t>các</a:t>
                      </a:r>
                      <a:r>
                        <a:rPr lang="en-US" sz="1100" dirty="0">
                          <a:effectLst/>
                        </a:rPr>
                        <a:t> con </a:t>
                      </a:r>
                      <a:r>
                        <a:rPr lang="en-US" sz="1100" dirty="0" err="1">
                          <a:effectLst/>
                        </a:rPr>
                        <a:t>vật</a:t>
                      </a:r>
                      <a:r>
                        <a:rPr lang="en-US" sz="1100" dirty="0">
                          <a:effectLst/>
                        </a:rPr>
                        <a:t> </a:t>
                      </a:r>
                      <a:r>
                        <a:rPr lang="en-US" sz="1100" dirty="0" err="1">
                          <a:effectLst/>
                        </a:rPr>
                        <a:t>nhỏ</a:t>
                      </a:r>
                      <a:r>
                        <a:rPr lang="en-US" sz="1100" dirty="0">
                          <a:effectLst/>
                        </a:rPr>
                        <a:t>.</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10" marR="31010" marT="31010" marB="31010"/>
                </a:tc>
                <a:extLst>
                  <a:ext uri="{0D108BD9-81ED-4DB2-BD59-A6C34878D82A}">
                    <a16:rowId xmlns:a16="http://schemas.microsoft.com/office/drawing/2014/main" val="2968656125"/>
                  </a:ext>
                </a:extLst>
              </a:tr>
              <a:tr h="406026">
                <a:tc>
                  <a:txBody>
                    <a:bodyPr/>
                    <a:lstStyle/>
                    <a:p>
                      <a:pPr algn="just">
                        <a:spcAft>
                          <a:spcPts val="750"/>
                        </a:spcAft>
                      </a:pPr>
                      <a:r>
                        <a:rPr lang="en-SG" sz="1100">
                          <a:effectLst/>
                        </a:rPr>
                        <a:t>Tháng 1</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1010" marR="31010" marT="31010" marB="31010"/>
                </a:tc>
                <a:tc>
                  <a:txBody>
                    <a:bodyPr/>
                    <a:lstStyle/>
                    <a:p>
                      <a:pPr algn="l">
                        <a:spcAft>
                          <a:spcPts val="750"/>
                        </a:spcAft>
                      </a:pPr>
                      <a:r>
                        <a:rPr lang="vi-VN" sz="1100" dirty="0">
                          <a:effectLst/>
                        </a:rPr>
                        <a:t>- In hình lá</a:t>
                      </a:r>
                      <a:endParaRPr lang="en-SG" sz="1000" dirty="0">
                        <a:effectLst/>
                      </a:endParaRPr>
                    </a:p>
                    <a:p>
                      <a:pPr algn="l">
                        <a:spcAft>
                          <a:spcPts val="750"/>
                        </a:spcAft>
                      </a:pPr>
                      <a:r>
                        <a:rPr lang="vi-VN" sz="1100" dirty="0">
                          <a:effectLst/>
                        </a:rPr>
                        <a:t>- Làm Làm hàng rào đẩy được cửa</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10" marR="31010" marT="31010" marB="31010"/>
                </a:tc>
                <a:extLst>
                  <a:ext uri="{0D108BD9-81ED-4DB2-BD59-A6C34878D82A}">
                    <a16:rowId xmlns:a16="http://schemas.microsoft.com/office/drawing/2014/main" val="1046989316"/>
                  </a:ext>
                </a:extLst>
              </a:tr>
              <a:tr h="406026">
                <a:tc>
                  <a:txBody>
                    <a:bodyPr/>
                    <a:lstStyle/>
                    <a:p>
                      <a:pPr algn="just">
                        <a:spcAft>
                          <a:spcPts val="750"/>
                        </a:spcAft>
                      </a:pPr>
                      <a:r>
                        <a:rPr lang="en-SG" sz="1100">
                          <a:effectLst/>
                        </a:rPr>
                        <a:t>Tháng 2</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1010" marR="31010" marT="31010" marB="31010"/>
                </a:tc>
                <a:tc>
                  <a:txBody>
                    <a:bodyPr/>
                    <a:lstStyle/>
                    <a:p>
                      <a:pPr algn="just">
                        <a:spcAft>
                          <a:spcPts val="750"/>
                        </a:spcAft>
                      </a:pPr>
                      <a:r>
                        <a:rPr lang="vi-VN" sz="1100" dirty="0">
                          <a:effectLst/>
                        </a:rPr>
                        <a:t>-</a:t>
                      </a:r>
                      <a:r>
                        <a:rPr lang="en-SG" sz="1100" dirty="0" err="1">
                          <a:effectLst/>
                        </a:rPr>
                        <a:t>Trang</a:t>
                      </a:r>
                      <a:r>
                        <a:rPr lang="en-SG" sz="1100" dirty="0">
                          <a:effectLst/>
                        </a:rPr>
                        <a:t> </a:t>
                      </a:r>
                      <a:r>
                        <a:rPr lang="en-SG" sz="1100" dirty="0" err="1">
                          <a:effectLst/>
                        </a:rPr>
                        <a:t>trí</a:t>
                      </a:r>
                      <a:r>
                        <a:rPr lang="en-SG" sz="1100" dirty="0">
                          <a:effectLst/>
                        </a:rPr>
                        <a:t> </a:t>
                      </a:r>
                      <a:r>
                        <a:rPr lang="en-SG" sz="1100" dirty="0" err="1">
                          <a:effectLst/>
                        </a:rPr>
                        <a:t>góc</a:t>
                      </a:r>
                      <a:r>
                        <a:rPr lang="en-SG" sz="1100" dirty="0">
                          <a:effectLst/>
                        </a:rPr>
                        <a:t> </a:t>
                      </a:r>
                      <a:r>
                        <a:rPr lang="en-SG" sz="1100" dirty="0" err="1">
                          <a:effectLst/>
                        </a:rPr>
                        <a:t>nhỏ</a:t>
                      </a:r>
                      <a:r>
                        <a:rPr lang="en-SG" sz="1100" dirty="0">
                          <a:effectLst/>
                        </a:rPr>
                        <a:t> </a:t>
                      </a:r>
                      <a:r>
                        <a:rPr lang="en-SG" sz="1100" dirty="0" err="1">
                          <a:effectLst/>
                        </a:rPr>
                        <a:t>đón</a:t>
                      </a:r>
                      <a:r>
                        <a:rPr lang="en-SG" sz="1100" dirty="0">
                          <a:effectLst/>
                        </a:rPr>
                        <a:t> </a:t>
                      </a:r>
                      <a:r>
                        <a:rPr lang="en-SG" sz="1100" dirty="0" err="1">
                          <a:effectLst/>
                        </a:rPr>
                        <a:t>Tết</a:t>
                      </a:r>
                      <a:r>
                        <a:rPr lang="en-SG" sz="1100" dirty="0">
                          <a:effectLst/>
                        </a:rPr>
                        <a:t>.</a:t>
                      </a:r>
                      <a:endParaRPr lang="en-SG" sz="1000" dirty="0">
                        <a:effectLst/>
                      </a:endParaRPr>
                    </a:p>
                    <a:p>
                      <a:pPr algn="just">
                        <a:spcAft>
                          <a:spcPts val="750"/>
                        </a:spcAft>
                      </a:pPr>
                      <a:r>
                        <a:rPr lang="vi-VN" sz="1100" dirty="0">
                          <a:effectLst/>
                        </a:rPr>
                        <a:t>-</a:t>
                      </a:r>
                      <a:r>
                        <a:rPr lang="en-SG" sz="1100" dirty="0">
                          <a:effectLst/>
                        </a:rPr>
                        <a:t> </a:t>
                      </a:r>
                      <a:r>
                        <a:rPr lang="en-SG" sz="1100" dirty="0" err="1">
                          <a:effectLst/>
                        </a:rPr>
                        <a:t>Bức</a:t>
                      </a:r>
                      <a:r>
                        <a:rPr lang="en-SG" sz="1100" dirty="0">
                          <a:effectLst/>
                        </a:rPr>
                        <a:t> </a:t>
                      </a:r>
                      <a:r>
                        <a:rPr lang="en-SG" sz="1100" dirty="0" err="1">
                          <a:effectLst/>
                        </a:rPr>
                        <a:t>tranh</a:t>
                      </a:r>
                      <a:r>
                        <a:rPr lang="en-SG" sz="1100" dirty="0">
                          <a:effectLst/>
                        </a:rPr>
                        <a:t> </a:t>
                      </a:r>
                      <a:r>
                        <a:rPr lang="en-SG" sz="1100" dirty="0" err="1">
                          <a:effectLst/>
                        </a:rPr>
                        <a:t>sắc</a:t>
                      </a:r>
                      <a:r>
                        <a:rPr lang="en-SG" sz="1100" dirty="0">
                          <a:effectLst/>
                        </a:rPr>
                        <a:t> </a:t>
                      </a:r>
                      <a:r>
                        <a:rPr lang="en-SG" sz="1100" dirty="0" err="1">
                          <a:effectLst/>
                        </a:rPr>
                        <a:t>màu</a:t>
                      </a:r>
                      <a:r>
                        <a:rPr lang="en-SG" sz="1100" dirty="0">
                          <a:effectLst/>
                        </a:rPr>
                        <a:t>.</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10" marR="31010" marT="31010" marB="31010"/>
                </a:tc>
                <a:extLst>
                  <a:ext uri="{0D108BD9-81ED-4DB2-BD59-A6C34878D82A}">
                    <a16:rowId xmlns:a16="http://schemas.microsoft.com/office/drawing/2014/main" val="2889283393"/>
                  </a:ext>
                </a:extLst>
              </a:tr>
              <a:tr h="611106">
                <a:tc>
                  <a:txBody>
                    <a:bodyPr/>
                    <a:lstStyle/>
                    <a:p>
                      <a:pPr algn="just">
                        <a:spcAft>
                          <a:spcPts val="750"/>
                        </a:spcAft>
                      </a:pPr>
                      <a:r>
                        <a:rPr lang="en-SG" sz="1100">
                          <a:effectLst/>
                        </a:rPr>
                        <a:t>Tháng 3</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1010" marR="31010" marT="31010" marB="31010"/>
                </a:tc>
                <a:tc>
                  <a:txBody>
                    <a:bodyPr/>
                    <a:lstStyle/>
                    <a:p>
                      <a:pPr algn="just">
                        <a:spcAft>
                          <a:spcPts val="750"/>
                        </a:spcAft>
                      </a:pPr>
                      <a:r>
                        <a:rPr lang="en-SG" sz="1100" dirty="0">
                          <a:effectLst/>
                        </a:rPr>
                        <a:t>- </a:t>
                      </a:r>
                      <a:r>
                        <a:rPr lang="en-SG" sz="1100" dirty="0" err="1">
                          <a:effectLst/>
                        </a:rPr>
                        <a:t>Những</a:t>
                      </a:r>
                      <a:r>
                        <a:rPr lang="en-SG" sz="1100" dirty="0">
                          <a:effectLst/>
                        </a:rPr>
                        <a:t> </a:t>
                      </a:r>
                      <a:r>
                        <a:rPr lang="en-SG" sz="1100" dirty="0" err="1">
                          <a:effectLst/>
                        </a:rPr>
                        <a:t>chiếc</a:t>
                      </a:r>
                      <a:r>
                        <a:rPr lang="en-SG" sz="1100" dirty="0">
                          <a:effectLst/>
                        </a:rPr>
                        <a:t> </a:t>
                      </a:r>
                      <a:r>
                        <a:rPr lang="en-SG" sz="1100" dirty="0" err="1">
                          <a:effectLst/>
                        </a:rPr>
                        <a:t>thuyền</a:t>
                      </a:r>
                      <a:r>
                        <a:rPr lang="en-SG" sz="1100" dirty="0">
                          <a:effectLst/>
                        </a:rPr>
                        <a:t>.</a:t>
                      </a:r>
                      <a:endParaRPr lang="en-SG" sz="1000" dirty="0">
                        <a:effectLst/>
                      </a:endParaRPr>
                    </a:p>
                    <a:p>
                      <a:pPr algn="just">
                        <a:spcAft>
                          <a:spcPts val="750"/>
                        </a:spcAft>
                      </a:pPr>
                      <a:r>
                        <a:rPr lang="en-SG" sz="1100" dirty="0">
                          <a:effectLst/>
                        </a:rPr>
                        <a:t>- </a:t>
                      </a:r>
                      <a:r>
                        <a:rPr lang="en-SG" sz="1100" dirty="0" err="1">
                          <a:effectLst/>
                        </a:rPr>
                        <a:t>Tên</a:t>
                      </a:r>
                      <a:r>
                        <a:rPr lang="en-SG" sz="1100" dirty="0">
                          <a:effectLst/>
                        </a:rPr>
                        <a:t> </a:t>
                      </a:r>
                      <a:r>
                        <a:rPr lang="en-SG" sz="1100" dirty="0" err="1">
                          <a:effectLst/>
                        </a:rPr>
                        <a:t>lửa</a:t>
                      </a:r>
                      <a:r>
                        <a:rPr lang="en-SG" sz="1100" dirty="0">
                          <a:effectLst/>
                        </a:rPr>
                        <a:t> </a:t>
                      </a:r>
                      <a:r>
                        <a:rPr lang="en-SG" sz="1100" dirty="0" err="1">
                          <a:effectLst/>
                        </a:rPr>
                        <a:t>bóng</a:t>
                      </a:r>
                      <a:r>
                        <a:rPr lang="en-SG" sz="1100" dirty="0">
                          <a:effectLst/>
                        </a:rPr>
                        <a:t> bay</a:t>
                      </a:r>
                      <a:endParaRPr lang="en-SG" sz="1000" dirty="0">
                        <a:effectLst/>
                      </a:endParaRPr>
                    </a:p>
                    <a:p>
                      <a:pPr algn="just">
                        <a:spcAft>
                          <a:spcPts val="750"/>
                        </a:spcAft>
                      </a:pPr>
                      <a:r>
                        <a:rPr lang="en-SG" sz="1100" dirty="0">
                          <a:effectLst/>
                        </a:rPr>
                        <a:t>- </a:t>
                      </a:r>
                      <a:r>
                        <a:rPr lang="en-SG" sz="1100" dirty="0" err="1">
                          <a:effectLst/>
                        </a:rPr>
                        <a:t>Xây</a:t>
                      </a:r>
                      <a:r>
                        <a:rPr lang="en-SG" sz="1100" dirty="0">
                          <a:effectLst/>
                        </a:rPr>
                        <a:t> </a:t>
                      </a:r>
                      <a:r>
                        <a:rPr lang="en-SG" sz="1100" dirty="0" err="1">
                          <a:effectLst/>
                        </a:rPr>
                        <a:t>ga</a:t>
                      </a:r>
                      <a:r>
                        <a:rPr lang="en-SG" sz="1100" dirty="0">
                          <a:effectLst/>
                        </a:rPr>
                        <a:t> </a:t>
                      </a:r>
                      <a:r>
                        <a:rPr lang="en-SG" sz="1100" dirty="0" err="1">
                          <a:effectLst/>
                        </a:rPr>
                        <a:t>ra</a:t>
                      </a:r>
                      <a:r>
                        <a:rPr lang="en-SG" sz="1100" dirty="0">
                          <a:effectLst/>
                        </a:rPr>
                        <a:t> ô </a:t>
                      </a:r>
                      <a:r>
                        <a:rPr lang="en-SG" sz="1100" dirty="0" err="1">
                          <a:effectLst/>
                        </a:rPr>
                        <a:t>tô</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10" marR="31010" marT="31010" marB="31010"/>
                </a:tc>
                <a:extLst>
                  <a:ext uri="{0D108BD9-81ED-4DB2-BD59-A6C34878D82A}">
                    <a16:rowId xmlns:a16="http://schemas.microsoft.com/office/drawing/2014/main" val="3058709200"/>
                  </a:ext>
                </a:extLst>
              </a:tr>
              <a:tr h="611106">
                <a:tc>
                  <a:txBody>
                    <a:bodyPr/>
                    <a:lstStyle/>
                    <a:p>
                      <a:pPr algn="just">
                        <a:spcAft>
                          <a:spcPts val="750"/>
                        </a:spcAft>
                      </a:pPr>
                      <a:r>
                        <a:rPr lang="en-SG" sz="1100">
                          <a:effectLst/>
                        </a:rPr>
                        <a:t>Tháng 4</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1010" marR="31010" marT="31010" marB="31010"/>
                </a:tc>
                <a:tc>
                  <a:txBody>
                    <a:bodyPr/>
                    <a:lstStyle/>
                    <a:p>
                      <a:pPr algn="just">
                        <a:spcAft>
                          <a:spcPts val="750"/>
                        </a:spcAft>
                      </a:pPr>
                      <a:r>
                        <a:rPr lang="en-SG" sz="1100" dirty="0">
                          <a:effectLst/>
                        </a:rPr>
                        <a:t>- Chong </a:t>
                      </a:r>
                      <a:r>
                        <a:rPr lang="en-SG" sz="1100" dirty="0" err="1">
                          <a:effectLst/>
                        </a:rPr>
                        <a:t>chóng</a:t>
                      </a:r>
                      <a:r>
                        <a:rPr lang="en-SG" sz="1100" dirty="0">
                          <a:effectLst/>
                        </a:rPr>
                        <a:t> </a:t>
                      </a:r>
                      <a:r>
                        <a:rPr lang="en-SG" sz="1100" dirty="0" err="1">
                          <a:effectLst/>
                        </a:rPr>
                        <a:t>gió</a:t>
                      </a:r>
                      <a:endParaRPr lang="en-SG" sz="1000" dirty="0">
                        <a:effectLst/>
                      </a:endParaRPr>
                    </a:p>
                    <a:p>
                      <a:pPr algn="just">
                        <a:spcAft>
                          <a:spcPts val="750"/>
                        </a:spcAft>
                      </a:pPr>
                      <a:r>
                        <a:rPr lang="vi-VN" sz="1100" dirty="0">
                          <a:effectLst/>
                        </a:rPr>
                        <a:t>- Nhà nổi</a:t>
                      </a:r>
                      <a:endParaRPr lang="en-SG" sz="1000" dirty="0">
                        <a:effectLst/>
                      </a:endParaRPr>
                    </a:p>
                    <a:p>
                      <a:pPr algn="just">
                        <a:spcAft>
                          <a:spcPts val="750"/>
                        </a:spcAft>
                      </a:pPr>
                      <a:r>
                        <a:rPr lang="vi-VN" sz="1100" dirty="0">
                          <a:effectLst/>
                        </a:rPr>
                        <a:t>-Máy làm kem</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10" marR="31010" marT="31010" marB="31010"/>
                </a:tc>
                <a:extLst>
                  <a:ext uri="{0D108BD9-81ED-4DB2-BD59-A6C34878D82A}">
                    <a16:rowId xmlns:a16="http://schemas.microsoft.com/office/drawing/2014/main" val="3860895147"/>
                  </a:ext>
                </a:extLst>
              </a:tr>
              <a:tr h="200945">
                <a:tc>
                  <a:txBody>
                    <a:bodyPr/>
                    <a:lstStyle/>
                    <a:p>
                      <a:pPr algn="just">
                        <a:spcAft>
                          <a:spcPts val="750"/>
                        </a:spcAft>
                      </a:pPr>
                      <a:r>
                        <a:rPr lang="en-SG" sz="1100">
                          <a:effectLst/>
                        </a:rPr>
                        <a:t>Tháng 5</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1010" marR="31010" marT="31010" marB="31010"/>
                </a:tc>
                <a:tc>
                  <a:txBody>
                    <a:bodyPr/>
                    <a:lstStyle/>
                    <a:p>
                      <a:pPr algn="just">
                        <a:spcAft>
                          <a:spcPts val="750"/>
                        </a:spcAft>
                      </a:pPr>
                      <a:r>
                        <a:rPr lang="en-SG" sz="1100" dirty="0">
                          <a:effectLst/>
                        </a:rPr>
                        <a:t>- </a:t>
                      </a:r>
                      <a:r>
                        <a:rPr lang="en-SG" sz="1100" dirty="0" err="1">
                          <a:effectLst/>
                        </a:rPr>
                        <a:t>Thùng</a:t>
                      </a:r>
                      <a:r>
                        <a:rPr lang="en-SG" sz="1100" dirty="0">
                          <a:effectLst/>
                        </a:rPr>
                        <a:t> </a:t>
                      </a:r>
                      <a:r>
                        <a:rPr lang="en-SG" sz="1100" dirty="0" err="1">
                          <a:effectLst/>
                        </a:rPr>
                        <a:t>rác</a:t>
                      </a:r>
                      <a:r>
                        <a:rPr lang="en-SG" sz="1100" dirty="0">
                          <a:effectLst/>
                        </a:rPr>
                        <a:t> </a:t>
                      </a:r>
                      <a:r>
                        <a:rPr lang="en-SG" sz="1100" dirty="0" err="1">
                          <a:effectLst/>
                        </a:rPr>
                        <a:t>thông</a:t>
                      </a:r>
                      <a:r>
                        <a:rPr lang="en-SG" sz="1100" dirty="0">
                          <a:effectLst/>
                        </a:rPr>
                        <a:t> minh</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10" marR="31010" marT="31010" marB="31010"/>
                </a:tc>
                <a:extLst>
                  <a:ext uri="{0D108BD9-81ED-4DB2-BD59-A6C34878D82A}">
                    <a16:rowId xmlns:a16="http://schemas.microsoft.com/office/drawing/2014/main" val="1272282196"/>
                  </a:ext>
                </a:extLst>
              </a:tr>
            </a:tbl>
          </a:graphicData>
        </a:graphic>
      </p:graphicFrame>
      <p:sp>
        <p:nvSpPr>
          <p:cNvPr id="3" name="Rectangle 1"/>
          <p:cNvSpPr>
            <a:spLocks noChangeArrowheads="1"/>
          </p:cNvSpPr>
          <p:nvPr/>
        </p:nvSpPr>
        <p:spPr bwMode="auto">
          <a:xfrm>
            <a:off x="9867052" y="302523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SG"/>
          </a:p>
        </p:txBody>
      </p:sp>
    </p:spTree>
    <p:extLst>
      <p:ext uri="{BB962C8B-B14F-4D97-AF65-F5344CB8AC3E}">
        <p14:creationId xmlns:p14="http://schemas.microsoft.com/office/powerpoint/2010/main" val="247216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5017476" y="386082"/>
            <a:ext cx="3443618" cy="400110"/>
          </a:xfrm>
          <a:prstGeom prst="rect">
            <a:avLst/>
          </a:prstGeom>
        </p:spPr>
        <p:txBody>
          <a:bodyPr wrap="square">
            <a:spAutoFit/>
          </a:bodyPr>
          <a:lstStyle/>
          <a:p>
            <a:r>
              <a:rPr lang="en-US" sz="2000" b="1" dirty="0">
                <a:solidFill>
                  <a:srgbClr val="FF0000"/>
                </a:solidFill>
                <a:latin typeface="Times New Roman" panose="02020603050405020304" pitchFamily="18" charset="0"/>
                <a:cs typeface="Times New Roman" panose="02020603050405020304" pitchFamily="18" charset="0"/>
              </a:rPr>
              <a:t>II. GIẢI QUYẾT VẤN ĐỀ:</a:t>
            </a:r>
            <a:endParaRPr lang="en-SG" sz="2000" dirty="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2430703" y="786192"/>
            <a:ext cx="8854832" cy="369332"/>
          </a:xfrm>
          <a:prstGeom prst="rect">
            <a:avLst/>
          </a:prstGeom>
        </p:spPr>
        <p:txBody>
          <a:bodyPr wrap="square">
            <a:spAutoFit/>
          </a:bodyPr>
          <a:lstStyle/>
          <a:p>
            <a:r>
              <a:rPr lang="vi-VN" b="1" dirty="0">
                <a:solidFill>
                  <a:srgbClr val="0070C0"/>
                </a:solidFill>
                <a:latin typeface="+mj-lt"/>
              </a:rPr>
              <a:t>3 . Các biện pháp đã tiến hành :</a:t>
            </a:r>
          </a:p>
        </p:txBody>
      </p:sp>
      <p:sp>
        <p:nvSpPr>
          <p:cNvPr id="7" name="Rectangle 6"/>
          <p:cNvSpPr/>
          <p:nvPr/>
        </p:nvSpPr>
        <p:spPr>
          <a:xfrm>
            <a:off x="2430703" y="1155524"/>
            <a:ext cx="8854832" cy="369332"/>
          </a:xfrm>
          <a:prstGeom prst="rect">
            <a:avLst/>
          </a:prstGeom>
        </p:spPr>
        <p:txBody>
          <a:bodyPr wrap="square">
            <a:spAutoFit/>
          </a:bodyPr>
          <a:lstStyle/>
          <a:p>
            <a:r>
              <a:rPr lang="en-US" dirty="0"/>
              <a:t> </a:t>
            </a:r>
            <a:r>
              <a:rPr lang="en-US" b="1" dirty="0">
                <a:latin typeface="Times New Roman" panose="02020603050405020304" pitchFamily="18" charset="0"/>
                <a:cs typeface="Times New Roman" panose="02020603050405020304" pitchFamily="18" charset="0"/>
              </a:rPr>
              <a:t>3.2. </a:t>
            </a:r>
            <a:r>
              <a:rPr lang="vi-VN" b="1" dirty="0">
                <a:latin typeface="Times New Roman" panose="02020603050405020304" pitchFamily="18" charset="0"/>
                <a:cs typeface="Times New Roman" panose="02020603050405020304" pitchFamily="18" charset="0"/>
              </a:rPr>
              <a:t>Ứng dụng phương pháp steam vào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hoạt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động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trong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ngày</a:t>
            </a:r>
            <a:r>
              <a:rPr lang="vi-VN" b="1" dirty="0">
                <a:latin typeface="Times New Roman" panose="02020603050405020304" pitchFamily="18" charset="0"/>
                <a:cs typeface="Times New Roman" panose="02020603050405020304" pitchFamily="18" charset="0"/>
              </a:rPr>
              <a:t>: </a:t>
            </a:r>
            <a:endParaRPr lang="en-SG" dirty="0">
              <a:latin typeface="Times New Roman" panose="02020603050405020304" pitchFamily="18" charset="0"/>
              <a:cs typeface="Times New Roman" panose="02020603050405020304" pitchFamily="18" charset="0"/>
            </a:endParaRPr>
          </a:p>
        </p:txBody>
      </p:sp>
      <p:sp>
        <p:nvSpPr>
          <p:cNvPr id="6" name="Rectangle 5"/>
          <p:cNvSpPr/>
          <p:nvPr/>
        </p:nvSpPr>
        <p:spPr>
          <a:xfrm>
            <a:off x="2430703" y="1524856"/>
            <a:ext cx="9350026" cy="3139321"/>
          </a:xfrm>
          <a:prstGeom prst="rect">
            <a:avLst/>
          </a:prstGeom>
        </p:spPr>
        <p:txBody>
          <a:bodyPr wrap="square">
            <a:spAutoFit/>
          </a:bodyPr>
          <a:lstStyle/>
          <a:p>
            <a:pPr marL="285750" indent="-285750" algn="just">
              <a:buFont typeface="Arial" panose="020B0604020202020204" pitchFamily="34" charset="0"/>
              <a:buChar char="•"/>
            </a:pPr>
            <a:r>
              <a:rPr lang="en-US" b="1" u="sng" dirty="0" err="1">
                <a:latin typeface="Times New Roman" panose="02020603050405020304" pitchFamily="18" charset="0"/>
                <a:cs typeface="Times New Roman" panose="02020603050405020304" pitchFamily="18" charset="0"/>
              </a:rPr>
              <a:t>Hoạt</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động</a:t>
            </a:r>
            <a:r>
              <a:rPr lang="vi-VN" b="1" u="sng" dirty="0">
                <a:latin typeface="Times New Roman" panose="02020603050405020304" pitchFamily="18" charset="0"/>
                <a:cs typeface="Times New Roman" panose="02020603050405020304" pitchFamily="18" charset="0"/>
              </a:rPr>
              <a:t> ngoài trời</a:t>
            </a:r>
            <a:r>
              <a:rPr lang="en-US" b="1" u="sng" dirty="0">
                <a:latin typeface="Times New Roman" panose="02020603050405020304" pitchFamily="18" charset="0"/>
                <a:cs typeface="Times New Roman" panose="02020603050405020304" pitchFamily="18" charset="0"/>
              </a:rPr>
              <a:t> </a:t>
            </a:r>
            <a:r>
              <a:rPr lang="vi-VN" b="1" u="sng" dirty="0">
                <a:latin typeface="Times New Roman" panose="02020603050405020304" pitchFamily="18" charset="0"/>
                <a:cs typeface="Times New Roman" panose="02020603050405020304" pitchFamily="18" charset="0"/>
              </a:rPr>
              <a:t>:</a:t>
            </a:r>
          </a:p>
          <a:p>
            <a:pPr algn="just"/>
            <a:endParaRPr lang="en-SG"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ngoài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muốn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a:t>
            </a:r>
            <a:endParaRPr lang="en-SG"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t>
            </a:r>
            <a:r>
              <a:rPr lang="vi-VN" dirty="0">
                <a:latin typeface="Times New Roman" panose="02020603050405020304" pitchFamily="18" charset="0"/>
                <a:cs typeface="Times New Roman" panose="02020603050405020304" pitchFamily="18" charset="0"/>
              </a:rPr>
              <a:t>Thí nghiệm : </a:t>
            </a:r>
            <a:r>
              <a:rPr lang="en-US" dirty="0">
                <a:latin typeface="Times New Roman" panose="02020603050405020304" pitchFamily="18" charset="0"/>
                <a:cs typeface="Times New Roman" panose="02020603050405020304" pitchFamily="18" charset="0"/>
              </a:rPr>
              <a:t>Cho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khoa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mỗi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nghiệm</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-Chơi tự do theo nhóm :</a:t>
            </a:r>
            <a:r>
              <a:rPr lang="en-US" dirty="0">
                <a:latin typeface="Times New Roman" panose="02020603050405020304" pitchFamily="18" charset="0"/>
                <a:cs typeface="Times New Roman" panose="02020603050405020304" pitchFamily="18" charset="0"/>
              </a:rPr>
              <a:t> Cho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trò</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đồ chơi , với lá cây ,...</a:t>
            </a:r>
            <a:endParaRPr lang="en-SG"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a:t>
            </a:r>
            <a:r>
              <a:rPr lang="vi-VN" dirty="0">
                <a:latin typeface="Times New Roman" panose="02020603050405020304" pitchFamily="18" charset="0"/>
                <a:cs typeface="Times New Roman" panose="02020603050405020304" pitchFamily="18" charset="0"/>
              </a:rPr>
              <a:t>Quan sát : Trẻ quan sát các sự vật hiện tượng  từ đó ghi nhớ , tưởng tượng và đưa vào bản vẽ thiết kế của mình .</a:t>
            </a:r>
            <a:endParaRPr lang="en-SG"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Giao lưu nghệ thuật </a:t>
            </a:r>
            <a:r>
              <a:rPr lang="en-US" dirty="0">
                <a:latin typeface="Times New Roman" panose="02020603050405020304" pitchFamily="18" charset="0"/>
                <a:cs typeface="Times New Roman" panose="02020603050405020304" pitchFamily="18" charset="0"/>
              </a:rPr>
              <a:t>:</a:t>
            </a:r>
            <a:r>
              <a:rPr lang="vi-VN" dirty="0">
                <a:latin typeface="Times New Roman" panose="02020603050405020304" pitchFamily="18" charset="0"/>
                <a:cs typeface="Times New Roman" panose="02020603050405020304" pitchFamily="18" charset="0"/>
              </a:rPr>
              <a:t> thi vẽ tranh , trưng bày và thuyết trình sản phẩm </a:t>
            </a:r>
            <a:r>
              <a:rPr lang="en-US" dirty="0">
                <a:latin typeface="Times New Roman" panose="02020603050405020304" pitchFamily="18" charset="0"/>
                <a:cs typeface="Times New Roman" panose="02020603050405020304" pitchFamily="18" charset="0"/>
              </a:rPr>
              <a:t> </a:t>
            </a:r>
            <a:endParaRPr lang="en-SG" dirty="0">
              <a:latin typeface="Times New Roman" panose="02020603050405020304" pitchFamily="18" charset="0"/>
              <a:cs typeface="Times New Roman" panose="02020603050405020304" pitchFamily="18" charset="0"/>
            </a:endParaRPr>
          </a:p>
          <a:p>
            <a:endParaRPr lang="en-S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5215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5017476" y="386082"/>
            <a:ext cx="3443618" cy="400110"/>
          </a:xfrm>
          <a:prstGeom prst="rect">
            <a:avLst/>
          </a:prstGeom>
        </p:spPr>
        <p:txBody>
          <a:bodyPr wrap="square">
            <a:spAutoFit/>
          </a:bodyPr>
          <a:lstStyle/>
          <a:p>
            <a:r>
              <a:rPr lang="en-US" sz="2000" b="1" dirty="0">
                <a:solidFill>
                  <a:srgbClr val="FF0000"/>
                </a:solidFill>
                <a:latin typeface="Times New Roman" panose="02020603050405020304" pitchFamily="18" charset="0"/>
                <a:cs typeface="Times New Roman" panose="02020603050405020304" pitchFamily="18" charset="0"/>
              </a:rPr>
              <a:t>II. GIẢI QUYẾT VẤN ĐỀ:</a:t>
            </a:r>
            <a:endParaRPr lang="en-SG" sz="2000" dirty="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2430703" y="786192"/>
            <a:ext cx="8854832" cy="369332"/>
          </a:xfrm>
          <a:prstGeom prst="rect">
            <a:avLst/>
          </a:prstGeom>
        </p:spPr>
        <p:txBody>
          <a:bodyPr wrap="square">
            <a:spAutoFit/>
          </a:bodyPr>
          <a:lstStyle/>
          <a:p>
            <a:r>
              <a:rPr lang="vi-VN" b="1" dirty="0">
                <a:solidFill>
                  <a:srgbClr val="0070C0"/>
                </a:solidFill>
                <a:latin typeface="+mj-lt"/>
              </a:rPr>
              <a:t>3 . Các biện pháp đã tiến hành :</a:t>
            </a:r>
          </a:p>
        </p:txBody>
      </p:sp>
      <p:sp>
        <p:nvSpPr>
          <p:cNvPr id="7" name="Rectangle 6"/>
          <p:cNvSpPr/>
          <p:nvPr/>
        </p:nvSpPr>
        <p:spPr>
          <a:xfrm>
            <a:off x="2430703" y="1155524"/>
            <a:ext cx="8854832" cy="369332"/>
          </a:xfrm>
          <a:prstGeom prst="rect">
            <a:avLst/>
          </a:prstGeom>
        </p:spPr>
        <p:txBody>
          <a:bodyPr wrap="square">
            <a:spAutoFit/>
          </a:bodyPr>
          <a:lstStyle/>
          <a:p>
            <a:r>
              <a:rPr lang="en-US" dirty="0"/>
              <a:t> </a:t>
            </a:r>
            <a:r>
              <a:rPr lang="en-US" b="1" dirty="0">
                <a:latin typeface="Times New Roman" panose="02020603050405020304" pitchFamily="18" charset="0"/>
                <a:cs typeface="Times New Roman" panose="02020603050405020304" pitchFamily="18" charset="0"/>
              </a:rPr>
              <a:t>3.2. </a:t>
            </a:r>
            <a:r>
              <a:rPr lang="vi-VN" b="1" dirty="0">
                <a:latin typeface="Times New Roman" panose="02020603050405020304" pitchFamily="18" charset="0"/>
                <a:cs typeface="Times New Roman" panose="02020603050405020304" pitchFamily="18" charset="0"/>
              </a:rPr>
              <a:t>Ứng dụng phương pháp steam vào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hoạt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động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trong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ngày</a:t>
            </a:r>
            <a:r>
              <a:rPr lang="vi-VN" b="1" dirty="0">
                <a:latin typeface="Times New Roman" panose="02020603050405020304" pitchFamily="18" charset="0"/>
                <a:cs typeface="Times New Roman" panose="02020603050405020304" pitchFamily="18" charset="0"/>
              </a:rPr>
              <a:t>: </a:t>
            </a:r>
            <a:endParaRPr lang="en-SG" dirty="0">
              <a:latin typeface="Times New Roman" panose="02020603050405020304" pitchFamily="18" charset="0"/>
              <a:cs typeface="Times New Roman" panose="02020603050405020304" pitchFamily="18" charset="0"/>
            </a:endParaRPr>
          </a:p>
        </p:txBody>
      </p:sp>
      <p:sp>
        <p:nvSpPr>
          <p:cNvPr id="6" name="Rectangle 5"/>
          <p:cNvSpPr/>
          <p:nvPr/>
        </p:nvSpPr>
        <p:spPr>
          <a:xfrm>
            <a:off x="2430703" y="1524856"/>
            <a:ext cx="9350026" cy="2862322"/>
          </a:xfrm>
          <a:prstGeom prst="rect">
            <a:avLst/>
          </a:prstGeom>
        </p:spPr>
        <p:txBody>
          <a:bodyPr wrap="square">
            <a:spAutoFit/>
          </a:bodyPr>
          <a:lstStyle/>
          <a:p>
            <a:pPr algn="just"/>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Hoạt</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động</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chiều</a:t>
            </a:r>
            <a:r>
              <a:rPr lang="en-US" b="1" u="sng"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dung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cô</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ảnh</a:t>
            </a:r>
            <a:r>
              <a:rPr lang="en-US" dirty="0">
                <a:latin typeface="Times New Roman" panose="02020603050405020304" pitchFamily="18" charset="0"/>
                <a:cs typeface="Times New Roman" panose="02020603050405020304" pitchFamily="18" charset="0"/>
              </a:rPr>
              <a:t> minh </a:t>
            </a:r>
            <a:r>
              <a:rPr lang="en-US" dirty="0" err="1">
                <a:latin typeface="Times New Roman" panose="02020603050405020304" pitchFamily="18" charset="0"/>
                <a:cs typeface="Times New Roman" panose="02020603050405020304" pitchFamily="18" charset="0"/>
              </a:rPr>
              <a:t>hoạ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video clip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phẩm</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 Cho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rút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khoa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nghiệm</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Cho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trò</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trắc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luyện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dung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trò</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giữa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nhóm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chơi</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4294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4798270" y="1003801"/>
            <a:ext cx="3443618" cy="400110"/>
          </a:xfrm>
          <a:prstGeom prst="rect">
            <a:avLst/>
          </a:prstGeom>
        </p:spPr>
        <p:txBody>
          <a:bodyPr wrap="square">
            <a:spAutoFit/>
          </a:bodyPr>
          <a:lstStyle/>
          <a:p>
            <a:r>
              <a:rPr lang="en-US" sz="2000" b="1" dirty="0">
                <a:solidFill>
                  <a:srgbClr val="FF0000"/>
                </a:solidFill>
                <a:latin typeface="Times New Roman" panose="02020603050405020304" pitchFamily="18" charset="0"/>
                <a:cs typeface="Times New Roman" panose="02020603050405020304" pitchFamily="18" charset="0"/>
              </a:rPr>
              <a:t>II. GIẢI QUYẾT VẤN ĐỀ:</a:t>
            </a:r>
            <a:endParaRPr lang="en-SG" sz="2000" dirty="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760560" y="1749624"/>
            <a:ext cx="8854832" cy="369332"/>
          </a:xfrm>
          <a:prstGeom prst="rect">
            <a:avLst/>
          </a:prstGeom>
        </p:spPr>
        <p:txBody>
          <a:bodyPr wrap="square">
            <a:spAutoFit/>
          </a:bodyPr>
          <a:lstStyle/>
          <a:p>
            <a:r>
              <a:rPr lang="vi-VN" b="1" dirty="0">
                <a:solidFill>
                  <a:srgbClr val="0070C0"/>
                </a:solidFill>
                <a:latin typeface="+mj-lt"/>
              </a:rPr>
              <a:t>3 . Các biện pháp đã tiến hành :</a:t>
            </a:r>
          </a:p>
        </p:txBody>
      </p:sp>
      <p:sp>
        <p:nvSpPr>
          <p:cNvPr id="7" name="Rectangle 6"/>
          <p:cNvSpPr/>
          <p:nvPr/>
        </p:nvSpPr>
        <p:spPr>
          <a:xfrm>
            <a:off x="1668584" y="2207174"/>
            <a:ext cx="8854832" cy="369332"/>
          </a:xfrm>
          <a:prstGeom prst="rect">
            <a:avLst/>
          </a:prstGeom>
        </p:spPr>
        <p:txBody>
          <a:bodyPr wrap="square">
            <a:spAutoFit/>
          </a:bodyPr>
          <a:lstStyle/>
          <a:p>
            <a:r>
              <a:rPr lang="en-US" dirty="0"/>
              <a:t> </a:t>
            </a:r>
            <a:r>
              <a:rPr lang="en-US" b="1" dirty="0">
                <a:latin typeface="Times New Roman" panose="02020603050405020304" pitchFamily="18" charset="0"/>
                <a:cs typeface="Times New Roman" panose="02020603050405020304" pitchFamily="18" charset="0"/>
              </a:rPr>
              <a:t>3.3. </a:t>
            </a:r>
            <a:r>
              <a:rPr lang="en-US" b="1" dirty="0" err="1">
                <a:latin typeface="Times New Roman" panose="02020603050405020304" pitchFamily="18" charset="0"/>
                <a:cs typeface="Times New Roman" panose="02020603050405020304" pitchFamily="18" charset="0"/>
              </a:rPr>
              <a:t>Phối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kết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hợp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với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phụ</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huynh</a:t>
            </a:r>
            <a:endParaRPr lang="en-SG" dirty="0">
              <a:latin typeface="Times New Roman" panose="02020603050405020304" pitchFamily="18" charset="0"/>
              <a:cs typeface="Times New Roman" panose="02020603050405020304" pitchFamily="18" charset="0"/>
            </a:endParaRPr>
          </a:p>
        </p:txBody>
      </p:sp>
      <p:sp>
        <p:nvSpPr>
          <p:cNvPr id="6" name="Rectangle 5"/>
          <p:cNvSpPr/>
          <p:nvPr/>
        </p:nvSpPr>
        <p:spPr>
          <a:xfrm>
            <a:off x="1760560" y="2664724"/>
            <a:ext cx="9350026" cy="2031325"/>
          </a:xfrm>
          <a:prstGeom prst="rect">
            <a:avLst/>
          </a:prstGeom>
        </p:spPr>
        <p:txBody>
          <a:bodyPr wrap="square">
            <a:spAutoFit/>
          </a:bodyPr>
          <a:lstStyle/>
          <a:p>
            <a:pPr algn="just"/>
            <a:r>
              <a:rPr lang="da-DK" dirty="0">
                <a:latin typeface="Times New Roman" panose="02020603050405020304" pitchFamily="18" charset="0"/>
                <a:cs typeface="Times New Roman" panose="02020603050405020304" pitchFamily="18" charset="0"/>
              </a:rPr>
              <a:t>Trong năm học này, lớp chúng tôi được phụ huynh quan tâm ủng hộ nhiệt tình về mọi mặt.</a:t>
            </a:r>
            <a:endParaRPr lang="en-SG" dirty="0">
              <a:latin typeface="Times New Roman" panose="02020603050405020304" pitchFamily="18" charset="0"/>
              <a:cs typeface="Times New Roman" panose="02020603050405020304" pitchFamily="18" charset="0"/>
            </a:endParaRPr>
          </a:p>
          <a:p>
            <a:pPr algn="just"/>
            <a:r>
              <a:rPr lang="da-DK" dirty="0">
                <a:latin typeface="Times New Roman" panose="02020603050405020304" pitchFamily="18" charset="0"/>
                <a:cs typeface="Times New Roman" panose="02020603050405020304" pitchFamily="18" charset="0"/>
              </a:rPr>
              <a:t> - Phụ huynh phối hợp về mặt cung cấp kiến thức cho trẻ về các nội dung mà giáo viên yêu cầu trẻ phải chuẩn bị để chia sẻ trong các hoạt động.</a:t>
            </a:r>
            <a:endParaRPr lang="en-SG" dirty="0">
              <a:latin typeface="Times New Roman" panose="02020603050405020304" pitchFamily="18" charset="0"/>
              <a:cs typeface="Times New Roman" panose="02020603050405020304" pitchFamily="18" charset="0"/>
            </a:endParaRPr>
          </a:p>
          <a:p>
            <a:pPr algn="just"/>
            <a:r>
              <a:rPr lang="da-DK" dirty="0">
                <a:latin typeface="Times New Roman" panose="02020603050405020304" pitchFamily="18" charset="0"/>
                <a:cs typeface="Times New Roman" panose="02020603050405020304" pitchFamily="18" charset="0"/>
              </a:rPr>
              <a:t>- Hoạt động STEAM là để phát triển sự sáng tạo của trẻ nên đồ dùng, nguyên liệu cho trẻ là vô cùng quan trọng. Ở mỗi chủ đề hoạt động khác nhau, các con cần những nguyên liệu phong phú để hoạt động, phụ huynh luôn tích cực để tạo điều kiện cho cô và trẻ hoạt động tốt nhất. Ngoài ra phụ huynh lớp còn rất nhiệt tình khi chuẩn bị đồ dùng</a:t>
            </a:r>
            <a:r>
              <a:rPr lang="vi-VN" dirty="0">
                <a:latin typeface="Times New Roman" panose="02020603050405020304" pitchFamily="18" charset="0"/>
                <a:cs typeface="Times New Roman" panose="02020603050405020304" pitchFamily="18" charset="0"/>
              </a:rPr>
              <a:t> </a:t>
            </a:r>
            <a:r>
              <a:rPr lang="da-DK" dirty="0">
                <a:latin typeface="Times New Roman" panose="02020603050405020304" pitchFamily="18" charset="0"/>
                <a:cs typeface="Times New Roman" panose="02020603050405020304" pitchFamily="18" charset="0"/>
              </a:rPr>
              <a:t>cùng con </a:t>
            </a:r>
            <a:r>
              <a:rPr lang="vi-VN"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320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5017476" y="386082"/>
            <a:ext cx="3443618" cy="400110"/>
          </a:xfrm>
          <a:prstGeom prst="rect">
            <a:avLst/>
          </a:prstGeom>
        </p:spPr>
        <p:txBody>
          <a:bodyPr wrap="square">
            <a:spAutoFit/>
          </a:bodyPr>
          <a:lstStyle/>
          <a:p>
            <a:r>
              <a:rPr lang="en-US" sz="2000" b="1" dirty="0">
                <a:solidFill>
                  <a:srgbClr val="FF0000"/>
                </a:solidFill>
                <a:latin typeface="Times New Roman" panose="02020603050405020304" pitchFamily="18" charset="0"/>
                <a:cs typeface="Times New Roman" panose="02020603050405020304" pitchFamily="18" charset="0"/>
              </a:rPr>
              <a:t>II. GIẢI QUYẾT VẤN ĐỀ:</a:t>
            </a:r>
            <a:endParaRPr lang="en-SG" sz="2000" dirty="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2430703" y="786192"/>
            <a:ext cx="8854832" cy="369332"/>
          </a:xfrm>
          <a:prstGeom prst="rect">
            <a:avLst/>
          </a:prstGeom>
        </p:spPr>
        <p:txBody>
          <a:bodyPr wrap="square">
            <a:spAutoFit/>
          </a:bodyPr>
          <a:lstStyle/>
          <a:p>
            <a:r>
              <a:rPr lang="vi-VN" b="1" dirty="0">
                <a:solidFill>
                  <a:srgbClr val="0070C0"/>
                </a:solidFill>
                <a:latin typeface="+mj-lt"/>
              </a:rPr>
              <a:t>4. Hiệu quả sáng kiến kinh nghiệm  :</a:t>
            </a:r>
          </a:p>
        </p:txBody>
      </p:sp>
      <p:sp>
        <p:nvSpPr>
          <p:cNvPr id="7" name="Rectangle 6"/>
          <p:cNvSpPr/>
          <p:nvPr/>
        </p:nvSpPr>
        <p:spPr>
          <a:xfrm>
            <a:off x="2430703" y="1155524"/>
            <a:ext cx="8854832" cy="1200329"/>
          </a:xfrm>
          <a:prstGeom prst="rect">
            <a:avLst/>
          </a:prstGeom>
        </p:spPr>
        <p:txBody>
          <a:bodyPr wrap="square">
            <a:spAutoFit/>
          </a:bodyPr>
          <a:lstStyle/>
          <a:p>
            <a:pPr algn="just"/>
            <a:r>
              <a:rPr lang="en-US" dirty="0"/>
              <a:t> </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Với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trẻ</a:t>
            </a:r>
            <a:r>
              <a:rPr lang="en-US" b="1" i="1"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pPr algn="just"/>
            <a:r>
              <a:rPr lang="en-US" b="1"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tưởng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hơn</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say </a:t>
            </a:r>
            <a:r>
              <a:rPr lang="en-US" dirty="0" err="1">
                <a:latin typeface="Times New Roman" panose="02020603050405020304" pitchFamily="18" charset="0"/>
                <a:cs typeface="Times New Roman" panose="02020603050405020304" pitchFamily="18" charset="0"/>
              </a:rPr>
              <a:t>mê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việc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phẩm</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nhóm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tốt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hơn</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p:txBody>
      </p:sp>
      <p:sp>
        <p:nvSpPr>
          <p:cNvPr id="6" name="Rectangle 5"/>
          <p:cNvSpPr/>
          <p:nvPr/>
        </p:nvSpPr>
        <p:spPr>
          <a:xfrm>
            <a:off x="2355547" y="2355853"/>
            <a:ext cx="9350026" cy="1477328"/>
          </a:xfrm>
          <a:prstGeom prst="rect">
            <a:avLst/>
          </a:prstGeom>
        </p:spPr>
        <p:txBody>
          <a:bodyPr wrap="square">
            <a:spAutoFit/>
          </a:bodyPr>
          <a:lstStyle/>
          <a:p>
            <a:pPr algn="just"/>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Với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bản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thân</a:t>
            </a:r>
            <a:r>
              <a:rPr lang="en-US" b="1" i="1"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rút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việc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STEAM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khoa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nhiên</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việc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cứu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ngoài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dung </a:t>
            </a:r>
            <a:r>
              <a:rPr lang="en-US" dirty="0" err="1">
                <a:latin typeface="Times New Roman" panose="02020603050405020304" pitchFamily="18" charset="0"/>
                <a:cs typeface="Times New Roman" panose="02020603050405020304" pitchFamily="18" charset="0"/>
              </a:rPr>
              <a:t>chương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tìm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p:txBody>
      </p:sp>
      <p:sp>
        <p:nvSpPr>
          <p:cNvPr id="9" name="Rectangle 8"/>
          <p:cNvSpPr/>
          <p:nvPr/>
        </p:nvSpPr>
        <p:spPr>
          <a:xfrm>
            <a:off x="2430703" y="3833181"/>
            <a:ext cx="9350026" cy="923330"/>
          </a:xfrm>
          <a:prstGeom prst="rect">
            <a:avLst/>
          </a:prstGeom>
        </p:spPr>
        <p:txBody>
          <a:bodyPr wrap="square">
            <a:spAutoFit/>
          </a:bodyPr>
          <a:lstStyle/>
          <a:p>
            <a:pPr algn="just"/>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Với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phụ</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huynh</a:t>
            </a:r>
            <a:r>
              <a:rPr lang="en-US" b="1" i="1"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huynh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giới</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2285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6"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5017476" y="386082"/>
            <a:ext cx="4139050" cy="400110"/>
          </a:xfrm>
          <a:prstGeom prst="rect">
            <a:avLst/>
          </a:prstGeom>
        </p:spPr>
        <p:txBody>
          <a:bodyPr wrap="square">
            <a:spAutoFit/>
          </a:bodyPr>
          <a:lstStyle/>
          <a:p>
            <a:r>
              <a:rPr lang="en-US" sz="2000" b="1" dirty="0">
                <a:solidFill>
                  <a:srgbClr val="FF0000"/>
                </a:solidFill>
                <a:latin typeface="Times New Roman" panose="02020603050405020304" pitchFamily="18" charset="0"/>
                <a:cs typeface="Times New Roman" panose="02020603050405020304" pitchFamily="18" charset="0"/>
              </a:rPr>
              <a:t>II</a:t>
            </a:r>
            <a:r>
              <a:rPr lang="vi-VN" sz="2000" b="1" dirty="0">
                <a:solidFill>
                  <a:srgbClr val="FF0000"/>
                </a:solidFill>
                <a:latin typeface="Times New Roman" panose="02020603050405020304" pitchFamily="18" charset="0"/>
                <a:cs typeface="Times New Roman" panose="02020603050405020304" pitchFamily="18" charset="0"/>
              </a:rPr>
              <a:t>I . KẾT LUẬN VÀ KIẾN NGHỊ </a:t>
            </a:r>
            <a:r>
              <a:rPr lang="en-US" sz="2000" b="1" dirty="0">
                <a:solidFill>
                  <a:srgbClr val="FF0000"/>
                </a:solidFill>
                <a:latin typeface="Times New Roman" panose="02020603050405020304" pitchFamily="18" charset="0"/>
                <a:cs typeface="Times New Roman" panose="02020603050405020304" pitchFamily="18" charset="0"/>
              </a:rPr>
              <a:t>:</a:t>
            </a:r>
            <a:endParaRPr lang="en-SG" sz="2000" dirty="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2430703" y="786192"/>
            <a:ext cx="8854832" cy="369332"/>
          </a:xfrm>
          <a:prstGeom prst="rect">
            <a:avLst/>
          </a:prstGeom>
        </p:spPr>
        <p:txBody>
          <a:bodyPr wrap="square">
            <a:spAutoFit/>
          </a:bodyPr>
          <a:lstStyle/>
          <a:p>
            <a:r>
              <a:rPr lang="vi-VN" b="1" dirty="0">
                <a:solidFill>
                  <a:srgbClr val="0070C0"/>
                </a:solidFill>
                <a:latin typeface="+mj-lt"/>
              </a:rPr>
              <a:t>1 . Ý nghĩa của SKKN :</a:t>
            </a:r>
          </a:p>
        </p:txBody>
      </p:sp>
      <p:sp>
        <p:nvSpPr>
          <p:cNvPr id="7" name="Rectangle 6"/>
          <p:cNvSpPr/>
          <p:nvPr/>
        </p:nvSpPr>
        <p:spPr>
          <a:xfrm>
            <a:off x="2430703" y="1155524"/>
            <a:ext cx="8854832" cy="2031325"/>
          </a:xfrm>
          <a:prstGeom prst="rect">
            <a:avLst/>
          </a:prstGeom>
        </p:spPr>
        <p:txBody>
          <a:bodyPr wrap="square">
            <a:spAutoFit/>
          </a:bodyPr>
          <a:lstStyle/>
          <a:p>
            <a:pPr algn="just"/>
            <a:r>
              <a:rPr lang="en-US" dirty="0"/>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lớp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quả</a:t>
            </a:r>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khả quan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m</a:t>
            </a:r>
            <a:r>
              <a:rPr lang="vi-VN" dirty="0">
                <a:latin typeface="Times New Roman" panose="02020603050405020304" pitchFamily="18" charset="0"/>
                <a:cs typeface="Times New Roman" panose="02020603050405020304" pitchFamily="18" charset="0"/>
              </a:rPr>
              <a:t>ầ</a:t>
            </a:r>
            <a:r>
              <a:rPr lang="en-US" dirty="0">
                <a:latin typeface="Times New Roman" panose="02020603050405020304" pitchFamily="18" charset="0"/>
                <a:cs typeface="Times New Roman" panose="02020603050405020304" pitchFamily="18" charset="0"/>
              </a:rPr>
              <a:t>m non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nay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chúng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tốt</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lớp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mẫu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4-5 </a:t>
            </a:r>
            <a:r>
              <a:rPr lang="en-US" dirty="0" err="1">
                <a:latin typeface="Times New Roman" panose="02020603050405020304" pitchFamily="18" charset="0"/>
                <a:cs typeface="Times New Roman" panose="02020603050405020304" pitchFamily="18" charset="0"/>
              </a:rPr>
              <a:t>tuổi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còn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đựoc</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tất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lớp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mầm</a:t>
            </a:r>
            <a:r>
              <a:rPr lang="en-US" dirty="0">
                <a:latin typeface="Times New Roman" panose="02020603050405020304" pitchFamily="18" charset="0"/>
                <a:cs typeface="Times New Roman" panose="02020603050405020304" pitchFamily="18" charset="0"/>
              </a:rPr>
              <a:t> non </a:t>
            </a:r>
            <a:r>
              <a:rPr lang="en-US" dirty="0" err="1">
                <a:latin typeface="Times New Roman" panose="02020603050405020304" pitchFamily="18" charset="0"/>
                <a:cs typeface="Times New Roman" panose="02020603050405020304" pitchFamily="18" charset="0"/>
              </a:rPr>
              <a:t>khác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tôi</a:t>
            </a:r>
            <a:r>
              <a:rPr lang="en-US" dirty="0">
                <a:latin typeface="Times New Roman" panose="02020603050405020304" pitchFamily="18" charset="0"/>
                <a:cs typeface="Times New Roman" panose="02020603050405020304" pitchFamily="18" charset="0"/>
              </a:rPr>
              <a:t> tin </a:t>
            </a:r>
            <a:r>
              <a:rPr lang="en-US" dirty="0" err="1">
                <a:latin typeface="Times New Roman" panose="02020603050405020304" pitchFamily="18" charset="0"/>
                <a:cs typeface="Times New Roman" panose="02020603050405020304" pitchFamily="18" charset="0"/>
              </a:rPr>
              <a:t>rằng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ngừng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STEAM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9537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5" name="Rectangle 4"/>
          <p:cNvSpPr/>
          <p:nvPr/>
        </p:nvSpPr>
        <p:spPr>
          <a:xfrm>
            <a:off x="5017476" y="386082"/>
            <a:ext cx="4139050" cy="400110"/>
          </a:xfrm>
          <a:prstGeom prst="rect">
            <a:avLst/>
          </a:prstGeom>
        </p:spPr>
        <p:txBody>
          <a:bodyPr wrap="square">
            <a:spAutoFit/>
          </a:bodyPr>
          <a:lstStyle/>
          <a:p>
            <a:r>
              <a:rPr lang="en-US" sz="2000" b="1" dirty="0">
                <a:solidFill>
                  <a:srgbClr val="FF0000"/>
                </a:solidFill>
                <a:latin typeface="Times New Roman" panose="02020603050405020304" pitchFamily="18" charset="0"/>
                <a:cs typeface="Times New Roman" panose="02020603050405020304" pitchFamily="18" charset="0"/>
              </a:rPr>
              <a:t>II</a:t>
            </a:r>
            <a:r>
              <a:rPr lang="vi-VN" sz="2000" b="1" dirty="0">
                <a:solidFill>
                  <a:srgbClr val="FF0000"/>
                </a:solidFill>
                <a:latin typeface="Times New Roman" panose="02020603050405020304" pitchFamily="18" charset="0"/>
                <a:cs typeface="Times New Roman" panose="02020603050405020304" pitchFamily="18" charset="0"/>
              </a:rPr>
              <a:t>I . KẾT LUẬN VÀ KIẾN NGHỊ </a:t>
            </a:r>
            <a:r>
              <a:rPr lang="en-US" sz="2000" b="1" dirty="0">
                <a:solidFill>
                  <a:srgbClr val="FF0000"/>
                </a:solidFill>
                <a:latin typeface="Times New Roman" panose="02020603050405020304" pitchFamily="18" charset="0"/>
                <a:cs typeface="Times New Roman" panose="02020603050405020304" pitchFamily="18" charset="0"/>
              </a:rPr>
              <a:t>:</a:t>
            </a:r>
            <a:endParaRPr lang="en-SG" sz="2000" dirty="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2430703" y="786192"/>
            <a:ext cx="8854832" cy="369332"/>
          </a:xfrm>
          <a:prstGeom prst="rect">
            <a:avLst/>
          </a:prstGeom>
        </p:spPr>
        <p:txBody>
          <a:bodyPr wrap="square">
            <a:spAutoFit/>
          </a:bodyPr>
          <a:lstStyle/>
          <a:p>
            <a:r>
              <a:rPr lang="vi-VN" b="1" dirty="0">
                <a:solidFill>
                  <a:srgbClr val="0070C0"/>
                </a:solidFill>
                <a:latin typeface="+mj-lt"/>
              </a:rPr>
              <a:t>2. Bài học kinh nghiệm :</a:t>
            </a:r>
          </a:p>
        </p:txBody>
      </p:sp>
      <p:sp>
        <p:nvSpPr>
          <p:cNvPr id="7" name="Rectangle 6"/>
          <p:cNvSpPr/>
          <p:nvPr/>
        </p:nvSpPr>
        <p:spPr>
          <a:xfrm>
            <a:off x="2430703" y="1155524"/>
            <a:ext cx="8854832" cy="3693319"/>
          </a:xfrm>
          <a:prstGeom prst="rect">
            <a:avLst/>
          </a:prstGeom>
        </p:spPr>
        <p:txBody>
          <a:bodyPr wrap="square">
            <a:spAutoFit/>
          </a:bodyPr>
          <a:lstStyle/>
          <a:p>
            <a:pPr algn="just"/>
            <a:r>
              <a:rPr lang="en-US" b="1" dirty="0"/>
              <a:t> </a:t>
            </a:r>
            <a:r>
              <a:rPr lang="en-US" dirty="0"/>
              <a:t>  </a:t>
            </a:r>
            <a:r>
              <a:rPr lang="en-US" dirty="0">
                <a:latin typeface="Times New Roman" panose="02020603050405020304" pitchFamily="18" charset="0"/>
                <a:cs typeface="Times New Roman" panose="02020603050405020304" pitchFamily="18" charset="0"/>
              </a:rPr>
              <a:t>Qua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rút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Cô</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cứu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tìm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tòi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hỏi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dạy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cứu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mạng</a:t>
            </a:r>
            <a:r>
              <a:rPr lang="en-US" dirty="0">
                <a:latin typeface="Times New Roman" panose="02020603050405020304" pitchFamily="18" charset="0"/>
                <a:cs typeface="Times New Roman" panose="02020603050405020304" pitchFamily="18" charset="0"/>
              </a:rPr>
              <a:t> internet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đựoc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hướng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Lựa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chọn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dung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pháp</a:t>
            </a:r>
            <a:r>
              <a:rPr lang="en-US" dirty="0">
                <a:latin typeface="Times New Roman" panose="02020603050405020304" pitchFamily="18" charset="0"/>
                <a:cs typeface="Times New Roman" panose="02020603050405020304" pitchFamily="18" charset="0"/>
              </a:rPr>
              <a:t> STEAM </a:t>
            </a:r>
            <a:r>
              <a:rPr lang="en-US" dirty="0" err="1">
                <a:latin typeface="Times New Roman" panose="02020603050405020304" pitchFamily="18" charset="0"/>
                <a:cs typeface="Times New Roman" panose="02020603050405020304" pitchFamily="18" charset="0"/>
              </a:rPr>
              <a:t>phù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việc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tốt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cô</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lớp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chặt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giữa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hội</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truyền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bậc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huynh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dung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steam, </a:t>
            </a:r>
            <a:r>
              <a:rPr lang="en-US" dirty="0" err="1">
                <a:latin typeface="Times New Roman" panose="02020603050405020304" pitchFamily="18" charset="0"/>
                <a:cs typeface="Times New Roman" panose="02020603050405020304" pitchFamily="18" charset="0"/>
              </a:rPr>
              <a:t>montesori</a:t>
            </a:r>
            <a:r>
              <a:rPr lang="en-US" dirty="0">
                <a:latin typeface="Times New Roman" panose="02020603050405020304" pitchFamily="18" charset="0"/>
                <a:cs typeface="Times New Roman" panose="02020603050405020304" pitchFamily="18" charset="0"/>
              </a:rPr>
              <a:t>, unit.</a:t>
            </a:r>
            <a:endParaRPr lang="en-S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7977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1"/>
          <p:cNvSpPr txBox="1">
            <a:spLocks noChangeArrowheads="1"/>
          </p:cNvSpPr>
          <p:nvPr/>
        </p:nvSpPr>
        <p:spPr bwMode="auto">
          <a:xfrm>
            <a:off x="2276475" y="304801"/>
            <a:ext cx="6726520" cy="584775"/>
          </a:xfrm>
          <a:prstGeom prst="rect">
            <a:avLst/>
          </a:prstGeom>
          <a:noFill/>
          <a:ln w="9525">
            <a:noFill/>
            <a:miter lim="800000"/>
            <a:headEnd/>
            <a:tailEnd/>
          </a:ln>
        </p:spPr>
        <p:txBody>
          <a:bodyPr wrap="none" anchor="ctr">
            <a:spAutoFit/>
          </a:bodyPr>
          <a:lstStyle/>
          <a:p>
            <a:pPr algn="ctr"/>
            <a:r>
              <a:rPr lang="en-US" sz="3200" b="1" dirty="0">
                <a:latin typeface="Arial" charset="0"/>
                <a:ea typeface="Verdana" pitchFamily="34" charset="0"/>
              </a:rPr>
              <a:t>BÀI THUYẾT TRÌNH GỒM 4 PHẦN</a:t>
            </a:r>
          </a:p>
        </p:txBody>
      </p:sp>
      <p:grpSp>
        <p:nvGrpSpPr>
          <p:cNvPr id="5" name="Group 1"/>
          <p:cNvGrpSpPr>
            <a:grpSpLocks/>
          </p:cNvGrpSpPr>
          <p:nvPr/>
        </p:nvGrpSpPr>
        <p:grpSpPr bwMode="auto">
          <a:xfrm rot="-5400000">
            <a:off x="3863975" y="-2841625"/>
            <a:ext cx="4159250" cy="12496800"/>
            <a:chOff x="5875541" y="1552756"/>
            <a:chExt cx="2005533" cy="4848044"/>
          </a:xfrm>
        </p:grpSpPr>
        <p:grpSp>
          <p:nvGrpSpPr>
            <p:cNvPr id="6" name="Group 39"/>
            <p:cNvGrpSpPr>
              <a:grpSpLocks/>
            </p:cNvGrpSpPr>
            <p:nvPr/>
          </p:nvGrpSpPr>
          <p:grpSpPr bwMode="auto">
            <a:xfrm>
              <a:off x="5877003" y="2394912"/>
              <a:ext cx="2004072" cy="3217994"/>
              <a:chOff x="5886979" y="2413021"/>
              <a:chExt cx="2004072" cy="3581087"/>
            </a:xfrm>
          </p:grpSpPr>
          <p:grpSp>
            <p:nvGrpSpPr>
              <p:cNvPr id="8" name="Group 24"/>
              <p:cNvGrpSpPr>
                <a:grpSpLocks/>
              </p:cNvGrpSpPr>
              <p:nvPr/>
            </p:nvGrpSpPr>
            <p:grpSpPr bwMode="auto">
              <a:xfrm rot="5400000">
                <a:off x="6525859" y="1774141"/>
                <a:ext cx="726311" cy="2004071"/>
                <a:chOff x="6861694" y="2670769"/>
                <a:chExt cx="990914" cy="2004071"/>
              </a:xfrm>
            </p:grpSpPr>
            <p:sp>
              <p:nvSpPr>
                <p:cNvPr id="18" name="Rectangle 17"/>
                <p:cNvSpPr/>
                <p:nvPr/>
              </p:nvSpPr>
              <p:spPr>
                <a:xfrm>
                  <a:off x="6861694" y="2670769"/>
                  <a:ext cx="990913" cy="1442756"/>
                </a:xfrm>
                <a:prstGeom prst="rect">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Pentagon 27"/>
                <p:cNvSpPr/>
                <p:nvPr/>
              </p:nvSpPr>
              <p:spPr>
                <a:xfrm rot="16200000" flipH="1" flipV="1">
                  <a:off x="6395314" y="3217546"/>
                  <a:ext cx="1923675" cy="990913"/>
                </a:xfrm>
                <a:custGeom>
                  <a:avLst/>
                  <a:gdLst>
                    <a:gd name="connsiteX0" fmla="*/ 0 w 1887538"/>
                    <a:gd name="connsiteY0" fmla="*/ 0 h 990600"/>
                    <a:gd name="connsiteX1" fmla="*/ 1392238 w 1887538"/>
                    <a:gd name="connsiteY1" fmla="*/ 0 h 990600"/>
                    <a:gd name="connsiteX2" fmla="*/ 1887538 w 1887538"/>
                    <a:gd name="connsiteY2" fmla="*/ 495300 h 990600"/>
                    <a:gd name="connsiteX3" fmla="*/ 1392238 w 1887538"/>
                    <a:gd name="connsiteY3" fmla="*/ 990600 h 990600"/>
                    <a:gd name="connsiteX4" fmla="*/ 0 w 1887538"/>
                    <a:gd name="connsiteY4" fmla="*/ 990600 h 990600"/>
                    <a:gd name="connsiteX5" fmla="*/ 0 w 1887538"/>
                    <a:gd name="connsiteY5" fmla="*/ 0 h 990600"/>
                    <a:gd name="connsiteX0" fmla="*/ 0 w 1887538"/>
                    <a:gd name="connsiteY0" fmla="*/ 0 h 990600"/>
                    <a:gd name="connsiteX1" fmla="*/ 807244 w 1887538"/>
                    <a:gd name="connsiteY1" fmla="*/ 794 h 990600"/>
                    <a:gd name="connsiteX2" fmla="*/ 1392238 w 1887538"/>
                    <a:gd name="connsiteY2" fmla="*/ 0 h 990600"/>
                    <a:gd name="connsiteX3" fmla="*/ 1887538 w 1887538"/>
                    <a:gd name="connsiteY3" fmla="*/ 495300 h 990600"/>
                    <a:gd name="connsiteX4" fmla="*/ 1392238 w 1887538"/>
                    <a:gd name="connsiteY4" fmla="*/ 990600 h 990600"/>
                    <a:gd name="connsiteX5" fmla="*/ 0 w 1887538"/>
                    <a:gd name="connsiteY5" fmla="*/ 990600 h 990600"/>
                    <a:gd name="connsiteX6" fmla="*/ 0 w 1887538"/>
                    <a:gd name="connsiteY6" fmla="*/ 0 h 990600"/>
                    <a:gd name="connsiteX0" fmla="*/ 0 w 1887538"/>
                    <a:gd name="connsiteY0" fmla="*/ 990600 h 990600"/>
                    <a:gd name="connsiteX1" fmla="*/ 807244 w 1887538"/>
                    <a:gd name="connsiteY1" fmla="*/ 794 h 990600"/>
                    <a:gd name="connsiteX2" fmla="*/ 1392238 w 1887538"/>
                    <a:gd name="connsiteY2" fmla="*/ 0 h 990600"/>
                    <a:gd name="connsiteX3" fmla="*/ 1887538 w 1887538"/>
                    <a:gd name="connsiteY3" fmla="*/ 495300 h 990600"/>
                    <a:gd name="connsiteX4" fmla="*/ 1392238 w 1887538"/>
                    <a:gd name="connsiteY4" fmla="*/ 990600 h 990600"/>
                    <a:gd name="connsiteX5" fmla="*/ 0 w 1887538"/>
                    <a:gd name="connsiteY5" fmla="*/ 990600 h 990600"/>
                    <a:gd name="connsiteX0" fmla="*/ 0 w 1894682"/>
                    <a:gd name="connsiteY0" fmla="*/ 992982 h 992982"/>
                    <a:gd name="connsiteX1" fmla="*/ 814388 w 1894682"/>
                    <a:gd name="connsiteY1" fmla="*/ 794 h 992982"/>
                    <a:gd name="connsiteX2" fmla="*/ 1399382 w 1894682"/>
                    <a:gd name="connsiteY2" fmla="*/ 0 h 992982"/>
                    <a:gd name="connsiteX3" fmla="*/ 1894682 w 1894682"/>
                    <a:gd name="connsiteY3" fmla="*/ 495300 h 992982"/>
                    <a:gd name="connsiteX4" fmla="*/ 1399382 w 1894682"/>
                    <a:gd name="connsiteY4" fmla="*/ 990600 h 992982"/>
                    <a:gd name="connsiteX5" fmla="*/ 0 w 1894682"/>
                    <a:gd name="connsiteY5" fmla="*/ 992982 h 992982"/>
                    <a:gd name="connsiteX0" fmla="*/ 0 w 1889920"/>
                    <a:gd name="connsiteY0" fmla="*/ 990601 h 990601"/>
                    <a:gd name="connsiteX1" fmla="*/ 809626 w 1889920"/>
                    <a:gd name="connsiteY1" fmla="*/ 794 h 990601"/>
                    <a:gd name="connsiteX2" fmla="*/ 1394620 w 1889920"/>
                    <a:gd name="connsiteY2" fmla="*/ 0 h 990601"/>
                    <a:gd name="connsiteX3" fmla="*/ 1889920 w 1889920"/>
                    <a:gd name="connsiteY3" fmla="*/ 495300 h 990601"/>
                    <a:gd name="connsiteX4" fmla="*/ 1394620 w 1889920"/>
                    <a:gd name="connsiteY4" fmla="*/ 990600 h 990601"/>
                    <a:gd name="connsiteX5" fmla="*/ 0 w 1889920"/>
                    <a:gd name="connsiteY5" fmla="*/ 990601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89920" h="990601">
                      <a:moveTo>
                        <a:pt x="0" y="990601"/>
                      </a:moveTo>
                      <a:lnTo>
                        <a:pt x="809626" y="794"/>
                      </a:lnTo>
                      <a:lnTo>
                        <a:pt x="1394620" y="0"/>
                      </a:lnTo>
                      <a:lnTo>
                        <a:pt x="1889920" y="495300"/>
                      </a:lnTo>
                      <a:lnTo>
                        <a:pt x="1394620" y="990600"/>
                      </a:lnTo>
                      <a:lnTo>
                        <a:pt x="0" y="990601"/>
                      </a:lnTo>
                      <a:close/>
                    </a:path>
                  </a:pathLst>
                </a:custGeom>
                <a:solidFill>
                  <a:schemeClr val="accent4">
                    <a:lumMod val="20000"/>
                    <a:lumOff val="80000"/>
                  </a:schemeClr>
                </a:solidFill>
                <a:ln w="317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9" name="Group 30"/>
              <p:cNvGrpSpPr>
                <a:grpSpLocks/>
              </p:cNvGrpSpPr>
              <p:nvPr/>
            </p:nvGrpSpPr>
            <p:grpSpPr bwMode="auto">
              <a:xfrm rot="5400000">
                <a:off x="6525861" y="2750964"/>
                <a:ext cx="726310" cy="2004071"/>
                <a:chOff x="6862157" y="2670769"/>
                <a:chExt cx="990913" cy="2004071"/>
              </a:xfrm>
            </p:grpSpPr>
            <p:sp>
              <p:nvSpPr>
                <p:cNvPr id="16" name="Rectangle 15"/>
                <p:cNvSpPr/>
                <p:nvPr/>
              </p:nvSpPr>
              <p:spPr>
                <a:xfrm>
                  <a:off x="6862157" y="2670769"/>
                  <a:ext cx="990913" cy="1442756"/>
                </a:xfrm>
                <a:prstGeom prst="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Pentagon 27"/>
                <p:cNvSpPr/>
                <p:nvPr/>
              </p:nvSpPr>
              <p:spPr>
                <a:xfrm rot="16200000" flipH="1" flipV="1">
                  <a:off x="6395776" y="3217546"/>
                  <a:ext cx="1923675" cy="990913"/>
                </a:xfrm>
                <a:custGeom>
                  <a:avLst/>
                  <a:gdLst>
                    <a:gd name="connsiteX0" fmla="*/ 0 w 1887538"/>
                    <a:gd name="connsiteY0" fmla="*/ 0 h 990600"/>
                    <a:gd name="connsiteX1" fmla="*/ 1392238 w 1887538"/>
                    <a:gd name="connsiteY1" fmla="*/ 0 h 990600"/>
                    <a:gd name="connsiteX2" fmla="*/ 1887538 w 1887538"/>
                    <a:gd name="connsiteY2" fmla="*/ 495300 h 990600"/>
                    <a:gd name="connsiteX3" fmla="*/ 1392238 w 1887538"/>
                    <a:gd name="connsiteY3" fmla="*/ 990600 h 990600"/>
                    <a:gd name="connsiteX4" fmla="*/ 0 w 1887538"/>
                    <a:gd name="connsiteY4" fmla="*/ 990600 h 990600"/>
                    <a:gd name="connsiteX5" fmla="*/ 0 w 1887538"/>
                    <a:gd name="connsiteY5" fmla="*/ 0 h 990600"/>
                    <a:gd name="connsiteX0" fmla="*/ 0 w 1887538"/>
                    <a:gd name="connsiteY0" fmla="*/ 0 h 990600"/>
                    <a:gd name="connsiteX1" fmla="*/ 807244 w 1887538"/>
                    <a:gd name="connsiteY1" fmla="*/ 794 h 990600"/>
                    <a:gd name="connsiteX2" fmla="*/ 1392238 w 1887538"/>
                    <a:gd name="connsiteY2" fmla="*/ 0 h 990600"/>
                    <a:gd name="connsiteX3" fmla="*/ 1887538 w 1887538"/>
                    <a:gd name="connsiteY3" fmla="*/ 495300 h 990600"/>
                    <a:gd name="connsiteX4" fmla="*/ 1392238 w 1887538"/>
                    <a:gd name="connsiteY4" fmla="*/ 990600 h 990600"/>
                    <a:gd name="connsiteX5" fmla="*/ 0 w 1887538"/>
                    <a:gd name="connsiteY5" fmla="*/ 990600 h 990600"/>
                    <a:gd name="connsiteX6" fmla="*/ 0 w 1887538"/>
                    <a:gd name="connsiteY6" fmla="*/ 0 h 990600"/>
                    <a:gd name="connsiteX0" fmla="*/ 0 w 1887538"/>
                    <a:gd name="connsiteY0" fmla="*/ 990600 h 990600"/>
                    <a:gd name="connsiteX1" fmla="*/ 807244 w 1887538"/>
                    <a:gd name="connsiteY1" fmla="*/ 794 h 990600"/>
                    <a:gd name="connsiteX2" fmla="*/ 1392238 w 1887538"/>
                    <a:gd name="connsiteY2" fmla="*/ 0 h 990600"/>
                    <a:gd name="connsiteX3" fmla="*/ 1887538 w 1887538"/>
                    <a:gd name="connsiteY3" fmla="*/ 495300 h 990600"/>
                    <a:gd name="connsiteX4" fmla="*/ 1392238 w 1887538"/>
                    <a:gd name="connsiteY4" fmla="*/ 990600 h 990600"/>
                    <a:gd name="connsiteX5" fmla="*/ 0 w 1887538"/>
                    <a:gd name="connsiteY5" fmla="*/ 990600 h 990600"/>
                    <a:gd name="connsiteX0" fmla="*/ 0 w 1894682"/>
                    <a:gd name="connsiteY0" fmla="*/ 992982 h 992982"/>
                    <a:gd name="connsiteX1" fmla="*/ 814388 w 1894682"/>
                    <a:gd name="connsiteY1" fmla="*/ 794 h 992982"/>
                    <a:gd name="connsiteX2" fmla="*/ 1399382 w 1894682"/>
                    <a:gd name="connsiteY2" fmla="*/ 0 h 992982"/>
                    <a:gd name="connsiteX3" fmla="*/ 1894682 w 1894682"/>
                    <a:gd name="connsiteY3" fmla="*/ 495300 h 992982"/>
                    <a:gd name="connsiteX4" fmla="*/ 1399382 w 1894682"/>
                    <a:gd name="connsiteY4" fmla="*/ 990600 h 992982"/>
                    <a:gd name="connsiteX5" fmla="*/ 0 w 1894682"/>
                    <a:gd name="connsiteY5" fmla="*/ 992982 h 992982"/>
                    <a:gd name="connsiteX0" fmla="*/ 0 w 1889920"/>
                    <a:gd name="connsiteY0" fmla="*/ 990601 h 990601"/>
                    <a:gd name="connsiteX1" fmla="*/ 809626 w 1889920"/>
                    <a:gd name="connsiteY1" fmla="*/ 794 h 990601"/>
                    <a:gd name="connsiteX2" fmla="*/ 1394620 w 1889920"/>
                    <a:gd name="connsiteY2" fmla="*/ 0 h 990601"/>
                    <a:gd name="connsiteX3" fmla="*/ 1889920 w 1889920"/>
                    <a:gd name="connsiteY3" fmla="*/ 495300 h 990601"/>
                    <a:gd name="connsiteX4" fmla="*/ 1394620 w 1889920"/>
                    <a:gd name="connsiteY4" fmla="*/ 990600 h 990601"/>
                    <a:gd name="connsiteX5" fmla="*/ 0 w 1889920"/>
                    <a:gd name="connsiteY5" fmla="*/ 990601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89920" h="990601">
                      <a:moveTo>
                        <a:pt x="0" y="990601"/>
                      </a:moveTo>
                      <a:lnTo>
                        <a:pt x="809626" y="794"/>
                      </a:lnTo>
                      <a:lnTo>
                        <a:pt x="1394620" y="0"/>
                      </a:lnTo>
                      <a:lnTo>
                        <a:pt x="1889920" y="495300"/>
                      </a:lnTo>
                      <a:lnTo>
                        <a:pt x="1394620" y="990600"/>
                      </a:lnTo>
                      <a:lnTo>
                        <a:pt x="0" y="990601"/>
                      </a:lnTo>
                      <a:close/>
                    </a:path>
                  </a:pathLst>
                </a:custGeom>
                <a:solidFill>
                  <a:schemeClr val="accent2">
                    <a:lumMod val="20000"/>
                    <a:lumOff val="80000"/>
                  </a:schemeClr>
                </a:solidFill>
                <a:ln w="317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 name="Group 33"/>
              <p:cNvGrpSpPr>
                <a:grpSpLocks/>
              </p:cNvGrpSpPr>
              <p:nvPr/>
            </p:nvGrpSpPr>
            <p:grpSpPr bwMode="auto">
              <a:xfrm rot="5400000">
                <a:off x="6525859" y="3652094"/>
                <a:ext cx="726311" cy="2004071"/>
                <a:chOff x="6861634" y="2670769"/>
                <a:chExt cx="990914" cy="2004071"/>
              </a:xfrm>
            </p:grpSpPr>
            <p:sp>
              <p:nvSpPr>
                <p:cNvPr id="14" name="Rectangle 13"/>
                <p:cNvSpPr/>
                <p:nvPr/>
              </p:nvSpPr>
              <p:spPr>
                <a:xfrm>
                  <a:off x="6861634" y="2670769"/>
                  <a:ext cx="990913" cy="1442756"/>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Pentagon 27"/>
                <p:cNvSpPr/>
                <p:nvPr/>
              </p:nvSpPr>
              <p:spPr>
                <a:xfrm rot="16200000" flipH="1" flipV="1">
                  <a:off x="6395254" y="3217546"/>
                  <a:ext cx="1923675" cy="990913"/>
                </a:xfrm>
                <a:custGeom>
                  <a:avLst/>
                  <a:gdLst>
                    <a:gd name="connsiteX0" fmla="*/ 0 w 1887538"/>
                    <a:gd name="connsiteY0" fmla="*/ 0 h 990600"/>
                    <a:gd name="connsiteX1" fmla="*/ 1392238 w 1887538"/>
                    <a:gd name="connsiteY1" fmla="*/ 0 h 990600"/>
                    <a:gd name="connsiteX2" fmla="*/ 1887538 w 1887538"/>
                    <a:gd name="connsiteY2" fmla="*/ 495300 h 990600"/>
                    <a:gd name="connsiteX3" fmla="*/ 1392238 w 1887538"/>
                    <a:gd name="connsiteY3" fmla="*/ 990600 h 990600"/>
                    <a:gd name="connsiteX4" fmla="*/ 0 w 1887538"/>
                    <a:gd name="connsiteY4" fmla="*/ 990600 h 990600"/>
                    <a:gd name="connsiteX5" fmla="*/ 0 w 1887538"/>
                    <a:gd name="connsiteY5" fmla="*/ 0 h 990600"/>
                    <a:gd name="connsiteX0" fmla="*/ 0 w 1887538"/>
                    <a:gd name="connsiteY0" fmla="*/ 0 h 990600"/>
                    <a:gd name="connsiteX1" fmla="*/ 807244 w 1887538"/>
                    <a:gd name="connsiteY1" fmla="*/ 794 h 990600"/>
                    <a:gd name="connsiteX2" fmla="*/ 1392238 w 1887538"/>
                    <a:gd name="connsiteY2" fmla="*/ 0 h 990600"/>
                    <a:gd name="connsiteX3" fmla="*/ 1887538 w 1887538"/>
                    <a:gd name="connsiteY3" fmla="*/ 495300 h 990600"/>
                    <a:gd name="connsiteX4" fmla="*/ 1392238 w 1887538"/>
                    <a:gd name="connsiteY4" fmla="*/ 990600 h 990600"/>
                    <a:gd name="connsiteX5" fmla="*/ 0 w 1887538"/>
                    <a:gd name="connsiteY5" fmla="*/ 990600 h 990600"/>
                    <a:gd name="connsiteX6" fmla="*/ 0 w 1887538"/>
                    <a:gd name="connsiteY6" fmla="*/ 0 h 990600"/>
                    <a:gd name="connsiteX0" fmla="*/ 0 w 1887538"/>
                    <a:gd name="connsiteY0" fmla="*/ 990600 h 990600"/>
                    <a:gd name="connsiteX1" fmla="*/ 807244 w 1887538"/>
                    <a:gd name="connsiteY1" fmla="*/ 794 h 990600"/>
                    <a:gd name="connsiteX2" fmla="*/ 1392238 w 1887538"/>
                    <a:gd name="connsiteY2" fmla="*/ 0 h 990600"/>
                    <a:gd name="connsiteX3" fmla="*/ 1887538 w 1887538"/>
                    <a:gd name="connsiteY3" fmla="*/ 495300 h 990600"/>
                    <a:gd name="connsiteX4" fmla="*/ 1392238 w 1887538"/>
                    <a:gd name="connsiteY4" fmla="*/ 990600 h 990600"/>
                    <a:gd name="connsiteX5" fmla="*/ 0 w 1887538"/>
                    <a:gd name="connsiteY5" fmla="*/ 990600 h 990600"/>
                    <a:gd name="connsiteX0" fmla="*/ 0 w 1894682"/>
                    <a:gd name="connsiteY0" fmla="*/ 992982 h 992982"/>
                    <a:gd name="connsiteX1" fmla="*/ 814388 w 1894682"/>
                    <a:gd name="connsiteY1" fmla="*/ 794 h 992982"/>
                    <a:gd name="connsiteX2" fmla="*/ 1399382 w 1894682"/>
                    <a:gd name="connsiteY2" fmla="*/ 0 h 992982"/>
                    <a:gd name="connsiteX3" fmla="*/ 1894682 w 1894682"/>
                    <a:gd name="connsiteY3" fmla="*/ 495300 h 992982"/>
                    <a:gd name="connsiteX4" fmla="*/ 1399382 w 1894682"/>
                    <a:gd name="connsiteY4" fmla="*/ 990600 h 992982"/>
                    <a:gd name="connsiteX5" fmla="*/ 0 w 1894682"/>
                    <a:gd name="connsiteY5" fmla="*/ 992982 h 992982"/>
                    <a:gd name="connsiteX0" fmla="*/ 0 w 1889920"/>
                    <a:gd name="connsiteY0" fmla="*/ 990601 h 990601"/>
                    <a:gd name="connsiteX1" fmla="*/ 809626 w 1889920"/>
                    <a:gd name="connsiteY1" fmla="*/ 794 h 990601"/>
                    <a:gd name="connsiteX2" fmla="*/ 1394620 w 1889920"/>
                    <a:gd name="connsiteY2" fmla="*/ 0 h 990601"/>
                    <a:gd name="connsiteX3" fmla="*/ 1889920 w 1889920"/>
                    <a:gd name="connsiteY3" fmla="*/ 495300 h 990601"/>
                    <a:gd name="connsiteX4" fmla="*/ 1394620 w 1889920"/>
                    <a:gd name="connsiteY4" fmla="*/ 990600 h 990601"/>
                    <a:gd name="connsiteX5" fmla="*/ 0 w 1889920"/>
                    <a:gd name="connsiteY5" fmla="*/ 990601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89920" h="990601">
                      <a:moveTo>
                        <a:pt x="0" y="990601"/>
                      </a:moveTo>
                      <a:lnTo>
                        <a:pt x="809626" y="794"/>
                      </a:lnTo>
                      <a:lnTo>
                        <a:pt x="1394620" y="0"/>
                      </a:lnTo>
                      <a:lnTo>
                        <a:pt x="1889920" y="495300"/>
                      </a:lnTo>
                      <a:lnTo>
                        <a:pt x="1394620" y="990600"/>
                      </a:lnTo>
                      <a:lnTo>
                        <a:pt x="0" y="990601"/>
                      </a:lnTo>
                      <a:close/>
                    </a:path>
                  </a:pathLst>
                </a:custGeom>
                <a:solidFill>
                  <a:schemeClr val="accent3">
                    <a:lumMod val="20000"/>
                    <a:lumOff val="80000"/>
                  </a:schemeClr>
                </a:solidFill>
                <a:ln w="317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1" name="Group 36"/>
              <p:cNvGrpSpPr>
                <a:grpSpLocks/>
              </p:cNvGrpSpPr>
              <p:nvPr/>
            </p:nvGrpSpPr>
            <p:grpSpPr bwMode="auto">
              <a:xfrm rot="5400000">
                <a:off x="6525859" y="4628917"/>
                <a:ext cx="726311" cy="2004071"/>
                <a:chOff x="6862096" y="2670769"/>
                <a:chExt cx="990914" cy="2004071"/>
              </a:xfrm>
            </p:grpSpPr>
            <p:sp>
              <p:nvSpPr>
                <p:cNvPr id="12" name="Rectangle 11"/>
                <p:cNvSpPr/>
                <p:nvPr/>
              </p:nvSpPr>
              <p:spPr>
                <a:xfrm>
                  <a:off x="6862096" y="2670769"/>
                  <a:ext cx="990913" cy="1442756"/>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Pentagon 27"/>
                <p:cNvSpPr/>
                <p:nvPr/>
              </p:nvSpPr>
              <p:spPr>
                <a:xfrm rot="16200000" flipH="1" flipV="1">
                  <a:off x="6395716" y="3217546"/>
                  <a:ext cx="1923675" cy="990913"/>
                </a:xfrm>
                <a:custGeom>
                  <a:avLst/>
                  <a:gdLst>
                    <a:gd name="connsiteX0" fmla="*/ 0 w 1887538"/>
                    <a:gd name="connsiteY0" fmla="*/ 0 h 990600"/>
                    <a:gd name="connsiteX1" fmla="*/ 1392238 w 1887538"/>
                    <a:gd name="connsiteY1" fmla="*/ 0 h 990600"/>
                    <a:gd name="connsiteX2" fmla="*/ 1887538 w 1887538"/>
                    <a:gd name="connsiteY2" fmla="*/ 495300 h 990600"/>
                    <a:gd name="connsiteX3" fmla="*/ 1392238 w 1887538"/>
                    <a:gd name="connsiteY3" fmla="*/ 990600 h 990600"/>
                    <a:gd name="connsiteX4" fmla="*/ 0 w 1887538"/>
                    <a:gd name="connsiteY4" fmla="*/ 990600 h 990600"/>
                    <a:gd name="connsiteX5" fmla="*/ 0 w 1887538"/>
                    <a:gd name="connsiteY5" fmla="*/ 0 h 990600"/>
                    <a:gd name="connsiteX0" fmla="*/ 0 w 1887538"/>
                    <a:gd name="connsiteY0" fmla="*/ 0 h 990600"/>
                    <a:gd name="connsiteX1" fmla="*/ 807244 w 1887538"/>
                    <a:gd name="connsiteY1" fmla="*/ 794 h 990600"/>
                    <a:gd name="connsiteX2" fmla="*/ 1392238 w 1887538"/>
                    <a:gd name="connsiteY2" fmla="*/ 0 h 990600"/>
                    <a:gd name="connsiteX3" fmla="*/ 1887538 w 1887538"/>
                    <a:gd name="connsiteY3" fmla="*/ 495300 h 990600"/>
                    <a:gd name="connsiteX4" fmla="*/ 1392238 w 1887538"/>
                    <a:gd name="connsiteY4" fmla="*/ 990600 h 990600"/>
                    <a:gd name="connsiteX5" fmla="*/ 0 w 1887538"/>
                    <a:gd name="connsiteY5" fmla="*/ 990600 h 990600"/>
                    <a:gd name="connsiteX6" fmla="*/ 0 w 1887538"/>
                    <a:gd name="connsiteY6" fmla="*/ 0 h 990600"/>
                    <a:gd name="connsiteX0" fmla="*/ 0 w 1887538"/>
                    <a:gd name="connsiteY0" fmla="*/ 990600 h 990600"/>
                    <a:gd name="connsiteX1" fmla="*/ 807244 w 1887538"/>
                    <a:gd name="connsiteY1" fmla="*/ 794 h 990600"/>
                    <a:gd name="connsiteX2" fmla="*/ 1392238 w 1887538"/>
                    <a:gd name="connsiteY2" fmla="*/ 0 h 990600"/>
                    <a:gd name="connsiteX3" fmla="*/ 1887538 w 1887538"/>
                    <a:gd name="connsiteY3" fmla="*/ 495300 h 990600"/>
                    <a:gd name="connsiteX4" fmla="*/ 1392238 w 1887538"/>
                    <a:gd name="connsiteY4" fmla="*/ 990600 h 990600"/>
                    <a:gd name="connsiteX5" fmla="*/ 0 w 1887538"/>
                    <a:gd name="connsiteY5" fmla="*/ 990600 h 990600"/>
                    <a:gd name="connsiteX0" fmla="*/ 0 w 1894682"/>
                    <a:gd name="connsiteY0" fmla="*/ 992982 h 992982"/>
                    <a:gd name="connsiteX1" fmla="*/ 814388 w 1894682"/>
                    <a:gd name="connsiteY1" fmla="*/ 794 h 992982"/>
                    <a:gd name="connsiteX2" fmla="*/ 1399382 w 1894682"/>
                    <a:gd name="connsiteY2" fmla="*/ 0 h 992982"/>
                    <a:gd name="connsiteX3" fmla="*/ 1894682 w 1894682"/>
                    <a:gd name="connsiteY3" fmla="*/ 495300 h 992982"/>
                    <a:gd name="connsiteX4" fmla="*/ 1399382 w 1894682"/>
                    <a:gd name="connsiteY4" fmla="*/ 990600 h 992982"/>
                    <a:gd name="connsiteX5" fmla="*/ 0 w 1894682"/>
                    <a:gd name="connsiteY5" fmla="*/ 992982 h 992982"/>
                    <a:gd name="connsiteX0" fmla="*/ 0 w 1889920"/>
                    <a:gd name="connsiteY0" fmla="*/ 990601 h 990601"/>
                    <a:gd name="connsiteX1" fmla="*/ 809626 w 1889920"/>
                    <a:gd name="connsiteY1" fmla="*/ 794 h 990601"/>
                    <a:gd name="connsiteX2" fmla="*/ 1394620 w 1889920"/>
                    <a:gd name="connsiteY2" fmla="*/ 0 h 990601"/>
                    <a:gd name="connsiteX3" fmla="*/ 1889920 w 1889920"/>
                    <a:gd name="connsiteY3" fmla="*/ 495300 h 990601"/>
                    <a:gd name="connsiteX4" fmla="*/ 1394620 w 1889920"/>
                    <a:gd name="connsiteY4" fmla="*/ 990600 h 990601"/>
                    <a:gd name="connsiteX5" fmla="*/ 0 w 1889920"/>
                    <a:gd name="connsiteY5" fmla="*/ 990601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89920" h="990601">
                      <a:moveTo>
                        <a:pt x="0" y="990601"/>
                      </a:moveTo>
                      <a:lnTo>
                        <a:pt x="809626" y="794"/>
                      </a:lnTo>
                      <a:lnTo>
                        <a:pt x="1394620" y="0"/>
                      </a:lnTo>
                      <a:lnTo>
                        <a:pt x="1889920" y="495300"/>
                      </a:lnTo>
                      <a:lnTo>
                        <a:pt x="1394620" y="990600"/>
                      </a:lnTo>
                      <a:lnTo>
                        <a:pt x="0" y="990601"/>
                      </a:lnTo>
                      <a:close/>
                    </a:path>
                  </a:pathLst>
                </a:custGeom>
                <a:solidFill>
                  <a:schemeClr val="accent5">
                    <a:lumMod val="20000"/>
                    <a:lumOff val="80000"/>
                  </a:schemeClr>
                </a:solidFill>
                <a:ln w="317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pic>
          <p:nvPicPr>
            <p:cNvPr id="7" name="Picture 345" descr="shadow_1_m"/>
            <p:cNvPicPr>
              <a:picLocks noChangeAspect="1" noChangeArrowheads="1"/>
            </p:cNvPicPr>
            <p:nvPr/>
          </p:nvPicPr>
          <p:blipFill>
            <a:blip r:embed="rId2"/>
            <a:srcRect t="61411"/>
            <a:stretch>
              <a:fillRect/>
            </a:stretch>
          </p:blipFill>
          <p:spPr bwMode="gray">
            <a:xfrm rot="-5400000" flipH="1" flipV="1">
              <a:off x="5405117" y="3924842"/>
              <a:ext cx="4848044" cy="103871"/>
            </a:xfrm>
            <a:prstGeom prst="rect">
              <a:avLst/>
            </a:prstGeom>
            <a:noFill/>
            <a:ln w="9525">
              <a:noFill/>
              <a:miter lim="800000"/>
              <a:headEnd/>
              <a:tailEnd/>
            </a:ln>
          </p:spPr>
        </p:pic>
      </p:grpSp>
      <p:sp>
        <p:nvSpPr>
          <p:cNvPr id="38" name="TextBox 37"/>
          <p:cNvSpPr txBox="1"/>
          <p:nvPr/>
        </p:nvSpPr>
        <p:spPr>
          <a:xfrm>
            <a:off x="4953001" y="1600201"/>
            <a:ext cx="732649" cy="584775"/>
          </a:xfrm>
          <a:prstGeom prst="rect">
            <a:avLst/>
          </a:prstGeom>
          <a:noFill/>
        </p:spPr>
        <p:txBody>
          <a:bodyPr wrap="square">
            <a:spAutoFit/>
          </a:bodyPr>
          <a:lstStyle/>
          <a:p>
            <a:pPr algn="ctr">
              <a:defRPr/>
            </a:pPr>
            <a:r>
              <a:rPr lang="en-US" sz="3200" b="1" dirty="0">
                <a:solidFill>
                  <a:schemeClr val="accent6">
                    <a:lumMod val="50000"/>
                  </a:schemeClr>
                </a:solidFill>
                <a:latin typeface="Arial" pitchFamily="34" charset="0"/>
                <a:cs typeface="Arial" pitchFamily="34" charset="0"/>
              </a:rPr>
              <a:t>02</a:t>
            </a:r>
          </a:p>
        </p:txBody>
      </p:sp>
      <p:sp>
        <p:nvSpPr>
          <p:cNvPr id="39" name="TextBox 38"/>
          <p:cNvSpPr txBox="1"/>
          <p:nvPr/>
        </p:nvSpPr>
        <p:spPr>
          <a:xfrm>
            <a:off x="2667001" y="1600201"/>
            <a:ext cx="732649" cy="584775"/>
          </a:xfrm>
          <a:prstGeom prst="rect">
            <a:avLst/>
          </a:prstGeom>
          <a:noFill/>
        </p:spPr>
        <p:txBody>
          <a:bodyPr wrap="square">
            <a:spAutoFit/>
          </a:bodyPr>
          <a:lstStyle/>
          <a:p>
            <a:pPr algn="ctr">
              <a:defRPr/>
            </a:pPr>
            <a:r>
              <a:rPr lang="en-US" sz="3200" b="1" dirty="0">
                <a:solidFill>
                  <a:schemeClr val="accent4">
                    <a:lumMod val="40000"/>
                    <a:lumOff val="60000"/>
                  </a:schemeClr>
                </a:solidFill>
                <a:latin typeface="Arial" pitchFamily="34" charset="0"/>
                <a:cs typeface="Arial" pitchFamily="34" charset="0"/>
              </a:rPr>
              <a:t>01</a:t>
            </a:r>
          </a:p>
        </p:txBody>
      </p:sp>
      <p:sp>
        <p:nvSpPr>
          <p:cNvPr id="40" name="TextBox 39"/>
          <p:cNvSpPr txBox="1"/>
          <p:nvPr/>
        </p:nvSpPr>
        <p:spPr>
          <a:xfrm>
            <a:off x="6965638" y="1641158"/>
            <a:ext cx="730562" cy="584775"/>
          </a:xfrm>
          <a:prstGeom prst="rect">
            <a:avLst/>
          </a:prstGeom>
          <a:noFill/>
        </p:spPr>
        <p:txBody>
          <a:bodyPr wrap="square">
            <a:spAutoFit/>
          </a:bodyPr>
          <a:lstStyle/>
          <a:p>
            <a:pPr algn="ctr">
              <a:defRPr/>
            </a:pPr>
            <a:r>
              <a:rPr lang="en-US" sz="3200" b="1" dirty="0">
                <a:solidFill>
                  <a:schemeClr val="accent3">
                    <a:lumMod val="50000"/>
                  </a:schemeClr>
                </a:solidFill>
                <a:latin typeface="Arial" pitchFamily="34" charset="0"/>
                <a:cs typeface="Arial" pitchFamily="34" charset="0"/>
              </a:rPr>
              <a:t>03</a:t>
            </a:r>
          </a:p>
        </p:txBody>
      </p:sp>
      <p:sp>
        <p:nvSpPr>
          <p:cNvPr id="41" name="TextBox 40"/>
          <p:cNvSpPr txBox="1"/>
          <p:nvPr/>
        </p:nvSpPr>
        <p:spPr>
          <a:xfrm>
            <a:off x="9296400" y="1676401"/>
            <a:ext cx="730562" cy="584775"/>
          </a:xfrm>
          <a:prstGeom prst="rect">
            <a:avLst/>
          </a:prstGeom>
          <a:noFill/>
        </p:spPr>
        <p:txBody>
          <a:bodyPr wrap="square">
            <a:spAutoFit/>
          </a:bodyPr>
          <a:lstStyle/>
          <a:p>
            <a:pPr algn="ctr">
              <a:defRPr/>
            </a:pPr>
            <a:r>
              <a:rPr lang="en-US" sz="3200" b="1" dirty="0">
                <a:solidFill>
                  <a:schemeClr val="accent5">
                    <a:lumMod val="50000"/>
                  </a:schemeClr>
                </a:solidFill>
                <a:latin typeface="Arial" pitchFamily="34" charset="0"/>
                <a:cs typeface="Arial" pitchFamily="34" charset="0"/>
              </a:rPr>
              <a:t>04</a:t>
            </a:r>
          </a:p>
        </p:txBody>
      </p:sp>
      <p:sp>
        <p:nvSpPr>
          <p:cNvPr id="42" name="Text Box 3"/>
          <p:cNvSpPr txBox="1">
            <a:spLocks noChangeArrowheads="1"/>
          </p:cNvSpPr>
          <p:nvPr/>
        </p:nvSpPr>
        <p:spPr bwMode="ltGray">
          <a:xfrm>
            <a:off x="1905000" y="3071032"/>
            <a:ext cx="1600976" cy="794064"/>
          </a:xfrm>
          <a:prstGeom prst="rect">
            <a:avLst/>
          </a:prstGeom>
          <a:noFill/>
          <a:ln w="9525" algn="ctr">
            <a:noFill/>
            <a:miter lim="800000"/>
            <a:headEnd/>
            <a:tailEnd/>
          </a:ln>
          <a:effectLst/>
        </p:spPr>
        <p:txBody>
          <a:bodyPr wrap="square" anchor="ctr">
            <a:spAutoFit/>
          </a:bodyPr>
          <a:lstStyle/>
          <a:p>
            <a:pPr algn="ctr">
              <a:lnSpc>
                <a:spcPct val="95000"/>
              </a:lnSpc>
              <a:spcAft>
                <a:spcPts val="800"/>
              </a:spcAft>
            </a:pPr>
            <a:r>
              <a:rPr lang="en-US" sz="2400" b="1" dirty="0" err="1">
                <a:solidFill>
                  <a:schemeClr val="accent5">
                    <a:lumMod val="25000"/>
                  </a:schemeClr>
                </a:solidFill>
                <a:latin typeface="Arial" charset="0"/>
              </a:rPr>
              <a:t>Đặt</a:t>
            </a:r>
            <a:r>
              <a:rPr lang="en-US" sz="2400" b="1" dirty="0">
                <a:solidFill>
                  <a:schemeClr val="accent5">
                    <a:lumMod val="25000"/>
                  </a:schemeClr>
                </a:solidFill>
                <a:latin typeface="Arial" charset="0"/>
              </a:rPr>
              <a:t> </a:t>
            </a:r>
            <a:r>
              <a:rPr lang="en-US" sz="2400" b="1" dirty="0" err="1">
                <a:solidFill>
                  <a:schemeClr val="accent5">
                    <a:lumMod val="25000"/>
                  </a:schemeClr>
                </a:solidFill>
                <a:latin typeface="Arial" charset="0"/>
              </a:rPr>
              <a:t>vấn</a:t>
            </a:r>
            <a:r>
              <a:rPr lang="en-US" sz="2400" b="1" dirty="0">
                <a:solidFill>
                  <a:schemeClr val="accent5">
                    <a:lumMod val="25000"/>
                  </a:schemeClr>
                </a:solidFill>
                <a:latin typeface="Arial" charset="0"/>
              </a:rPr>
              <a:t> </a:t>
            </a:r>
            <a:r>
              <a:rPr lang="en-US" sz="2400" b="1" dirty="0" err="1">
                <a:solidFill>
                  <a:schemeClr val="accent5">
                    <a:lumMod val="25000"/>
                  </a:schemeClr>
                </a:solidFill>
                <a:latin typeface="Arial" charset="0"/>
              </a:rPr>
              <a:t>đề</a:t>
            </a:r>
            <a:endParaRPr lang="en-US" sz="2400" b="1" dirty="0">
              <a:solidFill>
                <a:schemeClr val="accent5">
                  <a:lumMod val="25000"/>
                </a:schemeClr>
              </a:solidFill>
              <a:latin typeface="Arial" charset="0"/>
            </a:endParaRPr>
          </a:p>
        </p:txBody>
      </p:sp>
      <p:sp>
        <p:nvSpPr>
          <p:cNvPr id="43" name="Text Box 3"/>
          <p:cNvSpPr txBox="1">
            <a:spLocks noChangeArrowheads="1"/>
          </p:cNvSpPr>
          <p:nvPr/>
        </p:nvSpPr>
        <p:spPr bwMode="ltGray">
          <a:xfrm>
            <a:off x="4191000" y="3175440"/>
            <a:ext cx="1603064" cy="1144929"/>
          </a:xfrm>
          <a:prstGeom prst="rect">
            <a:avLst/>
          </a:prstGeom>
          <a:noFill/>
          <a:ln w="9525" algn="ctr">
            <a:noFill/>
            <a:miter lim="800000"/>
            <a:headEnd/>
            <a:tailEnd/>
          </a:ln>
          <a:effectLst/>
        </p:spPr>
        <p:txBody>
          <a:bodyPr wrap="square" anchor="ctr">
            <a:spAutoFit/>
          </a:bodyPr>
          <a:lstStyle/>
          <a:p>
            <a:pPr algn="ctr">
              <a:lnSpc>
                <a:spcPct val="95000"/>
              </a:lnSpc>
              <a:spcAft>
                <a:spcPts val="800"/>
              </a:spcAft>
            </a:pPr>
            <a:r>
              <a:rPr lang="en-US" sz="2400" b="1" dirty="0" err="1">
                <a:latin typeface="Arial" charset="0"/>
              </a:rPr>
              <a:t>Giải</a:t>
            </a:r>
            <a:r>
              <a:rPr lang="en-US" sz="2400" b="1" dirty="0">
                <a:latin typeface="Arial" charset="0"/>
              </a:rPr>
              <a:t> </a:t>
            </a:r>
            <a:r>
              <a:rPr lang="en-US" sz="2400" b="1" dirty="0" err="1">
                <a:latin typeface="Arial" charset="0"/>
              </a:rPr>
              <a:t>quyết</a:t>
            </a:r>
            <a:r>
              <a:rPr lang="en-US" sz="2400" b="1" dirty="0">
                <a:latin typeface="Arial" charset="0"/>
              </a:rPr>
              <a:t> </a:t>
            </a:r>
            <a:r>
              <a:rPr lang="en-US" sz="2400" b="1" dirty="0" err="1">
                <a:latin typeface="Arial" charset="0"/>
              </a:rPr>
              <a:t>vấn</a:t>
            </a:r>
            <a:r>
              <a:rPr lang="en-US" sz="2400" b="1" dirty="0">
                <a:latin typeface="Arial" charset="0"/>
              </a:rPr>
              <a:t> </a:t>
            </a:r>
            <a:r>
              <a:rPr lang="en-US" sz="2400" b="1" dirty="0" err="1">
                <a:latin typeface="Arial" charset="0"/>
              </a:rPr>
              <a:t>đề</a:t>
            </a:r>
            <a:endParaRPr lang="en-US" sz="2400" b="1" dirty="0">
              <a:latin typeface="Arial" charset="0"/>
            </a:endParaRPr>
          </a:p>
        </p:txBody>
      </p:sp>
      <p:sp>
        <p:nvSpPr>
          <p:cNvPr id="44" name="Text Box 3"/>
          <p:cNvSpPr txBox="1">
            <a:spLocks noChangeArrowheads="1"/>
          </p:cNvSpPr>
          <p:nvPr/>
        </p:nvSpPr>
        <p:spPr bwMode="ltGray">
          <a:xfrm>
            <a:off x="6245536" y="3320736"/>
            <a:ext cx="1603064" cy="44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5000"/>
              </a:lnSpc>
              <a:spcAft>
                <a:spcPts val="800"/>
              </a:spcAft>
              <a:defRPr/>
            </a:pPr>
            <a:r>
              <a:rPr lang="en-US" sz="2400" b="1" dirty="0" err="1"/>
              <a:t>Kết</a:t>
            </a:r>
            <a:r>
              <a:rPr lang="en-US" sz="2400" b="1" dirty="0"/>
              <a:t> </a:t>
            </a:r>
            <a:r>
              <a:rPr lang="en-US" sz="2400" b="1" dirty="0" err="1"/>
              <a:t>luận</a:t>
            </a:r>
            <a:endParaRPr lang="en-US" sz="2400" b="1" dirty="0"/>
          </a:p>
        </p:txBody>
      </p:sp>
      <p:sp>
        <p:nvSpPr>
          <p:cNvPr id="45" name="Text Box 3"/>
          <p:cNvSpPr txBox="1">
            <a:spLocks noChangeArrowheads="1"/>
          </p:cNvSpPr>
          <p:nvPr/>
        </p:nvSpPr>
        <p:spPr bwMode="ltGray">
          <a:xfrm>
            <a:off x="8531536" y="3223433"/>
            <a:ext cx="1603064" cy="44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5000"/>
              </a:lnSpc>
              <a:spcAft>
                <a:spcPts val="800"/>
              </a:spcAft>
              <a:defRPr/>
            </a:pPr>
            <a:r>
              <a:rPr lang="en-US" sz="2400" b="1" dirty="0" err="1"/>
              <a:t>Kiến</a:t>
            </a:r>
            <a:r>
              <a:rPr lang="en-US" sz="2400" b="1" dirty="0"/>
              <a:t> </a:t>
            </a:r>
            <a:r>
              <a:rPr lang="en-US" sz="2400" b="1" dirty="0" err="1"/>
              <a:t>nghị</a:t>
            </a:r>
            <a:endParaRPr lang="en-US" sz="2400" b="1" dirty="0"/>
          </a:p>
        </p:txBody>
      </p:sp>
    </p:spTree>
    <p:extLst>
      <p:ext uri="{BB962C8B-B14F-4D97-AF65-F5344CB8AC3E}">
        <p14:creationId xmlns:p14="http://schemas.microsoft.com/office/powerpoint/2010/main" val="2276872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linds(horizontal)">
                                      <p:cBhvr>
                                        <p:cTn id="7" dur="500"/>
                                        <p:tgtEl>
                                          <p:spTgt spid="3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blinds(horizontal)">
                                      <p:cBhvr>
                                        <p:cTn id="10" dur="500"/>
                                        <p:tgtEl>
                                          <p:spTgt spid="4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blinds(horizontal)">
                                      <p:cBhvr>
                                        <p:cTn id="15" dur="500"/>
                                        <p:tgtEl>
                                          <p:spTgt spid="38"/>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blinds(horizontal)">
                                      <p:cBhvr>
                                        <p:cTn id="18" dur="500"/>
                                        <p:tgtEl>
                                          <p:spTgt spid="43"/>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blinds(horizontal)">
                                      <p:cBhvr>
                                        <p:cTn id="23" dur="500"/>
                                        <p:tgtEl>
                                          <p:spTgt spid="40"/>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blinds(horizontal)">
                                      <p:cBhvr>
                                        <p:cTn id="26" dur="500"/>
                                        <p:tgtEl>
                                          <p:spTgt spid="44"/>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blinds(horizontal)">
                                      <p:cBhvr>
                                        <p:cTn id="31" dur="500"/>
                                        <p:tgtEl>
                                          <p:spTgt spid="41"/>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blinds(horizontal)">
                                      <p:cBhvr>
                                        <p:cTn id="34"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1" grpId="0"/>
      <p:bldP spid="42" grpId="0"/>
      <p:bldP spid="43" grpId="0"/>
      <p:bldP spid="44" grpId="0"/>
      <p:bldP spid="45"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5017476" y="386082"/>
            <a:ext cx="4139050" cy="400110"/>
          </a:xfrm>
          <a:prstGeom prst="rect">
            <a:avLst/>
          </a:prstGeom>
        </p:spPr>
        <p:txBody>
          <a:bodyPr wrap="square">
            <a:spAutoFit/>
          </a:bodyPr>
          <a:lstStyle/>
          <a:p>
            <a:r>
              <a:rPr lang="en-US" sz="2000" b="1" dirty="0">
                <a:solidFill>
                  <a:srgbClr val="FF0000"/>
                </a:solidFill>
                <a:latin typeface="Times New Roman" panose="02020603050405020304" pitchFamily="18" charset="0"/>
                <a:cs typeface="Times New Roman" panose="02020603050405020304" pitchFamily="18" charset="0"/>
              </a:rPr>
              <a:t>II</a:t>
            </a:r>
            <a:r>
              <a:rPr lang="vi-VN" sz="2000" b="1" dirty="0">
                <a:solidFill>
                  <a:srgbClr val="FF0000"/>
                </a:solidFill>
                <a:latin typeface="Times New Roman" panose="02020603050405020304" pitchFamily="18" charset="0"/>
                <a:cs typeface="Times New Roman" panose="02020603050405020304" pitchFamily="18" charset="0"/>
              </a:rPr>
              <a:t>I . KẾT LUẬN VÀ KIẾN NGHỊ </a:t>
            </a:r>
            <a:r>
              <a:rPr lang="en-US" sz="2000" b="1" dirty="0">
                <a:solidFill>
                  <a:srgbClr val="FF0000"/>
                </a:solidFill>
                <a:latin typeface="Times New Roman" panose="02020603050405020304" pitchFamily="18" charset="0"/>
                <a:cs typeface="Times New Roman" panose="02020603050405020304" pitchFamily="18" charset="0"/>
              </a:rPr>
              <a:t>:</a:t>
            </a:r>
            <a:endParaRPr lang="en-SG" sz="2000" dirty="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2430703" y="786192"/>
            <a:ext cx="8854832" cy="369332"/>
          </a:xfrm>
          <a:prstGeom prst="rect">
            <a:avLst/>
          </a:prstGeom>
        </p:spPr>
        <p:txBody>
          <a:bodyPr wrap="square">
            <a:spAutoFit/>
          </a:bodyPr>
          <a:lstStyle/>
          <a:p>
            <a:r>
              <a:rPr lang="vi-VN" b="1" dirty="0">
                <a:solidFill>
                  <a:srgbClr val="0070C0"/>
                </a:solidFill>
                <a:latin typeface="+mj-lt"/>
              </a:rPr>
              <a:t>3. Ý kiến đề xuất :</a:t>
            </a:r>
          </a:p>
        </p:txBody>
      </p:sp>
      <p:sp>
        <p:nvSpPr>
          <p:cNvPr id="7" name="Rectangle 6"/>
          <p:cNvSpPr/>
          <p:nvPr/>
        </p:nvSpPr>
        <p:spPr>
          <a:xfrm>
            <a:off x="2430703" y="1155524"/>
            <a:ext cx="8854832" cy="2031325"/>
          </a:xfrm>
          <a:prstGeom prst="rect">
            <a:avLst/>
          </a:prstGeom>
        </p:spPr>
        <p:txBody>
          <a:bodyPr wrap="square">
            <a:spAutoFit/>
          </a:bodyPr>
          <a:lstStyle/>
          <a:p>
            <a:pPr algn="just"/>
            <a:r>
              <a:rPr lang="en-US" b="1" dirty="0"/>
              <a:t> </a:t>
            </a:r>
            <a:r>
              <a:rPr lang="en-US" dirty="0"/>
              <a:t> </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b="1"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Tổ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lớp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hướng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mầm</a:t>
            </a:r>
            <a:r>
              <a:rPr lang="en-US" dirty="0">
                <a:latin typeface="Times New Roman" panose="02020603050405020304" pitchFamily="18" charset="0"/>
                <a:cs typeface="Times New Roman" panose="02020603050405020304" pitchFamily="18" charset="0"/>
              </a:rPr>
              <a:t> non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bồi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dưỡng</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Bổ</a:t>
            </a:r>
            <a:r>
              <a:rPr lang="en-US" dirty="0">
                <a:latin typeface="Times New Roman" panose="02020603050405020304" pitchFamily="18" charset="0"/>
                <a:cs typeface="Times New Roman" panose="02020603050405020304" pitchFamily="18" charset="0"/>
              </a:rPr>
              <a:t> sung </a:t>
            </a:r>
            <a:r>
              <a:rPr lang="en-US" dirty="0" err="1">
                <a:latin typeface="Times New Roman" panose="02020603050405020304" pitchFamily="18" charset="0"/>
                <a:cs typeface="Times New Roman" panose="02020603050405020304" pitchFamily="18" charset="0"/>
              </a:rPr>
              <a:t>tài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đặc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biệt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STEAM.</a:t>
            </a:r>
            <a:endParaRPr lang="en-SG"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Thường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gíáo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hỏi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ghép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mầm</a:t>
            </a:r>
            <a:r>
              <a:rPr lang="en-US" dirty="0">
                <a:latin typeface="Times New Roman" panose="02020603050405020304" pitchFamily="18" charset="0"/>
                <a:cs typeface="Times New Roman" panose="02020603050405020304" pitchFamily="18" charset="0"/>
              </a:rPr>
              <a:t> non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p:txBody>
      </p:sp>
      <p:sp>
        <p:nvSpPr>
          <p:cNvPr id="6" name="Rectangle 5"/>
          <p:cNvSpPr/>
          <p:nvPr/>
        </p:nvSpPr>
        <p:spPr>
          <a:xfrm>
            <a:off x="2430703" y="3253634"/>
            <a:ext cx="8854832" cy="1754326"/>
          </a:xfrm>
          <a:prstGeom prst="rect">
            <a:avLst/>
          </a:prstGeom>
        </p:spPr>
        <p:txBody>
          <a:bodyPr wrap="square">
            <a:spAutoFit/>
          </a:bodyPr>
          <a:lstStyle/>
          <a:p>
            <a:pPr algn="just"/>
            <a:r>
              <a:rPr lang="en-US" b="1" dirty="0"/>
              <a:t> </a:t>
            </a:r>
            <a:r>
              <a:rPr lang="en-US" dirty="0"/>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viên</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cứu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hỏi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dồi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nâng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vụ</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Chủ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cứu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ghép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mầm</a:t>
            </a:r>
            <a:r>
              <a:rPr lang="en-US" dirty="0">
                <a:latin typeface="Times New Roman" panose="02020603050405020304" pitchFamily="18" charset="0"/>
                <a:cs typeface="Times New Roman" panose="02020603050405020304" pitchFamily="18" charset="0"/>
              </a:rPr>
              <a:t> non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a:t>
            </a:r>
            <a:endParaRPr lang="en-SG"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endParaRPr lang="en-S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82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Oval 6"/>
          <p:cNvSpPr/>
          <p:nvPr/>
        </p:nvSpPr>
        <p:spPr>
          <a:xfrm>
            <a:off x="8193710" y="1957635"/>
            <a:ext cx="3843167" cy="3850042"/>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600" b="1" dirty="0">
              <a:solidFill>
                <a:srgbClr val="002060"/>
              </a:solidFill>
              <a:latin typeface="Times New Roman" panose="02020603050405020304" pitchFamily="18" charset="0"/>
              <a:cs typeface="Times New Roman" panose="02020603050405020304" pitchFamily="18" charset="0"/>
            </a:endParaRPr>
          </a:p>
          <a:p>
            <a:pPr algn="just"/>
            <a:r>
              <a:rPr lang="en-US" sz="1200" b="1" dirty="0" err="1">
                <a:solidFill>
                  <a:srgbClr val="002060"/>
                </a:solidFill>
                <a:latin typeface="Times New Roman" panose="02020603050405020304" pitchFamily="18" charset="0"/>
                <a:cs typeface="Times New Roman" panose="02020603050405020304" pitchFamily="18" charset="0"/>
              </a:rPr>
              <a:t>Cách</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tiếp</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cận</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dạy</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học</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theo</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phương</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pháp</a:t>
            </a:r>
            <a:r>
              <a:rPr lang="en-US" sz="1200" b="1" dirty="0">
                <a:solidFill>
                  <a:srgbClr val="002060"/>
                </a:solidFill>
                <a:latin typeface="Times New Roman" panose="02020603050405020304" pitchFamily="18" charset="0"/>
                <a:cs typeface="Times New Roman" panose="02020603050405020304" pitchFamily="18" charset="0"/>
              </a:rPr>
              <a:t> STEAM </a:t>
            </a:r>
            <a:r>
              <a:rPr lang="en-US" sz="1200" b="1" dirty="0" err="1">
                <a:solidFill>
                  <a:srgbClr val="002060"/>
                </a:solidFill>
                <a:latin typeface="Times New Roman" panose="02020603050405020304" pitchFamily="18" charset="0"/>
                <a:cs typeface="Times New Roman" panose="02020603050405020304" pitchFamily="18" charset="0"/>
              </a:rPr>
              <a:t>chắc</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chắn</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không</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phải</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là</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nhiệm</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vụ</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dễ</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dàng</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nhưng</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những</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lợi</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ích</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mà</a:t>
            </a:r>
            <a:r>
              <a:rPr lang="en-US" sz="1200" b="1" dirty="0">
                <a:solidFill>
                  <a:srgbClr val="002060"/>
                </a:solidFill>
                <a:latin typeface="Times New Roman" panose="02020603050405020304" pitchFamily="18" charset="0"/>
                <a:cs typeface="Times New Roman" panose="02020603050405020304" pitchFamily="18" charset="0"/>
              </a:rPr>
              <a:t> STEAM </a:t>
            </a:r>
            <a:r>
              <a:rPr lang="en-US" sz="1200" b="1" dirty="0" err="1">
                <a:solidFill>
                  <a:srgbClr val="002060"/>
                </a:solidFill>
                <a:latin typeface="Times New Roman" panose="02020603050405020304" pitchFamily="18" charset="0"/>
                <a:cs typeface="Times New Roman" panose="02020603050405020304" pitchFamily="18" charset="0"/>
              </a:rPr>
              <a:t>mang</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lại</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cho</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trẻ</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nhỏ</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và</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trường</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học</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thì</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rất</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lớn</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Trường</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học</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sẽ</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không</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chỉ</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là</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nơi</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để</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giảng</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dạy</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lý</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thuyết</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mà</a:t>
            </a:r>
            <a:r>
              <a:rPr lang="en-US" sz="1200" b="1" dirty="0">
                <a:solidFill>
                  <a:srgbClr val="002060"/>
                </a:solidFill>
                <a:latin typeface="Times New Roman" panose="02020603050405020304" pitchFamily="18" charset="0"/>
                <a:cs typeface="Times New Roman" panose="02020603050405020304" pitchFamily="18" charset="0"/>
              </a:rPr>
              <a:t> ở </a:t>
            </a:r>
            <a:r>
              <a:rPr lang="en-US" sz="1200" b="1" dirty="0" err="1">
                <a:solidFill>
                  <a:srgbClr val="002060"/>
                </a:solidFill>
                <a:latin typeface="Times New Roman" panose="02020603050405020304" pitchFamily="18" charset="0"/>
                <a:cs typeface="Times New Roman" panose="02020603050405020304" pitchFamily="18" charset="0"/>
              </a:rPr>
              <a:t>nơi</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đó</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những</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đứa</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trẻ</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được</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trải</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nghiệm</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những</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kiến</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thức</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thực</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tiễn</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vừa</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lớn</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khôn</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trưởng</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thành</a:t>
            </a:r>
            <a:r>
              <a:rPr lang="vi-VN" sz="1200" b="1" dirty="0">
                <a:solidFill>
                  <a:srgbClr val="002060"/>
                </a:solidFill>
                <a:latin typeface="Times New Roman" panose="02020603050405020304" pitchFamily="18" charset="0"/>
                <a:cs typeface="Times New Roman" panose="02020603050405020304" pitchFamily="18" charset="0"/>
              </a:rPr>
              <a:t>.</a:t>
            </a:r>
            <a:r>
              <a:rPr lang="en-US" sz="1200" b="1" dirty="0">
                <a:solidFill>
                  <a:srgbClr val="002060"/>
                </a:solidFill>
                <a:latin typeface="Times New Roman" panose="02020603050405020304" pitchFamily="18" charset="0"/>
                <a:cs typeface="Times New Roman" panose="02020603050405020304" pitchFamily="18" charset="0"/>
              </a:rPr>
              <a:t> Khi </a:t>
            </a:r>
            <a:r>
              <a:rPr lang="en-US" sz="1200" b="1" dirty="0" err="1">
                <a:solidFill>
                  <a:srgbClr val="002060"/>
                </a:solidFill>
                <a:latin typeface="Times New Roman" panose="02020603050405020304" pitchFamily="18" charset="0"/>
                <a:cs typeface="Times New Roman" panose="02020603050405020304" pitchFamily="18" charset="0"/>
              </a:rPr>
              <a:t>quan</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sát</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một</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đứa</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trẻ</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khi</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được</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trải</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nghiệm</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thực</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làm</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cùng</a:t>
            </a:r>
            <a:r>
              <a:rPr lang="en-US" sz="1200" b="1" dirty="0">
                <a:solidFill>
                  <a:srgbClr val="002060"/>
                </a:solidFill>
                <a:latin typeface="Times New Roman" panose="02020603050405020304" pitchFamily="18" charset="0"/>
                <a:cs typeface="Times New Roman" panose="02020603050405020304" pitchFamily="18" charset="0"/>
              </a:rPr>
              <a:t> STEAM </a:t>
            </a:r>
            <a:r>
              <a:rPr lang="en-US" sz="1200" b="1" dirty="0" err="1">
                <a:solidFill>
                  <a:srgbClr val="002060"/>
                </a:solidFill>
                <a:latin typeface="Times New Roman" panose="02020603050405020304" pitchFamily="18" charset="0"/>
                <a:cs typeface="Times New Roman" panose="02020603050405020304" pitchFamily="18" charset="0"/>
              </a:rPr>
              <a:t>sẽ</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thấy</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chúng</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tập</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trung</a:t>
            </a:r>
            <a:r>
              <a:rPr lang="en-US" sz="1200" b="1" dirty="0">
                <a:solidFill>
                  <a:srgbClr val="002060"/>
                </a:solidFill>
                <a:latin typeface="Times New Roman" panose="02020603050405020304" pitchFamily="18" charset="0"/>
                <a:cs typeface="Times New Roman" panose="02020603050405020304" pitchFamily="18" charset="0"/>
              </a:rPr>
              <a:t>, say </a:t>
            </a:r>
            <a:r>
              <a:rPr lang="en-US" sz="1200" b="1" dirty="0" err="1">
                <a:solidFill>
                  <a:srgbClr val="002060"/>
                </a:solidFill>
                <a:latin typeface="Times New Roman" panose="02020603050405020304" pitchFamily="18" charset="0"/>
                <a:cs typeface="Times New Roman" panose="02020603050405020304" pitchFamily="18" charset="0"/>
              </a:rPr>
              <a:t>sưa</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trí</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tưởng</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tượng</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được</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sáng</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tỏ</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trí</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tò</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mò</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được</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thỏa</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mãn</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và</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hơn</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hết</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tình</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yêu</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niềm</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đam</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mê</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với</a:t>
            </a:r>
            <a:r>
              <a:rPr lang="en-US" sz="1200" b="1" dirty="0">
                <a:solidFill>
                  <a:srgbClr val="002060"/>
                </a:solidFill>
                <a:latin typeface="Times New Roman" panose="02020603050405020304" pitchFamily="18" charset="0"/>
                <a:cs typeface="Times New Roman" panose="02020603050405020304" pitchFamily="18" charset="0"/>
              </a:rPr>
              <a:t> khoa </a:t>
            </a:r>
            <a:r>
              <a:rPr lang="en-US" sz="1200" b="1" dirty="0" err="1">
                <a:solidFill>
                  <a:srgbClr val="002060"/>
                </a:solidFill>
                <a:latin typeface="Times New Roman" panose="02020603050405020304" pitchFamily="18" charset="0"/>
                <a:cs typeface="Times New Roman" panose="02020603050405020304" pitchFamily="18" charset="0"/>
              </a:rPr>
              <a:t>học</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và</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công</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nghệ</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được</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nảy</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sinh</a:t>
            </a:r>
            <a:r>
              <a:rPr lang="en-US" sz="1200" b="1" dirty="0">
                <a:solidFill>
                  <a:srgbClr val="002060"/>
                </a:solidFill>
                <a:latin typeface="Times New Roman" panose="02020603050405020304" pitchFamily="18" charset="0"/>
                <a:cs typeface="Times New Roman" panose="02020603050405020304" pitchFamily="18" charset="0"/>
              </a:rPr>
              <a:t>.</a:t>
            </a:r>
            <a:endParaRPr lang="vi-VN" sz="1200" b="1" dirty="0">
              <a:solidFill>
                <a:srgbClr val="002060"/>
              </a:solidFill>
              <a:latin typeface="Times New Roman" panose="02020603050405020304" pitchFamily="18" charset="0"/>
              <a:cs typeface="Times New Roman" panose="02020603050405020304" pitchFamily="18" charset="0"/>
            </a:endParaRPr>
          </a:p>
          <a:p>
            <a:pPr algn="just"/>
            <a:endParaRPr lang="en-US" sz="1200" b="1" dirty="0">
              <a:solidFill>
                <a:srgbClr val="002060"/>
              </a:solidFill>
              <a:latin typeface="+mj-lt"/>
            </a:endParaRPr>
          </a:p>
        </p:txBody>
      </p:sp>
      <p:sp>
        <p:nvSpPr>
          <p:cNvPr id="9" name="Oval 8"/>
          <p:cNvSpPr/>
          <p:nvPr/>
        </p:nvSpPr>
        <p:spPr>
          <a:xfrm>
            <a:off x="4553626" y="2299368"/>
            <a:ext cx="3039678" cy="4250843"/>
          </a:xfrm>
          <a:prstGeom prst="ellipse">
            <a:avLst/>
          </a:prstGeom>
          <a:solidFill>
            <a:schemeClr val="bg1"/>
          </a:solidFill>
          <a:ln w="76200">
            <a:solidFill>
              <a:srgbClr val="05AB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600" b="1" dirty="0">
              <a:solidFill>
                <a:srgbClr val="002060"/>
              </a:solidFill>
              <a:latin typeface="Times New Roman" panose="02020603050405020304" pitchFamily="18" charset="0"/>
              <a:cs typeface="Times New Roman" panose="02020603050405020304" pitchFamily="18" charset="0"/>
            </a:endParaRPr>
          </a:p>
          <a:p>
            <a:pPr algn="just"/>
            <a:r>
              <a:rPr lang="en-US" sz="1300" b="1" dirty="0">
                <a:solidFill>
                  <a:srgbClr val="002060"/>
                </a:solidFill>
                <a:latin typeface="Times New Roman" panose="02020603050405020304" pitchFamily="18" charset="0"/>
                <a:cs typeface="Times New Roman" panose="02020603050405020304" pitchFamily="18" charset="0"/>
              </a:rPr>
              <a:t>STE</a:t>
            </a:r>
            <a:r>
              <a:rPr lang="vi-VN" sz="1300" b="1" dirty="0">
                <a:solidFill>
                  <a:srgbClr val="002060"/>
                </a:solidFill>
                <a:latin typeface="Times New Roman" panose="02020603050405020304" pitchFamily="18" charset="0"/>
                <a:cs typeface="Times New Roman" panose="02020603050405020304" pitchFamily="18" charset="0"/>
              </a:rPr>
              <a:t>A</a:t>
            </a:r>
            <a:r>
              <a:rPr lang="en-US" sz="1300" b="1" dirty="0">
                <a:solidFill>
                  <a:srgbClr val="002060"/>
                </a:solidFill>
                <a:latin typeface="Times New Roman" panose="02020603050405020304" pitchFamily="18" charset="0"/>
                <a:cs typeface="Times New Roman" panose="02020603050405020304" pitchFamily="18" charset="0"/>
              </a:rPr>
              <a:t>M </a:t>
            </a:r>
            <a:r>
              <a:rPr lang="en-US" sz="1300" b="1" dirty="0" err="1">
                <a:solidFill>
                  <a:srgbClr val="002060"/>
                </a:solidFill>
                <a:latin typeface="Times New Roman" panose="02020603050405020304" pitchFamily="18" charset="0"/>
                <a:cs typeface="Times New Roman" panose="02020603050405020304" pitchFamily="18" charset="0"/>
              </a:rPr>
              <a:t>trang</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bị</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cho</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người</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học</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những</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kỹ</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năng</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về</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tư</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duy</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phản</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biện</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và</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giải</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quyết</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vấn</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đề</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kỹ</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năng</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làm</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việc</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theo</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nhóm</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khả</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năng</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tư</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duy</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chiến</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lược</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và</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định</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hướng</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mục</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tiêu</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kỹ</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năng</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quản</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lý</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thời</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gian</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nhằm</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chuẩn</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bị</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cho</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học</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sinh</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những</a:t>
            </a:r>
            <a:r>
              <a:rPr lang="en-US" sz="1300" b="1" dirty="0">
                <a:solidFill>
                  <a:srgbClr val="002060"/>
                </a:solidFill>
                <a:latin typeface="Times New Roman" panose="02020603050405020304" pitchFamily="18" charset="0"/>
                <a:cs typeface="Times New Roman" panose="02020603050405020304" pitchFamily="18" charset="0"/>
              </a:rPr>
              <a:t> tri </a:t>
            </a:r>
            <a:r>
              <a:rPr lang="en-US" sz="1300" b="1" dirty="0" err="1">
                <a:solidFill>
                  <a:srgbClr val="002060"/>
                </a:solidFill>
                <a:latin typeface="Times New Roman" panose="02020603050405020304" pitchFamily="18" charset="0"/>
                <a:cs typeface="Times New Roman" panose="02020603050405020304" pitchFamily="18" charset="0"/>
              </a:rPr>
              <a:t>thức</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thiết</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yếu</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nhất</a:t>
            </a:r>
            <a:r>
              <a:rPr lang="en-US" sz="1300" b="1" dirty="0">
                <a:solidFill>
                  <a:srgbClr val="002060"/>
                </a:solidFill>
                <a:latin typeface="Times New Roman" panose="02020603050405020304" pitchFamily="18" charset="0"/>
                <a:cs typeface="Times New Roman" panose="02020603050405020304" pitchFamily="18" charset="0"/>
              </a:rPr>
              <a:t> </a:t>
            </a:r>
            <a:r>
              <a:rPr lang="vi-VN" sz="1300" b="1" dirty="0">
                <a:solidFill>
                  <a:srgbClr val="002060"/>
                </a:solidFill>
                <a:latin typeface="Times New Roman" panose="02020603050405020304" pitchFamily="18" charset="0"/>
                <a:cs typeface="Times New Roman" panose="02020603050405020304" pitchFamily="18" charset="0"/>
              </a:rPr>
              <a:t>.</a:t>
            </a:r>
          </a:p>
        </p:txBody>
      </p:sp>
      <p:sp>
        <p:nvSpPr>
          <p:cNvPr id="10" name="Oval 9"/>
          <p:cNvSpPr/>
          <p:nvPr/>
        </p:nvSpPr>
        <p:spPr>
          <a:xfrm>
            <a:off x="219420" y="2758099"/>
            <a:ext cx="3042764" cy="3889836"/>
          </a:xfrm>
          <a:prstGeom prst="ellips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a:solidFill>
                  <a:schemeClr val="accent5">
                    <a:lumMod val="50000"/>
                  </a:schemeClr>
                </a:solidFill>
                <a:latin typeface="Times New Roman" panose="02020603050405020304" pitchFamily="18" charset="0"/>
                <a:cs typeface="Times New Roman" panose="02020603050405020304" pitchFamily="18" charset="0"/>
              </a:rPr>
              <a:t> </a:t>
            </a:r>
            <a:r>
              <a:rPr lang="en-US" sz="1300" b="1" dirty="0">
                <a:solidFill>
                  <a:srgbClr val="002060"/>
                </a:solidFill>
                <a:latin typeface="Times New Roman" panose="02020603050405020304" pitchFamily="18" charset="0"/>
                <a:cs typeface="Times New Roman" panose="02020603050405020304" pitchFamily="18" charset="0"/>
              </a:rPr>
              <a:t>Trong </a:t>
            </a:r>
            <a:r>
              <a:rPr lang="en-US" sz="1300" b="1" dirty="0" err="1">
                <a:solidFill>
                  <a:srgbClr val="002060"/>
                </a:solidFill>
                <a:latin typeface="Times New Roman" panose="02020603050405020304" pitchFamily="18" charset="0"/>
                <a:cs typeface="Times New Roman" panose="02020603050405020304" pitchFamily="18" charset="0"/>
              </a:rPr>
              <a:t>năm</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học</a:t>
            </a:r>
            <a:r>
              <a:rPr lang="en-US" sz="1300" b="1" dirty="0">
                <a:solidFill>
                  <a:srgbClr val="002060"/>
                </a:solidFill>
                <a:latin typeface="Times New Roman" panose="02020603050405020304" pitchFamily="18" charset="0"/>
                <a:cs typeface="Times New Roman" panose="02020603050405020304" pitchFamily="18" charset="0"/>
              </a:rPr>
              <a:t> 2018- 2019 </a:t>
            </a:r>
            <a:r>
              <a:rPr lang="en-US" sz="1300" b="1" dirty="0" err="1">
                <a:solidFill>
                  <a:srgbClr val="002060"/>
                </a:solidFill>
                <a:latin typeface="Times New Roman" panose="02020603050405020304" pitchFamily="18" charset="0"/>
                <a:cs typeface="Times New Roman" panose="02020603050405020304" pitchFamily="18" charset="0"/>
              </a:rPr>
              <a:t>được</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sự</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quan</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tâm</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của</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bộ</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giáo</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dục</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giáo</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viên</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mầm</a:t>
            </a:r>
            <a:r>
              <a:rPr lang="en-US" sz="1300" b="1" dirty="0">
                <a:solidFill>
                  <a:srgbClr val="002060"/>
                </a:solidFill>
                <a:latin typeface="Times New Roman" panose="02020603050405020304" pitchFamily="18" charset="0"/>
                <a:cs typeface="Times New Roman" panose="02020603050405020304" pitchFamily="18" charset="0"/>
              </a:rPr>
              <a:t> non ở </a:t>
            </a:r>
            <a:r>
              <a:rPr lang="en-US" sz="1300" b="1" dirty="0" err="1">
                <a:solidFill>
                  <a:srgbClr val="002060"/>
                </a:solidFill>
                <a:latin typeface="Times New Roman" panose="02020603050405020304" pitchFamily="18" charset="0"/>
                <a:cs typeface="Times New Roman" panose="02020603050405020304" pitchFamily="18" charset="0"/>
              </a:rPr>
              <a:t>các</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trường</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điểm</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trong</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thành</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phố</a:t>
            </a:r>
            <a:r>
              <a:rPr lang="en-US" sz="1300" b="1" dirty="0">
                <a:solidFill>
                  <a:srgbClr val="002060"/>
                </a:solidFill>
                <a:latin typeface="Times New Roman" panose="02020603050405020304" pitchFamily="18" charset="0"/>
                <a:cs typeface="Times New Roman" panose="02020603050405020304" pitchFamily="18" charset="0"/>
              </a:rPr>
              <a:t> Hà </a:t>
            </a:r>
            <a:r>
              <a:rPr lang="en-US" sz="1300" b="1" dirty="0" err="1">
                <a:solidFill>
                  <a:srgbClr val="002060"/>
                </a:solidFill>
                <a:latin typeface="Times New Roman" panose="02020603050405020304" pitchFamily="18" charset="0"/>
                <a:cs typeface="Times New Roman" panose="02020603050405020304" pitchFamily="18" charset="0"/>
              </a:rPr>
              <a:t>Nội</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được</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tiếp</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cận</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với</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phương</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pháp</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giáo</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dục</a:t>
            </a:r>
            <a:r>
              <a:rPr lang="en-US" sz="1300" b="1" dirty="0">
                <a:solidFill>
                  <a:srgbClr val="002060"/>
                </a:solidFill>
                <a:latin typeface="Times New Roman" panose="02020603050405020304" pitchFamily="18" charset="0"/>
                <a:cs typeface="Times New Roman" panose="02020603050405020304" pitchFamily="18" charset="0"/>
              </a:rPr>
              <a:t> STEAM, </a:t>
            </a:r>
            <a:r>
              <a:rPr lang="en-US" sz="1300" b="1" dirty="0" err="1">
                <a:solidFill>
                  <a:srgbClr val="002060"/>
                </a:solidFill>
                <a:latin typeface="Times New Roman" panose="02020603050405020304" pitchFamily="18" charset="0"/>
                <a:cs typeface="Times New Roman" panose="02020603050405020304" pitchFamily="18" charset="0"/>
              </a:rPr>
              <a:t>là</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một</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giáo</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viên</a:t>
            </a:r>
            <a:r>
              <a:rPr lang="en-US" sz="1300" b="1" dirty="0">
                <a:solidFill>
                  <a:srgbClr val="002060"/>
                </a:solidFill>
                <a:latin typeface="Times New Roman" panose="02020603050405020304" pitchFamily="18" charset="0"/>
                <a:cs typeface="Times New Roman" panose="02020603050405020304" pitchFamily="18" charset="0"/>
              </a:rPr>
              <a:t> may </a:t>
            </a:r>
            <a:r>
              <a:rPr lang="en-US" sz="1300" b="1" dirty="0" err="1">
                <a:solidFill>
                  <a:srgbClr val="002060"/>
                </a:solidFill>
                <a:latin typeface="Times New Roman" panose="02020603050405020304" pitchFamily="18" charset="0"/>
                <a:cs typeface="Times New Roman" panose="02020603050405020304" pitchFamily="18" charset="0"/>
              </a:rPr>
              <a:t>mắn</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được</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tham</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gia</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khoá</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học</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tôi</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thấy</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đây</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là</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một</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phương</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pháp</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giáo</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dục</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thú</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vị</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phát</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huy</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được</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nhiều</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tiềm</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năng</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khơi</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dậy</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sự</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sáng</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tạo</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trong</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mỗi</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bản</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thân</a:t>
            </a:r>
            <a:r>
              <a:rPr lang="en-US" sz="1300" b="1" dirty="0">
                <a:solidFill>
                  <a:srgbClr val="002060"/>
                </a:solidFill>
                <a:latin typeface="Times New Roman" panose="02020603050405020304" pitchFamily="18" charset="0"/>
                <a:cs typeface="Times New Roman" panose="02020603050405020304" pitchFamily="18" charset="0"/>
              </a:rPr>
              <a:t> </a:t>
            </a:r>
            <a:r>
              <a:rPr lang="en-US" sz="1300" b="1" dirty="0" err="1">
                <a:solidFill>
                  <a:srgbClr val="002060"/>
                </a:solidFill>
                <a:latin typeface="Times New Roman" panose="02020603050405020304" pitchFamily="18" charset="0"/>
                <a:cs typeface="Times New Roman" panose="02020603050405020304" pitchFamily="18" charset="0"/>
              </a:rPr>
              <a:t>trẻ</a:t>
            </a:r>
            <a:r>
              <a:rPr lang="en-US" sz="1300" b="1" dirty="0">
                <a:solidFill>
                  <a:srgbClr val="002060"/>
                </a:solidFill>
                <a:latin typeface="Times New Roman" panose="02020603050405020304" pitchFamily="18" charset="0"/>
                <a:cs typeface="Times New Roman" panose="02020603050405020304" pitchFamily="18" charset="0"/>
              </a:rPr>
              <a:t>.</a:t>
            </a:r>
            <a:endParaRPr lang="en-US" sz="1300" b="1" dirty="0">
              <a:solidFill>
                <a:srgbClr val="002060"/>
              </a:solidFill>
              <a:latin typeface="+mj-lt"/>
            </a:endParaRPr>
          </a:p>
        </p:txBody>
      </p:sp>
      <p:sp>
        <p:nvSpPr>
          <p:cNvPr id="18" name="Oval 17"/>
          <p:cNvSpPr/>
          <p:nvPr/>
        </p:nvSpPr>
        <p:spPr>
          <a:xfrm>
            <a:off x="1590421" y="2388637"/>
            <a:ext cx="355341" cy="32190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918329" y="1950724"/>
            <a:ext cx="355341" cy="321907"/>
          </a:xfrm>
          <a:prstGeom prst="ellipse">
            <a:avLst/>
          </a:prstGeom>
          <a:solidFill>
            <a:srgbClr val="05AB0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0083202" y="1635727"/>
            <a:ext cx="355341" cy="3219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flipH="1">
            <a:off x="10237232" y="0"/>
            <a:ext cx="23640" cy="16652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cxnSpLocks/>
          </p:cNvCxnSpPr>
          <p:nvPr/>
        </p:nvCxnSpPr>
        <p:spPr>
          <a:xfrm>
            <a:off x="1768091" y="941903"/>
            <a:ext cx="8712" cy="13590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073465" y="-187242"/>
            <a:ext cx="29851" cy="2433137"/>
          </a:xfrm>
          <a:prstGeom prst="line">
            <a:avLst/>
          </a:prstGeom>
        </p:spPr>
        <p:style>
          <a:lnRef idx="1">
            <a:schemeClr val="accent1"/>
          </a:lnRef>
          <a:fillRef idx="0">
            <a:schemeClr val="accent1"/>
          </a:fillRef>
          <a:effectRef idx="0">
            <a:schemeClr val="accent1"/>
          </a:effectRef>
          <a:fontRef idx="minor">
            <a:schemeClr val="tx1"/>
          </a:fontRef>
        </p:style>
      </p:cxnSp>
      <p:sp>
        <p:nvSpPr>
          <p:cNvPr id="32" name="Rounded Rectangle 31"/>
          <p:cNvSpPr/>
          <p:nvPr/>
        </p:nvSpPr>
        <p:spPr>
          <a:xfrm>
            <a:off x="3806889" y="56716"/>
            <a:ext cx="5505061" cy="652411"/>
          </a:xfrm>
          <a:prstGeom prst="round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b="1" dirty="0">
                <a:solidFill>
                  <a:srgbClr val="FF0000"/>
                </a:solidFill>
                <a:latin typeface="+mj-lt"/>
              </a:rPr>
              <a:t> ĐẶT VẤN ĐỀ</a:t>
            </a:r>
            <a:endParaRPr lang="en-US" sz="2000" b="1" dirty="0">
              <a:solidFill>
                <a:srgbClr val="FF0000"/>
              </a:solidFill>
              <a:latin typeface="+mj-lt"/>
            </a:endParaRPr>
          </a:p>
        </p:txBody>
      </p:sp>
    </p:spTree>
    <p:extLst>
      <p:ext uri="{BB962C8B-B14F-4D97-AF65-F5344CB8AC3E}">
        <p14:creationId xmlns:p14="http://schemas.microsoft.com/office/powerpoint/2010/main" val="70961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844843" y="2653970"/>
            <a:ext cx="8518358" cy="2554545"/>
          </a:xfrm>
          <a:prstGeom prst="rect">
            <a:avLst/>
          </a:prstGeom>
        </p:spPr>
        <p:txBody>
          <a:bodyPr wrap="square">
            <a:spAutoFit/>
          </a:bodyPr>
          <a:lstStyle/>
          <a:p>
            <a:pPr algn="just"/>
            <a:r>
              <a:rPr lang="en-US" sz="2000" b="1" dirty="0" err="1">
                <a:solidFill>
                  <a:srgbClr val="002060"/>
                </a:solidFill>
                <a:latin typeface="Times New Roman" panose="02020603050405020304" pitchFamily="18" charset="0"/>
                <a:cs typeface="Times New Roman" panose="02020603050405020304" pitchFamily="18" charset="0"/>
              </a:rPr>
              <a:t>Là</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một</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giáo</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viên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đứng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lớp</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hàng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ngày</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được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tiếp</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xúc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gần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gũi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với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trẻ</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hiểu</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được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mức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độ</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nhận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thức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của</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trẻ</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bản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thân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tôi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luôn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mong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muốn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đựoc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áp</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dụng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phưong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pháp</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học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tập</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này</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cho</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học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sinh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của</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mình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để</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trẻ</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sáng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tạo</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hơn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chủ</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động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hơn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để</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các</a:t>
            </a:r>
            <a:r>
              <a:rPr lang="en-US" sz="2000" b="1" dirty="0">
                <a:solidFill>
                  <a:srgbClr val="002060"/>
                </a:solidFill>
                <a:latin typeface="Times New Roman" panose="02020603050405020304" pitchFamily="18" charset="0"/>
                <a:cs typeface="Times New Roman" panose="02020603050405020304" pitchFamily="18" charset="0"/>
              </a:rPr>
              <a:t> con </a:t>
            </a:r>
            <a:r>
              <a:rPr lang="en-US" sz="2000" b="1" dirty="0" err="1">
                <a:solidFill>
                  <a:srgbClr val="002060"/>
                </a:solidFill>
                <a:latin typeface="Times New Roman" panose="02020603050405020304" pitchFamily="18" charset="0"/>
                <a:cs typeface="Times New Roman" panose="02020603050405020304" pitchFamily="18" charset="0"/>
              </a:rPr>
              <a:t>tìm</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ra</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những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nguyên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lý</a:t>
            </a:r>
            <a:r>
              <a:rPr lang="en-US" sz="2000" b="1" dirty="0">
                <a:solidFill>
                  <a:srgbClr val="002060"/>
                </a:solidFill>
                <a:latin typeface="Times New Roman" panose="02020603050405020304" pitchFamily="18" charset="0"/>
                <a:cs typeface="Times New Roman" panose="02020603050405020304" pitchFamily="18" charset="0"/>
              </a:rPr>
              <a:t> khoa </a:t>
            </a:r>
            <a:r>
              <a:rPr lang="en-US" sz="2000" b="1" dirty="0" err="1">
                <a:solidFill>
                  <a:srgbClr val="002060"/>
                </a:solidFill>
                <a:latin typeface="Times New Roman" panose="02020603050405020304" pitchFamily="18" charset="0"/>
                <a:cs typeface="Times New Roman" panose="02020603050405020304" pitchFamily="18" charset="0"/>
              </a:rPr>
              <a:t>học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ngay</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trong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những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hoạt</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động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đơn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giản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Với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mong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muốn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như</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trên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tôi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mạnh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dạn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chọn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đề</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tài</a:t>
            </a:r>
            <a:r>
              <a:rPr lang="en-US" sz="2000" b="1" dirty="0">
                <a:solidFill>
                  <a:srgbClr val="002060"/>
                </a:solidFill>
                <a:latin typeface="Times New Roman" panose="02020603050405020304" pitchFamily="18" charset="0"/>
                <a:cs typeface="Times New Roman" panose="02020603050405020304" pitchFamily="18" charset="0"/>
              </a:rPr>
              <a:t>:" </a:t>
            </a:r>
            <a:r>
              <a:rPr lang="vi-VN" sz="2000" b="1" dirty="0">
                <a:solidFill>
                  <a:srgbClr val="002060"/>
                </a:solidFill>
                <a:latin typeface="Times New Roman" panose="02020603050405020304" pitchFamily="18" charset="0"/>
                <a:cs typeface="Times New Roman" panose="02020603050405020304" pitchFamily="18" charset="0"/>
              </a:rPr>
              <a:t>Một số kinh nghiệm trong công tác ứng dụng phương pháp giáo dục Steam trong các hoạt động cho trẻ 4-5 tuổi </a:t>
            </a:r>
            <a:r>
              <a:rPr lang="en-US" sz="2000" b="1" i="1" dirty="0">
                <a:solidFill>
                  <a:srgbClr val="002060"/>
                </a:solidFill>
                <a:latin typeface="Times New Roman" panose="02020603050405020304" pitchFamily="18" charset="0"/>
                <a:cs typeface="Times New Roman" panose="02020603050405020304" pitchFamily="18" charset="0"/>
              </a:rPr>
              <a:t>"</a:t>
            </a:r>
            <a:endParaRPr lang="en-SG" sz="2000" b="1" dirty="0">
              <a:solidFill>
                <a:srgbClr val="002060"/>
              </a:solidFill>
              <a:latin typeface="Times New Roman" panose="02020603050405020304" pitchFamily="18" charset="0"/>
              <a:cs typeface="Times New Roman" panose="02020603050405020304" pitchFamily="18" charset="0"/>
            </a:endParaRPr>
          </a:p>
          <a:p>
            <a:pPr algn="just"/>
            <a:r>
              <a:rPr lang="vi-VN" sz="2000" b="1" dirty="0">
                <a:solidFill>
                  <a:srgbClr val="002060"/>
                </a:solidFill>
                <a:latin typeface="Times New Roman" panose="02020603050405020304" pitchFamily="18" charset="0"/>
                <a:cs typeface="Times New Roman" panose="02020603050405020304" pitchFamily="18" charset="0"/>
              </a:rPr>
              <a:t>	</a:t>
            </a:r>
            <a:r>
              <a:rPr lang="en-US" sz="2000" b="1" dirty="0">
                <a:solidFill>
                  <a:srgbClr val="002060"/>
                </a:solidFill>
                <a:latin typeface="Times New Roman" panose="02020603050405020304" pitchFamily="18" charset="0"/>
                <a:cs typeface="Times New Roman" panose="02020603050405020304" pitchFamily="18" charset="0"/>
              </a:rPr>
              <a:t> </a:t>
            </a:r>
            <a:endParaRPr lang="en-US" sz="2000" b="1" dirty="0">
              <a:solidFill>
                <a:srgbClr val="FF0000"/>
              </a:solidFill>
              <a:latin typeface="+mj-lt"/>
            </a:endParaRPr>
          </a:p>
        </p:txBody>
      </p:sp>
    </p:spTree>
    <p:extLst>
      <p:ext uri="{BB962C8B-B14F-4D97-AF65-F5344CB8AC3E}">
        <p14:creationId xmlns:p14="http://schemas.microsoft.com/office/powerpoint/2010/main" val="115200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120189" y="748570"/>
            <a:ext cx="5342021" cy="400110"/>
          </a:xfrm>
          <a:prstGeom prst="rect">
            <a:avLst/>
          </a:prstGeom>
          <a:noFill/>
        </p:spPr>
        <p:txBody>
          <a:bodyPr wrap="square" rtlCol="0">
            <a:spAutoFit/>
          </a:bodyPr>
          <a:lstStyle/>
          <a:p>
            <a:pPr algn="ctr"/>
            <a:r>
              <a:rPr lang="en-US" sz="2000" b="1" dirty="0">
                <a:solidFill>
                  <a:srgbClr val="FF0000"/>
                </a:solidFill>
                <a:latin typeface="Times New Roman" panose="02020603050405020304" pitchFamily="18" charset="0"/>
                <a:cs typeface="Times New Roman" panose="02020603050405020304" pitchFamily="18" charset="0"/>
              </a:rPr>
              <a:t>GIẢI QUYẾT VẤN ĐỀ</a:t>
            </a:r>
          </a:p>
        </p:txBody>
      </p:sp>
      <p:sp>
        <p:nvSpPr>
          <p:cNvPr id="6" name="Hexagon 5"/>
          <p:cNvSpPr/>
          <p:nvPr/>
        </p:nvSpPr>
        <p:spPr>
          <a:xfrm>
            <a:off x="1470213" y="1470210"/>
            <a:ext cx="9610164" cy="4069977"/>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vi-VN" sz="1400" b="1" i="1" dirty="0">
              <a:solidFill>
                <a:schemeClr val="bg1"/>
              </a:solidFill>
            </a:endParaRPr>
          </a:p>
          <a:p>
            <a:pPr algn="just"/>
            <a:endParaRPr lang="vi-VN" sz="1400" b="1" i="1" dirty="0">
              <a:solidFill>
                <a:schemeClr val="bg1"/>
              </a:solidFill>
            </a:endParaRPr>
          </a:p>
          <a:p>
            <a:pPr algn="just"/>
            <a:endParaRPr lang="vi-VN" sz="1400" b="1" i="1" dirty="0">
              <a:solidFill>
                <a:schemeClr val="bg1"/>
              </a:solidFill>
            </a:endParaRPr>
          </a:p>
          <a:p>
            <a:pPr algn="just"/>
            <a:endParaRPr lang="vi-VN" sz="1600" b="1" i="1" dirty="0">
              <a:solidFill>
                <a:schemeClr val="bg1"/>
              </a:solidFill>
            </a:endParaRPr>
          </a:p>
          <a:p>
            <a:pPr algn="just"/>
            <a:r>
              <a:rPr lang="vi-VN" sz="1600" b="1" i="1" dirty="0">
                <a:solidFill>
                  <a:schemeClr val="bg1"/>
                </a:solidFill>
              </a:rPr>
              <a:t>1.1 Cơ sở lý luận :</a:t>
            </a:r>
            <a:endParaRPr lang="en-US" sz="1600" b="1" i="1" dirty="0">
              <a:solidFill>
                <a:schemeClr val="bg1"/>
              </a:solidFill>
            </a:endParaRPr>
          </a:p>
          <a:p>
            <a:pPr algn="just"/>
            <a:r>
              <a:rPr lang="vi-VN" sz="1600" dirty="0">
                <a:solidFill>
                  <a:schemeClr val="accent4">
                    <a:lumMod val="60000"/>
                    <a:lumOff val="40000"/>
                  </a:schemeClr>
                </a:solidFill>
                <a:latin typeface="Times New Roman" panose="02020603050405020304" pitchFamily="18" charset="0"/>
                <a:cs typeface="Times New Roman" panose="02020603050405020304" pitchFamily="18" charset="0"/>
              </a:rPr>
              <a:t>P</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hương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pháp</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giáo</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dục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truyền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thống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là</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sự</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tách</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rời</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giữa</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các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lĩnh</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vực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quan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trọng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khoa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học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công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nghệ</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kỹ</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thuật</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nghệ</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thuật</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và</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toán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học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Sự</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tách</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rời</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này</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sẽ</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đem</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đến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một</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khoảng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cách</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lớn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giữa</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lý</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thuyết</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và</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thực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hành</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giữa</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kiến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thức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và</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ứng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dụng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Giáo</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dục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STEAM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về</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bản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chất</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được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hiểu</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là</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trang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bị</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cho</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ntrẻ</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những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kiến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thức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và</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kỹ</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năng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cần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thiết</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liên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quan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đến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các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lĩnh</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vực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khoa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học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công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nghệ</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kỹ</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thuật</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nghệ</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thuật</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và</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toán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học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Các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kiến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thức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và</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kỹ</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năng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này</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phải</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được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tích</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hợp</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lồng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ghép</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và</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bổ</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trợ</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cho</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nhau</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giúp</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học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sinh</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không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chỉ</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hiểu</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biết</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về</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nguyên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lý</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mà</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còn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có</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thể</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thực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hành</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và</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tạo</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ra</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được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những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sản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phẩm</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trong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cuộc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sống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hằng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ngày</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Giáo</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dục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STEAM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sẽ</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phá</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đi</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khoảng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cách</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giữa</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lý</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thuyết</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và</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thực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tiễn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tạo</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ra</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những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con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người</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có</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năng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lực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làm</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việc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một</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cách</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sáng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tạo</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a:t>
            </a:r>
            <a:endParaRPr lang="en-SG" sz="1600" dirty="0">
              <a:solidFill>
                <a:schemeClr val="accent4">
                  <a:lumMod val="60000"/>
                  <a:lumOff val="40000"/>
                </a:schemeClr>
              </a:solidFill>
              <a:latin typeface="Times New Roman" panose="02020603050405020304" pitchFamily="18" charset="0"/>
              <a:cs typeface="Times New Roman" panose="02020603050405020304" pitchFamily="18" charset="0"/>
            </a:endParaRPr>
          </a:p>
          <a:p>
            <a:pPr algn="just"/>
            <a:r>
              <a:rPr lang="vi-VN" sz="1600" dirty="0">
                <a:solidFill>
                  <a:schemeClr val="accent4">
                    <a:lumMod val="60000"/>
                    <a:lumOff val="40000"/>
                  </a:schemeClr>
                </a:solidFill>
                <a:latin typeface="Times New Roman" panose="02020603050405020304" pitchFamily="18" charset="0"/>
                <a:cs typeface="Times New Roman" panose="02020603050405020304" pitchFamily="18" charset="0"/>
              </a:rPr>
              <a:t>“</a:t>
            </a:r>
            <a:r>
              <a:rPr lang="en-US" sz="1600" i="1" dirty="0" err="1">
                <a:solidFill>
                  <a:schemeClr val="accent4">
                    <a:lumMod val="60000"/>
                    <a:lumOff val="40000"/>
                  </a:schemeClr>
                </a:solidFill>
                <a:latin typeface="Times New Roman" panose="02020603050405020304" pitchFamily="18" charset="0"/>
                <a:cs typeface="Times New Roman" panose="02020603050405020304" pitchFamily="18" charset="0"/>
              </a:rPr>
              <a:t>Ứng</a:t>
            </a:r>
            <a:r>
              <a:rPr lang="en-US" sz="1600" i="1"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i="1" dirty="0" err="1">
                <a:solidFill>
                  <a:schemeClr val="accent4">
                    <a:lumMod val="60000"/>
                    <a:lumOff val="40000"/>
                  </a:schemeClr>
                </a:solidFill>
                <a:latin typeface="Times New Roman" panose="02020603050405020304" pitchFamily="18" charset="0"/>
                <a:cs typeface="Times New Roman" panose="02020603050405020304" pitchFamily="18" charset="0"/>
              </a:rPr>
              <a:t>dụng</a:t>
            </a:r>
            <a:r>
              <a:rPr lang="en-US" sz="1600" i="1"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i="1" dirty="0" err="1">
                <a:solidFill>
                  <a:schemeClr val="accent4">
                    <a:lumMod val="60000"/>
                    <a:lumOff val="40000"/>
                  </a:schemeClr>
                </a:solidFill>
                <a:latin typeface="Times New Roman" panose="02020603050405020304" pitchFamily="18" charset="0"/>
                <a:cs typeface="Times New Roman" panose="02020603050405020304" pitchFamily="18" charset="0"/>
              </a:rPr>
              <a:t>phương</a:t>
            </a:r>
            <a:r>
              <a:rPr lang="en-US" sz="1600" i="1"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i="1" dirty="0" err="1">
                <a:solidFill>
                  <a:schemeClr val="accent4">
                    <a:lumMod val="60000"/>
                    <a:lumOff val="40000"/>
                  </a:schemeClr>
                </a:solidFill>
                <a:latin typeface="Times New Roman" panose="02020603050405020304" pitchFamily="18" charset="0"/>
                <a:cs typeface="Times New Roman" panose="02020603050405020304" pitchFamily="18" charset="0"/>
              </a:rPr>
              <a:t>pháp</a:t>
            </a:r>
            <a:r>
              <a:rPr lang="en-US" sz="1600" i="1"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i="1" dirty="0" err="1">
                <a:solidFill>
                  <a:schemeClr val="accent4">
                    <a:lumMod val="60000"/>
                    <a:lumOff val="40000"/>
                  </a:schemeClr>
                </a:solidFill>
                <a:latin typeface="Times New Roman" panose="02020603050405020304" pitchFamily="18" charset="0"/>
                <a:cs typeface="Times New Roman" panose="02020603050405020304" pitchFamily="18" charset="0"/>
              </a:rPr>
              <a:t>giáo</a:t>
            </a:r>
            <a:r>
              <a:rPr lang="en-US" sz="1600" i="1"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i="1" dirty="0" err="1">
                <a:solidFill>
                  <a:schemeClr val="accent4">
                    <a:lumMod val="60000"/>
                    <a:lumOff val="40000"/>
                  </a:schemeClr>
                </a:solidFill>
                <a:latin typeface="Times New Roman" panose="02020603050405020304" pitchFamily="18" charset="0"/>
                <a:cs typeface="Times New Roman" panose="02020603050405020304" pitchFamily="18" charset="0"/>
              </a:rPr>
              <a:t>dục</a:t>
            </a:r>
            <a:r>
              <a:rPr lang="en-US" sz="1600" i="1" dirty="0">
                <a:solidFill>
                  <a:schemeClr val="accent4">
                    <a:lumMod val="60000"/>
                    <a:lumOff val="40000"/>
                  </a:schemeClr>
                </a:solidFill>
                <a:latin typeface="Times New Roman" panose="02020603050405020304" pitchFamily="18" charset="0"/>
                <a:cs typeface="Times New Roman" panose="02020603050405020304" pitchFamily="18" charset="0"/>
              </a:rPr>
              <a:t> steam </a:t>
            </a:r>
            <a:r>
              <a:rPr lang="en-US" sz="1600" i="1" dirty="0" err="1">
                <a:solidFill>
                  <a:schemeClr val="accent4">
                    <a:lumMod val="60000"/>
                    <a:lumOff val="40000"/>
                  </a:schemeClr>
                </a:solidFill>
                <a:latin typeface="Times New Roman" panose="02020603050405020304" pitchFamily="18" charset="0"/>
                <a:cs typeface="Times New Roman" panose="02020603050405020304" pitchFamily="18" charset="0"/>
              </a:rPr>
              <a:t>trong</a:t>
            </a:r>
            <a:r>
              <a:rPr lang="en-US" sz="1600" i="1"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vi-VN" sz="1600" i="1" dirty="0">
                <a:solidFill>
                  <a:schemeClr val="accent4">
                    <a:lumMod val="60000"/>
                    <a:lumOff val="40000"/>
                  </a:schemeClr>
                </a:solidFill>
                <a:latin typeface="Times New Roman" panose="02020603050405020304" pitchFamily="18" charset="0"/>
                <a:cs typeface="Times New Roman" panose="02020603050405020304" pitchFamily="18" charset="0"/>
              </a:rPr>
              <a:t>các </a:t>
            </a:r>
            <a:r>
              <a:rPr lang="en-US" sz="1600" i="1" dirty="0" err="1">
                <a:solidFill>
                  <a:schemeClr val="accent4">
                    <a:lumMod val="60000"/>
                    <a:lumOff val="40000"/>
                  </a:schemeClr>
                </a:solidFill>
                <a:latin typeface="Times New Roman" panose="02020603050405020304" pitchFamily="18" charset="0"/>
                <a:cs typeface="Times New Roman" panose="02020603050405020304" pitchFamily="18" charset="0"/>
              </a:rPr>
              <a:t>hoạt</a:t>
            </a:r>
            <a:r>
              <a:rPr lang="en-US" sz="1600" i="1"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i="1" dirty="0" err="1">
                <a:solidFill>
                  <a:schemeClr val="accent4">
                    <a:lumMod val="60000"/>
                    <a:lumOff val="40000"/>
                  </a:schemeClr>
                </a:solidFill>
                <a:latin typeface="Times New Roman" panose="02020603050405020304" pitchFamily="18" charset="0"/>
                <a:cs typeface="Times New Roman" panose="02020603050405020304" pitchFamily="18" charset="0"/>
              </a:rPr>
              <a:t>động</a:t>
            </a:r>
            <a:r>
              <a:rPr lang="en-US" sz="1600" i="1"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vi-VN" sz="1600" i="1"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vi-VN" sz="1600" dirty="0">
                <a:solidFill>
                  <a:schemeClr val="accent4">
                    <a:lumMod val="60000"/>
                    <a:lumOff val="40000"/>
                  </a:schemeClr>
                </a:solidFill>
                <a:latin typeface="Times New Roman" panose="02020603050405020304" pitchFamily="18" charset="0"/>
                <a:cs typeface="Times New Roman" panose="02020603050405020304" pitchFamily="18" charset="0"/>
              </a:rPr>
              <a:t> là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mang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khoa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học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công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nghệ</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kĩ</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thuật</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nghệ</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thuật</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và</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toán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học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đến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với</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các</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con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một</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cách</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đơn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giản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nhẹ</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nhàng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gần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gũi</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với</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những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đồ</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dùng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vật</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liệu</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gần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gũi</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mang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đến</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cho</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trẻ</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những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điều</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thú</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vị</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trong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hoạt</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1600" dirty="0" err="1">
                <a:solidFill>
                  <a:schemeClr val="accent4">
                    <a:lumMod val="60000"/>
                    <a:lumOff val="40000"/>
                  </a:schemeClr>
                </a:solidFill>
                <a:latin typeface="Times New Roman" panose="02020603050405020304" pitchFamily="18" charset="0"/>
                <a:cs typeface="Times New Roman" panose="02020603050405020304" pitchFamily="18" charset="0"/>
              </a:rPr>
              <a:t>động</a:t>
            </a:r>
            <a:r>
              <a:rPr lang="en-US" sz="1600" dirty="0">
                <a:solidFill>
                  <a:schemeClr val="accent4">
                    <a:lumMod val="60000"/>
                    <a:lumOff val="40000"/>
                  </a:schemeClr>
                </a:solidFill>
                <a:latin typeface="Times New Roman" panose="02020603050405020304" pitchFamily="18" charset="0"/>
                <a:cs typeface="Times New Roman" panose="02020603050405020304" pitchFamily="18" charset="0"/>
              </a:rPr>
              <a:t>.</a:t>
            </a:r>
            <a:endParaRPr lang="en-SG" sz="1600" dirty="0">
              <a:solidFill>
                <a:schemeClr val="accent4">
                  <a:lumMod val="60000"/>
                  <a:lumOff val="40000"/>
                </a:schemeClr>
              </a:solidFill>
              <a:latin typeface="Times New Roman" panose="02020603050405020304" pitchFamily="18" charset="0"/>
              <a:cs typeface="Times New Roman" panose="02020603050405020304" pitchFamily="18" charset="0"/>
            </a:endParaRPr>
          </a:p>
          <a:p>
            <a:pPr algn="just"/>
            <a:br>
              <a:rPr lang="en-US" sz="1600" b="1" dirty="0">
                <a:latin typeface="Times New Roman" panose="02020603050405020304" pitchFamily="18" charset="0"/>
                <a:cs typeface="Times New Roman" panose="02020603050405020304" pitchFamily="18" charset="0"/>
              </a:rPr>
            </a:br>
            <a:endParaRPr lang="en-SG" sz="1600" dirty="0">
              <a:latin typeface="Times New Roman" panose="02020603050405020304" pitchFamily="18" charset="0"/>
              <a:cs typeface="Times New Roman" panose="02020603050405020304" pitchFamily="18" charset="0"/>
            </a:endParaRPr>
          </a:p>
          <a:p>
            <a:endParaRPr lang="en-US" sz="1400" b="1" dirty="0"/>
          </a:p>
        </p:txBody>
      </p:sp>
    </p:spTree>
    <p:extLst>
      <p:ext uri="{BB962C8B-B14F-4D97-AF65-F5344CB8AC3E}">
        <p14:creationId xmlns:p14="http://schemas.microsoft.com/office/powerpoint/2010/main" val="258776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 y="0"/>
            <a:ext cx="12283440" cy="6819658"/>
          </a:xfrm>
          <a:prstGeom prst="rect">
            <a:avLst/>
          </a:prstGeom>
        </p:spPr>
      </p:pic>
      <p:sp>
        <p:nvSpPr>
          <p:cNvPr id="5" name="Rectangle 4"/>
          <p:cNvSpPr/>
          <p:nvPr/>
        </p:nvSpPr>
        <p:spPr>
          <a:xfrm>
            <a:off x="3543091" y="322462"/>
            <a:ext cx="5287009" cy="689909"/>
          </a:xfrm>
          <a:prstGeom prst="rect">
            <a:avLst/>
          </a:prstGeom>
          <a:solidFill>
            <a:schemeClr val="accent4">
              <a:lumMod val="20000"/>
              <a:lumOff val="80000"/>
            </a:schemeClr>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solidFill>
                    <a:srgbClr val="000099"/>
                  </a:solidFill>
                </a:ln>
                <a:solidFill>
                  <a:srgbClr val="006600"/>
                </a:solidFill>
                <a:effectLst/>
                <a:uLnTx/>
                <a:uFillTx/>
                <a:latin typeface="Calibri" panose="020F0502020204030204"/>
                <a:ea typeface="+mn-ea"/>
                <a:cs typeface="+mn-cs"/>
              </a:rPr>
              <a:t> </a:t>
            </a:r>
            <a:r>
              <a:rPr kumimoji="0" lang="en-US" sz="2800" b="1" i="0" u="none" strike="noStrike" kern="1200" cap="none" spc="0" normalizeH="0" baseline="0" noProof="0" dirty="0">
                <a:ln>
                  <a:solidFill>
                    <a:srgbClr val="000099"/>
                  </a:solidFill>
                </a:ln>
                <a:solidFill>
                  <a:srgbClr val="006600"/>
                </a:solidFill>
                <a:effectLst/>
                <a:uLnTx/>
                <a:uFillTx/>
                <a:latin typeface="Times New Roman" panose="02020603050405020304" pitchFamily="18" charset="0"/>
                <a:cs typeface="Times New Roman" panose="02020603050405020304" pitchFamily="18" charset="0"/>
              </a:rPr>
              <a:t>THỰC</a:t>
            </a:r>
            <a:r>
              <a:rPr kumimoji="0" lang="en-US" sz="2800" b="1" i="0" u="none" strike="noStrike" kern="1200" cap="none" spc="0" normalizeH="0" noProof="0" dirty="0">
                <a:ln>
                  <a:solidFill>
                    <a:srgbClr val="000099"/>
                  </a:solidFill>
                </a:ln>
                <a:solidFill>
                  <a:srgbClr val="006600"/>
                </a:solidFill>
                <a:effectLst/>
                <a:uLnTx/>
                <a:uFillTx/>
                <a:latin typeface="Times New Roman" panose="02020603050405020304" pitchFamily="18" charset="0"/>
                <a:cs typeface="Times New Roman" panose="02020603050405020304" pitchFamily="18" charset="0"/>
              </a:rPr>
              <a:t> TRẠNG VẤN ĐỀ</a:t>
            </a:r>
            <a:endParaRPr kumimoji="0" lang="en-US" sz="4400" b="1" i="0" u="none" strike="noStrike" kern="1200" cap="none" spc="0" normalizeH="0" baseline="0" noProof="0" dirty="0">
              <a:ln>
                <a:solidFill>
                  <a:srgbClr val="000099"/>
                </a:solidFill>
              </a:ln>
              <a:solidFill>
                <a:srgbClr val="006600"/>
              </a:solidFill>
              <a:effectLst/>
              <a:uLnTx/>
              <a:uFillTx/>
              <a:latin typeface="Times New Roman" panose="02020603050405020304" pitchFamily="18" charset="0"/>
              <a:cs typeface="Times New Roman" panose="02020603050405020304" pitchFamily="18" charset="0"/>
            </a:endParaRPr>
          </a:p>
        </p:txBody>
      </p:sp>
      <p:sp>
        <p:nvSpPr>
          <p:cNvPr id="10" name="Rounded Rectangle 9"/>
          <p:cNvSpPr/>
          <p:nvPr/>
        </p:nvSpPr>
        <p:spPr>
          <a:xfrm>
            <a:off x="950259" y="1081741"/>
            <a:ext cx="10632141" cy="533101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1600" b="1" dirty="0">
                <a:solidFill>
                  <a:srgbClr val="FF0000"/>
                </a:solidFill>
                <a:latin typeface="+mj-lt"/>
              </a:rPr>
              <a:t>2.1. Thuận lợi.</a:t>
            </a:r>
            <a:endParaRPr lang="en-SG" sz="1600" dirty="0">
              <a:solidFill>
                <a:srgbClr val="FF0000"/>
              </a:solidFill>
              <a:latin typeface="+mj-lt"/>
            </a:endParaRPr>
          </a:p>
          <a:p>
            <a:pPr algn="just"/>
            <a:r>
              <a:rPr lang="vi-VN" sz="1600" dirty="0">
                <a:solidFill>
                  <a:srgbClr val="FF0000"/>
                </a:solidFill>
                <a:latin typeface="+mj-lt"/>
              </a:rPr>
              <a:t>- Bản thân được tham gia khóa tập huấn về phương pháp giáo dục Steam do Sở giáo dục và đào tạo tổ chức</a:t>
            </a:r>
          </a:p>
          <a:p>
            <a:pPr algn="just"/>
            <a:r>
              <a:rPr lang="vi-VN" sz="1600" dirty="0">
                <a:solidFill>
                  <a:srgbClr val="FF0000"/>
                </a:solidFill>
                <a:latin typeface="+mj-lt"/>
              </a:rPr>
              <a:t>- Nhà trường quan tâm , tạo điều kiện cho giáo viên được tham gia bồi dưỡng khóa học Steam</a:t>
            </a:r>
            <a:endParaRPr lang="en-SG" sz="1600" dirty="0">
              <a:solidFill>
                <a:srgbClr val="FF0000"/>
              </a:solidFill>
              <a:latin typeface="+mj-lt"/>
            </a:endParaRPr>
          </a:p>
          <a:p>
            <a:pPr algn="just"/>
            <a:r>
              <a:rPr lang="vi-VN" sz="1600" dirty="0">
                <a:solidFill>
                  <a:srgbClr val="FF0000"/>
                </a:solidFill>
                <a:latin typeface="+mj-lt"/>
              </a:rPr>
              <a:t>- Giáo viên trong lớp có trình độ đạt chuẩn, đều tâm huyết với nghề, nhiệt tình trong công tác chăm sóc giáo dục trẻ.</a:t>
            </a:r>
            <a:endParaRPr lang="en-SG" sz="1600" dirty="0">
              <a:solidFill>
                <a:srgbClr val="FF0000"/>
              </a:solidFill>
              <a:latin typeface="+mj-lt"/>
            </a:endParaRPr>
          </a:p>
          <a:p>
            <a:pPr algn="just"/>
            <a:r>
              <a:rPr lang="vi-VN" sz="1600" dirty="0">
                <a:solidFill>
                  <a:srgbClr val="FF0000"/>
                </a:solidFill>
                <a:latin typeface="+mj-lt"/>
              </a:rPr>
              <a:t>- Được sự quan tâm hỗ trợ của các bậc phụ huynh đã hưởng ứng tham gia các phong trào của nhà trường, của lớp nhiệt tình, tổ chức cho các cháu đến trường đầy đủ, thường xuyên ủng hộ những nguyên vật liệu để làm đồ dùng dạy học và vui chơi cho các cháu.</a:t>
            </a:r>
            <a:endParaRPr lang="en-SG" sz="1600" dirty="0">
              <a:solidFill>
                <a:srgbClr val="FF0000"/>
              </a:solidFill>
              <a:latin typeface="+mj-lt"/>
            </a:endParaRPr>
          </a:p>
          <a:p>
            <a:pPr algn="just"/>
            <a:r>
              <a:rPr lang="vi-VN" sz="1600" dirty="0">
                <a:solidFill>
                  <a:srgbClr val="FF0000"/>
                </a:solidFill>
                <a:latin typeface="+mj-lt"/>
              </a:rPr>
              <a:t>- Đa số trẻ đến lớp đều khoẻ mạnh, đúng độ tuổi có nề nếp học tập.</a:t>
            </a:r>
          </a:p>
          <a:p>
            <a:r>
              <a:rPr lang="vi-VN" sz="1600" b="1" dirty="0">
                <a:solidFill>
                  <a:srgbClr val="FF0000"/>
                </a:solidFill>
                <a:latin typeface="+mj-lt"/>
              </a:rPr>
              <a:t>2.2. Khó khăn.</a:t>
            </a:r>
            <a:endParaRPr lang="en-SG" sz="1600" dirty="0">
              <a:solidFill>
                <a:srgbClr val="FF0000"/>
              </a:solidFill>
              <a:latin typeface="+mj-lt"/>
            </a:endParaRPr>
          </a:p>
          <a:p>
            <a:r>
              <a:rPr lang="vi-VN" sz="1600" b="1" i="1" dirty="0">
                <a:solidFill>
                  <a:srgbClr val="FF0000"/>
                </a:solidFill>
                <a:latin typeface="+mj-lt"/>
              </a:rPr>
              <a:t>* Về phía giáo viên:</a:t>
            </a:r>
            <a:endParaRPr lang="en-SG" sz="1600" dirty="0">
              <a:solidFill>
                <a:srgbClr val="FF0000"/>
              </a:solidFill>
              <a:latin typeface="+mj-lt"/>
            </a:endParaRPr>
          </a:p>
          <a:p>
            <a:r>
              <a:rPr lang="vi-VN" sz="1600" dirty="0">
                <a:solidFill>
                  <a:srgbClr val="FF0000"/>
                </a:solidFill>
                <a:latin typeface="+mj-lt"/>
              </a:rPr>
              <a:t>- Còn hạn chế về thời gian và tài liệu nghiên cứu.</a:t>
            </a:r>
            <a:endParaRPr lang="en-SG" sz="1600" dirty="0">
              <a:solidFill>
                <a:srgbClr val="FF0000"/>
              </a:solidFill>
              <a:latin typeface="+mj-lt"/>
              <a:cs typeface="Times New Roman" panose="02020603050405020304" pitchFamily="18" charset="0"/>
            </a:endParaRPr>
          </a:p>
          <a:p>
            <a:r>
              <a:rPr lang="vi-VN" sz="1600" b="1" i="1" dirty="0">
                <a:solidFill>
                  <a:srgbClr val="FF0000"/>
                </a:solidFill>
                <a:latin typeface="+mj-lt"/>
              </a:rPr>
              <a:t>* Về phía trẻ:</a:t>
            </a:r>
            <a:endParaRPr lang="en-SG" sz="1600" dirty="0">
              <a:solidFill>
                <a:srgbClr val="FF0000"/>
              </a:solidFill>
              <a:latin typeface="+mj-lt"/>
            </a:endParaRPr>
          </a:p>
          <a:p>
            <a:r>
              <a:rPr lang="vi-VN" sz="1600" dirty="0">
                <a:solidFill>
                  <a:srgbClr val="FF0000"/>
                </a:solidFill>
                <a:latin typeface="+mj-lt"/>
                <a:cs typeface="Times New Roman" panose="02020603050405020304" pitchFamily="18" charset="0"/>
              </a:rPr>
              <a:t>- Trẻ chưa </a:t>
            </a:r>
            <a:r>
              <a:rPr lang="en-US" sz="1600" dirty="0" err="1">
                <a:solidFill>
                  <a:srgbClr val="FF0000"/>
                </a:solidFill>
                <a:latin typeface="Times New Roman" panose="02020603050405020304" pitchFamily="18" charset="0"/>
                <a:cs typeface="Times New Roman" panose="02020603050405020304" pitchFamily="18" charset="0"/>
              </a:rPr>
              <a:t>quen</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với</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việc</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sử</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dụng</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và</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ứng</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dụng</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các</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công</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nghệ</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trong</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hoạt</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động</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chưa</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thực</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sự</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tích</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cực</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trong</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việc</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tham</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gia</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hoạt</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động</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trải</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nghiệm</a:t>
            </a:r>
            <a:r>
              <a:rPr lang="en-US" sz="1600" dirty="0">
                <a:solidFill>
                  <a:srgbClr val="FF0000"/>
                </a:solidFill>
                <a:latin typeface="Times New Roman" panose="02020603050405020304" pitchFamily="18" charset="0"/>
                <a:cs typeface="Times New Roman" panose="02020603050405020304" pitchFamily="18" charset="0"/>
              </a:rPr>
              <a:t>.</a:t>
            </a:r>
            <a:endParaRPr lang="en-SG" sz="1600" dirty="0">
              <a:solidFill>
                <a:srgbClr val="FF0000"/>
              </a:solidFill>
              <a:latin typeface="Times New Roman" panose="02020603050405020304" pitchFamily="18" charset="0"/>
              <a:cs typeface="Times New Roman" panose="02020603050405020304" pitchFamily="18" charset="0"/>
            </a:endParaRPr>
          </a:p>
          <a:p>
            <a:r>
              <a:rPr lang="vi-VN" sz="1600" dirty="0">
                <a:solidFill>
                  <a:srgbClr val="FF0000"/>
                </a:solidFill>
                <a:latin typeface="Times New Roman" panose="02020603050405020304" pitchFamily="18" charset="0"/>
                <a:cs typeface="Times New Roman" panose="02020603050405020304" pitchFamily="18" charset="0"/>
              </a:rPr>
              <a:t>- Trẻ c</a:t>
            </a:r>
            <a:r>
              <a:rPr lang="en-US" sz="1600" dirty="0" err="1">
                <a:solidFill>
                  <a:srgbClr val="FF0000"/>
                </a:solidFill>
                <a:latin typeface="Times New Roman" panose="02020603050405020304" pitchFamily="18" charset="0"/>
                <a:cs typeface="Times New Roman" panose="02020603050405020304" pitchFamily="18" charset="0"/>
              </a:rPr>
              <a:t>hưa</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thật</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sự</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sáng</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tạo</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trong</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suy</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cs typeface="Times New Roman" panose="02020603050405020304" pitchFamily="18" charset="0"/>
              </a:rPr>
              <a:t>nghĩ</a:t>
            </a:r>
            <a:endParaRPr lang="en-US" sz="1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0190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Right Arrow 2"/>
          <p:cNvSpPr/>
          <p:nvPr/>
        </p:nvSpPr>
        <p:spPr>
          <a:xfrm>
            <a:off x="279399" y="2892237"/>
            <a:ext cx="3937000" cy="140148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2000" b="1" i="0" u="none" strike="noStrike" kern="1200" cap="none" spc="0" normalizeH="0" baseline="0" noProof="0" dirty="0">
                <a:ln>
                  <a:noFill/>
                </a:ln>
                <a:solidFill>
                  <a:srgbClr val="000099"/>
                </a:solidFill>
                <a:effectLst/>
                <a:uLnTx/>
                <a:uFillTx/>
                <a:latin typeface="Times New Roman" panose="02020603050405020304" pitchFamily="18" charset="0"/>
                <a:ea typeface="+mn-ea"/>
                <a:cs typeface="Times New Roman" panose="02020603050405020304" pitchFamily="18" charset="0"/>
              </a:rPr>
              <a:t>4</a:t>
            </a:r>
            <a:r>
              <a:rPr kumimoji="0" lang="nl-NL" sz="2000" b="1" i="0" u="none" strike="noStrike" kern="1200" cap="none" spc="0" normalizeH="0" baseline="0" noProof="0" dirty="0">
                <a:ln>
                  <a:noFill/>
                </a:ln>
                <a:solidFill>
                  <a:srgbClr val="000099"/>
                </a:solidFill>
                <a:effectLst/>
                <a:uLnTx/>
                <a:uFillTx/>
                <a:latin typeface="Times New Roman" panose="02020603050405020304" pitchFamily="18" charset="0"/>
                <a:ea typeface="+mn-ea"/>
                <a:cs typeface="Times New Roman" panose="02020603050405020304" pitchFamily="18" charset="0"/>
              </a:rPr>
              <a:t> BIỆN</a:t>
            </a:r>
            <a:r>
              <a:rPr kumimoji="0" lang="nl-NL" sz="2000" b="1" i="0" u="none" strike="noStrike" kern="1200" cap="none" spc="0" normalizeH="0" noProof="0" dirty="0">
                <a:ln>
                  <a:noFill/>
                </a:ln>
                <a:solidFill>
                  <a:srgbClr val="000099"/>
                </a:solidFill>
                <a:effectLst/>
                <a:uLnTx/>
                <a:uFillTx/>
                <a:latin typeface="Times New Roman" panose="02020603050405020304" pitchFamily="18" charset="0"/>
                <a:ea typeface="+mn-ea"/>
                <a:cs typeface="Times New Roman" panose="02020603050405020304" pitchFamily="18" charset="0"/>
              </a:rPr>
              <a:t> PHÁP THỰC HIỆN</a:t>
            </a:r>
            <a:endParaRPr kumimoji="0" lang="nl-NL" sz="2000" b="1" i="0" u="none" strike="noStrike" kern="1200" cap="none" spc="0" normalizeH="0" baseline="0" noProof="0" dirty="0">
              <a:ln>
                <a:noFill/>
              </a:ln>
              <a:solidFill>
                <a:srgbClr val="000099"/>
              </a:solidFill>
              <a:effectLst/>
              <a:uLnTx/>
              <a:uFillTx/>
              <a:latin typeface="Times New Roman" panose="02020603050405020304" pitchFamily="18" charset="0"/>
              <a:ea typeface="+mn-ea"/>
              <a:cs typeface="Times New Roman" panose="02020603050405020304" pitchFamily="18" charset="0"/>
            </a:endParaRPr>
          </a:p>
        </p:txBody>
      </p:sp>
      <p:sp>
        <p:nvSpPr>
          <p:cNvPr id="4" name="Rounded Rectangle 3"/>
          <p:cNvSpPr/>
          <p:nvPr/>
        </p:nvSpPr>
        <p:spPr>
          <a:xfrm>
            <a:off x="4308643" y="893755"/>
            <a:ext cx="7441098" cy="87266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kumimoji="0" lang="en-US" sz="2400" b="1" i="1" u="none" strike="noStrike" kern="1200" cap="none" spc="0" normalizeH="0" baseline="0" noProof="0" dirty="0">
                <a:ln>
                  <a:noFill/>
                </a:ln>
                <a:solidFill>
                  <a:srgbClr val="FF00FF"/>
                </a:solidFill>
                <a:effectLst/>
                <a:uLnTx/>
                <a:uFillTx/>
                <a:latin typeface="Times New Roman" panose="02020603050405020304" pitchFamily="18" charset="0"/>
                <a:cs typeface="Times New Roman" panose="02020603050405020304" pitchFamily="18" charset="0"/>
              </a:rPr>
              <a:t>1. </a:t>
            </a:r>
            <a:r>
              <a:rPr lang="en-US" sz="2400" b="1" dirty="0" err="1">
                <a:solidFill>
                  <a:srgbClr val="FF00FF"/>
                </a:solidFill>
                <a:latin typeface="Times New Roman" panose="02020603050405020304" pitchFamily="18" charset="0"/>
                <a:cs typeface="Times New Roman" panose="02020603050405020304" pitchFamily="18" charset="0"/>
              </a:rPr>
              <a:t>Nghiên</a:t>
            </a:r>
            <a:r>
              <a:rPr lang="en-US" sz="2400" b="1" dirty="0">
                <a:solidFill>
                  <a:srgbClr val="FF00FF"/>
                </a:solidFill>
                <a:latin typeface="Times New Roman" panose="02020603050405020304" pitchFamily="18" charset="0"/>
                <a:cs typeface="Times New Roman" panose="02020603050405020304" pitchFamily="18" charset="0"/>
              </a:rPr>
              <a:t> </a:t>
            </a:r>
            <a:r>
              <a:rPr lang="en-US" sz="2400" b="1" dirty="0" err="1">
                <a:solidFill>
                  <a:srgbClr val="FF00FF"/>
                </a:solidFill>
                <a:latin typeface="Times New Roman" panose="02020603050405020304" pitchFamily="18" charset="0"/>
                <a:cs typeface="Times New Roman" panose="02020603050405020304" pitchFamily="18" charset="0"/>
              </a:rPr>
              <a:t>cứu</a:t>
            </a:r>
            <a:r>
              <a:rPr lang="en-US" sz="2400" b="1" dirty="0">
                <a:solidFill>
                  <a:srgbClr val="FF00FF"/>
                </a:solidFill>
                <a:latin typeface="Times New Roman" panose="02020603050405020304" pitchFamily="18" charset="0"/>
                <a:cs typeface="Times New Roman" panose="02020603050405020304" pitchFamily="18" charset="0"/>
              </a:rPr>
              <a:t> </a:t>
            </a:r>
            <a:r>
              <a:rPr lang="en-US" sz="2400" b="1" dirty="0" err="1">
                <a:solidFill>
                  <a:srgbClr val="FF00FF"/>
                </a:solidFill>
                <a:latin typeface="Times New Roman" panose="02020603050405020304" pitchFamily="18" charset="0"/>
                <a:cs typeface="Times New Roman" panose="02020603050405020304" pitchFamily="18" charset="0"/>
              </a:rPr>
              <a:t>tài</a:t>
            </a:r>
            <a:r>
              <a:rPr lang="en-US" sz="2400" b="1" dirty="0">
                <a:solidFill>
                  <a:srgbClr val="FF00FF"/>
                </a:solidFill>
                <a:latin typeface="Times New Roman" panose="02020603050405020304" pitchFamily="18" charset="0"/>
                <a:cs typeface="Times New Roman" panose="02020603050405020304" pitchFamily="18" charset="0"/>
              </a:rPr>
              <a:t> </a:t>
            </a:r>
            <a:r>
              <a:rPr lang="en-US" sz="2400" b="1" dirty="0" err="1">
                <a:solidFill>
                  <a:srgbClr val="FF00FF"/>
                </a:solidFill>
                <a:latin typeface="Times New Roman" panose="02020603050405020304" pitchFamily="18" charset="0"/>
                <a:cs typeface="Times New Roman" panose="02020603050405020304" pitchFamily="18" charset="0"/>
              </a:rPr>
              <a:t>liệu</a:t>
            </a:r>
            <a:r>
              <a:rPr lang="en-US" sz="2400" b="1" dirty="0">
                <a:solidFill>
                  <a:srgbClr val="FF00FF"/>
                </a:solidFill>
                <a:latin typeface="Times New Roman" panose="02020603050405020304" pitchFamily="18" charset="0"/>
                <a:cs typeface="Times New Roman" panose="02020603050405020304" pitchFamily="18" charset="0"/>
              </a:rPr>
              <a:t>, </a:t>
            </a:r>
            <a:r>
              <a:rPr lang="en-US" sz="2400" b="1" dirty="0" err="1">
                <a:solidFill>
                  <a:srgbClr val="FF00FF"/>
                </a:solidFill>
                <a:latin typeface="Times New Roman" panose="02020603050405020304" pitchFamily="18" charset="0"/>
                <a:cs typeface="Times New Roman" panose="02020603050405020304" pitchFamily="18" charset="0"/>
              </a:rPr>
              <a:t>xây</a:t>
            </a:r>
            <a:r>
              <a:rPr lang="en-US" sz="2400" b="1" dirty="0">
                <a:solidFill>
                  <a:srgbClr val="FF00FF"/>
                </a:solidFill>
                <a:latin typeface="Times New Roman" panose="02020603050405020304" pitchFamily="18" charset="0"/>
                <a:cs typeface="Times New Roman" panose="02020603050405020304" pitchFamily="18" charset="0"/>
              </a:rPr>
              <a:t> </a:t>
            </a:r>
            <a:r>
              <a:rPr lang="en-US" sz="2400" b="1" dirty="0" err="1">
                <a:solidFill>
                  <a:srgbClr val="FF00FF"/>
                </a:solidFill>
                <a:latin typeface="Times New Roman" panose="02020603050405020304" pitchFamily="18" charset="0"/>
                <a:cs typeface="Times New Roman" panose="02020603050405020304" pitchFamily="18" charset="0"/>
              </a:rPr>
              <a:t>dựng</a:t>
            </a:r>
            <a:r>
              <a:rPr lang="en-US" sz="2400" b="1" dirty="0">
                <a:solidFill>
                  <a:srgbClr val="FF00FF"/>
                </a:solidFill>
                <a:latin typeface="Times New Roman" panose="02020603050405020304" pitchFamily="18" charset="0"/>
                <a:cs typeface="Times New Roman" panose="02020603050405020304" pitchFamily="18" charset="0"/>
              </a:rPr>
              <a:t> </a:t>
            </a:r>
            <a:r>
              <a:rPr lang="en-US" sz="2400" b="1" dirty="0" err="1">
                <a:solidFill>
                  <a:srgbClr val="FF00FF"/>
                </a:solidFill>
                <a:latin typeface="Times New Roman" panose="02020603050405020304" pitchFamily="18" charset="0"/>
                <a:cs typeface="Times New Roman" panose="02020603050405020304" pitchFamily="18" charset="0"/>
              </a:rPr>
              <a:t>kế</a:t>
            </a:r>
            <a:r>
              <a:rPr lang="en-US" sz="2400" b="1" dirty="0">
                <a:solidFill>
                  <a:srgbClr val="FF00FF"/>
                </a:solidFill>
                <a:latin typeface="Times New Roman" panose="02020603050405020304" pitchFamily="18" charset="0"/>
                <a:cs typeface="Times New Roman" panose="02020603050405020304" pitchFamily="18" charset="0"/>
              </a:rPr>
              <a:t> </a:t>
            </a:r>
            <a:r>
              <a:rPr lang="en-US" sz="2400" b="1" dirty="0" err="1">
                <a:solidFill>
                  <a:srgbClr val="FF00FF"/>
                </a:solidFill>
                <a:latin typeface="Times New Roman" panose="02020603050405020304" pitchFamily="18" charset="0"/>
                <a:cs typeface="Times New Roman" panose="02020603050405020304" pitchFamily="18" charset="0"/>
              </a:rPr>
              <a:t>hoạch</a:t>
            </a:r>
            <a:r>
              <a:rPr lang="en-US" sz="2400" b="1" dirty="0">
                <a:solidFill>
                  <a:srgbClr val="FF00FF"/>
                </a:solidFill>
                <a:latin typeface="Times New Roman" panose="02020603050405020304" pitchFamily="18" charset="0"/>
                <a:cs typeface="Times New Roman" panose="02020603050405020304" pitchFamily="18" charset="0"/>
              </a:rPr>
              <a:t>.</a:t>
            </a:r>
            <a:endParaRPr lang="en-SG" sz="2400" dirty="0">
              <a:solidFill>
                <a:srgbClr val="FF00FF"/>
              </a:solidFill>
              <a:latin typeface="Times New Roman" panose="02020603050405020304" pitchFamily="18" charset="0"/>
              <a:cs typeface="Times New Roman" panose="02020603050405020304" pitchFamily="18" charset="0"/>
            </a:endParaRPr>
          </a:p>
          <a:p>
            <a:pPr lvl="0">
              <a:defRPr/>
            </a:pPr>
            <a:endParaRPr kumimoji="0" lang="en-US" sz="2400" b="1" i="0" u="none" strike="noStrike" kern="1200" cap="none" spc="0" normalizeH="0" baseline="0" noProof="0" dirty="0">
              <a:ln>
                <a:noFill/>
              </a:ln>
              <a:solidFill>
                <a:srgbClr val="FF00FF"/>
              </a:solidFill>
              <a:effectLst/>
              <a:uLnTx/>
              <a:uFillTx/>
              <a:latin typeface="Times New Roman" panose="02020603050405020304" pitchFamily="18" charset="0"/>
              <a:cs typeface="Times New Roman" panose="02020603050405020304" pitchFamily="18" charset="0"/>
            </a:endParaRPr>
          </a:p>
        </p:txBody>
      </p:sp>
      <p:sp>
        <p:nvSpPr>
          <p:cNvPr id="5" name="Rounded Rectangle 4"/>
          <p:cNvSpPr/>
          <p:nvPr/>
        </p:nvSpPr>
        <p:spPr>
          <a:xfrm>
            <a:off x="4377393" y="2195836"/>
            <a:ext cx="7441098" cy="928669"/>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0" lang="en-US" sz="2400" b="1" i="1" u="none" strike="noStrike" kern="1200" cap="none" spc="0" normalizeH="0" baseline="0" noProof="0" dirty="0">
                <a:ln>
                  <a:noFill/>
                </a:ln>
                <a:solidFill>
                  <a:srgbClr val="00B050"/>
                </a:solidFill>
                <a:effectLst/>
                <a:uLnTx/>
                <a:uFillTx/>
                <a:latin typeface="Times New Roman" panose="02020603050405020304" pitchFamily="18" charset="0"/>
                <a:cs typeface="Times New Roman" panose="02020603050405020304" pitchFamily="18" charset="0"/>
              </a:rPr>
              <a:t>2.</a:t>
            </a:r>
            <a:r>
              <a:rPr lang="en-US" sz="2400" b="1" i="1" dirty="0">
                <a:solidFill>
                  <a:srgbClr val="00B050"/>
                </a:solidFill>
                <a:latin typeface="Times New Roman" panose="02020603050405020304" pitchFamily="18" charset="0"/>
                <a:cs typeface="Times New Roman" panose="02020603050405020304" pitchFamily="18" charset="0"/>
              </a:rPr>
              <a:t> </a:t>
            </a:r>
            <a:r>
              <a:rPr lang="vi-VN" sz="2400" b="1" dirty="0">
                <a:solidFill>
                  <a:srgbClr val="00B050"/>
                </a:solidFill>
                <a:latin typeface="Times New Roman" panose="02020603050405020304" pitchFamily="18" charset="0"/>
                <a:cs typeface="Times New Roman" panose="02020603050405020304" pitchFamily="18" charset="0"/>
              </a:rPr>
              <a:t>Xây dựng môi trường lớp học </a:t>
            </a:r>
            <a:endParaRPr kumimoji="0" lang="en-US" sz="2400" b="1" i="0" u="none" strike="noStrike" kern="1200" cap="none" spc="0" normalizeH="0" baseline="0" noProof="0" dirty="0">
              <a:ln>
                <a:noFill/>
              </a:ln>
              <a:solidFill>
                <a:srgbClr val="00B050"/>
              </a:solidFill>
              <a:effectLst/>
              <a:uLnTx/>
              <a:uFillTx/>
              <a:latin typeface="Times New Roman" panose="02020603050405020304" pitchFamily="18" charset="0"/>
              <a:cs typeface="Times New Roman" panose="02020603050405020304" pitchFamily="18" charset="0"/>
            </a:endParaRPr>
          </a:p>
        </p:txBody>
      </p:sp>
      <p:sp>
        <p:nvSpPr>
          <p:cNvPr id="6" name="Rounded Rectangle 5"/>
          <p:cNvSpPr/>
          <p:nvPr/>
        </p:nvSpPr>
        <p:spPr>
          <a:xfrm>
            <a:off x="4429870" y="3633663"/>
            <a:ext cx="7388621" cy="81323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en-US" sz="2400" b="1" i="1"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3.</a:t>
            </a:r>
            <a:r>
              <a:rPr kumimoji="0" lang="en-US" sz="2400" b="1" i="1" u="none" strike="noStrike" kern="1200" cap="none" spc="0" normalizeH="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lang="vi-VN" sz="2400" b="1" dirty="0">
                <a:solidFill>
                  <a:srgbClr val="FF0000"/>
                </a:solidFill>
                <a:latin typeface="Times New Roman" panose="02020603050405020304" pitchFamily="18" charset="0"/>
                <a:cs typeface="Times New Roman" panose="02020603050405020304" pitchFamily="18" charset="0"/>
              </a:rPr>
              <a:t>Ứng dụng phương pháp steam vào</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các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hoạt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động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trong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ngày</a:t>
            </a:r>
            <a:r>
              <a:rPr lang="vi-VN" sz="2400" b="1" dirty="0">
                <a:solidFill>
                  <a:srgbClr val="FF0000"/>
                </a:solidFill>
                <a:latin typeface="Times New Roman" panose="02020603050405020304" pitchFamily="18" charset="0"/>
                <a:cs typeface="Times New Roman" panose="02020603050405020304" pitchFamily="18" charset="0"/>
              </a:rPr>
              <a:t>: </a:t>
            </a:r>
            <a:endParaRPr lang="en-US" sz="2400" b="1" i="1"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4479441" y="4778140"/>
            <a:ext cx="7388621" cy="924237"/>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0" lang="en-US" sz="2400" b="1" i="1"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4. </a:t>
            </a:r>
            <a:r>
              <a:rPr lang="en-US" sz="2400" b="1" dirty="0" err="1">
                <a:solidFill>
                  <a:schemeClr val="accent5">
                    <a:lumMod val="50000"/>
                  </a:schemeClr>
                </a:solidFill>
                <a:latin typeface="Times New Roman" panose="02020603050405020304" pitchFamily="18" charset="0"/>
                <a:cs typeface="Times New Roman" panose="02020603050405020304" pitchFamily="18" charset="0"/>
              </a:rPr>
              <a:t>Phối</a:t>
            </a:r>
            <a:r>
              <a:rPr lang="en-US" sz="2400" b="1" dirty="0">
                <a:solidFill>
                  <a:schemeClr val="accent5">
                    <a:lumMod val="50000"/>
                  </a:schemeClr>
                </a:solidFill>
                <a:latin typeface="Times New Roman" panose="02020603050405020304" pitchFamily="18" charset="0"/>
                <a:cs typeface="Times New Roman" panose="02020603050405020304" pitchFamily="18" charset="0"/>
              </a:rPr>
              <a:t> </a:t>
            </a:r>
            <a:r>
              <a:rPr lang="en-US" sz="2400" b="1" dirty="0" err="1">
                <a:solidFill>
                  <a:schemeClr val="accent5">
                    <a:lumMod val="50000"/>
                  </a:schemeClr>
                </a:solidFill>
                <a:latin typeface="Times New Roman" panose="02020603050405020304" pitchFamily="18" charset="0"/>
                <a:cs typeface="Times New Roman" panose="02020603050405020304" pitchFamily="18" charset="0"/>
              </a:rPr>
              <a:t>kết</a:t>
            </a:r>
            <a:r>
              <a:rPr lang="en-US" sz="2400" b="1" dirty="0">
                <a:solidFill>
                  <a:schemeClr val="accent5">
                    <a:lumMod val="50000"/>
                  </a:schemeClr>
                </a:solidFill>
                <a:latin typeface="Times New Roman" panose="02020603050405020304" pitchFamily="18" charset="0"/>
                <a:cs typeface="Times New Roman" panose="02020603050405020304" pitchFamily="18" charset="0"/>
              </a:rPr>
              <a:t> </a:t>
            </a:r>
            <a:r>
              <a:rPr lang="en-US" sz="2400" b="1" dirty="0" err="1">
                <a:solidFill>
                  <a:schemeClr val="accent5">
                    <a:lumMod val="50000"/>
                  </a:schemeClr>
                </a:solidFill>
                <a:latin typeface="Times New Roman" panose="02020603050405020304" pitchFamily="18" charset="0"/>
                <a:cs typeface="Times New Roman" panose="02020603050405020304" pitchFamily="18" charset="0"/>
              </a:rPr>
              <a:t>hợp</a:t>
            </a:r>
            <a:r>
              <a:rPr lang="en-US" sz="2400" b="1" dirty="0">
                <a:solidFill>
                  <a:schemeClr val="accent5">
                    <a:lumMod val="50000"/>
                  </a:schemeClr>
                </a:solidFill>
                <a:latin typeface="Times New Roman" panose="02020603050405020304" pitchFamily="18" charset="0"/>
                <a:cs typeface="Times New Roman" panose="02020603050405020304" pitchFamily="18" charset="0"/>
              </a:rPr>
              <a:t> </a:t>
            </a:r>
            <a:r>
              <a:rPr lang="en-US" sz="2400" b="1" dirty="0" err="1">
                <a:solidFill>
                  <a:schemeClr val="accent5">
                    <a:lumMod val="50000"/>
                  </a:schemeClr>
                </a:solidFill>
                <a:latin typeface="Times New Roman" panose="02020603050405020304" pitchFamily="18" charset="0"/>
                <a:cs typeface="Times New Roman" panose="02020603050405020304" pitchFamily="18" charset="0"/>
              </a:rPr>
              <a:t>với</a:t>
            </a:r>
            <a:r>
              <a:rPr lang="en-US" sz="2400" b="1" dirty="0">
                <a:solidFill>
                  <a:schemeClr val="accent5">
                    <a:lumMod val="50000"/>
                  </a:schemeClr>
                </a:solidFill>
                <a:latin typeface="Times New Roman" panose="02020603050405020304" pitchFamily="18" charset="0"/>
                <a:cs typeface="Times New Roman" panose="02020603050405020304" pitchFamily="18" charset="0"/>
              </a:rPr>
              <a:t> </a:t>
            </a:r>
            <a:r>
              <a:rPr lang="en-US" sz="2400" b="1" dirty="0" err="1">
                <a:solidFill>
                  <a:schemeClr val="accent5">
                    <a:lumMod val="50000"/>
                  </a:schemeClr>
                </a:solidFill>
                <a:latin typeface="Times New Roman" panose="02020603050405020304" pitchFamily="18" charset="0"/>
                <a:cs typeface="Times New Roman" panose="02020603050405020304" pitchFamily="18" charset="0"/>
              </a:rPr>
              <a:t>phụ</a:t>
            </a:r>
            <a:r>
              <a:rPr lang="en-US" sz="2400" b="1" dirty="0">
                <a:solidFill>
                  <a:schemeClr val="accent5">
                    <a:lumMod val="50000"/>
                  </a:schemeClr>
                </a:solidFill>
                <a:latin typeface="Times New Roman" panose="02020603050405020304" pitchFamily="18" charset="0"/>
                <a:cs typeface="Times New Roman" panose="02020603050405020304" pitchFamily="18" charset="0"/>
              </a:rPr>
              <a:t> </a:t>
            </a:r>
            <a:r>
              <a:rPr lang="en-US" sz="2400" b="1" dirty="0" err="1">
                <a:solidFill>
                  <a:schemeClr val="accent5">
                    <a:lumMod val="50000"/>
                  </a:schemeClr>
                </a:solidFill>
                <a:latin typeface="Times New Roman" panose="02020603050405020304" pitchFamily="18" charset="0"/>
                <a:cs typeface="Times New Roman" panose="02020603050405020304" pitchFamily="18" charset="0"/>
              </a:rPr>
              <a:t>huynh</a:t>
            </a:r>
            <a:endParaRPr kumimoji="0" lang="en-US" sz="2400" b="1" i="1" u="none" strike="noStrike" kern="1200" cap="none" spc="0" normalizeH="0" baseline="0" noProof="0" dirty="0">
              <a:ln>
                <a:noFill/>
              </a:ln>
              <a:solidFill>
                <a:schemeClr val="accent5">
                  <a:lumMod val="50000"/>
                </a:schemeClr>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0725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3802241" y="125205"/>
            <a:ext cx="6262776" cy="827314"/>
          </a:xfrm>
          <a:prstGeom prst="rect">
            <a:avLst/>
          </a:prstGeom>
          <a:solidFill>
            <a:schemeClr val="accent4">
              <a:lumMod val="20000"/>
              <a:lumOff val="80000"/>
            </a:schemeClr>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2000" b="1" i="1" dirty="0" err="1">
                <a:solidFill>
                  <a:schemeClr val="accent5">
                    <a:lumMod val="50000"/>
                  </a:schemeClr>
                </a:solidFill>
                <a:latin typeface="Times New Roman" panose="02020603050405020304" pitchFamily="18" charset="0"/>
                <a:cs typeface="Times New Roman" panose="02020603050405020304" pitchFamily="18" charset="0"/>
              </a:rPr>
              <a:t>Biện</a:t>
            </a:r>
            <a:r>
              <a:rPr lang="en-US" sz="2000" b="1" i="1" dirty="0">
                <a:solidFill>
                  <a:schemeClr val="accent5">
                    <a:lumMod val="50000"/>
                  </a:schemeClr>
                </a:solidFill>
                <a:latin typeface="Times New Roman" panose="02020603050405020304" pitchFamily="18" charset="0"/>
                <a:cs typeface="Times New Roman" panose="02020603050405020304" pitchFamily="18" charset="0"/>
              </a:rPr>
              <a:t> </a:t>
            </a:r>
            <a:r>
              <a:rPr lang="en-US" sz="2000" b="1" i="1" dirty="0" err="1">
                <a:solidFill>
                  <a:schemeClr val="accent5">
                    <a:lumMod val="50000"/>
                  </a:schemeClr>
                </a:solidFill>
                <a:latin typeface="Times New Roman" panose="02020603050405020304" pitchFamily="18" charset="0"/>
                <a:cs typeface="Times New Roman" panose="02020603050405020304" pitchFamily="18" charset="0"/>
              </a:rPr>
              <a:t>pháp</a:t>
            </a:r>
            <a:r>
              <a:rPr lang="en-US" sz="2000" b="1" i="1" dirty="0">
                <a:solidFill>
                  <a:schemeClr val="accent5">
                    <a:lumMod val="50000"/>
                  </a:schemeClr>
                </a:solidFill>
                <a:latin typeface="Times New Roman" panose="02020603050405020304" pitchFamily="18" charset="0"/>
                <a:cs typeface="Times New Roman" panose="02020603050405020304" pitchFamily="18" charset="0"/>
              </a:rPr>
              <a:t> 1. </a:t>
            </a:r>
            <a:r>
              <a:rPr lang="vi-VN" sz="2000" b="1" i="1" dirty="0">
                <a:solidFill>
                  <a:schemeClr val="accent5">
                    <a:lumMod val="50000"/>
                  </a:schemeClr>
                </a:solidFill>
                <a:latin typeface="Times New Roman" panose="02020603050405020304" pitchFamily="18" charset="0"/>
                <a:cs typeface="Times New Roman" panose="02020603050405020304" pitchFamily="18" charset="0"/>
              </a:rPr>
              <a:t>Nghiên cứu tài liệu, xây dựng kế hoạch</a:t>
            </a:r>
            <a:endParaRPr lang="en-US" sz="2000"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2" name="Oval 1"/>
          <p:cNvSpPr/>
          <p:nvPr/>
        </p:nvSpPr>
        <p:spPr>
          <a:xfrm>
            <a:off x="3722382" y="1211745"/>
            <a:ext cx="6826089" cy="5141243"/>
          </a:xfrm>
          <a:prstGeom prst="ellipse">
            <a:avLst/>
          </a:prstGeom>
          <a:solidFill>
            <a:schemeClr val="accent2">
              <a:lumMod val="40000"/>
              <a:lumOff val="60000"/>
            </a:schemeClr>
          </a:solidFill>
          <a:ln>
            <a:solidFill>
              <a:srgbClr val="05AB0D"/>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1400" dirty="0" err="1">
                <a:latin typeface="Times New Roman" panose="02020603050405020304" pitchFamily="18" charset="0"/>
                <a:cs typeface="Times New Roman" panose="02020603050405020304" pitchFamily="18" charset="0"/>
              </a:rPr>
              <a:t>Từ</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những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thực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tiễn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trên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bản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thân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tôi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luôn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suy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nghĩ</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tìm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tòi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nghiên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cứu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tham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khảo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tài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liệu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tìm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những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nội</a:t>
            </a:r>
            <a:r>
              <a:rPr lang="en-US" sz="1400" dirty="0">
                <a:latin typeface="Times New Roman" panose="02020603050405020304" pitchFamily="18" charset="0"/>
                <a:cs typeface="Times New Roman" panose="02020603050405020304" pitchFamily="18" charset="0"/>
              </a:rPr>
              <a:t> dung </a:t>
            </a:r>
            <a:r>
              <a:rPr lang="en-US" sz="1400" dirty="0" err="1">
                <a:latin typeface="Times New Roman" panose="02020603050405020304" pitchFamily="18" charset="0"/>
                <a:cs typeface="Times New Roman" panose="02020603050405020304" pitchFamily="18" charset="0"/>
              </a:rPr>
              <a:t>hoạt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động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ứng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dụng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phương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pháp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giáo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dục</a:t>
            </a:r>
            <a:r>
              <a:rPr lang="en-US" sz="1400" dirty="0">
                <a:latin typeface="Times New Roman" panose="02020603050405020304" pitchFamily="18" charset="0"/>
                <a:cs typeface="Times New Roman" panose="02020603050405020304" pitchFamily="18" charset="0"/>
              </a:rPr>
              <a:t> steam </a:t>
            </a:r>
            <a:r>
              <a:rPr lang="en-US" sz="1400" dirty="0" err="1">
                <a:latin typeface="Times New Roman" panose="02020603050405020304" pitchFamily="18" charset="0"/>
                <a:cs typeface="Times New Roman" panose="02020603050405020304" pitchFamily="18" charset="0"/>
              </a:rPr>
              <a:t>cho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trẻ</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Trước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tiên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tôi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nghiên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cứu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chương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trình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giáo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dục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mầm</a:t>
            </a:r>
            <a:r>
              <a:rPr lang="en-US" sz="1400" dirty="0">
                <a:latin typeface="Times New Roman" panose="02020603050405020304" pitchFamily="18" charset="0"/>
                <a:cs typeface="Times New Roman" panose="02020603050405020304" pitchFamily="18" charset="0"/>
              </a:rPr>
              <a:t> non , </a:t>
            </a:r>
            <a:r>
              <a:rPr lang="vi-VN" sz="1400" dirty="0">
                <a:latin typeface="Times New Roman" panose="02020603050405020304" pitchFamily="18" charset="0"/>
                <a:cs typeface="Times New Roman" panose="02020603050405020304" pitchFamily="18" charset="0"/>
              </a:rPr>
              <a:t>tài liệu tập huấn do Sở giáo dục và đào tạo Hà Nội cung cấp ,tham quan học hỏi một số trường học giáo dục trẻ bằng phương pháp steam . Tìm kiếm các bài viết </a:t>
            </a:r>
            <a:r>
              <a:rPr lang="en-US" sz="1400" dirty="0" err="1">
                <a:latin typeface="Times New Roman" panose="02020603050405020304" pitchFamily="18" charset="0"/>
                <a:cs typeface="Times New Roman" panose="02020603050405020304" pitchFamily="18" charset="0"/>
              </a:rPr>
              <a:t>trên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mạng</a:t>
            </a:r>
            <a:r>
              <a:rPr lang="en-US" sz="1400" dirty="0">
                <a:latin typeface="Times New Roman" panose="02020603050405020304" pitchFamily="18" charset="0"/>
                <a:cs typeface="Times New Roman" panose="02020603050405020304" pitchFamily="18" charset="0"/>
              </a:rPr>
              <a:t> Internet, </a:t>
            </a:r>
            <a:r>
              <a:rPr lang="en-US" sz="1400" dirty="0" err="1">
                <a:latin typeface="Times New Roman" panose="02020603050405020304" pitchFamily="18" charset="0"/>
                <a:cs typeface="Times New Roman" panose="02020603050405020304" pitchFamily="18" charset="0"/>
              </a:rPr>
              <a:t>tìm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hiểu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một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số</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kiến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thức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về</a:t>
            </a:r>
            <a:r>
              <a:rPr lang="en-US" sz="1400" dirty="0">
                <a:latin typeface="Times New Roman" panose="02020603050405020304" pitchFamily="18" charset="0"/>
                <a:cs typeface="Times New Roman" panose="02020603050405020304" pitchFamily="18" charset="0"/>
              </a:rPr>
              <a:t> steam, </a:t>
            </a:r>
            <a:r>
              <a:rPr lang="en-US" sz="1400" dirty="0" err="1">
                <a:latin typeface="Times New Roman" panose="02020603050405020304" pitchFamily="18" charset="0"/>
                <a:cs typeface="Times New Roman" panose="02020603050405020304" pitchFamily="18" charset="0"/>
              </a:rPr>
              <a:t>về</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các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hoạt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động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trẻ</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áp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dụng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được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phương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pháp</a:t>
            </a:r>
            <a:r>
              <a:rPr lang="en-US" sz="1400" dirty="0">
                <a:latin typeface="Times New Roman" panose="02020603050405020304" pitchFamily="18" charset="0"/>
                <a:cs typeface="Times New Roman" panose="02020603050405020304" pitchFamily="18" charset="0"/>
              </a:rPr>
              <a:t> steam </a:t>
            </a:r>
            <a:r>
              <a:rPr lang="vi-VN"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Từ</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trên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cơ</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sở</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những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định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hướng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gợi</a:t>
            </a:r>
            <a:r>
              <a:rPr lang="en-US" sz="1400" dirty="0">
                <a:latin typeface="Times New Roman" panose="02020603050405020304" pitchFamily="18" charset="0"/>
                <a:cs typeface="Times New Roman" panose="02020603050405020304" pitchFamily="18" charset="0"/>
              </a:rPr>
              <a:t> ý </a:t>
            </a:r>
            <a:r>
              <a:rPr lang="en-US" sz="1400" dirty="0" err="1">
                <a:latin typeface="Times New Roman" panose="02020603050405020304" pitchFamily="18" charset="0"/>
                <a:cs typeface="Times New Roman" panose="02020603050405020304" pitchFamily="18" charset="0"/>
              </a:rPr>
              <a:t>về</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nội</a:t>
            </a:r>
            <a:r>
              <a:rPr lang="en-US" sz="1400" dirty="0">
                <a:latin typeface="Times New Roman" panose="02020603050405020304" pitchFamily="18" charset="0"/>
                <a:cs typeface="Times New Roman" panose="02020603050405020304" pitchFamily="18" charset="0"/>
              </a:rPr>
              <a:t> dung, </a:t>
            </a:r>
            <a:r>
              <a:rPr lang="en-US" sz="1400" dirty="0" err="1">
                <a:latin typeface="Times New Roman" panose="02020603050405020304" pitchFamily="18" charset="0"/>
                <a:cs typeface="Times New Roman" panose="02020603050405020304" pitchFamily="18" charset="0"/>
              </a:rPr>
              <a:t>hình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thức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phương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pháp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tổ</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chức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học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tập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tài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liệu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tôi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đã</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xây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dựng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kế</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hoạch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giáo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dục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cụ</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nhằm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thực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hiện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được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yêu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cầu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ứng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dụng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phương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pháp</a:t>
            </a:r>
            <a:r>
              <a:rPr lang="en-US" sz="1400" dirty="0">
                <a:latin typeface="Times New Roman" panose="02020603050405020304" pitchFamily="18" charset="0"/>
                <a:cs typeface="Times New Roman" panose="02020603050405020304" pitchFamily="18" charset="0"/>
              </a:rPr>
              <a:t> steam </a:t>
            </a:r>
            <a:r>
              <a:rPr lang="vi-VN" sz="1400" dirty="0">
                <a:latin typeface="Times New Roman" panose="02020603050405020304" pitchFamily="18" charset="0"/>
                <a:cs typeface="Times New Roman" panose="02020603050405020304" pitchFamily="18" charset="0"/>
              </a:rPr>
              <a:t>phù hợp </a:t>
            </a:r>
            <a:r>
              <a:rPr lang="en-US" sz="1400" dirty="0" err="1">
                <a:latin typeface="Times New Roman" panose="02020603050405020304" pitchFamily="18" charset="0"/>
                <a:cs typeface="Times New Roman" panose="02020603050405020304" pitchFamily="18" charset="0"/>
              </a:rPr>
              <a:t>trong</a:t>
            </a:r>
            <a:r>
              <a:rPr lang="en-US" sz="1400" dirty="0">
                <a:latin typeface="Times New Roman" panose="02020603050405020304" pitchFamily="18" charset="0"/>
                <a:cs typeface="Times New Roman" panose="02020603050405020304" pitchFamily="18" charset="0"/>
              </a:rPr>
              <a:t> </a:t>
            </a:r>
            <a:r>
              <a:rPr lang="vi-VN" sz="1400" dirty="0">
                <a:latin typeface="Times New Roman" panose="02020603050405020304" pitchFamily="18" charset="0"/>
                <a:cs typeface="Times New Roman" panose="02020603050405020304" pitchFamily="18" charset="0"/>
              </a:rPr>
              <a:t>các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hoạt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động</a:t>
            </a:r>
            <a:r>
              <a:rPr lang="en-US" sz="1400" dirty="0">
                <a:latin typeface="Times New Roman" panose="02020603050405020304" pitchFamily="18" charset="0"/>
                <a:cs typeface="Times New Roman" panose="02020603050405020304" pitchFamily="18" charset="0"/>
              </a:rPr>
              <a:t> </a:t>
            </a:r>
            <a:r>
              <a:rPr lang="vi-VN" sz="1400" dirty="0">
                <a:latin typeface="Times New Roman" panose="02020603050405020304" pitchFamily="18" charset="0"/>
                <a:cs typeface="Times New Roman" panose="02020603050405020304" pitchFamily="18" charset="0"/>
              </a:rPr>
              <a:t>.</a:t>
            </a:r>
          </a:p>
          <a:p>
            <a:pPr algn="just"/>
            <a:r>
              <a:rPr lang="en-US" sz="1400" dirty="0" err="1">
                <a:latin typeface="Times New Roman" panose="02020603050405020304" pitchFamily="18" charset="0"/>
                <a:cs typeface="Times New Roman" panose="02020603050405020304" pitchFamily="18" charset="0"/>
              </a:rPr>
              <a:t>Với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những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nội</a:t>
            </a:r>
            <a:r>
              <a:rPr lang="en-US" sz="1400" dirty="0">
                <a:latin typeface="Times New Roman" panose="02020603050405020304" pitchFamily="18" charset="0"/>
                <a:cs typeface="Times New Roman" panose="02020603050405020304" pitchFamily="18" charset="0"/>
              </a:rPr>
              <a:t> dung </a:t>
            </a:r>
            <a:r>
              <a:rPr lang="en-US" sz="1400" dirty="0" err="1">
                <a:latin typeface="Times New Roman" panose="02020603050405020304" pitchFamily="18" charset="0"/>
                <a:cs typeface="Times New Roman" panose="02020603050405020304" pitchFamily="18" charset="0"/>
              </a:rPr>
              <a:t>kiến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thức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nêu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trên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tôi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đã</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vào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kế</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hoạch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năm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học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được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triển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thông</a:t>
            </a:r>
            <a:r>
              <a:rPr lang="en-US" sz="1400" dirty="0">
                <a:latin typeface="Times New Roman" panose="02020603050405020304" pitchFamily="18" charset="0"/>
                <a:cs typeface="Times New Roman" panose="02020603050405020304" pitchFamily="18" charset="0"/>
              </a:rPr>
              <a:t> qua </a:t>
            </a:r>
            <a:r>
              <a:rPr lang="en-US" sz="1400" dirty="0" err="1">
                <a:latin typeface="Times New Roman" panose="02020603050405020304" pitchFamily="18" charset="0"/>
                <a:cs typeface="Times New Roman" panose="02020603050405020304" pitchFamily="18" charset="0"/>
              </a:rPr>
              <a:t>việc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áp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dụng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phương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pháp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giáo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dục</a:t>
            </a:r>
            <a:r>
              <a:rPr lang="en-US" sz="1400" dirty="0">
                <a:latin typeface="Times New Roman" panose="02020603050405020304" pitchFamily="18" charset="0"/>
                <a:cs typeface="Times New Roman" panose="02020603050405020304" pitchFamily="18" charset="0"/>
              </a:rPr>
              <a:t> STEAM</a:t>
            </a:r>
            <a:r>
              <a:rPr lang="vi-VN" sz="1400" dirty="0">
                <a:latin typeface="Times New Roman" panose="02020603050405020304" pitchFamily="18" charset="0"/>
                <a:cs typeface="Times New Roman" panose="02020603050405020304" pitchFamily="18" charset="0"/>
              </a:rPr>
              <a:t> ( Bảng kế hoạch chi tiết tại bản in)</a:t>
            </a:r>
            <a:endParaRPr lang="en-SG" sz="1400" dirty="0">
              <a:latin typeface="Times New Roman" panose="02020603050405020304" pitchFamily="18" charset="0"/>
              <a:cs typeface="Times New Roman" panose="02020603050405020304" pitchFamily="18" charset="0"/>
            </a:endParaRPr>
          </a:p>
          <a:p>
            <a:pPr algn="just"/>
            <a:r>
              <a:rPr lang="en-US" sz="1400" dirty="0">
                <a:latin typeface="Times New Roman" panose="02020603050405020304" pitchFamily="18" charset="0"/>
                <a:cs typeface="Times New Roman" panose="02020603050405020304" pitchFamily="18" charset="0"/>
              </a:rPr>
              <a:t> </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3" name="AutoShape 2" descr="Giúp bé tự phục vụ và thể hiện bản thân - Baza.vn"/>
          <p:cNvSpPr>
            <a:spLocks noChangeAspect="1" noChangeArrowheads="1"/>
          </p:cNvSpPr>
          <p:nvPr/>
        </p:nvSpPr>
        <p:spPr bwMode="auto">
          <a:xfrm>
            <a:off x="356946" y="98109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483498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2" name="Rectangle 11"/>
          <p:cNvSpPr/>
          <p:nvPr/>
        </p:nvSpPr>
        <p:spPr>
          <a:xfrm>
            <a:off x="2293719" y="115988"/>
            <a:ext cx="8854832" cy="923330"/>
          </a:xfrm>
          <a:prstGeom prst="rect">
            <a:avLst/>
          </a:prstGeom>
        </p:spPr>
        <p:txBody>
          <a:bodyPr wrap="square">
            <a:spAutoFit/>
          </a:bodyPr>
          <a:lstStyle/>
          <a:p>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dung </a:t>
            </a:r>
            <a:r>
              <a:rPr lang="en-US" dirty="0" err="1">
                <a:latin typeface="Times New Roman" panose="02020603050405020304" pitchFamily="18" charset="0"/>
                <a:cs typeface="Times New Roman" panose="02020603050405020304" pitchFamily="18" charset="0"/>
              </a:rPr>
              <a:t>kiến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qua </a:t>
            </a:r>
            <a:r>
              <a:rPr lang="en-US" dirty="0" err="1">
                <a:latin typeface="Times New Roman" panose="02020603050405020304" pitchFamily="18" charset="0"/>
                <a:cs typeface="Times New Roman" panose="02020603050405020304" pitchFamily="18" charset="0"/>
              </a:rPr>
              <a:t>việc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STEAM</a:t>
            </a:r>
            <a:r>
              <a:rPr lang="vi-VN" dirty="0">
                <a:latin typeface="Times New Roman" panose="02020603050405020304" pitchFamily="18" charset="0"/>
                <a:cs typeface="Times New Roman" panose="02020603050405020304" pitchFamily="18" charset="0"/>
              </a:rPr>
              <a:t> </a:t>
            </a:r>
            <a:endParaRPr lang="en-SG"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endParaRPr lang="en-SG" dirty="0">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nvGraphicFramePr>
        <p:xfrm>
          <a:off x="175750" y="757826"/>
          <a:ext cx="11711449" cy="6028778"/>
        </p:xfrm>
        <a:graphic>
          <a:graphicData uri="http://schemas.openxmlformats.org/drawingml/2006/table">
            <a:tbl>
              <a:tblPr firstRow="1" firstCol="1" bandRow="1">
                <a:tableStyleId>{5C22544A-7EE6-4342-B048-85BDC9FD1C3A}</a:tableStyleId>
              </a:tblPr>
              <a:tblGrid>
                <a:gridCol w="2100505">
                  <a:extLst>
                    <a:ext uri="{9D8B030D-6E8A-4147-A177-3AD203B41FA5}">
                      <a16:colId xmlns:a16="http://schemas.microsoft.com/office/drawing/2014/main" val="2990644734"/>
                    </a:ext>
                  </a:extLst>
                </a:gridCol>
                <a:gridCol w="2366444">
                  <a:extLst>
                    <a:ext uri="{9D8B030D-6E8A-4147-A177-3AD203B41FA5}">
                      <a16:colId xmlns:a16="http://schemas.microsoft.com/office/drawing/2014/main" val="3632583758"/>
                    </a:ext>
                  </a:extLst>
                </a:gridCol>
                <a:gridCol w="2367729">
                  <a:extLst>
                    <a:ext uri="{9D8B030D-6E8A-4147-A177-3AD203B41FA5}">
                      <a16:colId xmlns:a16="http://schemas.microsoft.com/office/drawing/2014/main" val="4000913339"/>
                    </a:ext>
                  </a:extLst>
                </a:gridCol>
                <a:gridCol w="2550155">
                  <a:extLst>
                    <a:ext uri="{9D8B030D-6E8A-4147-A177-3AD203B41FA5}">
                      <a16:colId xmlns:a16="http://schemas.microsoft.com/office/drawing/2014/main" val="1300502474"/>
                    </a:ext>
                  </a:extLst>
                </a:gridCol>
                <a:gridCol w="2326616">
                  <a:extLst>
                    <a:ext uri="{9D8B030D-6E8A-4147-A177-3AD203B41FA5}">
                      <a16:colId xmlns:a16="http://schemas.microsoft.com/office/drawing/2014/main" val="2482004827"/>
                    </a:ext>
                  </a:extLst>
                </a:gridCol>
              </a:tblGrid>
              <a:tr h="210933">
                <a:tc>
                  <a:txBody>
                    <a:bodyPr/>
                    <a:lstStyle/>
                    <a:p>
                      <a:pPr algn="l">
                        <a:spcBef>
                          <a:spcPts val="600"/>
                        </a:spcBef>
                        <a:spcAft>
                          <a:spcPts val="0"/>
                        </a:spcAft>
                      </a:pPr>
                      <a:r>
                        <a:rPr lang="en-US" sz="1200">
                          <a:effectLst/>
                        </a:rPr>
                        <a:t>Tháng thực hiện</a:t>
                      </a:r>
                      <a:r>
                        <a:rPr lang="vi-VN" sz="1200">
                          <a:effectLst/>
                        </a:rPr>
                        <a:t> dự án</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17771" marR="17771" marT="17771" marB="17771"/>
                </a:tc>
                <a:tc>
                  <a:txBody>
                    <a:bodyPr/>
                    <a:lstStyle/>
                    <a:p>
                      <a:pPr algn="l">
                        <a:spcBef>
                          <a:spcPts val="600"/>
                        </a:spcBef>
                        <a:spcAft>
                          <a:spcPts val="0"/>
                        </a:spcAft>
                      </a:pPr>
                      <a:r>
                        <a:rPr lang="vi-VN" sz="1200" dirty="0">
                          <a:effectLst/>
                        </a:rPr>
                        <a:t>Hoạt động học</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71" marR="17771" marT="17771" marB="17771"/>
                </a:tc>
                <a:tc>
                  <a:txBody>
                    <a:bodyPr/>
                    <a:lstStyle/>
                    <a:p>
                      <a:pPr algn="l">
                        <a:spcBef>
                          <a:spcPts val="600"/>
                        </a:spcBef>
                        <a:spcAft>
                          <a:spcPts val="0"/>
                        </a:spcAft>
                      </a:pPr>
                      <a:r>
                        <a:rPr lang="vi-VN" sz="1200" dirty="0">
                          <a:effectLst/>
                        </a:rPr>
                        <a:t>Hoạt động ngoài trời</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tc>
                  <a:txBody>
                    <a:bodyPr/>
                    <a:lstStyle/>
                    <a:p>
                      <a:pPr algn="l">
                        <a:spcBef>
                          <a:spcPts val="600"/>
                        </a:spcBef>
                        <a:spcAft>
                          <a:spcPts val="0"/>
                        </a:spcAft>
                      </a:pPr>
                      <a:r>
                        <a:rPr lang="vi-VN" sz="1200" dirty="0">
                          <a:effectLst/>
                        </a:rPr>
                        <a:t>Hoạt động góc</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tc>
                  <a:txBody>
                    <a:bodyPr/>
                    <a:lstStyle/>
                    <a:p>
                      <a:pPr algn="l">
                        <a:spcBef>
                          <a:spcPts val="600"/>
                        </a:spcBef>
                        <a:spcAft>
                          <a:spcPts val="0"/>
                        </a:spcAft>
                      </a:pPr>
                      <a:r>
                        <a:rPr lang="vi-VN" sz="1200">
                          <a:effectLst/>
                        </a:rPr>
                        <a:t>Hoạt động chiều</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extLst>
                  <a:ext uri="{0D108BD9-81ED-4DB2-BD59-A6C34878D82A}">
                    <a16:rowId xmlns:a16="http://schemas.microsoft.com/office/drawing/2014/main" val="3655899007"/>
                  </a:ext>
                </a:extLst>
              </a:tr>
              <a:tr h="536693">
                <a:tc>
                  <a:txBody>
                    <a:bodyPr/>
                    <a:lstStyle/>
                    <a:p>
                      <a:pPr marR="152400" algn="l">
                        <a:spcAft>
                          <a:spcPts val="0"/>
                        </a:spcAft>
                      </a:pPr>
                      <a:r>
                        <a:rPr lang="en-US" sz="1200">
                          <a:effectLst/>
                        </a:rPr>
                        <a:t>Tháng 9</a:t>
                      </a:r>
                      <a:r>
                        <a:rPr lang="vi-VN" sz="1200">
                          <a:effectLst/>
                        </a:rPr>
                        <a:t> Dự án “ </a:t>
                      </a:r>
                      <a:r>
                        <a:rPr lang="en-US" sz="1200">
                          <a:effectLst/>
                        </a:rPr>
                        <a:t>Làm 1 chiếc ghế </a:t>
                      </a:r>
                      <a:r>
                        <a:rPr lang="vi-VN" sz="1200">
                          <a:effectLst/>
                        </a:rPr>
                        <a:t>”</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17771" marR="17771" marT="17771" marB="17771"/>
                </a:tc>
                <a:tc>
                  <a:txBody>
                    <a:bodyPr/>
                    <a:lstStyle/>
                    <a:p>
                      <a:pPr marR="152400" algn="l">
                        <a:spcAft>
                          <a:spcPts val="0"/>
                        </a:spcAft>
                      </a:pPr>
                      <a:r>
                        <a:rPr lang="vi-VN" sz="1200">
                          <a:effectLst/>
                        </a:rPr>
                        <a:t>- Chiếc ghế xinh xinh</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17771" marR="17771" marT="17771" marB="17771"/>
                </a:tc>
                <a:tc>
                  <a:txBody>
                    <a:bodyPr/>
                    <a:lstStyle/>
                    <a:p>
                      <a:pPr marR="152400" algn="l">
                        <a:spcAft>
                          <a:spcPts val="0"/>
                        </a:spcAft>
                      </a:pPr>
                      <a:r>
                        <a:rPr lang="vi-VN" sz="1200" dirty="0">
                          <a:effectLst/>
                        </a:rPr>
                        <a:t>-Vẽ thiết kế 1 chiếc ghế</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tc>
                  <a:txBody>
                    <a:bodyPr/>
                    <a:lstStyle/>
                    <a:p>
                      <a:pPr algn="l">
                        <a:spcAft>
                          <a:spcPts val="0"/>
                        </a:spcAft>
                      </a:pPr>
                      <a:r>
                        <a:rPr lang="vi-VN" sz="1200">
                          <a:effectLst/>
                        </a:rPr>
                        <a:t>- Làm ra chiếc ghế theo bản vẽ thiết kế</a:t>
                      </a:r>
                      <a:endParaRPr lang="en-SG" sz="1100">
                        <a:effectLst/>
                      </a:endParaRPr>
                    </a:p>
                    <a:p>
                      <a:pPr marR="152400" algn="l">
                        <a:spcAft>
                          <a:spcPts val="0"/>
                        </a:spcAft>
                      </a:pPr>
                      <a:r>
                        <a:rPr lang="en-US" sz="1200">
                          <a:effectLst/>
                        </a:rPr>
                        <a:t> </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tc>
                  <a:txBody>
                    <a:bodyPr/>
                    <a:lstStyle/>
                    <a:p>
                      <a:pPr algn="l">
                        <a:spcAft>
                          <a:spcPts val="0"/>
                        </a:spcAft>
                      </a:pPr>
                      <a:r>
                        <a:rPr lang="vi-VN" sz="1200">
                          <a:effectLst/>
                        </a:rPr>
                        <a:t>- Thử nghiệm và thuyết trình sản phẩm</a:t>
                      </a:r>
                      <a:endParaRPr lang="en-SG" sz="1100">
                        <a:effectLst/>
                      </a:endParaRPr>
                    </a:p>
                    <a:p>
                      <a:pPr marL="342900" marR="152400" lvl="0" indent="-342900" algn="l">
                        <a:spcAft>
                          <a:spcPts val="0"/>
                        </a:spcAft>
                        <a:buSzPts val="1000"/>
                        <a:buFont typeface="Symbol" panose="05050102010706020507" pitchFamily="18" charset="2"/>
                        <a:buChar char=""/>
                        <a:tabLst>
                          <a:tab pos="457200" algn="l"/>
                        </a:tabLst>
                      </a:pPr>
                      <a:r>
                        <a:rPr lang="en-US" sz="1200">
                          <a:effectLst/>
                        </a:rPr>
                        <a:t> </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extLst>
                  <a:ext uri="{0D108BD9-81ED-4DB2-BD59-A6C34878D82A}">
                    <a16:rowId xmlns:a16="http://schemas.microsoft.com/office/drawing/2014/main" val="224329560"/>
                  </a:ext>
                </a:extLst>
              </a:tr>
              <a:tr h="536693">
                <a:tc>
                  <a:txBody>
                    <a:bodyPr/>
                    <a:lstStyle/>
                    <a:p>
                      <a:pPr marR="152400" algn="l">
                        <a:spcAft>
                          <a:spcPts val="0"/>
                        </a:spcAft>
                      </a:pPr>
                      <a:r>
                        <a:rPr lang="en-US" sz="1200">
                          <a:effectLst/>
                        </a:rPr>
                        <a:t>Tháng 10</a:t>
                      </a:r>
                      <a:r>
                        <a:rPr lang="vi-VN" sz="1200">
                          <a:effectLst/>
                        </a:rPr>
                        <a:t> </a:t>
                      </a:r>
                      <a:endParaRPr lang="en-SG" sz="1100">
                        <a:effectLst/>
                      </a:endParaRPr>
                    </a:p>
                    <a:p>
                      <a:pPr marR="152400" algn="l">
                        <a:spcAft>
                          <a:spcPts val="0"/>
                        </a:spcAft>
                      </a:pPr>
                      <a:r>
                        <a:rPr lang="vi-VN" sz="1200">
                          <a:effectLst/>
                        </a:rPr>
                        <a:t>Dự án “N</a:t>
                      </a:r>
                      <a:r>
                        <a:rPr lang="en-US" sz="1200">
                          <a:effectLst/>
                        </a:rPr>
                        <a:t>gôi nhà của bé</a:t>
                      </a:r>
                      <a:r>
                        <a:rPr lang="vi-VN" sz="1200">
                          <a:effectLst/>
                        </a:rPr>
                        <a:t> ”</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17771" marR="17771" marT="17771" marB="17771"/>
                </a:tc>
                <a:tc>
                  <a:txBody>
                    <a:bodyPr/>
                    <a:lstStyle/>
                    <a:p>
                      <a:pPr marR="152400" algn="l">
                        <a:spcAft>
                          <a:spcPts val="0"/>
                        </a:spcAft>
                      </a:pPr>
                      <a:r>
                        <a:rPr lang="vi-VN" sz="1200">
                          <a:effectLst/>
                        </a:rPr>
                        <a:t>-Khám phá ngôi nhà của bé</a:t>
                      </a:r>
                      <a:endParaRPr lang="en-SG" sz="1100">
                        <a:effectLst/>
                      </a:endParaRPr>
                    </a:p>
                    <a:p>
                      <a:pPr marR="152400" algn="l">
                        <a:spcAft>
                          <a:spcPts val="0"/>
                        </a:spcAft>
                      </a:pPr>
                      <a:r>
                        <a:rPr lang="vi-VN" sz="1200">
                          <a:effectLst/>
                        </a:rPr>
                        <a:t>- Vẽ thiết kế ngôi nhà mơ ước</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17771" marR="17771" marT="17771" marB="17771"/>
                </a:tc>
                <a:tc>
                  <a:txBody>
                    <a:bodyPr/>
                    <a:lstStyle/>
                    <a:p>
                      <a:pPr marR="152400" algn="l">
                        <a:spcAft>
                          <a:spcPts val="0"/>
                        </a:spcAft>
                      </a:pPr>
                      <a:r>
                        <a:rPr lang="vi-VN" sz="1200">
                          <a:effectLst/>
                        </a:rPr>
                        <a:t>-Quan sát một số kiểu nhà xung quanh trường</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tc>
                  <a:txBody>
                    <a:bodyPr/>
                    <a:lstStyle/>
                    <a:p>
                      <a:pPr marR="152400" algn="l">
                        <a:spcAft>
                          <a:spcPts val="0"/>
                        </a:spcAft>
                      </a:pPr>
                      <a:r>
                        <a:rPr lang="vi-VN" sz="1200">
                          <a:effectLst/>
                        </a:rPr>
                        <a:t>- Thử nghiệm xây ngôi nhà theo bản thiết kế .</a:t>
                      </a:r>
                      <a:endParaRPr lang="en-SG" sz="1100">
                        <a:effectLst/>
                      </a:endParaRPr>
                    </a:p>
                    <a:p>
                      <a:pPr algn="l">
                        <a:spcAft>
                          <a:spcPts val="0"/>
                        </a:spcAft>
                      </a:pPr>
                      <a:r>
                        <a:rPr lang="en-US" sz="1200">
                          <a:effectLst/>
                        </a:rPr>
                        <a:t> </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tc>
                  <a:txBody>
                    <a:bodyPr/>
                    <a:lstStyle/>
                    <a:p>
                      <a:pPr algn="l">
                        <a:spcAft>
                          <a:spcPts val="0"/>
                        </a:spcAft>
                      </a:pPr>
                      <a:r>
                        <a:rPr lang="vi-VN" sz="1200">
                          <a:effectLst/>
                        </a:rPr>
                        <a:t>-Thuyết trình sản phẩm </a:t>
                      </a:r>
                      <a:endParaRPr lang="en-SG" sz="1100">
                        <a:effectLst/>
                      </a:endParaRPr>
                    </a:p>
                    <a:p>
                      <a:pPr marL="342900" marR="152400" lvl="0" indent="-342900" algn="l">
                        <a:spcAft>
                          <a:spcPts val="0"/>
                        </a:spcAft>
                        <a:buSzPts val="1000"/>
                        <a:buFont typeface="Symbol" panose="05050102010706020507" pitchFamily="18" charset="2"/>
                        <a:buChar char=""/>
                        <a:tabLst>
                          <a:tab pos="457200" algn="l"/>
                        </a:tabLst>
                      </a:pPr>
                      <a:r>
                        <a:rPr lang="en-US" sz="1200">
                          <a:effectLst/>
                        </a:rPr>
                        <a:t> </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extLst>
                  <a:ext uri="{0D108BD9-81ED-4DB2-BD59-A6C34878D82A}">
                    <a16:rowId xmlns:a16="http://schemas.microsoft.com/office/drawing/2014/main" val="3599861879"/>
                  </a:ext>
                </a:extLst>
              </a:tr>
              <a:tr h="536693">
                <a:tc>
                  <a:txBody>
                    <a:bodyPr/>
                    <a:lstStyle/>
                    <a:p>
                      <a:pPr algn="l">
                        <a:spcAft>
                          <a:spcPts val="750"/>
                        </a:spcAft>
                      </a:pPr>
                      <a:r>
                        <a:rPr lang="en-US" sz="1200">
                          <a:effectLst/>
                        </a:rPr>
                        <a:t>Tháng 11</a:t>
                      </a:r>
                      <a:r>
                        <a:rPr lang="vi-VN" sz="1200">
                          <a:effectLst/>
                        </a:rPr>
                        <a:t> Dự án “</a:t>
                      </a:r>
                      <a:r>
                        <a:rPr lang="en-US" sz="1200">
                          <a:effectLst/>
                        </a:rPr>
                        <a:t>Cây cầu mơ ước </a:t>
                      </a:r>
                      <a:r>
                        <a:rPr lang="vi-VN" sz="1200">
                          <a:effectLst/>
                        </a:rPr>
                        <a:t>”</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17771" marR="17771" marT="17771" marB="17771"/>
                </a:tc>
                <a:tc>
                  <a:txBody>
                    <a:bodyPr/>
                    <a:lstStyle/>
                    <a:p>
                      <a:pPr marR="152400" algn="l">
                        <a:spcAft>
                          <a:spcPts val="0"/>
                        </a:spcAft>
                      </a:pPr>
                      <a:r>
                        <a:rPr lang="vi-VN" sz="1200">
                          <a:effectLst/>
                        </a:rPr>
                        <a:t>-Tìm hiểu về cây cầu</a:t>
                      </a:r>
                      <a:endParaRPr lang="en-SG" sz="1100">
                        <a:effectLst/>
                      </a:endParaRPr>
                    </a:p>
                    <a:p>
                      <a:pPr marR="152400" algn="l">
                        <a:spcAft>
                          <a:spcPts val="0"/>
                        </a:spcAft>
                      </a:pPr>
                      <a:r>
                        <a:rPr lang="vi-VN" sz="1200">
                          <a:effectLst/>
                        </a:rPr>
                        <a:t>- Vẽ bản thiết kế cây cầu </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17771" marR="17771" marT="17771" marB="17771"/>
                </a:tc>
                <a:tc>
                  <a:txBody>
                    <a:bodyPr/>
                    <a:lstStyle/>
                    <a:p>
                      <a:pPr marR="152400" algn="l">
                        <a:spcAft>
                          <a:spcPts val="0"/>
                        </a:spcAft>
                      </a:pPr>
                      <a:r>
                        <a:rPr lang="vi-VN" sz="1200">
                          <a:effectLst/>
                        </a:rPr>
                        <a:t>- Quan sát cây cầu trong khu vui chơi sáng tạo</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tc>
                  <a:txBody>
                    <a:bodyPr/>
                    <a:lstStyle/>
                    <a:p>
                      <a:pPr algn="l">
                        <a:spcAft>
                          <a:spcPts val="0"/>
                        </a:spcAft>
                      </a:pPr>
                      <a:r>
                        <a:rPr lang="vi-VN" sz="1200" dirty="0">
                          <a:effectLst/>
                        </a:rPr>
                        <a:t>- Xây dựng cây cầu mơ ước </a:t>
                      </a:r>
                      <a:endParaRPr lang="en-SG" sz="1100" dirty="0">
                        <a:effectLst/>
                      </a:endParaRPr>
                    </a:p>
                    <a:p>
                      <a:pPr marL="152400" marR="152400" algn="l">
                        <a:spcAft>
                          <a:spcPts val="0"/>
                        </a:spcAft>
                      </a:pPr>
                      <a:r>
                        <a:rPr lang="en-US" sz="1200" dirty="0">
                          <a:effectLst/>
                        </a:rPr>
                        <a:t> </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tc>
                  <a:txBody>
                    <a:bodyPr/>
                    <a:lstStyle/>
                    <a:p>
                      <a:pPr algn="l">
                        <a:spcAft>
                          <a:spcPts val="0"/>
                        </a:spcAft>
                      </a:pPr>
                      <a:r>
                        <a:rPr lang="vi-VN" sz="1200" dirty="0">
                          <a:effectLst/>
                        </a:rPr>
                        <a:t>- Thuyết trình và thử nghiệm sản phẩm </a:t>
                      </a:r>
                      <a:endParaRPr lang="en-SG" sz="1100" dirty="0">
                        <a:effectLst/>
                      </a:endParaRPr>
                    </a:p>
                    <a:p>
                      <a:pPr marL="342900" marR="152400" lvl="0" indent="-342900" algn="l">
                        <a:spcAft>
                          <a:spcPts val="0"/>
                        </a:spcAft>
                        <a:buSzPts val="1000"/>
                        <a:buFont typeface="Symbol" panose="05050102010706020507" pitchFamily="18" charset="2"/>
                        <a:buChar char=""/>
                        <a:tabLst>
                          <a:tab pos="457200" algn="l"/>
                        </a:tabLst>
                      </a:pPr>
                      <a:r>
                        <a:rPr lang="en-US" sz="1200" dirty="0">
                          <a:effectLst/>
                        </a:rPr>
                        <a:t> </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extLst>
                  <a:ext uri="{0D108BD9-81ED-4DB2-BD59-A6C34878D82A}">
                    <a16:rowId xmlns:a16="http://schemas.microsoft.com/office/drawing/2014/main" val="2619564742"/>
                  </a:ext>
                </a:extLst>
              </a:tr>
              <a:tr h="713303">
                <a:tc>
                  <a:txBody>
                    <a:bodyPr/>
                    <a:lstStyle/>
                    <a:p>
                      <a:pPr algn="l">
                        <a:spcAft>
                          <a:spcPts val="750"/>
                        </a:spcAft>
                      </a:pPr>
                      <a:r>
                        <a:rPr lang="en-US" sz="1200">
                          <a:effectLst/>
                        </a:rPr>
                        <a:t>Tháng 12</a:t>
                      </a:r>
                      <a:r>
                        <a:rPr lang="vi-VN" sz="1200">
                          <a:effectLst/>
                        </a:rPr>
                        <a:t> Dự án “ </a:t>
                      </a:r>
                      <a:r>
                        <a:rPr lang="en-US" sz="1200">
                          <a:effectLst/>
                        </a:rPr>
                        <a:t>Robot con vật đáng yêu</a:t>
                      </a:r>
                      <a:r>
                        <a:rPr lang="vi-VN" sz="1200">
                          <a:effectLst/>
                        </a:rPr>
                        <a:t> ”</a:t>
                      </a:r>
                      <a:r>
                        <a:rPr lang="en-US" sz="1200">
                          <a:effectLst/>
                        </a:rPr>
                        <a:t>.</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17771" marR="17771" marT="17771" marB="17771"/>
                </a:tc>
                <a:tc>
                  <a:txBody>
                    <a:bodyPr/>
                    <a:lstStyle/>
                    <a:p>
                      <a:pPr algn="l">
                        <a:spcAft>
                          <a:spcPts val="750"/>
                        </a:spcAft>
                      </a:pPr>
                      <a:r>
                        <a:rPr lang="vi-VN" sz="1200">
                          <a:effectLst/>
                        </a:rPr>
                        <a:t>- Khám phá con vật đáng yêu</a:t>
                      </a:r>
                      <a:endParaRPr lang="en-SG" sz="1100">
                        <a:effectLst/>
                      </a:endParaRPr>
                    </a:p>
                    <a:p>
                      <a:pPr algn="l">
                        <a:spcAft>
                          <a:spcPts val="750"/>
                        </a:spcAft>
                      </a:pPr>
                      <a:r>
                        <a:rPr lang="vi-VN" sz="1200">
                          <a:effectLst/>
                        </a:rPr>
                        <a:t>- Làm robot con vật đáng yêu</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17771" marR="17771" marT="17771" marB="17771"/>
                </a:tc>
                <a:tc>
                  <a:txBody>
                    <a:bodyPr/>
                    <a:lstStyle/>
                    <a:p>
                      <a:pPr marR="152400" algn="l">
                        <a:spcAft>
                          <a:spcPts val="0"/>
                        </a:spcAft>
                      </a:pPr>
                      <a:r>
                        <a:rPr lang="vi-VN" sz="1200">
                          <a:effectLst/>
                        </a:rPr>
                        <a:t>-Quan sát tượng các con vật trong sân trường</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tc>
                  <a:txBody>
                    <a:bodyPr/>
                    <a:lstStyle/>
                    <a:p>
                      <a:pPr algn="l">
                        <a:spcAft>
                          <a:spcPts val="0"/>
                        </a:spcAft>
                      </a:pPr>
                      <a:r>
                        <a:rPr lang="vi-VN" sz="1200">
                          <a:effectLst/>
                        </a:rPr>
                        <a:t>- Làm robot con vật đáng yêu</a:t>
                      </a:r>
                      <a:endParaRPr lang="en-SG" sz="1100">
                        <a:effectLst/>
                      </a:endParaRPr>
                    </a:p>
                    <a:p>
                      <a:pPr marR="152400" algn="l">
                        <a:spcAft>
                          <a:spcPts val="0"/>
                        </a:spcAft>
                      </a:pPr>
                      <a:r>
                        <a:rPr lang="en-US" sz="1200">
                          <a:effectLst/>
                        </a:rPr>
                        <a:t> </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tc>
                  <a:txBody>
                    <a:bodyPr/>
                    <a:lstStyle/>
                    <a:p>
                      <a:pPr algn="l">
                        <a:spcAft>
                          <a:spcPts val="0"/>
                        </a:spcAft>
                      </a:pPr>
                      <a:r>
                        <a:rPr lang="vi-VN" sz="1200">
                          <a:effectLst/>
                        </a:rPr>
                        <a:t>- Vẽ bản thiết kế robot con vật</a:t>
                      </a:r>
                      <a:endParaRPr lang="en-SG" sz="1100">
                        <a:effectLst/>
                      </a:endParaRPr>
                    </a:p>
                    <a:p>
                      <a:pPr algn="l">
                        <a:spcAft>
                          <a:spcPts val="0"/>
                        </a:spcAft>
                      </a:pPr>
                      <a:r>
                        <a:rPr lang="vi-VN" sz="1200">
                          <a:effectLst/>
                        </a:rPr>
                        <a:t>-Thử nghiệm và thuyết trình sản phẩm</a:t>
                      </a:r>
                      <a:endParaRPr lang="en-SG" sz="1100">
                        <a:effectLst/>
                      </a:endParaRPr>
                    </a:p>
                    <a:p>
                      <a:pPr marL="342900" marR="152400" lvl="0" indent="-342900" algn="l">
                        <a:spcAft>
                          <a:spcPts val="0"/>
                        </a:spcAft>
                        <a:buSzPts val="1000"/>
                        <a:buFont typeface="Symbol" panose="05050102010706020507" pitchFamily="18" charset="2"/>
                        <a:buChar char=""/>
                        <a:tabLst>
                          <a:tab pos="457200" algn="l"/>
                        </a:tabLst>
                      </a:pPr>
                      <a:r>
                        <a:rPr lang="en-US" sz="1200">
                          <a:effectLst/>
                        </a:rPr>
                        <a:t> </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extLst>
                  <a:ext uri="{0D108BD9-81ED-4DB2-BD59-A6C34878D82A}">
                    <a16:rowId xmlns:a16="http://schemas.microsoft.com/office/drawing/2014/main" val="3594908395"/>
                  </a:ext>
                </a:extLst>
              </a:tr>
              <a:tr h="634810">
                <a:tc>
                  <a:txBody>
                    <a:bodyPr/>
                    <a:lstStyle/>
                    <a:p>
                      <a:pPr algn="l">
                        <a:spcAft>
                          <a:spcPts val="750"/>
                        </a:spcAft>
                      </a:pPr>
                      <a:r>
                        <a:rPr lang="en-US" sz="1200" dirty="0" err="1">
                          <a:effectLst/>
                        </a:rPr>
                        <a:t>Tháng</a:t>
                      </a:r>
                      <a:r>
                        <a:rPr lang="en-US" sz="1200" dirty="0">
                          <a:effectLst/>
                        </a:rPr>
                        <a:t> 1</a:t>
                      </a:r>
                      <a:endParaRPr lang="en-SG" sz="1100" dirty="0">
                        <a:effectLst/>
                      </a:endParaRPr>
                    </a:p>
                    <a:p>
                      <a:pPr algn="l">
                        <a:spcAft>
                          <a:spcPts val="750"/>
                        </a:spcAft>
                      </a:pPr>
                      <a:r>
                        <a:rPr lang="vi-VN" sz="1200" dirty="0">
                          <a:effectLst/>
                        </a:rPr>
                        <a:t> Dự án “xích đu ”</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71" marR="17771" marT="17771" marB="17771"/>
                </a:tc>
                <a:tc>
                  <a:txBody>
                    <a:bodyPr/>
                    <a:lstStyle/>
                    <a:p>
                      <a:pPr algn="l">
                        <a:spcAft>
                          <a:spcPts val="750"/>
                        </a:spcAft>
                      </a:pPr>
                      <a:r>
                        <a:rPr lang="vi-VN" sz="1200">
                          <a:effectLst/>
                        </a:rPr>
                        <a:t>- Tìm hiểu về cái xích đu</a:t>
                      </a:r>
                      <a:endParaRPr lang="en-SG" sz="1100">
                        <a:effectLst/>
                      </a:endParaRPr>
                    </a:p>
                    <a:p>
                      <a:pPr algn="l">
                        <a:spcAft>
                          <a:spcPts val="750"/>
                        </a:spcAft>
                      </a:pPr>
                      <a:r>
                        <a:rPr lang="vi-VN" sz="1200">
                          <a:effectLst/>
                        </a:rPr>
                        <a:t>- Thử nghiệm làm xích đu</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17771" marR="17771" marT="17771" marB="17771"/>
                </a:tc>
                <a:tc>
                  <a:txBody>
                    <a:bodyPr/>
                    <a:lstStyle/>
                    <a:p>
                      <a:pPr algn="l">
                        <a:spcAft>
                          <a:spcPts val="750"/>
                        </a:spcAft>
                      </a:pPr>
                      <a:r>
                        <a:rPr lang="vi-VN" sz="1200">
                          <a:effectLst/>
                        </a:rPr>
                        <a:t>-Quan sát xích đu trong sân trường</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tc>
                  <a:txBody>
                    <a:bodyPr/>
                    <a:lstStyle/>
                    <a:p>
                      <a:pPr algn="l">
                        <a:spcAft>
                          <a:spcPts val="0"/>
                        </a:spcAft>
                      </a:pPr>
                      <a:r>
                        <a:rPr lang="vi-VN" sz="1200">
                          <a:effectLst/>
                        </a:rPr>
                        <a:t>-Thuyết trình sản phẩm </a:t>
                      </a:r>
                      <a:endParaRPr lang="en-SG" sz="1100">
                        <a:effectLst/>
                      </a:endParaRPr>
                    </a:p>
                    <a:p>
                      <a:pPr marL="285750" algn="l">
                        <a:spcAft>
                          <a:spcPts val="750"/>
                        </a:spcAft>
                      </a:pPr>
                      <a:r>
                        <a:rPr lang="en-US" sz="1200">
                          <a:effectLst/>
                        </a:rPr>
                        <a:t>  </a:t>
                      </a:r>
                      <a:endParaRPr lang="en-SG" sz="1100">
                        <a:effectLst/>
                      </a:endParaRPr>
                    </a:p>
                    <a:p>
                      <a:pPr marL="285750" algn="l">
                        <a:spcAft>
                          <a:spcPts val="750"/>
                        </a:spcAft>
                      </a:pPr>
                      <a:r>
                        <a:rPr lang="en-US" sz="1200">
                          <a:effectLst/>
                        </a:rPr>
                        <a:t> </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tc>
                  <a:txBody>
                    <a:bodyPr/>
                    <a:lstStyle/>
                    <a:p>
                      <a:pPr algn="l">
                        <a:spcAft>
                          <a:spcPts val="0"/>
                        </a:spcAft>
                      </a:pPr>
                      <a:r>
                        <a:rPr lang="vi-VN" sz="1200">
                          <a:effectLst/>
                        </a:rPr>
                        <a:t>-Vẽ thiết kế xích đu</a:t>
                      </a:r>
                      <a:endParaRPr lang="en-SG" sz="1100">
                        <a:effectLst/>
                      </a:endParaRPr>
                    </a:p>
                    <a:p>
                      <a:pPr marL="285750" algn="l">
                        <a:spcAft>
                          <a:spcPts val="750"/>
                        </a:spcAft>
                      </a:pPr>
                      <a:r>
                        <a:rPr lang="en-US" sz="1200">
                          <a:effectLst/>
                        </a:rPr>
                        <a:t> </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extLst>
                  <a:ext uri="{0D108BD9-81ED-4DB2-BD59-A6C34878D82A}">
                    <a16:rowId xmlns:a16="http://schemas.microsoft.com/office/drawing/2014/main" val="438567732"/>
                  </a:ext>
                </a:extLst>
              </a:tr>
              <a:tr h="662269">
                <a:tc>
                  <a:txBody>
                    <a:bodyPr/>
                    <a:lstStyle/>
                    <a:p>
                      <a:pPr algn="l">
                        <a:spcAft>
                          <a:spcPts val="750"/>
                        </a:spcAft>
                      </a:pPr>
                      <a:r>
                        <a:rPr lang="en-US" sz="1200">
                          <a:effectLst/>
                        </a:rPr>
                        <a:t>Tháng 2</a:t>
                      </a:r>
                      <a:endParaRPr lang="en-SG" sz="1100">
                        <a:effectLst/>
                      </a:endParaRPr>
                    </a:p>
                    <a:p>
                      <a:pPr algn="l">
                        <a:spcAft>
                          <a:spcPts val="750"/>
                        </a:spcAft>
                      </a:pPr>
                      <a:r>
                        <a:rPr lang="vi-VN" sz="1200">
                          <a:effectLst/>
                        </a:rPr>
                        <a:t> Dự án “ Làm đài phun nước ”</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17771" marR="17771" marT="17771" marB="17771"/>
                </a:tc>
                <a:tc>
                  <a:txBody>
                    <a:bodyPr/>
                    <a:lstStyle/>
                    <a:p>
                      <a:pPr algn="l">
                        <a:spcAft>
                          <a:spcPts val="750"/>
                        </a:spcAft>
                      </a:pPr>
                      <a:r>
                        <a:rPr lang="vi-VN" sz="1200">
                          <a:effectLst/>
                        </a:rPr>
                        <a:t>-Khám phá đài phun nước    </a:t>
                      </a:r>
                      <a:r>
                        <a:rPr lang="en-US" sz="1200">
                          <a:effectLst/>
                        </a:rPr>
                        <a:t> </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17771" marR="17771" marT="17771" marB="17771"/>
                </a:tc>
                <a:tc>
                  <a:txBody>
                    <a:bodyPr/>
                    <a:lstStyle/>
                    <a:p>
                      <a:pPr algn="l">
                        <a:spcAft>
                          <a:spcPts val="750"/>
                        </a:spcAft>
                      </a:pPr>
                      <a:r>
                        <a:rPr lang="vi-VN" sz="1200">
                          <a:effectLst/>
                        </a:rPr>
                        <a:t>-Vẽ thiết kế đài phun nước</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tc>
                  <a:txBody>
                    <a:bodyPr/>
                    <a:lstStyle/>
                    <a:p>
                      <a:pPr algn="l">
                        <a:spcAft>
                          <a:spcPts val="0"/>
                        </a:spcAft>
                      </a:pPr>
                      <a:r>
                        <a:rPr lang="vi-VN" sz="1200">
                          <a:effectLst/>
                        </a:rPr>
                        <a:t>-Làm đài phun nước</a:t>
                      </a:r>
                      <a:endParaRPr lang="en-SG" sz="1100">
                        <a:effectLst/>
                      </a:endParaRPr>
                    </a:p>
                    <a:p>
                      <a:pPr algn="l">
                        <a:spcAft>
                          <a:spcPts val="750"/>
                        </a:spcAft>
                      </a:pPr>
                      <a:r>
                        <a:rPr lang="en-US" sz="1200">
                          <a:effectLst/>
                        </a:rPr>
                        <a:t> </a:t>
                      </a:r>
                      <a:endParaRPr lang="en-SG" sz="1100">
                        <a:effectLst/>
                      </a:endParaRPr>
                    </a:p>
                    <a:p>
                      <a:pPr algn="l">
                        <a:spcAft>
                          <a:spcPts val="750"/>
                        </a:spcAft>
                      </a:pPr>
                      <a:r>
                        <a:rPr lang="en-US" sz="1200">
                          <a:effectLst/>
                        </a:rPr>
                        <a:t> </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tc>
                  <a:txBody>
                    <a:bodyPr/>
                    <a:lstStyle/>
                    <a:p>
                      <a:pPr algn="l">
                        <a:spcAft>
                          <a:spcPts val="0"/>
                        </a:spcAft>
                      </a:pPr>
                      <a:r>
                        <a:rPr lang="vi-VN" sz="1200">
                          <a:effectLst/>
                        </a:rPr>
                        <a:t>-Thuyết trình sản phẩm </a:t>
                      </a:r>
                      <a:endParaRPr lang="en-SG" sz="1100">
                        <a:effectLst/>
                      </a:endParaRPr>
                    </a:p>
                    <a:p>
                      <a:pPr marL="285750" algn="l">
                        <a:spcAft>
                          <a:spcPts val="750"/>
                        </a:spcAft>
                      </a:pPr>
                      <a:r>
                        <a:rPr lang="en-US" sz="1200">
                          <a:effectLst/>
                        </a:rPr>
                        <a:t> </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extLst>
                  <a:ext uri="{0D108BD9-81ED-4DB2-BD59-A6C34878D82A}">
                    <a16:rowId xmlns:a16="http://schemas.microsoft.com/office/drawing/2014/main" val="2793859518"/>
                  </a:ext>
                </a:extLst>
              </a:tr>
              <a:tr h="662269">
                <a:tc>
                  <a:txBody>
                    <a:bodyPr/>
                    <a:lstStyle/>
                    <a:p>
                      <a:pPr algn="l">
                        <a:spcAft>
                          <a:spcPts val="750"/>
                        </a:spcAft>
                      </a:pPr>
                      <a:r>
                        <a:rPr lang="en-US" sz="1200">
                          <a:effectLst/>
                        </a:rPr>
                        <a:t>Tháng 3</a:t>
                      </a:r>
                      <a:endParaRPr lang="en-SG" sz="1100">
                        <a:effectLst/>
                      </a:endParaRPr>
                    </a:p>
                    <a:p>
                      <a:pPr algn="l">
                        <a:spcAft>
                          <a:spcPts val="750"/>
                        </a:spcAft>
                      </a:pPr>
                      <a:r>
                        <a:rPr lang="vi-VN" sz="1200">
                          <a:effectLst/>
                        </a:rPr>
                        <a:t>-Dự án “Làm ô tô có thể chạy được”</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17771" marR="17771" marT="17771" marB="17771"/>
                </a:tc>
                <a:tc>
                  <a:txBody>
                    <a:bodyPr/>
                    <a:lstStyle/>
                    <a:p>
                      <a:pPr algn="l">
                        <a:spcAft>
                          <a:spcPts val="750"/>
                        </a:spcAft>
                      </a:pPr>
                      <a:r>
                        <a:rPr lang="vi-VN" sz="1200">
                          <a:effectLst/>
                        </a:rPr>
                        <a:t>- Khám phá ô tô</a:t>
                      </a:r>
                      <a:endParaRPr lang="en-SG" sz="1100">
                        <a:effectLst/>
                      </a:endParaRPr>
                    </a:p>
                    <a:p>
                      <a:pPr algn="l">
                        <a:spcAft>
                          <a:spcPts val="750"/>
                        </a:spcAft>
                      </a:pPr>
                      <a:r>
                        <a:rPr lang="vi-VN" sz="1200">
                          <a:effectLst/>
                        </a:rPr>
                        <a:t>- Làm ô tô có thể chạy được</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17771" marR="17771" marT="17771" marB="17771"/>
                </a:tc>
                <a:tc>
                  <a:txBody>
                    <a:bodyPr/>
                    <a:lstStyle/>
                    <a:p>
                      <a:pPr algn="l">
                        <a:spcAft>
                          <a:spcPts val="750"/>
                        </a:spcAft>
                      </a:pPr>
                      <a:r>
                        <a:rPr lang="vi-VN" sz="1200">
                          <a:effectLst/>
                        </a:rPr>
                        <a:t>- Vẽ thiết kế ô tô</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tc>
                  <a:txBody>
                    <a:bodyPr/>
                    <a:lstStyle/>
                    <a:p>
                      <a:pPr algn="l">
                        <a:spcAft>
                          <a:spcPts val="0"/>
                        </a:spcAft>
                      </a:pPr>
                      <a:r>
                        <a:rPr lang="vi-VN" sz="1200" dirty="0">
                          <a:effectLst/>
                        </a:rPr>
                        <a:t>-Làm ô tô có thể chạy được</a:t>
                      </a:r>
                      <a:endParaRPr lang="en-SG" sz="1100" dirty="0">
                        <a:effectLst/>
                      </a:endParaRPr>
                    </a:p>
                    <a:p>
                      <a:pPr algn="l">
                        <a:spcAft>
                          <a:spcPts val="750"/>
                        </a:spcAft>
                      </a:pPr>
                      <a:r>
                        <a:rPr lang="vi-VN" sz="1200" dirty="0">
                          <a:effectLst/>
                        </a:rPr>
                        <a:t> </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tc>
                  <a:txBody>
                    <a:bodyPr/>
                    <a:lstStyle/>
                    <a:p>
                      <a:pPr algn="l">
                        <a:spcAft>
                          <a:spcPts val="0"/>
                        </a:spcAft>
                      </a:pPr>
                      <a:r>
                        <a:rPr lang="vi-VN" sz="1200">
                          <a:effectLst/>
                        </a:rPr>
                        <a:t>-Thuyết trình sản phẩm </a:t>
                      </a:r>
                      <a:endParaRPr lang="en-SG" sz="1100">
                        <a:effectLst/>
                      </a:endParaRPr>
                    </a:p>
                    <a:p>
                      <a:pPr algn="l">
                        <a:spcAft>
                          <a:spcPts val="0"/>
                        </a:spcAft>
                      </a:pPr>
                      <a:r>
                        <a:rPr lang="vi-VN" sz="1200">
                          <a:effectLst/>
                        </a:rPr>
                        <a:t> </a:t>
                      </a:r>
                      <a:endParaRPr lang="en-SG" sz="1100">
                        <a:effectLst/>
                      </a:endParaRPr>
                    </a:p>
                    <a:p>
                      <a:pPr marL="285750" algn="l">
                        <a:spcAft>
                          <a:spcPts val="750"/>
                        </a:spcAft>
                      </a:pPr>
                      <a:r>
                        <a:rPr lang="vi-VN" sz="1200">
                          <a:effectLst/>
                        </a:rPr>
                        <a:t> </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extLst>
                  <a:ext uri="{0D108BD9-81ED-4DB2-BD59-A6C34878D82A}">
                    <a16:rowId xmlns:a16="http://schemas.microsoft.com/office/drawing/2014/main" val="1612941156"/>
                  </a:ext>
                </a:extLst>
              </a:tr>
              <a:tr h="713303">
                <a:tc>
                  <a:txBody>
                    <a:bodyPr/>
                    <a:lstStyle/>
                    <a:p>
                      <a:pPr algn="l">
                        <a:spcAft>
                          <a:spcPts val="750"/>
                        </a:spcAft>
                      </a:pPr>
                      <a:r>
                        <a:rPr lang="en-US" sz="1200">
                          <a:effectLst/>
                        </a:rPr>
                        <a:t>Tháng 4</a:t>
                      </a:r>
                      <a:endParaRPr lang="en-SG" sz="1100">
                        <a:effectLst/>
                      </a:endParaRPr>
                    </a:p>
                    <a:p>
                      <a:pPr algn="l">
                        <a:spcAft>
                          <a:spcPts val="750"/>
                        </a:spcAft>
                      </a:pPr>
                      <a:r>
                        <a:rPr lang="vi-VN" sz="1200">
                          <a:effectLst/>
                        </a:rPr>
                        <a:t>-Dự án “</a:t>
                      </a:r>
                      <a:r>
                        <a:rPr lang="en-US" sz="1200">
                          <a:effectLst/>
                        </a:rPr>
                        <a:t>Cối xay gió </a:t>
                      </a:r>
                      <a:r>
                        <a:rPr lang="vi-VN" sz="1200">
                          <a:effectLst/>
                        </a:rPr>
                        <a:t>”</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17771" marR="17771" marT="17771" marB="17771"/>
                </a:tc>
                <a:tc>
                  <a:txBody>
                    <a:bodyPr/>
                    <a:lstStyle/>
                    <a:p>
                      <a:pPr algn="l">
                        <a:spcAft>
                          <a:spcPts val="750"/>
                        </a:spcAft>
                      </a:pPr>
                      <a:r>
                        <a:rPr lang="vi-VN" sz="1200">
                          <a:effectLst/>
                        </a:rPr>
                        <a:t>-Tìm hiểu về cối xay gió</a:t>
                      </a:r>
                      <a:endParaRPr lang="en-SG" sz="1100">
                        <a:effectLst/>
                      </a:endParaRPr>
                    </a:p>
                    <a:p>
                      <a:pPr algn="l">
                        <a:spcAft>
                          <a:spcPts val="750"/>
                        </a:spcAft>
                      </a:pPr>
                      <a:r>
                        <a:rPr lang="vi-VN" sz="1200">
                          <a:effectLst/>
                        </a:rPr>
                        <a:t>-Vẽ bản thiết kế cối xay gió</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17771" marR="17771" marT="17771" marB="17771"/>
                </a:tc>
                <a:tc>
                  <a:txBody>
                    <a:bodyPr/>
                    <a:lstStyle/>
                    <a:p>
                      <a:pPr algn="l">
                        <a:spcAft>
                          <a:spcPts val="750"/>
                        </a:spcAft>
                      </a:pPr>
                      <a:r>
                        <a:rPr lang="vi-VN" sz="1200" dirty="0">
                          <a:effectLst/>
                        </a:rPr>
                        <a:t>-Thuyết trình sản phẩm</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tc>
                  <a:txBody>
                    <a:bodyPr/>
                    <a:lstStyle/>
                    <a:p>
                      <a:pPr algn="l">
                        <a:spcAft>
                          <a:spcPts val="0"/>
                        </a:spcAft>
                      </a:pPr>
                      <a:r>
                        <a:rPr lang="vi-VN" sz="1200" dirty="0">
                          <a:effectLst/>
                        </a:rPr>
                        <a:t>- Làm cối xay gió theo bản thiết kế</a:t>
                      </a:r>
                      <a:endParaRPr lang="en-SG" sz="1100" dirty="0">
                        <a:effectLst/>
                      </a:endParaRPr>
                    </a:p>
                    <a:p>
                      <a:pPr algn="l">
                        <a:spcAft>
                          <a:spcPts val="0"/>
                        </a:spcAft>
                      </a:pPr>
                      <a:r>
                        <a:rPr lang="vi-VN" sz="1200" dirty="0">
                          <a:effectLst/>
                        </a:rPr>
                        <a:t> </a:t>
                      </a:r>
                      <a:endParaRPr lang="en-SG" sz="1100" dirty="0">
                        <a:effectLst/>
                      </a:endParaRPr>
                    </a:p>
                    <a:p>
                      <a:pPr algn="l">
                        <a:spcAft>
                          <a:spcPts val="750"/>
                        </a:spcAft>
                      </a:pPr>
                      <a:r>
                        <a:rPr lang="en-US" sz="1200" dirty="0">
                          <a:effectLst/>
                        </a:rPr>
                        <a:t> </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tc>
                  <a:txBody>
                    <a:bodyPr/>
                    <a:lstStyle/>
                    <a:p>
                      <a:pPr algn="l">
                        <a:spcAft>
                          <a:spcPts val="0"/>
                        </a:spcAft>
                      </a:pPr>
                      <a:r>
                        <a:rPr lang="vi-VN" sz="1200">
                          <a:effectLst/>
                        </a:rPr>
                        <a:t>- Làm cối xay gió theo bản thiết kế</a:t>
                      </a:r>
                      <a:endParaRPr lang="en-SG" sz="1100">
                        <a:effectLst/>
                      </a:endParaRPr>
                    </a:p>
                    <a:p>
                      <a:pPr algn="l">
                        <a:spcAft>
                          <a:spcPts val="0"/>
                        </a:spcAft>
                      </a:pPr>
                      <a:r>
                        <a:rPr lang="en-US" sz="1200">
                          <a:effectLst/>
                        </a:rPr>
                        <a:t> </a:t>
                      </a:r>
                      <a:endParaRPr lang="en-SG" sz="1100">
                        <a:effectLst/>
                      </a:endParaRPr>
                    </a:p>
                    <a:p>
                      <a:pPr marL="285750" algn="l">
                        <a:spcAft>
                          <a:spcPts val="750"/>
                        </a:spcAft>
                      </a:pPr>
                      <a:r>
                        <a:rPr lang="en-US" sz="1200">
                          <a:effectLst/>
                        </a:rPr>
                        <a:t> </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extLst>
                  <a:ext uri="{0D108BD9-81ED-4DB2-BD59-A6C34878D82A}">
                    <a16:rowId xmlns:a16="http://schemas.microsoft.com/office/drawing/2014/main" val="1322252468"/>
                  </a:ext>
                </a:extLst>
              </a:tr>
              <a:tr h="662269">
                <a:tc>
                  <a:txBody>
                    <a:bodyPr/>
                    <a:lstStyle/>
                    <a:p>
                      <a:pPr algn="l">
                        <a:spcAft>
                          <a:spcPts val="750"/>
                        </a:spcAft>
                      </a:pPr>
                      <a:r>
                        <a:rPr lang="en-US" sz="1200" dirty="0" err="1">
                          <a:effectLst/>
                        </a:rPr>
                        <a:t>Tháng</a:t>
                      </a:r>
                      <a:r>
                        <a:rPr lang="en-US" sz="1200" dirty="0">
                          <a:effectLst/>
                        </a:rPr>
                        <a:t> 5</a:t>
                      </a:r>
                      <a:endParaRPr lang="en-SG" sz="1100" dirty="0">
                        <a:effectLst/>
                      </a:endParaRPr>
                    </a:p>
                    <a:p>
                      <a:pPr algn="l">
                        <a:spcAft>
                          <a:spcPts val="750"/>
                        </a:spcAft>
                      </a:pPr>
                      <a:r>
                        <a:rPr lang="vi-VN" sz="1200" dirty="0">
                          <a:effectLst/>
                        </a:rPr>
                        <a:t>Dự án “</a:t>
                      </a:r>
                      <a:r>
                        <a:rPr lang="en-US" sz="1200" dirty="0" err="1">
                          <a:effectLst/>
                        </a:rPr>
                        <a:t>Thùng</a:t>
                      </a:r>
                      <a:r>
                        <a:rPr lang="en-US" sz="1200" dirty="0">
                          <a:effectLst/>
                        </a:rPr>
                        <a:t> </a:t>
                      </a:r>
                      <a:r>
                        <a:rPr lang="en-US" sz="1200" dirty="0" err="1">
                          <a:effectLst/>
                        </a:rPr>
                        <a:t>rác</a:t>
                      </a:r>
                      <a:r>
                        <a:rPr lang="en-US" sz="1200" dirty="0">
                          <a:effectLst/>
                        </a:rPr>
                        <a:t> </a:t>
                      </a:r>
                      <a:r>
                        <a:rPr lang="en-US" sz="1200" dirty="0" err="1">
                          <a:effectLst/>
                        </a:rPr>
                        <a:t>thông</a:t>
                      </a:r>
                      <a:r>
                        <a:rPr lang="en-US" sz="1200" dirty="0">
                          <a:effectLst/>
                        </a:rPr>
                        <a:t> minh</a:t>
                      </a:r>
                      <a:r>
                        <a:rPr lang="vi-VN" sz="1200" dirty="0">
                          <a:effectLst/>
                        </a:rPr>
                        <a:t>”</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71" marR="17771" marT="17771" marB="17771"/>
                </a:tc>
                <a:tc>
                  <a:txBody>
                    <a:bodyPr/>
                    <a:lstStyle/>
                    <a:p>
                      <a:pPr algn="l">
                        <a:spcAft>
                          <a:spcPts val="750"/>
                        </a:spcAft>
                      </a:pPr>
                      <a:r>
                        <a:rPr lang="vi-VN" sz="1200" dirty="0">
                          <a:effectLst/>
                        </a:rPr>
                        <a:t>- Tớ là thùng rác thông minh</a:t>
                      </a:r>
                      <a:endParaRPr lang="en-SG" sz="1100" dirty="0">
                        <a:effectLst/>
                      </a:endParaRPr>
                    </a:p>
                    <a:p>
                      <a:pPr algn="l">
                        <a:spcAft>
                          <a:spcPts val="750"/>
                        </a:spcAft>
                      </a:pPr>
                      <a:r>
                        <a:rPr lang="vi-VN" sz="1200" dirty="0">
                          <a:effectLst/>
                        </a:rPr>
                        <a:t>- Làm chiếc thùng rác thông minh</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71" marR="17771" marT="17771" marB="17771"/>
                </a:tc>
                <a:tc>
                  <a:txBody>
                    <a:bodyPr/>
                    <a:lstStyle/>
                    <a:p>
                      <a:pPr algn="l">
                        <a:spcAft>
                          <a:spcPts val="750"/>
                        </a:spcAft>
                      </a:pPr>
                      <a:r>
                        <a:rPr lang="vi-VN" sz="1200" dirty="0">
                          <a:effectLst/>
                        </a:rPr>
                        <a:t>-Quan sát thùng rác quanh sân trường</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tc>
                  <a:txBody>
                    <a:bodyPr/>
                    <a:lstStyle/>
                    <a:p>
                      <a:pPr algn="l">
                        <a:spcAft>
                          <a:spcPts val="750"/>
                        </a:spcAft>
                      </a:pPr>
                      <a:r>
                        <a:rPr lang="vi-VN" sz="1200" dirty="0">
                          <a:effectLst/>
                        </a:rPr>
                        <a:t>- Làm chiếc thùng rác thông minh</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tc>
                  <a:txBody>
                    <a:bodyPr/>
                    <a:lstStyle/>
                    <a:p>
                      <a:pPr algn="l">
                        <a:spcAft>
                          <a:spcPts val="750"/>
                        </a:spcAft>
                      </a:pPr>
                      <a:r>
                        <a:rPr lang="vi-VN" sz="1200" dirty="0">
                          <a:effectLst/>
                        </a:rPr>
                        <a:t>-Thuyết trình sản phẩm </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54" marR="3554" marT="3554" marB="3554"/>
                </a:tc>
                <a:extLst>
                  <a:ext uri="{0D108BD9-81ED-4DB2-BD59-A6C34878D82A}">
                    <a16:rowId xmlns:a16="http://schemas.microsoft.com/office/drawing/2014/main" val="1614600495"/>
                  </a:ext>
                </a:extLst>
              </a:tr>
            </a:tbl>
          </a:graphicData>
        </a:graphic>
      </p:graphicFrame>
    </p:spTree>
    <p:extLst>
      <p:ext uri="{BB962C8B-B14F-4D97-AF65-F5344CB8AC3E}">
        <p14:creationId xmlns:p14="http://schemas.microsoft.com/office/powerpoint/2010/main" val="102205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2515</TotalTime>
  <Words>3910</Words>
  <Application>Microsoft Office PowerPoint</Application>
  <PresentationFormat>Widescreen</PresentationFormat>
  <Paragraphs>267</Paragraphs>
  <Slides>20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Calibri</vt:lpstr>
      <vt:lpstr>Calibri Light</vt:lpstr>
      <vt:lpstr>Symbol</vt:lpstr>
      <vt:lpstr>Times New Roman</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223</cp:revision>
  <cp:lastPrinted>2021-03-09T03:52:48Z</cp:lastPrinted>
  <dcterms:created xsi:type="dcterms:W3CDTF">2020-11-08T10:42:03Z</dcterms:created>
  <dcterms:modified xsi:type="dcterms:W3CDTF">2023-11-13T13:29:33Z</dcterms:modified>
</cp:coreProperties>
</file>