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7" r:id="rId4"/>
    <p:sldId id="256"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9932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6030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268268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9FEEB-75E5-4776-9473-8D49A794D3CB}"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40916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49FEEB-75E5-4776-9473-8D49A794D3CB}"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132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9FEEB-75E5-4776-9473-8D49A794D3CB}"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10379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9FEEB-75E5-4776-9473-8D49A794D3CB}"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28127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9FEEB-75E5-4776-9473-8D49A794D3CB}"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5999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9FEEB-75E5-4776-9473-8D49A794D3CB}"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371044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55444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49FEEB-75E5-4776-9473-8D49A794D3CB}"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31587-A270-4E2C-A5C0-07F98476BAE9}" type="slidenum">
              <a:rPr lang="en-US" smtClean="0"/>
              <a:t>‹#›</a:t>
            </a:fld>
            <a:endParaRPr lang="en-US"/>
          </a:p>
        </p:txBody>
      </p:sp>
    </p:spTree>
    <p:extLst>
      <p:ext uri="{BB962C8B-B14F-4D97-AF65-F5344CB8AC3E}">
        <p14:creationId xmlns:p14="http://schemas.microsoft.com/office/powerpoint/2010/main" val="14407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9FEEB-75E5-4776-9473-8D49A794D3CB}"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31587-A270-4E2C-A5C0-07F98476BAE9}" type="slidenum">
              <a:rPr lang="en-US" smtClean="0"/>
              <a:t>‹#›</a:t>
            </a:fld>
            <a:endParaRPr lang="en-US"/>
          </a:p>
        </p:txBody>
      </p:sp>
    </p:spTree>
    <p:extLst>
      <p:ext uri="{BB962C8B-B14F-4D97-AF65-F5344CB8AC3E}">
        <p14:creationId xmlns:p14="http://schemas.microsoft.com/office/powerpoint/2010/main" val="376706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ại Hè Thanh Thiếu Niên Trại Hè Tuyển Sinh Trại Hè áp Phích Trại Hè, Tờ  Rơi Trại Hè, áp Phích Trại Hè, Trại Hè Hình nền Vector để tải xuống miễn"/>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6104" r="2344" b="142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1568" y="1642083"/>
            <a:ext cx="9219127" cy="5170646"/>
          </a:xfrm>
          <a:prstGeom prst="rect">
            <a:avLst/>
          </a:prstGeom>
          <a:noFill/>
        </p:spPr>
        <p:txBody>
          <a:bodyPr wrap="non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HOẠT ĐỘNG LÀM QUEN VĂN </a:t>
            </a:r>
            <a:r>
              <a:rPr lang="en-US" sz="3600" b="1" dirty="0" smtClean="0">
                <a:solidFill>
                  <a:srgbClr val="FF0000"/>
                </a:solidFill>
                <a:latin typeface="Times New Roman" panose="02020603050405020304" pitchFamily="18" charset="0"/>
                <a:cs typeface="Times New Roman" panose="02020603050405020304" pitchFamily="18" charset="0"/>
              </a:rPr>
              <a:t>HỌC</a:t>
            </a:r>
            <a:endParaRPr lang="vi-VN" sz="3600" b="1" dirty="0" smtClean="0">
              <a:solidFill>
                <a:srgbClr val="FF0000"/>
              </a:solidFill>
              <a:latin typeface="Times New Roman" panose="02020603050405020304" pitchFamily="18" charset="0"/>
              <a:cs typeface="Times New Roman" panose="02020603050405020304" pitchFamily="18" charset="0"/>
            </a:endParaRPr>
          </a:p>
          <a:p>
            <a:pPr algn="ctr"/>
            <a:endParaRPr lang="vi-VN" sz="3600" b="1" dirty="0" smtClean="0">
              <a:solidFill>
                <a:srgbClr val="FF0000"/>
              </a:solidFill>
              <a:latin typeface="Times New Roman" panose="02020603050405020304" pitchFamily="18" charset="0"/>
              <a:cs typeface="Times New Roman" panose="02020603050405020304" pitchFamily="18" charset="0"/>
            </a:endParaRPr>
          </a:p>
          <a:p>
            <a:pPr algn="ct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5400" b="1" dirty="0" smtClean="0">
                <a:solidFill>
                  <a:srgbClr val="002060"/>
                </a:solidFill>
                <a:latin typeface="Times New Roman" panose="02020603050405020304" pitchFamily="18" charset="0"/>
                <a:cs typeface="Times New Roman" panose="02020603050405020304" pitchFamily="18" charset="0"/>
              </a:rPr>
              <a:t>THƠ: EM YÊU CHÚ BỘ ĐỘI</a:t>
            </a:r>
            <a:endParaRPr lang="vi-VN" sz="5400" b="1" dirty="0" smtClean="0">
              <a:solidFill>
                <a:srgbClr val="002060"/>
              </a:solidFill>
              <a:latin typeface="Times New Roman" panose="02020603050405020304" pitchFamily="18" charset="0"/>
              <a:cs typeface="Times New Roman" panose="02020603050405020304" pitchFamily="18" charset="0"/>
            </a:endParaRPr>
          </a:p>
          <a:p>
            <a:pPr algn="ctr"/>
            <a:endParaRPr lang="vi-VN" sz="3600" b="1" dirty="0" smtClean="0">
              <a:solidFill>
                <a:srgbClr val="FF0000"/>
              </a:solidFill>
              <a:latin typeface="Times New Roman" panose="02020603050405020304" pitchFamily="18" charset="0"/>
              <a:cs typeface="Times New Roman" panose="02020603050405020304" pitchFamily="18" charset="0"/>
            </a:endParaRPr>
          </a:p>
          <a:p>
            <a:pPr algn="ctr"/>
            <a:endParaRPr lang="vi-VN" sz="3600" b="1" dirty="0">
              <a:solidFill>
                <a:srgbClr val="FF0000"/>
              </a:solidFill>
              <a:latin typeface="Times New Roman" panose="02020603050405020304" pitchFamily="18" charset="0"/>
              <a:cs typeface="Times New Roman" panose="02020603050405020304" pitchFamily="18" charset="0"/>
            </a:endParaRPr>
          </a:p>
          <a:p>
            <a:pPr algn="ctr"/>
            <a:r>
              <a:rPr lang="vi-VN" sz="3200" b="1" dirty="0" smtClean="0">
                <a:latin typeface="Times New Roman" panose="02020603050405020304" pitchFamily="18" charset="0"/>
                <a:cs typeface="Times New Roman" panose="02020603050405020304" pitchFamily="18" charset="0"/>
              </a:rPr>
              <a:t>Giáo viên: Trần Thị Bích Ngọc</a:t>
            </a:r>
          </a:p>
          <a:p>
            <a:pPr algn="ctr"/>
            <a:r>
              <a:rPr lang="vi-VN" sz="3200" b="1" dirty="0" smtClean="0">
                <a:latin typeface="Times New Roman" panose="02020603050405020304" pitchFamily="18" charset="0"/>
                <a:cs typeface="Times New Roman" panose="02020603050405020304" pitchFamily="18" charset="0"/>
              </a:rPr>
              <a:t>Lứa tuổi: 3 - 4 tuổi</a:t>
            </a:r>
          </a:p>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07462" y="89011"/>
            <a:ext cx="6507294" cy="707886"/>
          </a:xfrm>
          <a:prstGeom prst="rect">
            <a:avLst/>
          </a:prstGeom>
          <a:noFill/>
        </p:spPr>
        <p:txBody>
          <a:bodyPr wrap="non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PHÒNG GIÁO DỤC VÀ ĐÀO TẠO QUẬN </a:t>
            </a:r>
            <a:r>
              <a:rPr lang="vi-VN" sz="2000" b="1" dirty="0" smtClean="0">
                <a:solidFill>
                  <a:srgbClr val="0070C0"/>
                </a:solidFill>
                <a:latin typeface="Times New Roman" panose="02020603050405020304" pitchFamily="18" charset="0"/>
                <a:cs typeface="Times New Roman" panose="02020603050405020304" pitchFamily="18" charset="0"/>
              </a:rPr>
              <a:t>LONG BIÊN</a:t>
            </a:r>
          </a:p>
          <a:p>
            <a:pPr algn="ctr"/>
            <a:r>
              <a:rPr lang="en-US" sz="2000" b="1" dirty="0" smtClean="0">
                <a:solidFill>
                  <a:srgbClr val="0070C0"/>
                </a:solidFill>
                <a:latin typeface="Times New Roman" panose="02020603050405020304" pitchFamily="18" charset="0"/>
                <a:cs typeface="Times New Roman" panose="02020603050405020304" pitchFamily="18" charset="0"/>
              </a:rPr>
              <a:t>TRƯỜNG </a:t>
            </a:r>
            <a:r>
              <a:rPr lang="en-US" sz="2000" b="1" dirty="0" smtClean="0">
                <a:solidFill>
                  <a:srgbClr val="0070C0"/>
                </a:solidFill>
                <a:latin typeface="Times New Roman" panose="02020603050405020304" pitchFamily="18" charset="0"/>
                <a:cs typeface="Times New Roman" panose="02020603050405020304" pitchFamily="18" charset="0"/>
              </a:rPr>
              <a:t>MẦM NON </a:t>
            </a:r>
            <a:r>
              <a:rPr lang="vi-VN" sz="2000" b="1" dirty="0" smtClean="0">
                <a:solidFill>
                  <a:srgbClr val="0070C0"/>
                </a:solidFill>
                <a:latin typeface="Times New Roman" panose="02020603050405020304" pitchFamily="18" charset="0"/>
                <a:cs typeface="Times New Roman" panose="02020603050405020304" pitchFamily="18" charset="0"/>
              </a:rPr>
              <a:t>THẠCH CẦU</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27489" y="4244454"/>
            <a:ext cx="184731" cy="369332"/>
          </a:xfrm>
          <a:prstGeom prst="rect">
            <a:avLst/>
          </a:prstGeom>
          <a:noFill/>
        </p:spPr>
        <p:txBody>
          <a:bodyPr wrap="none" rtlCol="0">
            <a:spAutoFit/>
          </a:bodyPr>
          <a:lstStyle/>
          <a:p>
            <a:endParaRPr lang="en-US" b="1" i="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601570" cy="1593795"/>
          </a:xfrm>
          <a:prstGeom prst="rect">
            <a:avLst/>
          </a:prstGeom>
        </p:spPr>
      </p:pic>
    </p:spTree>
    <p:extLst>
      <p:ext uri="{BB962C8B-B14F-4D97-AF65-F5344CB8AC3E}">
        <p14:creationId xmlns:p14="http://schemas.microsoft.com/office/powerpoint/2010/main" val="103389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nodePh="1">
                                  <p:stCondLst>
                                    <p:cond delay="0"/>
                                  </p:stCondLst>
                                  <p:endCondLst>
                                    <p:cond evt="begin" delay="0">
                                      <p:tn val="16"/>
                                    </p:cond>
                                  </p:end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03752"/>
            <a:ext cx="3284874"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Em yêu chú bộ đội</a:t>
            </a:r>
          </a:p>
          <a:p>
            <a:pPr fontAlgn="base"/>
            <a:r>
              <a:rPr lang="vi-VN" sz="2400" b="1" dirty="0">
                <a:solidFill>
                  <a:srgbClr val="FF0000"/>
                </a:solidFill>
                <a:latin typeface="+mj-lt"/>
              </a:rPr>
              <a:t>Canh giữ nơi đảo xa,</a:t>
            </a:r>
          </a:p>
          <a:p>
            <a:pPr fontAlgn="base"/>
            <a:r>
              <a:rPr lang="vi-VN" sz="2400" b="1" dirty="0">
                <a:solidFill>
                  <a:srgbClr val="FF0000"/>
                </a:solidFill>
                <a:latin typeface="+mj-lt"/>
              </a:rPr>
              <a:t>Biển gầm vang dữ dội</a:t>
            </a:r>
          </a:p>
          <a:p>
            <a:pPr fontAlgn="base"/>
            <a:r>
              <a:rPr lang="vi-VN" sz="2400" b="1" dirty="0">
                <a:solidFill>
                  <a:srgbClr val="FF0000"/>
                </a:solidFill>
                <a:latin typeface="+mj-lt"/>
              </a:rPr>
              <a:t>Vẫn vang lừng tiếng ca</a:t>
            </a:r>
            <a:r>
              <a:rPr lang="vi-VN" sz="2400" b="1" dirty="0" smtClean="0">
                <a:solidFill>
                  <a:srgbClr val="FF0000"/>
                </a:solidFill>
                <a:latin typeface="+mj-lt"/>
              </a:rPr>
              <a:t>.</a:t>
            </a:r>
            <a:endParaRPr lang="vi-VN" sz="2400" b="1" dirty="0">
              <a:solidFill>
                <a:srgbClr val="FF0000"/>
              </a:solidFill>
              <a:latin typeface="+mj-lt"/>
            </a:endParaRPr>
          </a:p>
        </p:txBody>
      </p:sp>
    </p:spTree>
    <p:extLst>
      <p:ext uri="{BB962C8B-B14F-4D97-AF65-F5344CB8AC3E}">
        <p14:creationId xmlns:p14="http://schemas.microsoft.com/office/powerpoint/2010/main" val="4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288340"/>
            <a:ext cx="3325504" cy="1569660"/>
          </a:xfrm>
          <a:prstGeom prst="rect">
            <a:avLst/>
          </a:prstGeom>
          <a:solidFill>
            <a:schemeClr val="accent3">
              <a:lumMod val="20000"/>
              <a:lumOff val="80000"/>
            </a:schemeClr>
          </a:solidFill>
        </p:spPr>
        <p:txBody>
          <a:bodyPr wrap="square">
            <a:spAutoFit/>
          </a:bodyPr>
          <a:lstStyle/>
          <a:p>
            <a:r>
              <a:rPr lang="vi-VN" sz="2400" b="1" i="0" dirty="0" smtClean="0">
                <a:solidFill>
                  <a:srgbClr val="FF0000"/>
                </a:solidFill>
                <a:effectLst/>
                <a:latin typeface="+mj-lt"/>
              </a:rPr>
              <a:t>Em thương chú bộ đội</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Canh giữ nơi đảo xa </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Dù phong ba bão táp</a:t>
            </a:r>
            <a:r>
              <a:rPr lang="vi-VN" sz="2400" b="1" dirty="0" smtClean="0">
                <a:solidFill>
                  <a:srgbClr val="FF0000"/>
                </a:solidFill>
                <a:latin typeface="+mj-lt"/>
              </a:rPr>
              <a:t/>
            </a:r>
            <a:br>
              <a:rPr lang="vi-VN" sz="2400" b="1" dirty="0" smtClean="0">
                <a:solidFill>
                  <a:srgbClr val="FF0000"/>
                </a:solidFill>
                <a:latin typeface="+mj-lt"/>
              </a:rPr>
            </a:br>
            <a:r>
              <a:rPr lang="vi-VN" sz="2400" b="1" i="0" dirty="0" smtClean="0">
                <a:solidFill>
                  <a:srgbClr val="FF0000"/>
                </a:solidFill>
                <a:effectLst/>
                <a:latin typeface="+mj-lt"/>
              </a:rPr>
              <a:t>Tiếng hát càng vang xa.</a:t>
            </a:r>
            <a:endParaRPr lang="en-US" sz="2400" b="1" dirty="0">
              <a:solidFill>
                <a:srgbClr val="FF0000"/>
              </a:solidFill>
              <a:latin typeface="+mj-lt"/>
            </a:endParaRPr>
          </a:p>
        </p:txBody>
      </p:sp>
    </p:spTree>
    <p:extLst>
      <p:ext uri="{BB962C8B-B14F-4D97-AF65-F5344CB8AC3E}">
        <p14:creationId xmlns:p14="http://schemas.microsoft.com/office/powerpoint/2010/main" val="13443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8341" y="5288341"/>
            <a:ext cx="3063659" cy="1569660"/>
          </a:xfrm>
          <a:prstGeom prst="rect">
            <a:avLst/>
          </a:prstGeom>
          <a:solidFill>
            <a:schemeClr val="accent3">
              <a:lumMod val="20000"/>
              <a:lumOff val="80000"/>
            </a:schemeClr>
          </a:solidFill>
        </p:spPr>
        <p:txBody>
          <a:bodyPr wrap="none" rtlCol="0">
            <a:spAutoFit/>
          </a:bodyPr>
          <a:lstStyle/>
          <a:p>
            <a:pPr fontAlgn="base"/>
            <a:r>
              <a:rPr lang="vi-VN" sz="2400" b="1" dirty="0">
                <a:solidFill>
                  <a:srgbClr val="FF0000"/>
                </a:solidFill>
                <a:latin typeface="+mj-lt"/>
              </a:rPr>
              <a:t>Nhớ em nhớ! </a:t>
            </a:r>
          </a:p>
          <a:p>
            <a:pPr fontAlgn="base"/>
            <a:r>
              <a:rPr lang="vi-VN" sz="2400" b="1" dirty="0">
                <a:solidFill>
                  <a:srgbClr val="FF0000"/>
                </a:solidFill>
                <a:latin typeface="+mj-lt"/>
              </a:rPr>
              <a:t>Thương em thương!</a:t>
            </a:r>
          </a:p>
          <a:p>
            <a:pPr fontAlgn="base"/>
            <a:r>
              <a:rPr lang="vi-VN" sz="2400" b="1" dirty="0">
                <a:solidFill>
                  <a:srgbClr val="FF0000"/>
                </a:solidFill>
                <a:latin typeface="+mj-lt"/>
              </a:rPr>
              <a:t>Vì non sông đất nước,</a:t>
            </a:r>
          </a:p>
          <a:p>
            <a:pPr fontAlgn="base"/>
            <a:r>
              <a:rPr lang="vi-VN" sz="2400" b="1" dirty="0">
                <a:solidFill>
                  <a:srgbClr val="FF0000"/>
                </a:solidFill>
                <a:latin typeface="+mj-lt"/>
              </a:rPr>
              <a:t>Nên chú phải xa </a:t>
            </a:r>
            <a:r>
              <a:rPr lang="vi-VN" sz="2400" b="1" dirty="0" smtClean="0">
                <a:solidFill>
                  <a:srgbClr val="FF0000"/>
                </a:solidFill>
                <a:latin typeface="+mj-lt"/>
              </a:rPr>
              <a:t>nhà</a:t>
            </a:r>
            <a:endParaRPr lang="vi-VN" sz="2400" b="1" dirty="0">
              <a:solidFill>
                <a:srgbClr val="FF0000"/>
              </a:solidFill>
              <a:latin typeface="+mj-lt"/>
            </a:endParaRPr>
          </a:p>
        </p:txBody>
      </p:sp>
    </p:spTree>
    <p:extLst>
      <p:ext uri="{BB962C8B-B14F-4D97-AF65-F5344CB8AC3E}">
        <p14:creationId xmlns:p14="http://schemas.microsoft.com/office/powerpoint/2010/main" val="22056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a Lighthouse Powerpoint Templates - Blue, Holidays, Objects - Free PPT  Backgrounds and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50" y="1997839"/>
            <a:ext cx="9073014" cy="2862322"/>
          </a:xfrm>
          <a:prstGeom prst="rect">
            <a:avLst/>
          </a:prstGeom>
          <a:noFill/>
        </p:spPr>
        <p:txBody>
          <a:bodyPr wrap="square" rtlCol="0">
            <a:spAutoFit/>
          </a:bodyPr>
          <a:lstStyle/>
          <a:p>
            <a:pPr algn="just"/>
            <a:r>
              <a:rPr lang="pt-PT" sz="3600" b="1" dirty="0" smtClean="0">
                <a:solidFill>
                  <a:srgbClr val="002060"/>
                </a:solidFill>
                <a:latin typeface="Times New Roman" panose="02020603050405020304" pitchFamily="18" charset="0"/>
                <a:cs typeface="Times New Roman" panose="02020603050405020304" pitchFamily="18" charset="0"/>
              </a:rPr>
              <a:t>Nội </a:t>
            </a:r>
            <a:r>
              <a:rPr lang="pt-PT" sz="3600" b="1" dirty="0">
                <a:solidFill>
                  <a:srgbClr val="002060"/>
                </a:solidFill>
                <a:latin typeface="Times New Roman" panose="02020603050405020304" pitchFamily="18" charset="0"/>
                <a:cs typeface="Times New Roman" panose="02020603050405020304" pitchFamily="18" charset="0"/>
              </a:rPr>
              <a:t>dung bài thơ: Bài thơ nói lên tình cảm yêu thương quý trọng của các em bé đối với các chú bộ đội dù cho khó khăn, gian khổ các chú vẫn vui vẻ sẵn sàng chiến đấu bảo vệ non sông đất nước.</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3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ưu tập những bà thơ hay về chú Bộ Đ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6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020050" y="2857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canh giữ nơi đảo xa có tên gọi là gì?</a:t>
            </a:r>
            <a:endParaRPr lang="en-US"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18859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Dù cho biển gầm vang giữ dội các chú bộ đội vẫn như thế nào?</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8162925" y="45910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yêu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ngoài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 </a:t>
            </a:r>
            <a:r>
              <a:rPr lang="pt-PT" sz="2400" b="1" dirty="0">
                <a:solidFill>
                  <a:srgbClr val="002060"/>
                </a:solidFill>
                <a:latin typeface="Times New Roman" panose="02020603050405020304" pitchFamily="18" charset="0"/>
                <a:cs typeface="Times New Roman" panose="02020603050405020304" pitchFamily="18" charset="0"/>
              </a:rPr>
              <a:t>Biển gầm vang dữ dội</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Vẫn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vang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tiếng</a:t>
            </a:r>
            <a:r>
              <a:rPr lang="en-US" sz="2400" b="1" dirty="0">
                <a:solidFill>
                  <a:srgbClr val="002060"/>
                </a:solidFill>
                <a:latin typeface="Times New Roman" panose="02020603050405020304" pitchFamily="18" charset="0"/>
                <a:cs typeface="Times New Roman" panose="02020603050405020304" pitchFamily="18" charset="0"/>
              </a:rPr>
              <a:t> ca”</a:t>
            </a:r>
          </a:p>
        </p:txBody>
      </p:sp>
    </p:spTree>
    <p:extLst>
      <p:ext uri="{BB962C8B-B14F-4D97-AF65-F5344CB8AC3E}">
        <p14:creationId xmlns:p14="http://schemas.microsoft.com/office/powerpoint/2010/main" val="274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914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390650"/>
            <a:ext cx="4000500" cy="1257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Tình cảm của em bé đối với các chú bộ đội ra sao?</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162925" y="310515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“Em thương chú bộ đội</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Canh </a:t>
            </a:r>
            <a:r>
              <a:rPr lang="pt-PT" sz="2400" b="1" dirty="0">
                <a:solidFill>
                  <a:srgbClr val="002060"/>
                </a:solidFill>
                <a:latin typeface="Times New Roman" panose="02020603050405020304" pitchFamily="18" charset="0"/>
                <a:cs typeface="Times New Roman" panose="02020603050405020304" pitchFamily="18" charset="0"/>
              </a:rPr>
              <a:t>giữ nơi đảo xa</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Dù </a:t>
            </a:r>
            <a:r>
              <a:rPr lang="pt-PT" sz="2400" b="1" dirty="0">
                <a:solidFill>
                  <a:srgbClr val="002060"/>
                </a:solidFill>
                <a:latin typeface="Times New Roman" panose="02020603050405020304" pitchFamily="18" charset="0"/>
                <a:cs typeface="Times New Roman" panose="02020603050405020304" pitchFamily="18" charset="0"/>
              </a:rPr>
              <a:t>phong ba bão táp</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Tiếng </a:t>
            </a:r>
            <a:r>
              <a:rPr lang="pt-PT" sz="2400" b="1" dirty="0">
                <a:solidFill>
                  <a:srgbClr val="002060"/>
                </a:solidFill>
                <a:latin typeface="Times New Roman" panose="02020603050405020304" pitchFamily="18" charset="0"/>
                <a:cs typeface="Times New Roman" panose="02020603050405020304" pitchFamily="18" charset="0"/>
              </a:rPr>
              <a:t>hát càng vang xa”</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 hình ảnh em yêu chú bộ đội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1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020050" y="171450"/>
            <a:ext cx="4000500" cy="1371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Câu thơ nào thể hiện tình cảm của các bé đối với các chú bộ đội?</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162925" y="3314700"/>
            <a:ext cx="3714750" cy="1676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b="1" dirty="0">
                <a:solidFill>
                  <a:srgbClr val="002060"/>
                </a:solidFill>
                <a:latin typeface="Times New Roman" panose="02020603050405020304" pitchFamily="18" charset="0"/>
                <a:cs typeface="Times New Roman" panose="02020603050405020304" pitchFamily="18" charset="0"/>
              </a:rPr>
              <a:t>“Nhớ em nhớ!</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Thương </a:t>
            </a:r>
            <a:r>
              <a:rPr lang="pt-PT" sz="2400" b="1" dirty="0">
                <a:solidFill>
                  <a:srgbClr val="002060"/>
                </a:solidFill>
                <a:latin typeface="Times New Roman" panose="02020603050405020304" pitchFamily="18" charset="0"/>
                <a:cs typeface="Times New Roman" panose="02020603050405020304" pitchFamily="18" charset="0"/>
              </a:rPr>
              <a:t>em thương!</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Vì </a:t>
            </a:r>
            <a:r>
              <a:rPr lang="pt-PT" sz="2400" b="1" dirty="0">
                <a:solidFill>
                  <a:srgbClr val="002060"/>
                </a:solidFill>
                <a:latin typeface="Times New Roman" panose="02020603050405020304" pitchFamily="18" charset="0"/>
                <a:cs typeface="Times New Roman" panose="02020603050405020304" pitchFamily="18" charset="0"/>
              </a:rPr>
              <a:t>non sông đất nước</a:t>
            </a:r>
            <a:endParaRPr lang="en-US" sz="2400" b="1" dirty="0">
              <a:solidFill>
                <a:srgbClr val="002060"/>
              </a:solidFill>
              <a:latin typeface="Times New Roman" panose="02020603050405020304" pitchFamily="18" charset="0"/>
              <a:cs typeface="Times New Roman" panose="02020603050405020304" pitchFamily="18" charset="0"/>
            </a:endParaRPr>
          </a:p>
          <a:p>
            <a:r>
              <a:rPr lang="pt-PT" sz="2400" b="1" dirty="0">
                <a:solidFill>
                  <a:srgbClr val="002060"/>
                </a:solidFill>
                <a:latin typeface="Times New Roman" panose="02020603050405020304" pitchFamily="18" charset="0"/>
                <a:cs typeface="Times New Roman" panose="02020603050405020304" pitchFamily="18" charset="0"/>
              </a:rPr>
              <a:t>  </a:t>
            </a:r>
            <a:r>
              <a:rPr lang="pt-PT" sz="2400" b="1" dirty="0" smtClean="0">
                <a:solidFill>
                  <a:srgbClr val="002060"/>
                </a:solidFill>
                <a:latin typeface="Times New Roman" panose="02020603050405020304" pitchFamily="18" charset="0"/>
                <a:cs typeface="Times New Roman" panose="02020603050405020304" pitchFamily="18" charset="0"/>
              </a:rPr>
              <a:t>Nên </a:t>
            </a:r>
            <a:r>
              <a:rPr lang="pt-PT" sz="2400" b="1" dirty="0">
                <a:solidFill>
                  <a:srgbClr val="002060"/>
                </a:solidFill>
                <a:latin typeface="Times New Roman" panose="02020603050405020304" pitchFamily="18" charset="0"/>
                <a:cs typeface="Times New Roman" panose="02020603050405020304" pitchFamily="18" charset="0"/>
              </a:rPr>
              <a:t>chú phải xa nhà”</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8020050" y="1714500"/>
            <a:ext cx="4000500" cy="10096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Chú bộ đội  vì sao phải xa nhà?</a:t>
            </a:r>
            <a:endParaRPr lang="en-US"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8020050" y="5334000"/>
            <a:ext cx="4000500" cy="1200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b="1" dirty="0">
                <a:latin typeface="Times New Roman" panose="02020603050405020304" pitchFamily="18" charset="0"/>
                <a:cs typeface="Times New Roman" panose="02020603050405020304" pitchFamily="18" charset="0"/>
              </a:rPr>
              <a:t>Để biết ơn các chú bộ đội các con phải như thế nào? </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277</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2020-12-24T15:01:09Z</dcterms:created>
  <dcterms:modified xsi:type="dcterms:W3CDTF">2023-02-04T15:06:11Z</dcterms:modified>
</cp:coreProperties>
</file>