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udio/unknown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309" r:id="rId3"/>
    <p:sldId id="310" r:id="rId4"/>
    <p:sldId id="311" r:id="rId5"/>
    <p:sldId id="312" r:id="rId6"/>
    <p:sldId id="273" r:id="rId7"/>
    <p:sldId id="274" r:id="rId8"/>
    <p:sldId id="275" r:id="rId9"/>
    <p:sldId id="283" r:id="rId10"/>
    <p:sldId id="279" r:id="rId11"/>
    <p:sldId id="281" r:id="rId12"/>
    <p:sldId id="290" r:id="rId13"/>
    <p:sldId id="292" r:id="rId14"/>
    <p:sldId id="295" r:id="rId15"/>
    <p:sldId id="304" r:id="rId16"/>
    <p:sldId id="305" r:id="rId17"/>
    <p:sldId id="306" r:id="rId18"/>
    <p:sldId id="308" r:id="rId19"/>
    <p:sldId id="314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562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1DCE4-ADF7-4464-B6A8-71B078D0F44A}" type="datetimeFigureOut">
              <a:rPr lang="en-US" smtClean="0"/>
              <a:pPr/>
              <a:t>12/18/2022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A4A54-4617-4240-9040-57B3A5DE623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42737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1DCE4-ADF7-4464-B6A8-71B078D0F44A}" type="datetimeFigureOut">
              <a:rPr lang="en-US" smtClean="0"/>
              <a:pPr/>
              <a:t>12/18/2022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A4A54-4617-4240-9040-57B3A5DE623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2969825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1DCE4-ADF7-4464-B6A8-71B078D0F44A}" type="datetimeFigureOut">
              <a:rPr lang="en-US" smtClean="0"/>
              <a:pPr/>
              <a:t>12/18/2022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A4A54-4617-4240-9040-57B3A5DE623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087475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1DCE4-ADF7-4464-B6A8-71B078D0F44A}" type="datetimeFigureOut">
              <a:rPr lang="en-US" smtClean="0"/>
              <a:pPr/>
              <a:t>12/18/2022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A4A54-4617-4240-9040-57B3A5DE623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2369844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1DCE4-ADF7-4464-B6A8-71B078D0F44A}" type="datetimeFigureOut">
              <a:rPr lang="en-US" smtClean="0"/>
              <a:pPr/>
              <a:t>12/18/2022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A4A54-4617-4240-9040-57B3A5DE623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047950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1DCE4-ADF7-4464-B6A8-71B078D0F44A}" type="datetimeFigureOut">
              <a:rPr lang="en-US" smtClean="0"/>
              <a:pPr/>
              <a:t>12/18/2022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A4A54-4617-4240-9040-57B3A5DE623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823724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1DCE4-ADF7-4464-B6A8-71B078D0F44A}" type="datetimeFigureOut">
              <a:rPr lang="en-US" smtClean="0"/>
              <a:pPr/>
              <a:t>12/18/2022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A4A54-4617-4240-9040-57B3A5DE623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998399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1DCE4-ADF7-4464-B6A8-71B078D0F44A}" type="datetimeFigureOut">
              <a:rPr lang="en-US" smtClean="0"/>
              <a:pPr/>
              <a:t>12/18/2022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A4A54-4617-4240-9040-57B3A5DE623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669832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1DCE4-ADF7-4464-B6A8-71B078D0F44A}" type="datetimeFigureOut">
              <a:rPr lang="en-US" smtClean="0"/>
              <a:pPr/>
              <a:t>12/18/2022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A4A54-4617-4240-9040-57B3A5DE623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215246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1DCE4-ADF7-4464-B6A8-71B078D0F44A}" type="datetimeFigureOut">
              <a:rPr lang="en-US" smtClean="0"/>
              <a:pPr/>
              <a:t>12/18/2022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A4A54-4617-4240-9040-57B3A5DE623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3145365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1DCE4-ADF7-4464-B6A8-71B078D0F44A}" type="datetimeFigureOut">
              <a:rPr lang="en-US" smtClean="0"/>
              <a:pPr/>
              <a:t>12/18/2022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A4A54-4617-4240-9040-57B3A5DE623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0080501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81DCE4-ADF7-4464-B6A8-71B078D0F44A}" type="datetimeFigureOut">
              <a:rPr lang="en-US" smtClean="0"/>
              <a:pPr/>
              <a:t>12/18/2022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0A4A54-4617-4240-9040-57B3A5DE623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099659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6.gif"/><Relationship Id="rId4" Type="http://schemas.openxmlformats.org/officeDocument/2006/relationships/image" Target="../media/image15.gi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6.gif"/><Relationship Id="rId4" Type="http://schemas.openxmlformats.org/officeDocument/2006/relationships/image" Target="../media/image15.gi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gif"/><Relationship Id="rId2" Type="http://schemas.openxmlformats.org/officeDocument/2006/relationships/audio" Target="../media/audio1.bin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0.jpe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3" Type="http://schemas.openxmlformats.org/officeDocument/2006/relationships/image" Target="../media/image13.gif"/><Relationship Id="rId7" Type="http://schemas.microsoft.com/office/2007/relationships/media" Target="file:///E:\bai%20hat\do%20ban%20-%20mau%20giao%20-%20Copy.mp3" TargetMode="External"/><Relationship Id="rId2" Type="http://schemas.openxmlformats.org/officeDocument/2006/relationships/slideLayout" Target="../slideLayouts/slideLayout6.xml"/><Relationship Id="rId1" Type="http://schemas.openxmlformats.org/officeDocument/2006/relationships/audio" Target="file:///E:\bai%20hat\do%20ban%20-%20mau%20giao%20-%20Copy.mp3" TargetMode="External"/><Relationship Id="rId5" Type="http://schemas.openxmlformats.org/officeDocument/2006/relationships/image" Target="../media/image15.gif"/><Relationship Id="rId4" Type="http://schemas.openxmlformats.org/officeDocument/2006/relationships/image" Target="../media/image14.gif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00FFFF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pic>
        <p:nvPicPr>
          <p:cNvPr id="6149" name="Picture 7" descr="POINSET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209800" cy="2111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0" name="Picture 8" descr="POINSET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7206457" y="43656"/>
            <a:ext cx="1981200" cy="1893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1" name="Picture 9" descr="POINSET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400000">
            <a:off x="30163" y="4846637"/>
            <a:ext cx="2057400" cy="196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2" name="Picture 10" descr="POINSET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7086600" y="4892675"/>
            <a:ext cx="2057400" cy="196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3917" name="Text Box 13"/>
          <p:cNvSpPr txBox="1">
            <a:spLocks noChangeArrowheads="1"/>
          </p:cNvSpPr>
          <p:nvPr/>
        </p:nvSpPr>
        <p:spPr bwMode="auto">
          <a:xfrm>
            <a:off x="914400" y="4267200"/>
            <a:ext cx="7391400" cy="22159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defRPr/>
            </a:pPr>
            <a:endParaRPr lang="en-US" sz="3200" b="1" dirty="0">
              <a:solidFill>
                <a:srgbClr val="FF00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>
              <a:defRPr/>
            </a:pPr>
            <a:endParaRPr lang="en-US" sz="3200" b="1" dirty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>
              <a:defRPr/>
            </a:pPr>
            <a:endParaRPr lang="en-US" sz="3200" b="1" dirty="0">
              <a:solidFill>
                <a:srgbClr val="FF33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>
              <a:spcBef>
                <a:spcPct val="50000"/>
              </a:spcBef>
              <a:defRPr/>
            </a:pPr>
            <a:endParaRPr lang="en-US" sz="2800" b="1" dirty="0">
              <a:latin typeface="Times New Roman" pitchFamily="18" charset="0"/>
            </a:endParaRPr>
          </a:p>
        </p:txBody>
      </p:sp>
      <p:pic>
        <p:nvPicPr>
          <p:cNvPr id="6154" name="Picture 15" descr="POINSET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209800" cy="2111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5" name="Picture 16" descr="POINSET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6585744" y="43656"/>
            <a:ext cx="1981200" cy="189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6" name="Picture 17" descr="POINSET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400000">
            <a:off x="-46037" y="4846637"/>
            <a:ext cx="2057400" cy="196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7" name="Picture 18" descr="POINSET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7826375" y="4892675"/>
            <a:ext cx="2057400" cy="196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3938" name="Text Box 34"/>
          <p:cNvSpPr txBox="1">
            <a:spLocks noChangeArrowheads="1"/>
          </p:cNvSpPr>
          <p:nvPr/>
        </p:nvSpPr>
        <p:spPr bwMode="auto">
          <a:xfrm>
            <a:off x="168275" y="2306638"/>
            <a:ext cx="8686800" cy="2586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en-US" sz="5400" b="1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TÌM HIỂU VỀ MỘT SỐ CON VẬT SỐNG TRONG RỪNG</a:t>
            </a:r>
          </a:p>
        </p:txBody>
      </p:sp>
      <p:sp>
        <p:nvSpPr>
          <p:cNvPr id="123939" name="Rectangle 35"/>
          <p:cNvSpPr>
            <a:spLocks noChangeArrowheads="1"/>
          </p:cNvSpPr>
          <p:nvPr/>
        </p:nvSpPr>
        <p:spPr bwMode="auto">
          <a:xfrm>
            <a:off x="1066800" y="0"/>
            <a:ext cx="70104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2000" b="1" dirty="0">
              <a:solidFill>
                <a:srgbClr val="FF00FF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45166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239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39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39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938" grpId="0"/>
      <p:bldP spid="123939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bich ngoc\Documents\khia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164618804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bich ngoc\Documents\khi xiec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47122752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37" name="Rectangle 21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305800" cy="5668962"/>
          </a:xfrm>
        </p:spPr>
        <p:txBody>
          <a:bodyPr/>
          <a:lstStyle/>
          <a:p>
            <a:pPr eaLnBrk="1" hangingPunct="1"/>
            <a:r>
              <a:rPr lang="en-US" b="1" u="sng" dirty="0" smtClean="0">
                <a:solidFill>
                  <a:srgbClr val="FF00FF"/>
                </a:solidFill>
              </a:rPr>
              <a:t>So </a:t>
            </a:r>
            <a:r>
              <a:rPr lang="en-US" b="1" u="sng" dirty="0" err="1" smtClean="0">
                <a:solidFill>
                  <a:srgbClr val="FF00FF"/>
                </a:solidFill>
              </a:rPr>
              <a:t>sánh</a:t>
            </a:r>
            <a:r>
              <a:rPr lang="en-US" b="1" u="sng" dirty="0" smtClean="0">
                <a:solidFill>
                  <a:srgbClr val="FF00FF"/>
                </a:solidFill>
              </a:rPr>
              <a:t/>
            </a:r>
            <a:br>
              <a:rPr lang="en-US" b="1" u="sng" dirty="0" smtClean="0">
                <a:solidFill>
                  <a:srgbClr val="FF00FF"/>
                </a:solidFill>
              </a:rPr>
            </a:br>
            <a:r>
              <a:rPr lang="en-US" b="1" u="sng" dirty="0" smtClean="0">
                <a:solidFill>
                  <a:srgbClr val="FF00FF"/>
                </a:solidFill>
              </a:rPr>
              <a:t/>
            </a:r>
            <a:br>
              <a:rPr lang="en-US" b="1" u="sng" dirty="0" smtClean="0">
                <a:solidFill>
                  <a:srgbClr val="FF00FF"/>
                </a:solidFill>
              </a:rPr>
            </a:br>
            <a:r>
              <a:rPr lang="en-US" b="1" i="1" dirty="0" err="1" smtClean="0">
                <a:solidFill>
                  <a:srgbClr val="0000FF"/>
                </a:solidFill>
              </a:rPr>
              <a:t>Sự</a:t>
            </a:r>
            <a:r>
              <a:rPr lang="en-US" b="1" i="1" dirty="0" smtClean="0">
                <a:solidFill>
                  <a:srgbClr val="0000FF"/>
                </a:solidFill>
              </a:rPr>
              <a:t> </a:t>
            </a:r>
            <a:r>
              <a:rPr lang="en-US" b="1" i="1" dirty="0" err="1" smtClean="0">
                <a:solidFill>
                  <a:srgbClr val="0000FF"/>
                </a:solidFill>
              </a:rPr>
              <a:t>giống</a:t>
            </a:r>
            <a:r>
              <a:rPr lang="en-US" b="1" i="1" dirty="0" smtClean="0">
                <a:solidFill>
                  <a:srgbClr val="0000FF"/>
                </a:solidFill>
              </a:rPr>
              <a:t> </a:t>
            </a:r>
            <a:r>
              <a:rPr lang="en-US" b="1" i="1" dirty="0" err="1" smtClean="0">
                <a:solidFill>
                  <a:srgbClr val="0000FF"/>
                </a:solidFill>
              </a:rPr>
              <a:t>và</a:t>
            </a:r>
            <a:r>
              <a:rPr lang="en-US" b="1" i="1" dirty="0" smtClean="0">
                <a:solidFill>
                  <a:srgbClr val="0000FF"/>
                </a:solidFill>
              </a:rPr>
              <a:t> </a:t>
            </a:r>
            <a:r>
              <a:rPr lang="en-US" b="1" i="1" dirty="0" err="1" smtClean="0">
                <a:solidFill>
                  <a:srgbClr val="0000FF"/>
                </a:solidFill>
              </a:rPr>
              <a:t>khác</a:t>
            </a:r>
            <a:r>
              <a:rPr lang="en-US" b="1" i="1" dirty="0" smtClean="0">
                <a:solidFill>
                  <a:srgbClr val="0000FF"/>
                </a:solidFill>
              </a:rPr>
              <a:t> </a:t>
            </a:r>
            <a:r>
              <a:rPr lang="en-US" b="1" i="1" dirty="0" err="1" smtClean="0">
                <a:solidFill>
                  <a:srgbClr val="0000FF"/>
                </a:solidFill>
              </a:rPr>
              <a:t>nhau</a:t>
            </a:r>
            <a:r>
              <a:rPr lang="en-US" b="1" i="1" dirty="0" smtClean="0">
                <a:solidFill>
                  <a:srgbClr val="0000FF"/>
                </a:solidFill>
              </a:rPr>
              <a:t> </a:t>
            </a:r>
            <a:r>
              <a:rPr lang="en-US" b="1" i="1" dirty="0" err="1" smtClean="0">
                <a:solidFill>
                  <a:srgbClr val="0000FF"/>
                </a:solidFill>
              </a:rPr>
              <a:t>của</a:t>
            </a:r>
            <a:r>
              <a:rPr lang="en-US" b="1" i="1" dirty="0" smtClean="0">
                <a:solidFill>
                  <a:srgbClr val="0000FF"/>
                </a:solidFill>
              </a:rPr>
              <a:t> </a:t>
            </a:r>
            <a:r>
              <a:rPr lang="en-US" b="1" i="1" dirty="0" err="1" smtClean="0">
                <a:solidFill>
                  <a:srgbClr val="0000FF"/>
                </a:solidFill>
              </a:rPr>
              <a:t>voi</a:t>
            </a:r>
            <a:r>
              <a:rPr lang="en-US" b="1" i="1" dirty="0" smtClean="0">
                <a:solidFill>
                  <a:srgbClr val="0000FF"/>
                </a:solidFill>
              </a:rPr>
              <a:t> – </a:t>
            </a:r>
            <a:r>
              <a:rPr lang="en-US" b="1" i="1" dirty="0" err="1" smtClean="0">
                <a:solidFill>
                  <a:srgbClr val="0000FF"/>
                </a:solidFill>
              </a:rPr>
              <a:t>khỉ</a:t>
            </a:r>
            <a:endParaRPr lang="en-US" dirty="0" smtClean="0"/>
          </a:p>
        </p:txBody>
      </p:sp>
      <p:pic>
        <p:nvPicPr>
          <p:cNvPr id="4100" name="Picture 13" descr="D:\TRANH ANH\anh dep\4593.gif"/>
          <p:cNvPicPr>
            <a:picLocks noChangeAspect="1" noChangeArrowheads="1" noCrop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991100"/>
            <a:ext cx="523875" cy="186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1" name="Picture 13" descr="D:\TRANH ANH\anh dep\4593.gif"/>
          <p:cNvPicPr>
            <a:picLocks noChangeAspect="1" noChangeArrowheads="1" noCrop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276600"/>
            <a:ext cx="523875" cy="186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2" name="Picture 13" descr="D:\TRANH ANH\anh dep\4593.gif"/>
          <p:cNvPicPr>
            <a:picLocks noChangeAspect="1" noChangeArrowheads="1" noCrop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00200"/>
            <a:ext cx="523875" cy="186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3" name="Picture 13" descr="D:\TRANH ANH\anh dep\4593.gif"/>
          <p:cNvPicPr>
            <a:picLocks noChangeAspect="1" noChangeArrowheads="1" noCrop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23875" cy="186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4" name="Picture 13" descr="D:\TRANH ANH\anh dep\4593.gif"/>
          <p:cNvPicPr>
            <a:picLocks noChangeAspect="1" noChangeArrowheads="1" noCrop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3186112" y="5662613"/>
            <a:ext cx="523875" cy="186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5" name="Picture 13" descr="D:\TRANH ANH\anh dep\4593.gif"/>
          <p:cNvPicPr>
            <a:picLocks noChangeAspect="1" noChangeArrowheads="1" noCrop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281112" y="5662613"/>
            <a:ext cx="523875" cy="186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6" name="Picture 30" descr="671691"/>
          <p:cNvPicPr>
            <a:picLocks noChangeAspect="1" noChangeArrowheads="1" noCrop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57805">
            <a:off x="538583" y="5253550"/>
            <a:ext cx="1248884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7" name="Picture 31" descr="671691"/>
          <p:cNvPicPr>
            <a:picLocks noChangeAspect="1" noChangeArrowheads="1" noCrop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762000" y="-228600"/>
            <a:ext cx="7620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8" name="Picture 32" descr="671691"/>
          <p:cNvPicPr>
            <a:picLocks noChangeAspect="1" noChangeArrowheads="1" noCrop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2171700" y="-419100"/>
            <a:ext cx="6858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13" descr="D:\TRANH ANH\anh dep\4593.gif"/>
          <p:cNvPicPr>
            <a:picLocks noChangeAspect="1" noChangeArrowheads="1" noCrop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20125" y="1866900"/>
            <a:ext cx="523875" cy="209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13" descr="D:\TRANH ANH\anh dep\4593.gif"/>
          <p:cNvPicPr>
            <a:picLocks noChangeAspect="1" noChangeArrowheads="1" noCrop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42911" y="245305"/>
            <a:ext cx="523875" cy="186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13" descr="D:\TRANH ANH\anh dep\4593.gif"/>
          <p:cNvPicPr>
            <a:picLocks noChangeAspect="1" noChangeArrowheads="1" noCrop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49784" y="3962400"/>
            <a:ext cx="523875" cy="21514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13" descr="D:\TRANH ANH\anh dep\4593.gif"/>
          <p:cNvPicPr>
            <a:picLocks noChangeAspect="1" noChangeArrowheads="1" noCrop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619251">
            <a:off x="7946466" y="5662612"/>
            <a:ext cx="523875" cy="186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13" descr="D:\TRANH ANH\anh dep\4593.gif"/>
          <p:cNvPicPr>
            <a:picLocks noChangeAspect="1" noChangeArrowheads="1" noCrop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5610975" y="5164488"/>
            <a:ext cx="523875" cy="2754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Picture 32" descr="671691"/>
          <p:cNvPicPr>
            <a:picLocks noChangeAspect="1" noChangeArrowheads="1" noCrop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400168">
            <a:off x="7519348" y="-411679"/>
            <a:ext cx="6858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Picture 32" descr="671691"/>
          <p:cNvPicPr>
            <a:picLocks noChangeAspect="1" noChangeArrowheads="1" noCrop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5925428">
            <a:off x="5957927" y="-419100"/>
            <a:ext cx="6858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Picture 32" descr="671691"/>
          <p:cNvPicPr>
            <a:picLocks noChangeAspect="1" noChangeArrowheads="1" noCrop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019688">
            <a:off x="7090583" y="4979357"/>
            <a:ext cx="1304793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" name="Picture 9" descr="Picturebupbe2"/>
          <p:cNvPicPr>
            <a:picLocks noChangeAspect="1" noChangeArrowheads="1" noCrop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1889" y="4793468"/>
            <a:ext cx="1647825" cy="20100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" name="Picture 39" descr="hiwa"/>
          <p:cNvPicPr>
            <a:picLocks noChangeAspect="1" noChangeArrowheads="1" noCrop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258763" y="1100138"/>
            <a:ext cx="1752600" cy="2024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277054048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2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2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9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3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1"/>
            <a:ext cx="7772400" cy="314325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486400"/>
            <a:ext cx="6400800" cy="1371600"/>
          </a:xfrm>
        </p:spPr>
        <p:txBody>
          <a:bodyPr>
            <a:normAutofit lnSpcReduction="10000"/>
          </a:bodyPr>
          <a:lstStyle/>
          <a:p>
            <a:r>
              <a:rPr lang="en-US" sz="8800" b="1" dirty="0" err="1" smtClean="0">
                <a:solidFill>
                  <a:srgbClr val="C00000"/>
                </a:solidFill>
              </a:rPr>
              <a:t>Giống</a:t>
            </a:r>
            <a:r>
              <a:rPr lang="en-US" sz="8800" b="1" dirty="0" smtClean="0">
                <a:solidFill>
                  <a:srgbClr val="C00000"/>
                </a:solidFill>
              </a:rPr>
              <a:t> </a:t>
            </a:r>
            <a:r>
              <a:rPr lang="en-US" sz="8800" b="1" dirty="0" err="1" smtClean="0">
                <a:solidFill>
                  <a:srgbClr val="C00000"/>
                </a:solidFill>
              </a:rPr>
              <a:t>nhau</a:t>
            </a:r>
            <a:endParaRPr lang="en-US" sz="8800" b="1" dirty="0">
              <a:solidFill>
                <a:srgbClr val="C00000"/>
              </a:solidFill>
            </a:endParaRPr>
          </a:p>
        </p:txBody>
      </p:sp>
      <p:pic>
        <p:nvPicPr>
          <p:cNvPr id="7" name="Picture 2" descr="voi ro copy.gif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-228600" y="0"/>
            <a:ext cx="4305300" cy="51947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4" descr="duoi voi.gif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430123">
            <a:off x="3709952" y="921046"/>
            <a:ext cx="339560" cy="1891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5" descr="UL0002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8514" y="-24904"/>
            <a:ext cx="4705485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Arrow Connector 4"/>
          <p:cNvCxnSpPr/>
          <p:nvPr/>
        </p:nvCxnSpPr>
        <p:spPr>
          <a:xfrm flipH="1" flipV="1">
            <a:off x="838200" y="1295400"/>
            <a:ext cx="3352800" cy="45720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V="1">
            <a:off x="4191000" y="1003111"/>
            <a:ext cx="2438400" cy="4864289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H="1" flipV="1">
            <a:off x="838200" y="1866958"/>
            <a:ext cx="3352800" cy="400044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V="1">
            <a:off x="4191000" y="1447800"/>
            <a:ext cx="2600256" cy="4419600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H="1" flipV="1">
            <a:off x="3879732" y="1866958"/>
            <a:ext cx="311268" cy="400044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V="1">
            <a:off x="4191000" y="4495800"/>
            <a:ext cx="1066800" cy="1371600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626166833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1"/>
            <a:ext cx="7772400" cy="314325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486400"/>
            <a:ext cx="6400800" cy="1371600"/>
          </a:xfrm>
        </p:spPr>
        <p:txBody>
          <a:bodyPr>
            <a:normAutofit lnSpcReduction="10000"/>
          </a:bodyPr>
          <a:lstStyle/>
          <a:p>
            <a:r>
              <a:rPr lang="en-US" sz="8800" b="1" dirty="0" err="1" smtClean="0">
                <a:solidFill>
                  <a:srgbClr val="C00000"/>
                </a:solidFill>
              </a:rPr>
              <a:t>Khác</a:t>
            </a:r>
            <a:r>
              <a:rPr lang="en-US" sz="8800" b="1" dirty="0" smtClean="0">
                <a:solidFill>
                  <a:srgbClr val="C00000"/>
                </a:solidFill>
              </a:rPr>
              <a:t> </a:t>
            </a:r>
            <a:r>
              <a:rPr lang="en-US" sz="8800" b="1" dirty="0" err="1" smtClean="0">
                <a:solidFill>
                  <a:srgbClr val="C00000"/>
                </a:solidFill>
              </a:rPr>
              <a:t>nhau</a:t>
            </a:r>
            <a:endParaRPr lang="en-US" sz="8800" b="1" dirty="0">
              <a:solidFill>
                <a:srgbClr val="C00000"/>
              </a:solidFill>
            </a:endParaRPr>
          </a:p>
        </p:txBody>
      </p:sp>
      <p:pic>
        <p:nvPicPr>
          <p:cNvPr id="7" name="Picture 2" descr="voi ro copy.gif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-228600" y="0"/>
            <a:ext cx="4305300" cy="51947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4" descr="duoi voi.gif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430123">
            <a:off x="3709952" y="921046"/>
            <a:ext cx="339560" cy="1891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5" descr="UL0002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8514" y="-24904"/>
            <a:ext cx="4705485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ounded Rectangular Callout 3"/>
          <p:cNvSpPr/>
          <p:nvPr/>
        </p:nvSpPr>
        <p:spPr>
          <a:xfrm>
            <a:off x="0" y="457200"/>
            <a:ext cx="838200" cy="1409758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Có</a:t>
            </a:r>
            <a:r>
              <a:rPr lang="en-US" dirty="0" smtClean="0"/>
              <a:t> </a:t>
            </a:r>
            <a:r>
              <a:rPr lang="en-US" dirty="0" err="1" smtClean="0"/>
              <a:t>vòi</a:t>
            </a:r>
            <a:r>
              <a:rPr lang="en-US" dirty="0" smtClean="0"/>
              <a:t> </a:t>
            </a:r>
            <a:r>
              <a:rPr lang="en-US" dirty="0" err="1" smtClean="0"/>
              <a:t>dài,và</a:t>
            </a:r>
            <a:r>
              <a:rPr lang="en-US" dirty="0" smtClean="0"/>
              <a:t> </a:t>
            </a:r>
            <a:r>
              <a:rPr lang="en-US" dirty="0" err="1" smtClean="0"/>
              <a:t>có</a:t>
            </a:r>
            <a:r>
              <a:rPr lang="en-US" dirty="0" smtClean="0"/>
              <a:t> </a:t>
            </a:r>
            <a:r>
              <a:rPr lang="en-US" dirty="0" err="1" smtClean="0"/>
              <a:t>ngà</a:t>
            </a:r>
            <a:endParaRPr lang="en-US" dirty="0"/>
          </a:p>
        </p:txBody>
      </p:sp>
      <p:sp>
        <p:nvSpPr>
          <p:cNvPr id="6" name="Oval Callout 5"/>
          <p:cNvSpPr/>
          <p:nvPr/>
        </p:nvSpPr>
        <p:spPr>
          <a:xfrm>
            <a:off x="2362200" y="152400"/>
            <a:ext cx="1714500" cy="1219200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Voi</a:t>
            </a:r>
            <a:r>
              <a:rPr lang="en-US" dirty="0" smtClean="0"/>
              <a:t> </a:t>
            </a:r>
            <a:r>
              <a:rPr lang="en-US" dirty="0" err="1" smtClean="0"/>
              <a:t>to,chậm</a:t>
            </a:r>
            <a:r>
              <a:rPr lang="en-US" dirty="0" smtClean="0"/>
              <a:t> </a:t>
            </a:r>
            <a:r>
              <a:rPr lang="en-US" dirty="0" err="1" smtClean="0"/>
              <a:t>chạp</a:t>
            </a:r>
            <a:r>
              <a:rPr lang="en-US" dirty="0" smtClean="0"/>
              <a:t> ,</a:t>
            </a:r>
            <a:r>
              <a:rPr lang="en-US" dirty="0" err="1" smtClean="0"/>
              <a:t>ăn</a:t>
            </a:r>
            <a:r>
              <a:rPr lang="en-US" dirty="0" smtClean="0"/>
              <a:t> </a:t>
            </a:r>
            <a:r>
              <a:rPr lang="en-US" dirty="0" err="1" smtClean="0"/>
              <a:t>mía</a:t>
            </a:r>
            <a:endParaRPr lang="en-US" dirty="0"/>
          </a:p>
        </p:txBody>
      </p:sp>
      <p:sp>
        <p:nvSpPr>
          <p:cNvPr id="8" name="Oval Callout 7"/>
          <p:cNvSpPr/>
          <p:nvPr/>
        </p:nvSpPr>
        <p:spPr>
          <a:xfrm>
            <a:off x="7391400" y="304800"/>
            <a:ext cx="1752598" cy="1295400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Khỉ</a:t>
            </a:r>
            <a:r>
              <a:rPr lang="en-US" dirty="0" smtClean="0"/>
              <a:t> </a:t>
            </a:r>
            <a:r>
              <a:rPr lang="en-US" dirty="0" err="1" smtClean="0"/>
              <a:t>không</a:t>
            </a:r>
            <a:r>
              <a:rPr lang="en-US" dirty="0" smtClean="0"/>
              <a:t> </a:t>
            </a:r>
            <a:r>
              <a:rPr lang="en-US" dirty="0" err="1" smtClean="0"/>
              <a:t>có</a:t>
            </a:r>
            <a:r>
              <a:rPr lang="en-US" dirty="0" smtClean="0"/>
              <a:t> </a:t>
            </a:r>
            <a:r>
              <a:rPr lang="en-US" dirty="0" err="1" smtClean="0"/>
              <a:t>vòi,không</a:t>
            </a:r>
            <a:r>
              <a:rPr lang="en-US" dirty="0" smtClean="0"/>
              <a:t> </a:t>
            </a:r>
            <a:r>
              <a:rPr lang="en-US" dirty="0" err="1" smtClean="0"/>
              <a:t>có</a:t>
            </a:r>
            <a:r>
              <a:rPr lang="en-US" dirty="0" smtClean="0"/>
              <a:t> </a:t>
            </a:r>
            <a:r>
              <a:rPr lang="en-US" dirty="0" err="1" smtClean="0"/>
              <a:t>ngà</a:t>
            </a:r>
            <a:endParaRPr lang="en-US" dirty="0"/>
          </a:p>
        </p:txBody>
      </p:sp>
      <p:sp>
        <p:nvSpPr>
          <p:cNvPr id="11" name="Rounded Rectangular Callout 10"/>
          <p:cNvSpPr/>
          <p:nvPr/>
        </p:nvSpPr>
        <p:spPr>
          <a:xfrm>
            <a:off x="4574990" y="152400"/>
            <a:ext cx="1368610" cy="1219200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Khỉ</a:t>
            </a:r>
            <a:r>
              <a:rPr lang="en-US" dirty="0" smtClean="0"/>
              <a:t> </a:t>
            </a:r>
            <a:r>
              <a:rPr lang="en-US" dirty="0" err="1" smtClean="0"/>
              <a:t>nhỏ</a:t>
            </a:r>
            <a:r>
              <a:rPr lang="en-US" dirty="0" smtClean="0"/>
              <a:t> </a:t>
            </a:r>
            <a:r>
              <a:rPr lang="en-US" dirty="0" err="1" smtClean="0"/>
              <a:t>bé,nhanh</a:t>
            </a:r>
            <a:r>
              <a:rPr lang="en-US" dirty="0" smtClean="0"/>
              <a:t> </a:t>
            </a:r>
            <a:r>
              <a:rPr lang="en-US" dirty="0" err="1" smtClean="0"/>
              <a:t>nhẹn,ăn</a:t>
            </a:r>
            <a:r>
              <a:rPr lang="en-US" dirty="0" smtClean="0"/>
              <a:t> </a:t>
            </a:r>
            <a:r>
              <a:rPr lang="en-US" dirty="0" err="1" smtClean="0"/>
              <a:t>chuối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525157755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37" name="Rectangle 21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305800" cy="5668962"/>
          </a:xfrm>
        </p:spPr>
        <p:txBody>
          <a:bodyPr/>
          <a:lstStyle/>
          <a:p>
            <a:pPr eaLnBrk="1" hangingPunct="1"/>
            <a:r>
              <a:rPr lang="en-US" b="1" u="sng" dirty="0" err="1" smtClean="0">
                <a:solidFill>
                  <a:srgbClr val="FF00FF"/>
                </a:solidFill>
              </a:rPr>
              <a:t>Mở</a:t>
            </a:r>
            <a:r>
              <a:rPr lang="en-US" b="1" u="sng" dirty="0" smtClean="0">
                <a:solidFill>
                  <a:srgbClr val="FF00FF"/>
                </a:solidFill>
              </a:rPr>
              <a:t> </a:t>
            </a:r>
            <a:r>
              <a:rPr lang="en-US" b="1" u="sng" dirty="0" err="1" smtClean="0">
                <a:solidFill>
                  <a:srgbClr val="FF00FF"/>
                </a:solidFill>
              </a:rPr>
              <a:t>rộng</a:t>
            </a:r>
            <a:r>
              <a:rPr lang="en-US" b="1" u="sng" dirty="0" smtClean="0">
                <a:solidFill>
                  <a:srgbClr val="FF00FF"/>
                </a:solidFill>
              </a:rPr>
              <a:t/>
            </a:r>
            <a:br>
              <a:rPr lang="en-US" b="1" u="sng" dirty="0" smtClean="0">
                <a:solidFill>
                  <a:srgbClr val="FF00FF"/>
                </a:solidFill>
              </a:rPr>
            </a:br>
            <a:r>
              <a:rPr lang="en-US" b="1" u="sng" dirty="0" smtClean="0">
                <a:solidFill>
                  <a:srgbClr val="FF00FF"/>
                </a:solidFill>
              </a:rPr>
              <a:t/>
            </a:r>
            <a:br>
              <a:rPr lang="en-US" b="1" u="sng" dirty="0" smtClean="0">
                <a:solidFill>
                  <a:srgbClr val="FF00FF"/>
                </a:solidFill>
              </a:rPr>
            </a:br>
            <a:endParaRPr lang="en-US" dirty="0" smtClean="0"/>
          </a:p>
        </p:txBody>
      </p:sp>
      <p:pic>
        <p:nvPicPr>
          <p:cNvPr id="4100" name="Picture 13" descr="D:\TRANH ANH\anh dep\4593.gif"/>
          <p:cNvPicPr>
            <a:picLocks noChangeAspect="1" noChangeArrowheads="1" noCrop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991100"/>
            <a:ext cx="523875" cy="186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1" name="Picture 13" descr="D:\TRANH ANH\anh dep\4593.gif"/>
          <p:cNvPicPr>
            <a:picLocks noChangeAspect="1" noChangeArrowheads="1" noCrop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276600"/>
            <a:ext cx="523875" cy="186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2" name="Picture 13" descr="D:\TRANH ANH\anh dep\4593.gif"/>
          <p:cNvPicPr>
            <a:picLocks noChangeAspect="1" noChangeArrowheads="1" noCrop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00200"/>
            <a:ext cx="523875" cy="186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3" name="Picture 13" descr="D:\TRANH ANH\anh dep\4593.gif"/>
          <p:cNvPicPr>
            <a:picLocks noChangeAspect="1" noChangeArrowheads="1" noCrop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23875" cy="186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4" name="Picture 13" descr="D:\TRANH ANH\anh dep\4593.gif"/>
          <p:cNvPicPr>
            <a:picLocks noChangeAspect="1" noChangeArrowheads="1" noCrop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3186112" y="5662613"/>
            <a:ext cx="523875" cy="186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5" name="Picture 13" descr="D:\TRANH ANH\anh dep\4593.gif"/>
          <p:cNvPicPr>
            <a:picLocks noChangeAspect="1" noChangeArrowheads="1" noCrop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281112" y="5662613"/>
            <a:ext cx="523875" cy="186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6" name="Picture 30" descr="671691"/>
          <p:cNvPicPr>
            <a:picLocks noChangeAspect="1" noChangeArrowheads="1" noCrop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57805">
            <a:off x="538583" y="5253550"/>
            <a:ext cx="1248884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7" name="Picture 31" descr="671691"/>
          <p:cNvPicPr>
            <a:picLocks noChangeAspect="1" noChangeArrowheads="1" noCrop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762000" y="-228600"/>
            <a:ext cx="7620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8" name="Picture 32" descr="671691"/>
          <p:cNvPicPr>
            <a:picLocks noChangeAspect="1" noChangeArrowheads="1" noCrop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2171700" y="-419100"/>
            <a:ext cx="6858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13" descr="D:\TRANH ANH\anh dep\4593.gif"/>
          <p:cNvPicPr>
            <a:picLocks noChangeAspect="1" noChangeArrowheads="1" noCrop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20125" y="1866900"/>
            <a:ext cx="523875" cy="209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13" descr="D:\TRANH ANH\anh dep\4593.gif"/>
          <p:cNvPicPr>
            <a:picLocks noChangeAspect="1" noChangeArrowheads="1" noCrop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42911" y="245305"/>
            <a:ext cx="523875" cy="186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13" descr="D:\TRANH ANH\anh dep\4593.gif"/>
          <p:cNvPicPr>
            <a:picLocks noChangeAspect="1" noChangeArrowheads="1" noCrop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49784" y="3962400"/>
            <a:ext cx="523875" cy="21514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13" descr="D:\TRANH ANH\anh dep\4593.gif"/>
          <p:cNvPicPr>
            <a:picLocks noChangeAspect="1" noChangeArrowheads="1" noCrop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619251">
            <a:off x="7946466" y="5662612"/>
            <a:ext cx="523875" cy="186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13" descr="D:\TRANH ANH\anh dep\4593.gif"/>
          <p:cNvPicPr>
            <a:picLocks noChangeAspect="1" noChangeArrowheads="1" noCrop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5610975" y="5164488"/>
            <a:ext cx="523875" cy="2754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Picture 32" descr="671691"/>
          <p:cNvPicPr>
            <a:picLocks noChangeAspect="1" noChangeArrowheads="1" noCrop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400168">
            <a:off x="7519348" y="-411679"/>
            <a:ext cx="6858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Picture 32" descr="671691"/>
          <p:cNvPicPr>
            <a:picLocks noChangeAspect="1" noChangeArrowheads="1" noCrop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5925428">
            <a:off x="5957927" y="-419100"/>
            <a:ext cx="6858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Picture 32" descr="671691"/>
          <p:cNvPicPr>
            <a:picLocks noChangeAspect="1" noChangeArrowheads="1" noCrop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019688">
            <a:off x="7090583" y="4979357"/>
            <a:ext cx="1304793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" name="Picture 9" descr="Picturebupbe2"/>
          <p:cNvPicPr>
            <a:picLocks noChangeAspect="1" noChangeArrowheads="1" noCrop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1889" y="4793468"/>
            <a:ext cx="1647825" cy="20100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" name="Picture 39" descr="hiwa"/>
          <p:cNvPicPr>
            <a:picLocks noChangeAspect="1" noChangeArrowheads="1" noCrop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258763" y="1100138"/>
            <a:ext cx="1752600" cy="2024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114200952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2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2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9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3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7" name="Picture 3" descr="C:\Users\bich ngoc\Documents\tegiac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0"/>
            <a:ext cx="4572000" cy="68580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bich ngoc\Documents\huou3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572000" cy="68580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401615848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 descr="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0"/>
            <a:ext cx="4571999" cy="662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 descr="C:\Users\bich ngoc\Documents\soc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724400" cy="68580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177872896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ao Cougar growl and snarlanimals043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37" name="Rectangle 21"/>
          <p:cNvSpPr>
            <a:spLocks noGrp="1" noChangeArrowheads="1"/>
          </p:cNvSpPr>
          <p:nvPr>
            <p:ph type="title"/>
          </p:nvPr>
        </p:nvSpPr>
        <p:spPr>
          <a:xfrm>
            <a:off x="505921" y="289719"/>
            <a:ext cx="8305800" cy="5668962"/>
          </a:xfrm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HĐ3: </a:t>
            </a:r>
            <a:r>
              <a:rPr lang="en-US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thúc</a:t>
            </a: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Trò</a:t>
            </a: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1:Nhìn </a:t>
            </a:r>
            <a:r>
              <a:rPr lang="en-US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đoán</a:t>
            </a: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tên</a:t>
            </a: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Trò</a:t>
            </a: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1: Ai </a:t>
            </a:r>
            <a:r>
              <a:rPr lang="en-US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giỏi</a:t>
            </a: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b="1" dirty="0" smtClean="0">
                <a:solidFill>
                  <a:srgbClr val="002060"/>
                </a:solidFill>
              </a:rPr>
              <a:t/>
            </a:r>
            <a:br>
              <a:rPr lang="en-US" b="1" dirty="0" smtClean="0">
                <a:solidFill>
                  <a:srgbClr val="002060"/>
                </a:solidFill>
              </a:rPr>
            </a:br>
            <a:r>
              <a:rPr lang="en-US" b="1" u="sng" dirty="0" smtClean="0">
                <a:solidFill>
                  <a:srgbClr val="FF00FF"/>
                </a:solidFill>
              </a:rPr>
              <a:t/>
            </a:r>
            <a:br>
              <a:rPr lang="en-US" b="1" u="sng" dirty="0" smtClean="0">
                <a:solidFill>
                  <a:srgbClr val="FF00FF"/>
                </a:solidFill>
              </a:rPr>
            </a:br>
            <a:r>
              <a:rPr lang="en-US" b="1" u="sng" dirty="0" smtClean="0">
                <a:solidFill>
                  <a:srgbClr val="FF00FF"/>
                </a:solidFill>
              </a:rPr>
              <a:t/>
            </a:r>
            <a:br>
              <a:rPr lang="en-US" b="1" u="sng" dirty="0" smtClean="0">
                <a:solidFill>
                  <a:srgbClr val="FF00FF"/>
                </a:solidFill>
              </a:rPr>
            </a:br>
            <a:endParaRPr lang="en-US" dirty="0" smtClean="0"/>
          </a:p>
        </p:txBody>
      </p:sp>
      <p:pic>
        <p:nvPicPr>
          <p:cNvPr id="4100" name="Picture 13" descr="D:\TRANH ANH\anh dep\4593.gif"/>
          <p:cNvPicPr>
            <a:picLocks noChangeAspect="1" noChangeArrowheads="1" noCrop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991100"/>
            <a:ext cx="523875" cy="186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1" name="Picture 13" descr="D:\TRANH ANH\anh dep\4593.gif"/>
          <p:cNvPicPr>
            <a:picLocks noChangeAspect="1" noChangeArrowheads="1" noCrop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276600"/>
            <a:ext cx="523875" cy="186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2" name="Picture 13" descr="D:\TRANH ANH\anh dep\4593.gif"/>
          <p:cNvPicPr>
            <a:picLocks noChangeAspect="1" noChangeArrowheads="1" noCrop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00200"/>
            <a:ext cx="523875" cy="186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3" name="Picture 13" descr="D:\TRANH ANH\anh dep\4593.gif"/>
          <p:cNvPicPr>
            <a:picLocks noChangeAspect="1" noChangeArrowheads="1" noCrop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23875" cy="186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4" name="Picture 13" descr="D:\TRANH ANH\anh dep\4593.gif"/>
          <p:cNvPicPr>
            <a:picLocks noChangeAspect="1" noChangeArrowheads="1" noCrop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3186112" y="5662613"/>
            <a:ext cx="523875" cy="186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5" name="Picture 13" descr="D:\TRANH ANH\anh dep\4593.gif"/>
          <p:cNvPicPr>
            <a:picLocks noChangeAspect="1" noChangeArrowheads="1" noCrop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281112" y="5662613"/>
            <a:ext cx="523875" cy="186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6" name="Picture 30" descr="671691"/>
          <p:cNvPicPr>
            <a:picLocks noChangeAspect="1" noChangeArrowheads="1" noCrop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57805">
            <a:off x="538583" y="5253550"/>
            <a:ext cx="1248884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7" name="Picture 31" descr="671691"/>
          <p:cNvPicPr>
            <a:picLocks noChangeAspect="1" noChangeArrowheads="1" noCrop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762000" y="-228600"/>
            <a:ext cx="7620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8" name="Picture 32" descr="671691"/>
          <p:cNvPicPr>
            <a:picLocks noChangeAspect="1" noChangeArrowheads="1" noCrop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2171700" y="-419100"/>
            <a:ext cx="6858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13" descr="D:\TRANH ANH\anh dep\4593.gif"/>
          <p:cNvPicPr>
            <a:picLocks noChangeAspect="1" noChangeArrowheads="1" noCrop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20125" y="1866900"/>
            <a:ext cx="523875" cy="209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13" descr="D:\TRANH ANH\anh dep\4593.gif"/>
          <p:cNvPicPr>
            <a:picLocks noChangeAspect="1" noChangeArrowheads="1" noCrop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42911" y="245305"/>
            <a:ext cx="523875" cy="186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13" descr="D:\TRANH ANH\anh dep\4593.gif"/>
          <p:cNvPicPr>
            <a:picLocks noChangeAspect="1" noChangeArrowheads="1" noCrop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49784" y="3962400"/>
            <a:ext cx="523875" cy="21514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13" descr="D:\TRANH ANH\anh dep\4593.gif"/>
          <p:cNvPicPr>
            <a:picLocks noChangeAspect="1" noChangeArrowheads="1" noCrop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619251">
            <a:off x="7946466" y="5662612"/>
            <a:ext cx="523875" cy="186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13" descr="D:\TRANH ANH\anh dep\4593.gif"/>
          <p:cNvPicPr>
            <a:picLocks noChangeAspect="1" noChangeArrowheads="1" noCrop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5610975" y="5164488"/>
            <a:ext cx="523875" cy="2754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Picture 32" descr="671691"/>
          <p:cNvPicPr>
            <a:picLocks noChangeAspect="1" noChangeArrowheads="1" noCrop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400168">
            <a:off x="7519348" y="-411679"/>
            <a:ext cx="6858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Picture 32" descr="671691"/>
          <p:cNvPicPr>
            <a:picLocks noChangeAspect="1" noChangeArrowheads="1" noCrop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5925428">
            <a:off x="5957927" y="-419100"/>
            <a:ext cx="6858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Picture 32" descr="671691"/>
          <p:cNvPicPr>
            <a:picLocks noChangeAspect="1" noChangeArrowheads="1" noCrop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019688">
            <a:off x="7090583" y="4979357"/>
            <a:ext cx="1304793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" name="Picture 9" descr="Picturebupbe2"/>
          <p:cNvPicPr>
            <a:picLocks noChangeAspect="1" noChangeArrowheads="1" noCrop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1889" y="4793468"/>
            <a:ext cx="1647825" cy="20100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do ban - mau giao - Copy.mp3">
            <a:hlinkClick r:id="" action="ppaction://media"/>
          </p:cNvPr>
          <p:cNvPicPr>
            <a:picLocks noChangeAspect="1"/>
          </p:cNvPicPr>
          <p:nvPr>
            <a:audioFile r:link="rId1"/>
            <p:extLst>
              <p:ext uri="{DAA4B4D4-6D71-4841-9C94-3DE7FCFB9230}">
                <p14:media xmlns="" xmlns:p14="http://schemas.microsoft.com/office/powerpoint/2010/main" r:link="rId7"/>
              </p:ext>
            </p:extLst>
          </p:nvPr>
        </p:nvPicPr>
        <p:blipFill>
          <a:blip r:embed="rId8" cstate="print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33300677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2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2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9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4" dur="66504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audio>
              <p:cMediaNode vol="80000">
                <p:cTn id="15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  <p:bldLst>
      <p:bldP spid="923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3" descr="D:\lop C3\tải xuống (9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3"/>
          <p:cNvSpPr/>
          <p:nvPr/>
        </p:nvSpPr>
        <p:spPr>
          <a:xfrm>
            <a:off x="834442" y="2967335"/>
            <a:ext cx="7475123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5400" b="1" spc="50" dirty="0">
                <a:ln w="0"/>
                <a:solidFill>
                  <a:schemeClr val="accent6">
                    <a:lumMod val="75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Xin </a:t>
            </a:r>
            <a:r>
              <a:rPr lang="en-US" sz="5400" b="1" spc="50" dirty="0" err="1">
                <a:ln w="0"/>
                <a:solidFill>
                  <a:schemeClr val="accent6">
                    <a:lumMod val="75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chào</a:t>
            </a:r>
            <a:r>
              <a:rPr lang="en-US" sz="5400" b="1" spc="50" dirty="0">
                <a:ln w="0"/>
                <a:solidFill>
                  <a:schemeClr val="accent6">
                    <a:lumMod val="75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spc="50" dirty="0" err="1">
                <a:ln w="0"/>
                <a:solidFill>
                  <a:schemeClr val="accent6">
                    <a:lumMod val="75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5400" b="1" spc="50" dirty="0">
                <a:ln w="0"/>
                <a:solidFill>
                  <a:schemeClr val="accent6">
                    <a:lumMod val="75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spc="50" dirty="0" err="1">
                <a:ln w="0"/>
                <a:solidFill>
                  <a:schemeClr val="accent6">
                    <a:lumMod val="75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hẹn</a:t>
            </a:r>
            <a:r>
              <a:rPr lang="en-US" sz="5400" b="1" spc="50" dirty="0">
                <a:ln w="0"/>
                <a:solidFill>
                  <a:schemeClr val="accent6">
                    <a:lumMod val="75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spc="50" dirty="0" err="1">
                <a:ln w="0"/>
                <a:solidFill>
                  <a:schemeClr val="accent6">
                    <a:lumMod val="75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gặp</a:t>
            </a:r>
            <a:r>
              <a:rPr lang="en-US" sz="5400" b="1" spc="50" dirty="0">
                <a:ln w="0"/>
                <a:solidFill>
                  <a:schemeClr val="accent6">
                    <a:lumMod val="75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spc="50" dirty="0" err="1">
                <a:ln w="0"/>
                <a:solidFill>
                  <a:schemeClr val="accent6">
                    <a:lumMod val="75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5400" b="1" spc="50" dirty="0">
                <a:ln w="0"/>
                <a:solidFill>
                  <a:schemeClr val="accent6">
                    <a:lumMod val="75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D:\lop C3\fe52d0e3c1d9e6fad58f1854d4b66d9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563" y="0"/>
            <a:ext cx="9088437" cy="708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:\lop C3\fe52d0e3c1d9e6fad58f1854d4b66d9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563" y="0"/>
            <a:ext cx="9088437" cy="708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/>
          <p:nvPr/>
        </p:nvSpPr>
        <p:spPr>
          <a:xfrm>
            <a:off x="1905000" y="609600"/>
            <a:ext cx="5486400" cy="861774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endParaRPr lang="en-US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en-US" sz="1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0099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UBND QUẬN LONG BIÊN</a:t>
            </a:r>
          </a:p>
          <a:p>
            <a:pPr algn="ctr">
              <a:defRPr/>
            </a:pPr>
            <a:r>
              <a:rPr lang="en-US" sz="1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0099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 TRƯỜNG MẦM NON TUỔI HOA</a:t>
            </a:r>
          </a:p>
        </p:txBody>
      </p:sp>
      <p:pic>
        <p:nvPicPr>
          <p:cNvPr id="4" name="Picture 3" descr="C:\Users\minh\Contacts\Downloads\Documents\Desktop\logo_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33800" y="1676400"/>
            <a:ext cx="18288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3" name="Rectangle 4"/>
          <p:cNvSpPr>
            <a:spLocks noChangeArrowheads="1"/>
          </p:cNvSpPr>
          <p:nvPr/>
        </p:nvSpPr>
        <p:spPr bwMode="auto">
          <a:xfrm>
            <a:off x="762000" y="3048000"/>
            <a:ext cx="7491413" cy="1138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sz="2800" b="1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40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KHÁM PHÁ XÃ HỘI</a:t>
            </a:r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2743200" y="4114800"/>
            <a:ext cx="6096000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tài:Khám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phá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rừng</a:t>
            </a:r>
            <a:endParaRPr lang="en-US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bé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C1</a:t>
            </a:r>
            <a:endParaRPr lang="en-US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viên:Trịnh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Thanh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Hiền</a:t>
            </a:r>
            <a:endParaRPr lang="en-US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endParaRPr lang="en-US" sz="3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endParaRPr lang="en-US" sz="3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2830513" y="6096000"/>
            <a:ext cx="265271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32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0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20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học : 2022- 2023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6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9" dur="2000"/>
                                        <p:tgtEl>
                                          <p:spTgt spid="20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2" dur="2000"/>
                                        <p:tgtEl>
                                          <p:spTgt spid="20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5" dur="2000"/>
                                        <p:tgtEl>
                                          <p:spTgt spid="20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30" dur="2000"/>
                                        <p:tgtEl>
                                          <p:spTgt spid="20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F:\nam hoc 21-22\hinhnen\images (26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0" y="2301875"/>
            <a:ext cx="91440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343150" lvl="4" indent="-514350"/>
            <a:r>
              <a:rPr 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Arial" charset="0"/>
              </a:rPr>
              <a:t>    1.</a:t>
            </a:r>
            <a:r>
              <a:rPr lang="vi-VN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Arial" charset="0"/>
              </a:rPr>
              <a:t>Ổn định tổ chức, gây hứng thú:</a:t>
            </a:r>
          </a:p>
          <a:p>
            <a:pPr marL="514350" indent="-514350"/>
            <a:r>
              <a:rPr 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Arial" charset="0"/>
              </a:rPr>
              <a:t>                          </a:t>
            </a:r>
            <a:r>
              <a:rPr lang="vi-VN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Arial" charset="0"/>
              </a:rPr>
              <a:t>- Cô và trẻ hát bài hát: “</a:t>
            </a:r>
            <a:r>
              <a:rPr 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Arial" charset="0"/>
              </a:rPr>
              <a:t>Cháu yêu cô chú công nhân</a:t>
            </a:r>
            <a:r>
              <a:rPr lang="vi-VN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Arial" charset="0"/>
              </a:rPr>
              <a:t>”</a:t>
            </a:r>
            <a:endParaRPr lang="en-US" sz="28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  <a:sym typeface="Arial" charset="0"/>
            </a:endParaRPr>
          </a:p>
          <a:p>
            <a:pPr marL="514350" indent="-514350"/>
            <a:endParaRPr lang="vi-VN" sz="28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  <a:sym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D:\lop C3\image_cr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76200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9" name="Rectangle 2"/>
          <p:cNvSpPr>
            <a:spLocks noChangeArrowheads="1"/>
          </p:cNvSpPr>
          <p:nvPr/>
        </p:nvSpPr>
        <p:spPr bwMode="auto">
          <a:xfrm>
            <a:off x="1981200" y="609600"/>
            <a:ext cx="5410200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2.Phương </a:t>
            </a:r>
            <a:r>
              <a:rPr lang="en-US" sz="32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pháp,hình</a:t>
            </a:r>
            <a:r>
              <a:rPr lang="en-US" sz="3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3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tổ</a:t>
            </a:r>
            <a:r>
              <a:rPr lang="en-US" sz="3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chức</a:t>
            </a:r>
            <a:endParaRPr lang="en-US" sz="3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Khám</a:t>
            </a:r>
            <a:r>
              <a:rPr lang="en-US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phá</a:t>
            </a:r>
            <a:r>
              <a:rPr lang="en-US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sz="3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sống</a:t>
            </a:r>
            <a:r>
              <a:rPr lang="en-US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rừng</a:t>
            </a:r>
            <a:r>
              <a:rPr lang="en-US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.</a:t>
            </a:r>
            <a:endParaRPr lang="en-US" sz="3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1"/>
            <a:ext cx="7772400" cy="314325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800600"/>
            <a:ext cx="6400800" cy="1524000"/>
          </a:xfrm>
        </p:spPr>
        <p:txBody>
          <a:bodyPr>
            <a:normAutofit/>
          </a:bodyPr>
          <a:lstStyle/>
          <a:p>
            <a:r>
              <a:rPr lang="en-US" sz="8800" b="1" dirty="0" smtClean="0">
                <a:solidFill>
                  <a:srgbClr val="C00000"/>
                </a:solidFill>
              </a:rPr>
              <a:t>Con </a:t>
            </a:r>
            <a:r>
              <a:rPr lang="en-US" sz="8800" b="1" dirty="0" err="1" smtClean="0">
                <a:solidFill>
                  <a:srgbClr val="C00000"/>
                </a:solidFill>
              </a:rPr>
              <a:t>voi</a:t>
            </a:r>
            <a:endParaRPr lang="en-US" sz="8800" b="1" dirty="0">
              <a:solidFill>
                <a:srgbClr val="C00000"/>
              </a:solidFill>
            </a:endParaRPr>
          </a:p>
        </p:txBody>
      </p:sp>
      <p:pic>
        <p:nvPicPr>
          <p:cNvPr id="7" name="Picture 2" descr="voi ro copy.gif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2209800" y="685800"/>
            <a:ext cx="4305300" cy="42041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4" descr="duoi voi.gif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430123">
            <a:off x="6164277" y="1518134"/>
            <a:ext cx="339560" cy="1891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Down Arrow 12"/>
          <p:cNvSpPr/>
          <p:nvPr/>
        </p:nvSpPr>
        <p:spPr>
          <a:xfrm flipH="1">
            <a:off x="3315493" y="0"/>
            <a:ext cx="45719" cy="990600"/>
          </a:xfrm>
          <a:prstGeom prst="downArrow">
            <a:avLst/>
          </a:prstGeom>
          <a:ln>
            <a:solidFill>
              <a:srgbClr val="C0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1181100" y="304800"/>
            <a:ext cx="2057399" cy="1295399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H="1">
            <a:off x="4114800" y="228600"/>
            <a:ext cx="762000" cy="1066800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V="1">
            <a:off x="0" y="4114800"/>
            <a:ext cx="3124200" cy="914400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H="1">
            <a:off x="5181600" y="76200"/>
            <a:ext cx="1333500" cy="13716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H="1">
            <a:off x="4114800" y="952499"/>
            <a:ext cx="5029200" cy="2552701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H="1">
            <a:off x="6781800" y="2228849"/>
            <a:ext cx="2514600" cy="742951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152400" y="1752600"/>
            <a:ext cx="2514600" cy="847724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0" y="2600324"/>
            <a:ext cx="2895600" cy="727570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131433537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3" grpId="0" animBg="1"/>
      <p:bldP spid="13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bich ngoc\Documents\voia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4000" cy="685799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1087201497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bich ngoc\Documents\voi xiec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3999" cy="685799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114653228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1"/>
            <a:ext cx="7772400" cy="329565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181600"/>
            <a:ext cx="6400800" cy="1676400"/>
          </a:xfrm>
        </p:spPr>
        <p:txBody>
          <a:bodyPr>
            <a:normAutofit/>
          </a:bodyPr>
          <a:lstStyle/>
          <a:p>
            <a:r>
              <a:rPr lang="en-US" sz="8800" b="1" dirty="0" smtClean="0">
                <a:solidFill>
                  <a:srgbClr val="C00000"/>
                </a:solidFill>
              </a:rPr>
              <a:t>Con </a:t>
            </a:r>
            <a:r>
              <a:rPr lang="en-US" sz="8800" b="1" dirty="0" err="1" smtClean="0">
                <a:solidFill>
                  <a:srgbClr val="C00000"/>
                </a:solidFill>
              </a:rPr>
              <a:t>khỉ</a:t>
            </a:r>
            <a:endParaRPr lang="en-US" sz="8800" b="1" dirty="0">
              <a:solidFill>
                <a:srgbClr val="C00000"/>
              </a:solidFill>
            </a:endParaRPr>
          </a:p>
        </p:txBody>
      </p:sp>
      <p:pic>
        <p:nvPicPr>
          <p:cNvPr id="4" name="Picture 5" descr="UL0002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Straight Arrow Connector 5"/>
          <p:cNvCxnSpPr/>
          <p:nvPr/>
        </p:nvCxnSpPr>
        <p:spPr>
          <a:xfrm flipH="1">
            <a:off x="5029200" y="228600"/>
            <a:ext cx="2057400" cy="457200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1676400" y="0"/>
            <a:ext cx="1600200" cy="990600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2971800" y="0"/>
            <a:ext cx="1295400" cy="990600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H="1">
            <a:off x="4800600" y="685800"/>
            <a:ext cx="3352800" cy="533400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H="1" flipV="1">
            <a:off x="5029200" y="1409700"/>
            <a:ext cx="3352800" cy="76200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381000" y="457200"/>
            <a:ext cx="1828800" cy="1371600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H="1">
            <a:off x="6057900" y="2209800"/>
            <a:ext cx="2552700" cy="381000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H="1">
            <a:off x="6934200" y="2971800"/>
            <a:ext cx="1676400" cy="76200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H="1">
            <a:off x="6477000" y="3657600"/>
            <a:ext cx="2133600" cy="685800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228600" y="952500"/>
            <a:ext cx="1066800" cy="3390900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498056421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317</TotalTime>
  <Words>136</Words>
  <Application>Microsoft Office PowerPoint</Application>
  <PresentationFormat>On-screen Show (4:3)</PresentationFormat>
  <Paragraphs>29</Paragraphs>
  <Slides>19</Slides>
  <Notes>0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So sánh  Sự giống và khác nhau của voi – khỉ</vt:lpstr>
      <vt:lpstr>Slide 13</vt:lpstr>
      <vt:lpstr>Slide 14</vt:lpstr>
      <vt:lpstr>Mở rộng  </vt:lpstr>
      <vt:lpstr>Slide 16</vt:lpstr>
      <vt:lpstr>Slide 17</vt:lpstr>
      <vt:lpstr>HĐ3: Kết thúc         -Trò chơi 1:Nhìn hình đoán tên - Trò chơi 1: Ai giỏi nhất   </vt:lpstr>
      <vt:lpstr>Slide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bich ngoc</dc:creator>
  <cp:lastModifiedBy>minh</cp:lastModifiedBy>
  <cp:revision>32</cp:revision>
  <dcterms:created xsi:type="dcterms:W3CDTF">2013-12-07T08:37:31Z</dcterms:created>
  <dcterms:modified xsi:type="dcterms:W3CDTF">2022-12-18T13:45:57Z</dcterms:modified>
</cp:coreProperties>
</file>