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80" r:id="rId7"/>
    <p:sldId id="265" r:id="rId8"/>
    <p:sldId id="267" r:id="rId9"/>
    <p:sldId id="268" r:id="rId10"/>
    <p:sldId id="269" r:id="rId11"/>
    <p:sldId id="271" r:id="rId12"/>
    <p:sldId id="281" r:id="rId13"/>
    <p:sldId id="270" r:id="rId14"/>
    <p:sldId id="272" r:id="rId15"/>
    <p:sldId id="274" r:id="rId16"/>
    <p:sldId id="273" r:id="rId17"/>
    <p:sldId id="277" r:id="rId18"/>
    <p:sldId id="275" r:id="rId19"/>
    <p:sldId id="276" r:id="rId20"/>
    <p:sldId id="279" r:id="rId21"/>
  </p:sldIdLst>
  <p:sldSz cx="12192000" cy="6858000"/>
  <p:notesSz cx="7103745" cy="1023429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5208"/>
    <a:srgbClr val="000000"/>
    <a:srgbClr val="FD3001"/>
    <a:srgbClr val="F80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GIF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5.png"/><Relationship Id="rId3" Type="http://schemas.microsoft.com/office/2007/relationships/media" Target="file:///D:\B&#224;i%20d&#7841;y\Kh&#225;m%20ph&#225;%20t&#237;nh%20ch&#7845;t%20c&#7911;a%20n&#432;&#7899;c\t&#224;i%20nguy&#234;n\N&#432;&#7899;c%20h&#242;a%20tan%20m&#7897;t%20s&#7889;%20ch&#7845;t.mpg" TargetMode="External"/><Relationship Id="rId2" Type="http://schemas.openxmlformats.org/officeDocument/2006/relationships/video" Target="file:///D:\B&#224;i%20d&#7841;y\Kh&#225;m%20ph&#225;%20t&#237;nh%20ch&#7845;t%20c&#7911;a%20n&#432;&#7899;c\t&#224;i%20nguy&#234;n\N&#432;&#7899;c%20h&#242;a%20tan%20m&#7897;t%20s&#7889;%20ch&#7845;t.mpg" TargetMode="Externa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6.png"/><Relationship Id="rId3" Type="http://schemas.microsoft.com/office/2007/relationships/media" Target="file:///D:\B&#224;i%20d&#7841;y\Kh&#225;m%20ph&#225;%20t&#237;nh%20ch&#7845;t%20c&#7911;a%20n&#432;&#7899;c\t&#224;i%20nguy&#234;n\N&#432;&#7899;c%20c&#243;%20th&#7875;%20&#273;&#7893;i%20m&#224;u.mpg" TargetMode="External"/><Relationship Id="rId2" Type="http://schemas.openxmlformats.org/officeDocument/2006/relationships/video" Target="file:///D:\B&#224;i%20d&#7841;y\Kh&#225;m%20ph&#225;%20t&#237;nh%20ch&#7845;t%20c&#7911;a%20n&#432;&#7899;c\t&#224;i%20nguy&#234;n\N&#432;&#7899;c%20c&#243;%20th&#7875;%20&#273;&#7893;i%20m&#224;u.mpg" TargetMode="Externa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7.png"/><Relationship Id="rId3" Type="http://schemas.microsoft.com/office/2007/relationships/media" Target="file:///D:\B&#224;i%20d&#7841;y\Kh&#225;m%20ph&#225;%20t&#237;nh%20ch&#7845;t%20c&#7911;a%20n&#432;&#7899;c\t&#224;i%20nguy&#234;n\B&#7885;t%20bi&#7875;n%20h&#250;t%20n&#432;&#7899;c.mpg" TargetMode="External"/><Relationship Id="rId2" Type="http://schemas.openxmlformats.org/officeDocument/2006/relationships/video" Target="file:///D:\B&#224;i%20d&#7841;y\Kh&#225;m%20ph&#225;%20t&#237;nh%20ch&#7845;t%20c&#7911;a%20n&#432;&#7899;c\t&#224;i%20nguy&#234;n\B&#7885;t%20bi&#7875;n%20h&#250;t%20n&#432;&#7899;c.mpg" TargetMode="Externa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8.png"/><Relationship Id="rId3" Type="http://schemas.microsoft.com/office/2007/relationships/media" Target="file:///D:\B&#224;i%20d&#7841;y\Kh&#225;m%20ph&#225;%20t&#237;nh%20ch&#7845;t%20c&#7911;a%20n&#432;&#7899;c\t&#224;i%20nguy&#234;n\N&#432;&#7899;c%20b&#7889;c%20h&#417;i%20khi%20&#273;un%20s&#244;i.mpg" TargetMode="External"/><Relationship Id="rId2" Type="http://schemas.openxmlformats.org/officeDocument/2006/relationships/video" Target="file:///D:\B&#224;i%20d&#7841;y\Kh&#225;m%20ph&#225;%20t&#237;nh%20ch&#7845;t%20c&#7911;a%20n&#432;&#7899;c\t&#224;i%20nguy&#234;n\N&#432;&#7899;c%20b&#7889;c%20h&#417;i%20khi%20&#273;un%20s&#244;i.mpg" TargetMode="External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9.png"/><Relationship Id="rId3" Type="http://schemas.microsoft.com/office/2007/relationships/media" Target="file:///D:\B&#224;i%20d&#7841;y\Kh&#225;m%20ph&#225;%20t&#237;nh%20ch&#7845;t%20c&#7911;a%20n&#432;&#7899;c\t&#224;i%20nguy&#234;n\How%20to%20make%20ice.mpg" TargetMode="External"/><Relationship Id="rId2" Type="http://schemas.openxmlformats.org/officeDocument/2006/relationships/video" Target="file:///D:\B&#224;i%20d&#7841;y\Kh&#225;m%20ph&#225;%20t&#237;nh%20ch&#7845;t%20c&#7911;a%20n&#432;&#7899;c\t&#224;i%20nguy&#234;n\How%20to%20make%20ice.mpg" TargetMode="Externa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microsoft.com/office/2007/relationships/media" Target="file:///D:\B&#224;i%20d&#7841;y\Kh&#225;m%20ph&#225;%20t&#237;nh%20ch&#7845;t%20c&#7911;a%20n&#432;&#7899;c\t&#224;i%20nguy&#234;n\ChoToiDiLamMuaVoi-VA-2601962.mp3" TargetMode="External"/><Relationship Id="rId2" Type="http://schemas.openxmlformats.org/officeDocument/2006/relationships/audio" Target="file:///D:\B&#224;i%20d&#7841;y\Kh&#225;m%20ph&#225;%20t&#237;nh%20ch&#7845;t%20c&#7911;a%20n&#432;&#7899;c\t&#224;i%20nguy&#234;n\ChoToiDiLamMuaVoi-VA-2601962.mp3" TargetMode="Externa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microsoft.com/office/2007/relationships/media" Target="file:///D:\B&#224;i%20d&#7841;y\Kh&#225;m%20ph&#225;%20t&#237;nh%20ch&#7845;t%20c&#7911;a%20n&#432;&#7899;c\t&#224;i%20nguy&#234;n\VuiDenTruong-XuanMai_1%20l&#7847;n.mp3" TargetMode="External"/><Relationship Id="rId2" Type="http://schemas.openxmlformats.org/officeDocument/2006/relationships/audio" Target="file:///D:\B&#224;i%20d&#7841;y\Kh&#225;m%20ph&#225;%20t&#237;nh%20ch&#7845;t%20c&#7911;a%20n&#432;&#7899;c\t&#224;i%20nguy&#234;n\VuiDenTruong-XuanMai_1%20l&#7847;n.mp3" TargetMode="Externa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GIF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0.pn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GIF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6" name="Picture 4" descr="909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970" y="0"/>
            <a:ext cx="1226439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WordArt 2"/>
          <p:cNvSpPr>
            <a:spLocks noTextEdit="1"/>
          </p:cNvSpPr>
          <p:nvPr/>
        </p:nvSpPr>
        <p:spPr>
          <a:xfrm>
            <a:off x="3040380" y="209550"/>
            <a:ext cx="6167755" cy="8070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algn="ctr" eaLnBrk="0" hangingPunct="0"/>
            <a:r>
              <a:rPr lang="en-US" sz="3600">
                <a:solidFill>
                  <a:schemeClr val="tx1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PHÒNG GIÁO DỤC QUẬN LONG BIÊN</a:t>
            </a:r>
            <a:endParaRPr lang="en-US" sz="3600">
              <a:solidFill>
                <a:schemeClr val="tx1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hangingPunct="0"/>
            <a:r>
              <a:rPr lang="en-US" sz="3600">
                <a:solidFill>
                  <a:schemeClr val="tx1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TRƯỜNG MẦM NON VIỆT HƯNG</a:t>
            </a:r>
            <a:endParaRPr lang="en-US" sz="3600">
              <a:solidFill>
                <a:schemeClr val="tx1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6" name="WordArt 19"/>
          <p:cNvSpPr>
            <a:spLocks noTextEdit="1"/>
          </p:cNvSpPr>
          <p:nvPr/>
        </p:nvSpPr>
        <p:spPr>
          <a:xfrm>
            <a:off x="2369185" y="1296670"/>
            <a:ext cx="7942580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1905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KHÁM PHÁ KHOA HỌC</a:t>
            </a:r>
            <a:endParaRPr lang="en-US" sz="3600">
              <a:ln w="1905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5" name="Text Box 18"/>
          <p:cNvSpPr txBox="1"/>
          <p:nvPr/>
        </p:nvSpPr>
        <p:spPr>
          <a:xfrm>
            <a:off x="4389120" y="4064000"/>
            <a:ext cx="4913630" cy="2122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2400" b="1" dirty="0">
                <a:solidFill>
                  <a:schemeClr val="tx1"/>
                </a:solidFill>
                <a:uFillTx/>
                <a:latin typeface="Arial" panose="020B0604020202020204" pitchFamily="34" charset="0"/>
                <a:sym typeface="+mn-ea"/>
              </a:rPr>
              <a:t>Lứa tuổi: Mẫu giáo nh</a:t>
            </a:r>
            <a:r>
              <a:rPr lang="en-US" sz="2400" b="1" dirty="0">
                <a:solidFill>
                  <a:schemeClr val="tx1"/>
                </a:solidFill>
                <a:uFillTx/>
                <a:latin typeface="Arial" panose="020B0604020202020204" pitchFamily="34" charset="0"/>
                <a:sym typeface="+mn-ea"/>
              </a:rPr>
              <a:t>ỡ</a:t>
            </a:r>
            <a:endParaRPr lang="en-US" sz="2400" b="1" dirty="0">
              <a:solidFill>
                <a:schemeClr val="tx1"/>
              </a:solidFill>
              <a:uFillTx/>
              <a:latin typeface="Arial" panose="020B0604020202020204" pitchFamily="34" charset="0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tx1"/>
                </a:solidFill>
                <a:uFillTx/>
                <a:latin typeface="Arial" panose="020B0604020202020204" pitchFamily="34" charset="0"/>
                <a:sym typeface="+mn-ea"/>
              </a:rPr>
              <a:t>Số trẻ: 20 - 25 trẻ</a:t>
            </a:r>
            <a:endParaRPr lang="en-US" sz="2400" b="1" dirty="0">
              <a:solidFill>
                <a:schemeClr val="tx1"/>
              </a:solidFill>
              <a:uFillTx/>
              <a:latin typeface="Arial" panose="020B0604020202020204" pitchFamily="34" charset="0"/>
              <a:sym typeface="+mn-ea"/>
            </a:endParaRPr>
          </a:p>
          <a:p>
            <a:pPr>
              <a:spcBef>
                <a:spcPct val="50000"/>
              </a:spcBef>
            </a:pPr>
            <a:r>
              <a:rPr sz="2400" b="1" dirty="0">
                <a:solidFill>
                  <a:schemeClr val="tx1"/>
                </a:solidFill>
                <a:uFillTx/>
                <a:latin typeface="Arial" panose="020B0604020202020204" pitchFamily="34" charset="0"/>
              </a:rPr>
              <a:t>Thời gian: 2</a:t>
            </a:r>
            <a:r>
              <a:rPr lang="en-US" sz="2400" b="1" dirty="0">
                <a:solidFill>
                  <a:schemeClr val="tx1"/>
                </a:solidFill>
                <a:uFillTx/>
                <a:latin typeface="Arial" panose="020B0604020202020204" pitchFamily="34" charset="0"/>
              </a:rPr>
              <a:t>5</a:t>
            </a:r>
            <a:r>
              <a:rPr sz="2400" b="1" dirty="0">
                <a:solidFill>
                  <a:schemeClr val="tx1"/>
                </a:solidFill>
                <a:uFillTx/>
                <a:latin typeface="Arial" panose="020B0604020202020204" pitchFamily="34" charset="0"/>
              </a:rPr>
              <a:t>-</a:t>
            </a:r>
            <a:r>
              <a:rPr lang="en-US" sz="2400" b="1" dirty="0">
                <a:solidFill>
                  <a:schemeClr val="tx1"/>
                </a:solidFill>
                <a:uFillTx/>
                <a:latin typeface="Arial" panose="020B0604020202020204" pitchFamily="34" charset="0"/>
              </a:rPr>
              <a:t>30</a:t>
            </a:r>
            <a:r>
              <a:rPr sz="2400" b="1" dirty="0">
                <a:solidFill>
                  <a:schemeClr val="tx1"/>
                </a:solidFill>
                <a:uFillTx/>
                <a:latin typeface="Arial" panose="020B0604020202020204" pitchFamily="34" charset="0"/>
              </a:rPr>
              <a:t> phút</a:t>
            </a:r>
            <a:endParaRPr sz="2400" b="1" dirty="0">
              <a:solidFill>
                <a:schemeClr val="tx1"/>
              </a:solidFill>
              <a:uFillTx/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sz="2400" b="1" dirty="0">
                <a:solidFill>
                  <a:schemeClr val="tx1"/>
                </a:solidFill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Giáo viê</a:t>
            </a:r>
            <a:r>
              <a:rPr lang="en-US" sz="2400" b="1" dirty="0">
                <a:solidFill>
                  <a:schemeClr val="tx1"/>
                </a:solidFill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sz="2400" b="1" dirty="0">
                <a:solidFill>
                  <a:schemeClr val="tx1"/>
                </a:solidFill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: Nguyễn T</a:t>
            </a:r>
            <a:r>
              <a:rPr lang="en-US" sz="2400" b="1" dirty="0">
                <a:solidFill>
                  <a:schemeClr val="tx1"/>
                </a:solidFill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hục Anh</a:t>
            </a:r>
            <a:endParaRPr lang="en-US" sz="2400" b="1" dirty="0">
              <a:solidFill>
                <a:schemeClr val="tx1"/>
              </a:solidFill>
              <a:uFillTx/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18"/>
          <p:cNvSpPr txBox="1"/>
          <p:nvPr/>
        </p:nvSpPr>
        <p:spPr>
          <a:xfrm>
            <a:off x="4673600" y="6328410"/>
            <a:ext cx="34074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2017 -2018</a:t>
            </a:r>
            <a:endParaRPr lang="en-US" sz="2400" b="1" dirty="0">
              <a:solidFill>
                <a:schemeClr val="tx1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8"/>
          <p:cNvSpPr txBox="1"/>
          <p:nvPr/>
        </p:nvSpPr>
        <p:spPr>
          <a:xfrm>
            <a:off x="2628900" y="2498090"/>
            <a:ext cx="7319010" cy="1291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sz="2400" b="1" dirty="0">
                <a:solidFill>
                  <a:srgbClr val="000000"/>
                </a:solidFill>
                <a:uFillTx/>
                <a:latin typeface="Arial" panose="020B0604020202020204" pitchFamily="34" charset="0"/>
                <a:sym typeface="+mn-ea"/>
              </a:rPr>
              <a:t>Đề tài : </a:t>
            </a:r>
            <a:endParaRPr sz="2400" b="1" dirty="0">
              <a:solidFill>
                <a:srgbClr val="000000"/>
              </a:solidFill>
              <a:uFillTx/>
              <a:latin typeface="Arial" panose="020B0604020202020204" pitchFamily="34" charset="0"/>
              <a:sym typeface="+mn-ea"/>
            </a:endParaRPr>
          </a:p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uFillTx/>
                <a:latin typeface=".VnArialH" panose="020B7200000000000000" charset="0"/>
                <a:cs typeface="Times New Roman" panose="02020603050405020304" pitchFamily="18" charset="0"/>
              </a:rPr>
              <a:t>mỘT SỐ TÍNH CHẤT CỦA NƯỚC</a:t>
            </a:r>
            <a:endParaRPr lang="en-US" sz="3600" b="1" dirty="0">
              <a:solidFill>
                <a:srgbClr val="FF0000"/>
              </a:solidFill>
              <a:uFillTx/>
              <a:latin typeface=".VnArialH" panose="020B7200000000000000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1" name="Picture 4" descr="909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0" y="0"/>
            <a:ext cx="1224470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10" descr="MMAG00261_000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10" y="2590800"/>
            <a:ext cx="2828925" cy="3973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AutoShape 7"/>
          <p:cNvSpPr/>
          <p:nvPr/>
        </p:nvSpPr>
        <p:spPr>
          <a:xfrm>
            <a:off x="2392680" y="444500"/>
            <a:ext cx="9561195" cy="1857375"/>
          </a:xfrm>
          <a:prstGeom prst="wedgeEllipseCallout">
            <a:avLst>
              <a:gd name="adj1" fmla="val -49856"/>
              <a:gd name="adj2" fmla="val 148912"/>
            </a:avLst>
          </a:prstGeom>
          <a:solidFill>
            <a:srgbClr val="00FF00"/>
          </a:solidFill>
          <a:ln w="9525" cap="flat" cmpd="sng">
            <a:solidFill>
              <a:srgbClr val="CC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/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Trải nghiệm tìm hiểu một số tính chất của nước</a:t>
            </a:r>
            <a:endParaRPr lang="en-US" sz="44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778885" y="3607435"/>
            <a:ext cx="746379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3200" b="1">
                <a:solidFill>
                  <a:srgbClr val="000000"/>
                </a:solidFill>
                <a:uFillTx/>
              </a:rPr>
              <a:t>* HĐ 1: Quan sát, ngửi nước. Múc nước bằng tay.</a:t>
            </a:r>
            <a:endParaRPr lang="en-US" sz="3200" b="1">
              <a:solidFill>
                <a:srgbClr val="000000"/>
              </a:solidFill>
              <a:uFillTx/>
            </a:endParaRPr>
          </a:p>
          <a:p>
            <a:pPr algn="just"/>
            <a:r>
              <a:rPr lang="en-US" sz="3200" b="1">
                <a:solidFill>
                  <a:srgbClr val="000000"/>
                </a:solidFill>
                <a:uFillTx/>
              </a:rPr>
              <a:t>* HĐ 2: Múc nước đổ vào bình chứa nước.</a:t>
            </a:r>
            <a:endParaRPr lang="en-US" sz="3200" b="1">
              <a:solidFill>
                <a:srgbClr val="000000"/>
              </a:solidFill>
              <a:uFillTx/>
            </a:endParaRPr>
          </a:p>
          <a:p>
            <a:pPr algn="just"/>
            <a:r>
              <a:rPr lang="en-US" sz="3200" b="1">
                <a:solidFill>
                  <a:srgbClr val="000000"/>
                </a:solidFill>
                <a:uFillTx/>
              </a:rPr>
              <a:t>* HĐ 3: Pha đường, muối vào nước.</a:t>
            </a:r>
            <a:endParaRPr lang="en-US" sz="3200" b="1">
              <a:solidFill>
                <a:srgbClr val="000000"/>
              </a:solidFill>
              <a:uFillTx/>
            </a:endParaRPr>
          </a:p>
          <a:p>
            <a:pPr algn="just"/>
            <a:r>
              <a:rPr lang="en-US" sz="3200" b="1">
                <a:solidFill>
                  <a:srgbClr val="000000"/>
                </a:solidFill>
                <a:uFillTx/>
              </a:rPr>
              <a:t>* HĐ 4: Pha màu vào nước.</a:t>
            </a:r>
            <a:endParaRPr lang="en-US" sz="3200" b="1">
              <a:solidFill>
                <a:srgbClr val="000000"/>
              </a:solidFill>
              <a:uFillTx/>
            </a:endParaRPr>
          </a:p>
          <a:p>
            <a:pPr algn="just"/>
            <a:r>
              <a:rPr lang="en-US" sz="3200" b="1">
                <a:solidFill>
                  <a:srgbClr val="000000"/>
                </a:solidFill>
                <a:uFillTx/>
              </a:rPr>
              <a:t>* HĐ 5: Thấm nước</a:t>
            </a:r>
            <a:endParaRPr lang="en-US" sz="3200" b="1">
              <a:solidFill>
                <a:srgbClr val="000000"/>
              </a:solidFill>
              <a:uFillTx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4" descr="909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0" y="0"/>
            <a:ext cx="1224470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 descr="waterhand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470" y="52705"/>
            <a:ext cx="6506210" cy="5569585"/>
          </a:xfrm>
          <a:prstGeom prst="rect">
            <a:avLst/>
          </a:prstGeom>
        </p:spPr>
      </p:pic>
      <p:sp>
        <p:nvSpPr>
          <p:cNvPr id="6147" name="Text Box 5"/>
          <p:cNvSpPr txBox="1"/>
          <p:nvPr/>
        </p:nvSpPr>
        <p:spPr>
          <a:xfrm>
            <a:off x="2688590" y="5847715"/>
            <a:ext cx="6602730" cy="92202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000000"/>
                </a:solidFill>
                <a:uFillTx/>
                <a:latin typeface="Arial" panose="020B0604020202020204" pitchFamily="34" charset="0"/>
              </a:rPr>
              <a:t>Nước là chất lỏng</a:t>
            </a:r>
            <a:endParaRPr lang="en-US" sz="5400" b="1" dirty="0">
              <a:solidFill>
                <a:srgbClr val="000000"/>
              </a:solidFill>
              <a:uFillTx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4" descr="909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0" y="0"/>
            <a:ext cx="1224470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Text Box 5"/>
          <p:cNvSpPr txBox="1"/>
          <p:nvPr/>
        </p:nvSpPr>
        <p:spPr>
          <a:xfrm>
            <a:off x="756285" y="6252845"/>
            <a:ext cx="10445115" cy="58356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uFillTx/>
                <a:latin typeface="Arial" panose="020B0604020202020204" pitchFamily="34" charset="0"/>
              </a:rPr>
              <a:t>Nước trong suốt, không màu, không mùi, không vị</a:t>
            </a:r>
            <a:endParaRPr lang="en-US" sz="3200" b="1" dirty="0">
              <a:solidFill>
                <a:srgbClr val="000000"/>
              </a:solidFill>
              <a:uFillTx/>
              <a:latin typeface="Arial" panose="020B0604020202020204" pitchFamily="34" charset="0"/>
            </a:endParaRPr>
          </a:p>
        </p:txBody>
      </p:sp>
      <p:pic>
        <p:nvPicPr>
          <p:cNvPr id="4" name="Picture 3" descr="s-5077eee90c77ee6e7657f0010cd2a0a934e548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70" y="124460"/>
            <a:ext cx="11353800" cy="59372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4" descr="909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0" y="0"/>
            <a:ext cx="1224470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Text Box 5"/>
          <p:cNvSpPr txBox="1"/>
          <p:nvPr/>
        </p:nvSpPr>
        <p:spPr>
          <a:xfrm>
            <a:off x="1530985" y="5867400"/>
            <a:ext cx="9462135" cy="70675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000000"/>
                </a:solidFill>
                <a:uFillTx/>
                <a:latin typeface="Arial" panose="020B0604020202020204" pitchFamily="34" charset="0"/>
              </a:rPr>
              <a:t>Nước có hình dạng của vật chứa nó </a:t>
            </a:r>
            <a:endParaRPr lang="en-US" sz="4000" b="1" dirty="0">
              <a:solidFill>
                <a:srgbClr val="000000"/>
              </a:solidFill>
              <a:uFillTx/>
              <a:latin typeface="Arial" panose="020B0604020202020204" pitchFamily="34" charset="0"/>
            </a:endParaRPr>
          </a:p>
        </p:txBody>
      </p:sp>
      <p:pic>
        <p:nvPicPr>
          <p:cNvPr id="4" name="Picture 3" descr="water-bottl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130" y="166370"/>
            <a:ext cx="7292340" cy="56038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4" descr="909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0" y="0"/>
            <a:ext cx="1224470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Text Box 5"/>
          <p:cNvSpPr txBox="1"/>
          <p:nvPr/>
        </p:nvSpPr>
        <p:spPr>
          <a:xfrm>
            <a:off x="2482850" y="6216650"/>
            <a:ext cx="7066915" cy="58356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uFillTx/>
                <a:latin typeface="Arial" panose="020B0604020202020204" pitchFamily="34" charset="0"/>
              </a:rPr>
              <a:t>Nước có thể hòa tan 1 số chất </a:t>
            </a:r>
            <a:endParaRPr lang="en-US" sz="3200" b="1" dirty="0">
              <a:solidFill>
                <a:srgbClr val="000000"/>
              </a:solidFill>
              <a:uFillTx/>
              <a:latin typeface="Arial" panose="020B0604020202020204" pitchFamily="34" charset="0"/>
            </a:endParaRPr>
          </a:p>
        </p:txBody>
      </p:sp>
      <p:pic>
        <p:nvPicPr>
          <p:cNvPr id="2" name="Nước hòa tan một số chất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0840" y="12700"/>
            <a:ext cx="11375390" cy="6216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4" descr="909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0" y="0"/>
            <a:ext cx="1224470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Text Box 5"/>
          <p:cNvSpPr txBox="1"/>
          <p:nvPr/>
        </p:nvSpPr>
        <p:spPr>
          <a:xfrm>
            <a:off x="3998595" y="6132830"/>
            <a:ext cx="4309745" cy="70675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uFillTx/>
                <a:latin typeface="Arial" panose="020B0604020202020204" pitchFamily="34" charset="0"/>
              </a:rPr>
              <a:t>Nước có thể đổi màu</a:t>
            </a:r>
            <a:r>
              <a:rPr lang="en-US" sz="4000" b="1" dirty="0">
                <a:solidFill>
                  <a:srgbClr val="000000"/>
                </a:solidFill>
                <a:uFillTx/>
                <a:latin typeface="Arial" panose="020B0604020202020204" pitchFamily="34" charset="0"/>
              </a:rPr>
              <a:t> </a:t>
            </a:r>
            <a:endParaRPr lang="en-US" sz="4000" b="1" dirty="0">
              <a:solidFill>
                <a:srgbClr val="000000"/>
              </a:solidFill>
              <a:uFillTx/>
              <a:latin typeface="Arial" panose="020B0604020202020204" pitchFamily="34" charset="0"/>
            </a:endParaRPr>
          </a:p>
        </p:txBody>
      </p:sp>
      <p:pic>
        <p:nvPicPr>
          <p:cNvPr id="2" name="Nước có thể đổi màu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0570" y="76200"/>
            <a:ext cx="10793095" cy="621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4" descr="909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0" y="0"/>
            <a:ext cx="1224470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Text Box 5"/>
          <p:cNvSpPr txBox="1"/>
          <p:nvPr/>
        </p:nvSpPr>
        <p:spPr>
          <a:xfrm>
            <a:off x="3998595" y="6132830"/>
            <a:ext cx="4309745" cy="70675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uFillTx/>
                <a:latin typeface="Arial" panose="020B0604020202020204" pitchFamily="34" charset="0"/>
              </a:rPr>
              <a:t>Nước dễ được thấm hút</a:t>
            </a:r>
            <a:r>
              <a:rPr lang="en-US" sz="4000" b="1" dirty="0">
                <a:solidFill>
                  <a:srgbClr val="000000"/>
                </a:solidFill>
                <a:uFillTx/>
                <a:latin typeface="Arial" panose="020B0604020202020204" pitchFamily="34" charset="0"/>
              </a:rPr>
              <a:t> </a:t>
            </a:r>
            <a:endParaRPr lang="en-US" sz="4000" b="1" dirty="0">
              <a:solidFill>
                <a:srgbClr val="000000"/>
              </a:solidFill>
              <a:uFillTx/>
              <a:latin typeface="Arial" panose="020B0604020202020204" pitchFamily="34" charset="0"/>
            </a:endParaRPr>
          </a:p>
        </p:txBody>
      </p:sp>
      <p:pic>
        <p:nvPicPr>
          <p:cNvPr id="2" name="Bọt biển hút nước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0835" y="76200"/>
            <a:ext cx="11656695" cy="6247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4" descr="909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0" y="0"/>
            <a:ext cx="1224470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Text Box 5"/>
          <p:cNvSpPr txBox="1"/>
          <p:nvPr/>
        </p:nvSpPr>
        <p:spPr>
          <a:xfrm>
            <a:off x="2720975" y="6132830"/>
            <a:ext cx="7520940" cy="70675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uFillTx/>
                <a:latin typeface="Arial" panose="020B0604020202020204" pitchFamily="34" charset="0"/>
              </a:rPr>
              <a:t>Nước bốc hơi khi đun sôi </a:t>
            </a:r>
            <a:r>
              <a:rPr lang="en-US" sz="4000" b="1" dirty="0">
                <a:solidFill>
                  <a:srgbClr val="000000"/>
                </a:solidFill>
                <a:uFillTx/>
                <a:latin typeface="Arial" panose="020B0604020202020204" pitchFamily="34" charset="0"/>
              </a:rPr>
              <a:t> </a:t>
            </a:r>
            <a:endParaRPr lang="en-US" sz="4000" b="1" dirty="0">
              <a:solidFill>
                <a:srgbClr val="000000"/>
              </a:solidFill>
              <a:uFillTx/>
              <a:latin typeface="Arial" panose="020B0604020202020204" pitchFamily="34" charset="0"/>
            </a:endParaRPr>
          </a:p>
        </p:txBody>
      </p:sp>
      <p:pic>
        <p:nvPicPr>
          <p:cNvPr id="2" name="Nước bốc hơi khi đun sôi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2600" y="101600"/>
            <a:ext cx="11530965" cy="6171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4" descr="909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0" y="0"/>
            <a:ext cx="1224470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Text Box 5"/>
          <p:cNvSpPr txBox="1"/>
          <p:nvPr/>
        </p:nvSpPr>
        <p:spPr>
          <a:xfrm>
            <a:off x="1307465" y="6132830"/>
            <a:ext cx="9872980" cy="70675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uFillTx/>
                <a:latin typeface="Arial" panose="020B0604020202020204" pitchFamily="34" charset="0"/>
              </a:rPr>
              <a:t>Nước đông cứng thành đá khi cho vào ngăn đá tủ lạnh</a:t>
            </a:r>
            <a:r>
              <a:rPr lang="en-US" sz="4000" b="1" dirty="0">
                <a:solidFill>
                  <a:srgbClr val="000000"/>
                </a:solidFill>
                <a:uFillTx/>
                <a:latin typeface="Arial" panose="020B0604020202020204" pitchFamily="34" charset="0"/>
              </a:rPr>
              <a:t> </a:t>
            </a:r>
            <a:endParaRPr lang="en-US" sz="4000" b="1" dirty="0">
              <a:solidFill>
                <a:srgbClr val="000000"/>
              </a:solidFill>
              <a:uFillTx/>
              <a:latin typeface="Arial" panose="020B0604020202020204" pitchFamily="34" charset="0"/>
            </a:endParaRPr>
          </a:p>
        </p:txBody>
      </p:sp>
      <p:pic>
        <p:nvPicPr>
          <p:cNvPr id="2" name="How to make ice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5435" y="114935"/>
            <a:ext cx="11670030" cy="6196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4" descr="909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035" y="0"/>
            <a:ext cx="1224470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5"/>
          <p:cNvSpPr txBox="1"/>
          <p:nvPr/>
        </p:nvSpPr>
        <p:spPr>
          <a:xfrm>
            <a:off x="3781425" y="453390"/>
            <a:ext cx="3904615" cy="92202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chemeClr val="bg1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5400" b="1" dirty="0">
                <a:solidFill>
                  <a:srgbClr val="000000"/>
                </a:solidFill>
                <a:uFillTx/>
                <a:latin typeface="Arial" panose="020B0604020202020204" pitchFamily="34" charset="0"/>
              </a:rPr>
              <a:t>Kết thúc</a:t>
            </a:r>
            <a:endParaRPr lang="en-US" sz="5400" b="1" dirty="0">
              <a:solidFill>
                <a:srgbClr val="000000"/>
              </a:solidFill>
              <a:uFillTx/>
              <a:latin typeface="Arial" panose="020B0604020202020204" pitchFamily="34" charset="0"/>
            </a:endParaRPr>
          </a:p>
        </p:txBody>
      </p:sp>
      <p:pic>
        <p:nvPicPr>
          <p:cNvPr id="5" name="ChoToiDiLamMuaVoi-VA-260196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86120" y="2547620"/>
            <a:ext cx="1000125" cy="1190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508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715" y="-5715"/>
            <a:ext cx="12204065" cy="6870065"/>
          </a:xfrm>
          <a:prstGeom prst="rect">
            <a:avLst/>
          </a:prstGeom>
        </p:spPr>
      </p:pic>
      <p:sp>
        <p:nvSpPr>
          <p:cNvPr id="6147" name="Text Box 5"/>
          <p:cNvSpPr txBox="1"/>
          <p:nvPr/>
        </p:nvSpPr>
        <p:spPr>
          <a:xfrm>
            <a:off x="3192145" y="537210"/>
            <a:ext cx="5708015" cy="92202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sz="5400" b="1" dirty="0">
                <a:solidFill>
                  <a:schemeClr val="bg1"/>
                </a:solidFill>
                <a:uFillTx/>
                <a:latin typeface="Arial" panose="020B0604020202020204" pitchFamily="34" charset="0"/>
              </a:rPr>
              <a:t> Ổn định tổ chức</a:t>
            </a:r>
            <a:endParaRPr lang="en-US" sz="5400" b="1" dirty="0">
              <a:solidFill>
                <a:schemeClr val="bg1"/>
              </a:solidFill>
              <a:uFillTx/>
              <a:latin typeface="Arial" panose="020B0604020202020204" pitchFamily="34" charset="0"/>
            </a:endParaRPr>
          </a:p>
        </p:txBody>
      </p:sp>
      <p:pic>
        <p:nvPicPr>
          <p:cNvPr id="4" name="VuiDenTruong-XuanMai_1 lần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86120" y="311912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79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1" name="Picture 4" descr="909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0" y="0"/>
            <a:ext cx="1224470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10" descr="MMAG00261_000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590800"/>
            <a:ext cx="2828925" cy="3973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AutoShape 7"/>
          <p:cNvSpPr/>
          <p:nvPr/>
        </p:nvSpPr>
        <p:spPr>
          <a:xfrm>
            <a:off x="3505200" y="304800"/>
            <a:ext cx="6705600" cy="1752600"/>
          </a:xfrm>
          <a:prstGeom prst="wedgeEllipseCallout">
            <a:avLst>
              <a:gd name="adj1" fmla="val -49856"/>
              <a:gd name="adj2" fmla="val 148912"/>
            </a:avLst>
          </a:prstGeom>
          <a:solidFill>
            <a:srgbClr val="00FF00"/>
          </a:solidFill>
          <a:ln w="9525" cap="flat" cmpd="sng">
            <a:solidFill>
              <a:srgbClr val="CC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/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Nước có ở khắp mọi nơi</a:t>
            </a:r>
            <a:endParaRPr lang="en-US" sz="40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AutoShape 6" descr="2Q==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8194" name="AutoShape 8" descr="2Q==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8195" name="AutoShape 10" descr="2Q==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8196" name="AutoShape 12" descr="2Q==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8197" name="AutoShape 14" descr="2Q==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8198" name="AutoShape 16" descr="2Q==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vi-VN" altLang="x-none" dirty="0">
              <a:latin typeface="Arial" panose="020B0604020202020204" pitchFamily="34" charset="0"/>
            </a:endParaRPr>
          </a:p>
        </p:txBody>
      </p:sp>
      <p:pic>
        <p:nvPicPr>
          <p:cNvPr id="9" name="Content Placeholder 8"/>
          <p:cNvPicPr>
            <a:picLocks noChangeAspect="1"/>
          </p:cNvPicPr>
          <p:nvPr>
            <p:ph sz="half" idx="4294967295"/>
          </p:nvPr>
        </p:nvPicPr>
        <p:blipFill>
          <a:blip r:embed="rId1"/>
          <a:stretch>
            <a:fillRect/>
          </a:stretch>
        </p:blipFill>
        <p:spPr>
          <a:xfrm>
            <a:off x="33020" y="-2540"/>
            <a:ext cx="5847715" cy="6863080"/>
          </a:xfrm>
          <a:prstGeom prst="rect">
            <a:avLst/>
          </a:prstGeom>
        </p:spPr>
      </p:pic>
      <p:sp>
        <p:nvSpPr>
          <p:cNvPr id="6147" name="Text Box 5"/>
          <p:cNvSpPr txBox="1"/>
          <p:nvPr/>
        </p:nvSpPr>
        <p:spPr>
          <a:xfrm>
            <a:off x="1087755" y="5879465"/>
            <a:ext cx="3447415" cy="92202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sz="5400" b="1" dirty="0">
                <a:solidFill>
                  <a:schemeClr val="bg1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FD3001"/>
                </a:solidFill>
                <a:uFillTx/>
                <a:latin typeface="Arial" panose="020B0604020202020204" pitchFamily="34" charset="0"/>
              </a:rPr>
              <a:t>Nước mưa</a:t>
            </a:r>
            <a:endParaRPr lang="en-US" sz="4400" b="1" dirty="0">
              <a:solidFill>
                <a:srgbClr val="FD3001"/>
              </a:solidFill>
              <a:uFillTx/>
              <a:latin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943600" y="-2540"/>
            <a:ext cx="6214110" cy="6863080"/>
            <a:chOff x="112" y="-20"/>
            <a:chExt cx="9238" cy="5180"/>
          </a:xfrm>
        </p:grpSpPr>
        <p:pic>
          <p:nvPicPr>
            <p:cNvPr id="8199" name="Picture 18" descr="Download?mode=photo&amp;id=45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" y="-20"/>
              <a:ext cx="9238" cy="51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00" name="Rectangle 6"/>
            <p:cNvSpPr/>
            <p:nvPr/>
          </p:nvSpPr>
          <p:spPr>
            <a:xfrm>
              <a:off x="1445" y="4116"/>
              <a:ext cx="6353" cy="75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Nước biển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AutoShape 6" descr="2Q==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8194" name="AutoShape 8" descr="2Q==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8195" name="AutoShape 10" descr="2Q==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8196" name="AutoShape 12" descr="2Q==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8197" name="AutoShape 14" descr="2Q==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8198" name="AutoShape 16" descr="2Q==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vi-VN" altLang="x-none" dirty="0">
              <a:latin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943600" y="3319145"/>
            <a:ext cx="6142355" cy="3523615"/>
            <a:chOff x="9369" y="2"/>
            <a:chExt cx="9673" cy="5158"/>
          </a:xfrm>
        </p:grpSpPr>
        <p:pic>
          <p:nvPicPr>
            <p:cNvPr id="9219" name="Picture 4" descr="ao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369" y="2"/>
              <a:ext cx="9673" cy="515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20" name="Rectangle 6"/>
            <p:cNvSpPr/>
            <p:nvPr/>
          </p:nvSpPr>
          <p:spPr>
            <a:xfrm>
              <a:off x="12090" y="4106"/>
              <a:ext cx="4367" cy="73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Nước ao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3820" y="3309620"/>
            <a:ext cx="5824220" cy="3515995"/>
            <a:chOff x="112" y="5228"/>
            <a:chExt cx="9172" cy="5537"/>
          </a:xfrm>
        </p:grpSpPr>
        <p:pic>
          <p:nvPicPr>
            <p:cNvPr id="20482" name="Picture 2" descr="10-ho-nuoc-co-canh-quan-dep-long-lay-va-ngoan-muc-nhat-the-gioi-p1_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" y="5228"/>
              <a:ext cx="9172" cy="55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43" name="Rectangle 6"/>
            <p:cNvSpPr/>
            <p:nvPr/>
          </p:nvSpPr>
          <p:spPr>
            <a:xfrm>
              <a:off x="2839" y="9767"/>
              <a:ext cx="3682" cy="99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Nước hồ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420" y="-34290"/>
            <a:ext cx="5872452" cy="3311490"/>
            <a:chOff x="9369" y="5251"/>
            <a:chExt cx="9673" cy="5523"/>
          </a:xfrm>
        </p:grpSpPr>
        <p:pic>
          <p:nvPicPr>
            <p:cNvPr id="2" name="Picture 4" descr="2_07_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69" y="5251"/>
              <a:ext cx="9673" cy="551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Rectangle 7"/>
            <p:cNvSpPr/>
            <p:nvPr/>
          </p:nvSpPr>
          <p:spPr>
            <a:xfrm>
              <a:off x="11605" y="9619"/>
              <a:ext cx="5340" cy="115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Nước sông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43600" y="-34290"/>
            <a:ext cx="6141720" cy="3503930"/>
            <a:chOff x="2318" y="1159"/>
            <a:chExt cx="8999" cy="60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18" y="1159"/>
              <a:ext cx="8999" cy="5699"/>
            </a:xfrm>
            <a:prstGeom prst="rect">
              <a:avLst/>
            </a:prstGeom>
          </p:spPr>
        </p:pic>
        <p:sp>
          <p:nvSpPr>
            <p:cNvPr id="6147" name="Text Box 5"/>
            <p:cNvSpPr txBox="1"/>
            <p:nvPr/>
          </p:nvSpPr>
          <p:spPr>
            <a:xfrm>
              <a:off x="4358" y="5580"/>
              <a:ext cx="4689" cy="157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>
              <a:spAutoFit/>
            </a:bodyPr>
            <a:p>
              <a:pPr>
                <a:spcBef>
                  <a:spcPct val="50000"/>
                </a:spcBef>
              </a:pPr>
              <a:r>
                <a:rPr lang="en-US" sz="5400" b="1" dirty="0">
                  <a:solidFill>
                    <a:schemeClr val="bg1"/>
                  </a:solidFill>
                  <a:uFillTx/>
                  <a:latin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rgbClr val="FD3001"/>
                  </a:solidFill>
                  <a:uFillTx/>
                  <a:latin typeface="Arial" panose="020B0604020202020204" pitchFamily="34" charset="0"/>
                </a:rPr>
                <a:t>Nước suối</a:t>
              </a:r>
              <a:endParaRPr lang="en-US" sz="4000" b="1" dirty="0">
                <a:solidFill>
                  <a:srgbClr val="FD3001"/>
                </a:solidFill>
                <a:uFillTx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-39370"/>
            <a:ext cx="12186285" cy="68510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100445" y="0"/>
            <a:ext cx="5981700" cy="6858000"/>
            <a:chOff x="9787" y="0"/>
            <a:chExt cx="9262" cy="108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87" y="0"/>
              <a:ext cx="9262" cy="108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40" name="Rectangle 6"/>
            <p:cNvSpPr/>
            <p:nvPr/>
          </p:nvSpPr>
          <p:spPr>
            <a:xfrm>
              <a:off x="11975" y="9275"/>
              <a:ext cx="4478" cy="15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Nước máy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925" y="-39370"/>
            <a:ext cx="5939790" cy="6857365"/>
            <a:chOff x="9096" y="13"/>
            <a:chExt cx="9354" cy="10799"/>
          </a:xfrm>
        </p:grpSpPr>
        <p:pic>
          <p:nvPicPr>
            <p:cNvPr id="10" name="Content Placeholder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96" y="13"/>
              <a:ext cx="9354" cy="10774"/>
            </a:xfrm>
            <a:prstGeom prst="rect">
              <a:avLst/>
            </a:prstGeom>
          </p:spPr>
        </p:pic>
        <p:sp>
          <p:nvSpPr>
            <p:cNvPr id="11" name="Text Box 5"/>
            <p:cNvSpPr txBox="1"/>
            <p:nvPr/>
          </p:nvSpPr>
          <p:spPr>
            <a:xfrm>
              <a:off x="11229" y="9360"/>
              <a:ext cx="5512" cy="145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>
              <a:spAutoFit/>
            </a:bodyPr>
            <a:p>
              <a:pPr>
                <a:spcBef>
                  <a:spcPct val="50000"/>
                </a:spcBef>
              </a:pPr>
              <a:r>
                <a:rPr lang="en-US" sz="5400" b="1" dirty="0">
                  <a:solidFill>
                    <a:schemeClr val="bg1"/>
                  </a:solidFill>
                  <a:uFillTx/>
                  <a:latin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rgbClr val="FD3001"/>
                  </a:solidFill>
                  <a:uFillTx/>
                  <a:latin typeface="Arial" panose="020B0604020202020204" pitchFamily="34" charset="0"/>
                </a:rPr>
                <a:t>Nước giếng</a:t>
              </a:r>
              <a:endParaRPr lang="en-US" sz="4000" b="1" dirty="0">
                <a:solidFill>
                  <a:srgbClr val="FD3001"/>
                </a:solidFill>
                <a:uFillTx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1" name="Picture 4" descr="909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0" y="0"/>
            <a:ext cx="1224470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10" descr="MMAG00261_000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590800"/>
            <a:ext cx="2828925" cy="3973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AutoShape 7"/>
          <p:cNvSpPr/>
          <p:nvPr/>
        </p:nvSpPr>
        <p:spPr>
          <a:xfrm>
            <a:off x="3505200" y="444500"/>
            <a:ext cx="6705600" cy="1666240"/>
          </a:xfrm>
          <a:prstGeom prst="wedgeEllipseCallout">
            <a:avLst>
              <a:gd name="adj1" fmla="val -49856"/>
              <a:gd name="adj2" fmla="val 148912"/>
            </a:avLst>
          </a:prstGeom>
          <a:solidFill>
            <a:srgbClr val="00FF00"/>
          </a:solidFill>
          <a:ln w="9525" cap="flat" cmpd="sng">
            <a:solidFill>
              <a:srgbClr val="CC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/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Lợi ích của nước</a:t>
            </a:r>
            <a:endParaRPr lang="en-US" sz="44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3175"/>
            <a:ext cx="12186285" cy="68510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20" y="17780"/>
            <a:ext cx="4907915" cy="3484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220" y="3741420"/>
            <a:ext cx="4986020" cy="31127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585" y="2540"/>
            <a:ext cx="4986020" cy="3500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685" y="3708400"/>
            <a:ext cx="4934585" cy="3145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-10160"/>
            <a:ext cx="12186285" cy="68510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070" y="77470"/>
            <a:ext cx="5238115" cy="33566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05" y="3578860"/>
            <a:ext cx="5266690" cy="3223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435" y="3578860"/>
            <a:ext cx="5239385" cy="32238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905" y="76835"/>
            <a:ext cx="5266690" cy="3356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799</Words>
  <Application>WPS Presentation</Application>
  <PresentationFormat>Widescreen</PresentationFormat>
  <Paragraphs>63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SimSun</vt:lpstr>
      <vt:lpstr>Wingdings</vt:lpstr>
      <vt:lpstr>Times New Roman</vt:lpstr>
      <vt:lpstr>.VnArialH</vt:lpstr>
      <vt:lpstr>Microsoft YaHei</vt:lpstr>
      <vt:lpstr/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Admin</dc:creator>
  <cp:lastModifiedBy>Admin</cp:lastModifiedBy>
  <cp:revision>17</cp:revision>
  <dcterms:created xsi:type="dcterms:W3CDTF">2017-10-21T17:44:00Z</dcterms:created>
  <dcterms:modified xsi:type="dcterms:W3CDTF">2017-10-23T17:43:09Z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1033-10.2.0.5971</vt:lpwstr>
  </property>
</Properties>
</file>