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3" r:id="rId2"/>
    <p:sldId id="304" r:id="rId3"/>
    <p:sldId id="329" r:id="rId4"/>
    <p:sldId id="330" r:id="rId5"/>
    <p:sldId id="295" r:id="rId6"/>
    <p:sldId id="334" r:id="rId7"/>
    <p:sldId id="305" r:id="rId8"/>
    <p:sldId id="306" r:id="rId9"/>
    <p:sldId id="328" r:id="rId10"/>
    <p:sldId id="336" r:id="rId11"/>
    <p:sldId id="337" r:id="rId12"/>
    <p:sldId id="332" r:id="rId13"/>
    <p:sldId id="313" r:id="rId14"/>
    <p:sldId id="314" r:id="rId15"/>
    <p:sldId id="321" r:id="rId16"/>
    <p:sldId id="322" r:id="rId17"/>
    <p:sldId id="323" r:id="rId18"/>
    <p:sldId id="324" r:id="rId19"/>
    <p:sldId id="325" r:id="rId20"/>
    <p:sldId id="302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83C3-556E-4B68-A593-0319EB38F47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BCD03-C6D0-42FC-9803-D9B0EC02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2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90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6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2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89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9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59F14-7034-4476-95A0-4AAED88AEC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0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8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9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7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8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3593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96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731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96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6295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742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274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087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280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09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15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67930B7-9427-5060-AD84-A423791EEA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171450"/>
            <a:ext cx="1266825" cy="126682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BBF62A0-B010-E843-2AA3-B262CB59DA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sv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4.sv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microsoft.com/office/2007/relationships/hdphoto" Target="../media/hdphoto1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3.wdp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973658"/>
            <a:ext cx="2019299" cy="18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590550" y="314325"/>
            <a:ext cx="1125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Ví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dụ</a:t>
            </a:r>
            <a:r>
              <a:rPr lang="en-US" sz="2400" b="1" dirty="0">
                <a:solidFill>
                  <a:prstClr val="black"/>
                </a:solidFill>
              </a:rPr>
              <a:t> 2: </a:t>
            </a:r>
            <a:r>
              <a:rPr lang="en-US" sz="2400" dirty="0">
                <a:solidFill>
                  <a:prstClr val="black"/>
                </a:solidFill>
              </a:rPr>
              <a:t>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bánh,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Ta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a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b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thức</a:t>
            </a:r>
            <a:r>
              <a:rPr lang="en-US" sz="2400" dirty="0">
                <a:solidFill>
                  <a:prstClr val="black"/>
                </a:solidFill>
              </a:rPr>
              <a:t> a + b </a:t>
            </a:r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thị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cả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hai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bạn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619125" y="1800224"/>
            <a:ext cx="11163300" cy="3228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là biểu thức có chứa hai chữ.</a:t>
            </a:r>
          </a:p>
          <a:p>
            <a:pPr lvl="0" algn="just"/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5 và b = 3 thì a + b = 5 + 3 = 8; ta nói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trị của biểu thức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với a = 5 và b = 3 là 8.</a:t>
            </a:r>
          </a:p>
          <a:p>
            <a:pPr lvl="0" algn="just"/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4 và b = 0 thì a + b = 4 + 0 = 4; ta nói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trị của biểu thức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với a = 4 và b = 0 là 4.</a:t>
            </a:r>
          </a:p>
          <a:p>
            <a:pPr lvl="0" algn="just"/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bằng số, ta tính được một giá trị của biểu thức a</a:t>
            </a:r>
            <a:r>
              <a:rPr lang="en-US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56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973658"/>
            <a:ext cx="2019299" cy="18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590550" y="314325"/>
            <a:ext cx="11258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Ví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dụ</a:t>
            </a:r>
            <a:r>
              <a:rPr lang="en-US" sz="2400" b="1" dirty="0">
                <a:solidFill>
                  <a:prstClr val="black"/>
                </a:solidFill>
              </a:rPr>
              <a:t> 3: </a:t>
            </a:r>
            <a:r>
              <a:rPr lang="en-US" sz="2400" dirty="0">
                <a:solidFill>
                  <a:prstClr val="black"/>
                </a:solidFill>
              </a:rPr>
              <a:t>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bánh,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bánh, </a:t>
            </a:r>
            <a:r>
              <a:rPr lang="en-US" sz="2400" dirty="0" err="1">
                <a:solidFill>
                  <a:prstClr val="black"/>
                </a:solidFill>
              </a:rPr>
              <a:t>Quỳnh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một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Ta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a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An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b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Hoa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chữ</a:t>
            </a:r>
            <a:r>
              <a:rPr lang="en-US" sz="2400" dirty="0">
                <a:solidFill>
                  <a:prstClr val="black"/>
                </a:solidFill>
              </a:rPr>
              <a:t> c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Quỳnh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thức</a:t>
            </a:r>
            <a:r>
              <a:rPr lang="en-US" sz="2400" dirty="0">
                <a:solidFill>
                  <a:prstClr val="black"/>
                </a:solidFill>
              </a:rPr>
              <a:t> a + b + c </a:t>
            </a:r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thị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chiếc</a:t>
            </a:r>
            <a:r>
              <a:rPr lang="en-US" sz="2400" dirty="0">
                <a:solidFill>
                  <a:prstClr val="black"/>
                </a:solidFill>
              </a:rPr>
              <a:t> bánh </a:t>
            </a:r>
            <a:r>
              <a:rPr lang="en-US" sz="2400" dirty="0" err="1">
                <a:solidFill>
                  <a:prstClr val="black"/>
                </a:solidFill>
              </a:rPr>
              <a:t>cả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bạn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mua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552450" y="2295524"/>
            <a:ext cx="11163300" cy="2686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+ c là biểu thức có chứa ba chữ.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3, b = 2 và c = 4 thì a 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+ 4 = 9; ta nói giá trị của biểu thức a + b + c với a = 3, b = 2 và c = 4 là 9.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4, b = 0 và c = 2 thì 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=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 + 2 = 6; ta nói giá trị của biểu thức a + b + c với a = 4, b = 0 và c = 2 là 6.</a:t>
            </a:r>
          </a:p>
          <a:p>
            <a:pPr lvl="0" algn="just"/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bằng số, ta tính được một giá trị của biểu thức a + b +</a:t>
            </a: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835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615056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7E72-EFD2-64A0-620D-1D8CE0DA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352425"/>
            <a:ext cx="1643063" cy="883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73F94F-C705-86D2-EE83-144F157A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404937"/>
            <a:ext cx="10477500" cy="4448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734D8F-F354-23D3-2F0E-CE84C45C877B}"/>
              </a:ext>
            </a:extLst>
          </p:cNvPr>
          <p:cNvSpPr/>
          <p:nvPr/>
        </p:nvSpPr>
        <p:spPr>
          <a:xfrm>
            <a:off x="8629650" y="1419225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CF5208-A0D6-ABEA-1B0D-ECB8CCC48CE7}"/>
              </a:ext>
            </a:extLst>
          </p:cNvPr>
          <p:cNvSpPr/>
          <p:nvPr/>
        </p:nvSpPr>
        <p:spPr>
          <a:xfrm>
            <a:off x="10287000" y="2276475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473AD7-C477-3A62-3A1F-6D0B4CD2F0BA}"/>
              </a:ext>
            </a:extLst>
          </p:cNvPr>
          <p:cNvSpPr/>
          <p:nvPr/>
        </p:nvSpPr>
        <p:spPr>
          <a:xfrm>
            <a:off x="10296525" y="3162300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0FBAF9-A059-4A0B-F915-F9F67E7596B7}"/>
              </a:ext>
            </a:extLst>
          </p:cNvPr>
          <p:cNvSpPr/>
          <p:nvPr/>
        </p:nvSpPr>
        <p:spPr>
          <a:xfrm>
            <a:off x="10277475" y="4000500"/>
            <a:ext cx="7524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9989B4-D1B1-39AF-8327-38085591D1A6}"/>
              </a:ext>
            </a:extLst>
          </p:cNvPr>
          <p:cNvSpPr/>
          <p:nvPr/>
        </p:nvSpPr>
        <p:spPr>
          <a:xfrm>
            <a:off x="10420350" y="4857750"/>
            <a:ext cx="828675" cy="781050"/>
          </a:xfrm>
          <a:prstGeom prst="roundRect">
            <a:avLst/>
          </a:prstGeom>
          <a:ln w="28575">
            <a:solidFill>
              <a:srgbClr val="D321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785252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9DEC0-27D0-F6DD-06B0-EA8DE2B2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428625"/>
            <a:ext cx="8601075" cy="895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A87A8-1247-58A1-5481-5FBFD80DDC1A}"/>
              </a:ext>
            </a:extLst>
          </p:cNvPr>
          <p:cNvSpPr txBox="1"/>
          <p:nvPr/>
        </p:nvSpPr>
        <p:spPr>
          <a:xfrm>
            <a:off x="1781175" y="457200"/>
            <a:ext cx="7029450" cy="379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300000"/>
              </a:lnSpc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a) m = 5, n = 7, p = 8</a:t>
            </a:r>
          </a:p>
          <a:p>
            <a:pPr algn="just" latinLnBrk="0">
              <a:lnSpc>
                <a:spcPct val="300000"/>
              </a:lnSpc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b) m = 10, n = 13, p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4BAB0-E7ED-4D7F-A62F-1FFBE3A4FC7C}"/>
              </a:ext>
            </a:extLst>
          </p:cNvPr>
          <p:cNvSpPr txBox="1"/>
          <p:nvPr/>
        </p:nvSpPr>
        <p:spPr>
          <a:xfrm>
            <a:off x="1952625" y="2390775"/>
            <a:ext cx="90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 Nếu m = 5, n = 7, p = 8 thì m + n – p 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                                             = 5 + 7 – 8 = 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C81C6-2C18-2510-0D73-FE505613DE95}"/>
              </a:ext>
            </a:extLst>
          </p:cNvPr>
          <p:cNvSpPr txBox="1"/>
          <p:nvPr/>
        </p:nvSpPr>
        <p:spPr>
          <a:xfrm>
            <a:off x="2047875" y="4305300"/>
            <a:ext cx="90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 Nếu m = 10, n = 13, p = 20 thì m + n – p 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                                              = 10 + 13 – 20 = 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AD62059-1432-44F0-88B0-98864C10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Vận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4238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x 25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 = 4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8729318D-3707-43B0-B844-3D48480B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/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3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 + 5) x 6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>
            <a:extLst>
              <a:ext uri="{FF2B5EF4-FFF2-40B4-BE49-F238E27FC236}">
                <a16:creationId xmlns:a16="http://schemas.microsoft.com/office/drawing/2014/main" id="{33695CAA-34E2-4409-90B8-18B22B59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37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+ 6 x 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4F3F344-1F1D-44B7-BDC7-617498226F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>
            <a:extLst>
              <a:ext uri="{FF2B5EF4-FFF2-40B4-BE49-F238E27FC236}">
                <a16:creationId xmlns:a16="http://schemas.microsoft.com/office/drawing/2014/main" id="{9A7537C8-9B32-4A02-A8AC-71D2ACB3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CCD62D07-00A9-4DCE-82D5-DF1D5A19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7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7286625" y="4848225"/>
            <a:ext cx="2514600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717707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 tròn các số hạng đến hàng chục rồi ước lượng kết quả của tổng sau: 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66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+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34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6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BD5B721-231B-460E-9F1A-0F17BE7A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>
            <a:extLst>
              <a:ext uri="{FF2B5EF4-FFF2-40B4-BE49-F238E27FC236}">
                <a16:creationId xmlns:a16="http://schemas.microsoft.com/office/drawing/2014/main" id="{2A0765DF-0AFA-42AC-BF53-C66359AF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>
            <a:extLst>
              <a:ext uri="{FF2B5EF4-FFF2-40B4-BE49-F238E27FC236}">
                <a16:creationId xmlns:a16="http://schemas.microsoft.com/office/drawing/2014/main" id="{D84E0D7F-5197-4078-84C9-1B28DBA1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6FDB00-925A-44DC-A688-CEDA23F8EE57}"/>
              </a:ext>
            </a:extLst>
          </p:cNvPr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07A9C4A-0D24-4BB5-8B3E-665A65D9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BDD726-EED1-436E-BECF-AB89F7F9A23D}"/>
                </a:ext>
              </a:extLst>
            </p:cNvPr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90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206CB-244C-4014-845F-21F3E177D6CD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3F3510-19DC-4E6F-AC92-25CDDCAF0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DB9E85-1791-42B8-A4C5-85B430EDA962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415311-7AF6-4601-AD92-8E4BD284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68D061-4095-4E5C-ABF3-167123824145}"/>
              </a:ext>
            </a:extLst>
          </p:cNvPr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B04AB0-CDC0-47D7-841B-FB979E4E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6C9A26-4E86-435F-9D7A-4F6D17EBE1C1}"/>
              </a:ext>
            </a:extLst>
          </p:cNvPr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ACBED9-671A-47CB-A68F-10611A62B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F840DF-9342-4311-9EF4-E85E0F16B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55" y="760046"/>
            <a:ext cx="520033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8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 uiExpand="1" build="p"/>
      <p:bldP spid="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A4D02C-108E-472B-8D3C-4675DF8E5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6619874" y="4124325"/>
            <a:ext cx="26003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673892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 tròn các số hạng đến hàng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trăm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rồi ước lượng kết quả của tổng sau: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278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+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6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7753350" y="4533900"/>
            <a:ext cx="322897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5 000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697363"/>
              <a:ext cx="40469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Làm tròn các số hạng đến hàng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nghìn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rồi ước lượng kết quả của tổng sau: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626 + 1 170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8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4689EA-DC31-D024-5F3A-5CCC7FB2F749}"/>
              </a:ext>
            </a:extLst>
          </p:cNvPr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>
              <a:extLst>
                <a:ext uri="{FF2B5EF4-FFF2-40B4-BE49-F238E27FC236}">
                  <a16:creationId xmlns:a16="http://schemas.microsoft.com/office/drawing/2014/main" id="{609AD9A9-57C7-4C07-B0B5-A60DC95F0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/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4D1D58D3-0F1F-4118-8A44-AE920424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>
            <a:extLst>
              <a:ext uri="{FF2B5EF4-FFF2-40B4-BE49-F238E27FC236}">
                <a16:creationId xmlns:a16="http://schemas.microsoft.com/office/drawing/2014/main" id="{8FE2C808-65B7-4457-B6A4-5B4CECF9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60E72E4-2C46-4922-9775-48861F279D84}"/>
              </a:ext>
            </a:extLst>
          </p:cNvPr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8D0D00-3F68-466C-98F1-D87F9033C754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C063CD-9CF7-494D-B084-D05FC2DAF308}"/>
                </a:ext>
              </a:extLst>
            </p:cNvPr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52EFC5D-A99B-E09E-89B7-5C4F3EC24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7356" y="1387535"/>
            <a:ext cx="10120237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2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263D8D0-4ADB-EA34-1F2A-E375EC1DF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6EA59168-3DEB-08C1-AC9E-5A1554C1230F}"/>
              </a:ext>
            </a:extLst>
          </p:cNvPr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2D362-374E-16B0-2EBE-433F0233CADA}"/>
              </a:ext>
            </a:extLst>
          </p:cNvPr>
          <p:cNvSpPr txBox="1"/>
          <p:nvPr/>
        </p:nvSpPr>
        <p:spPr>
          <a:xfrm>
            <a:off x="1963602" y="2056608"/>
            <a:ext cx="7523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</a:rPr>
              <a:t>Nhận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biết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biểu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thức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có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chứa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>
                <a:solidFill>
                  <a:prstClr val="black"/>
                </a:solidFill>
              </a:rPr>
              <a:t> (có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chứa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một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hai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hoặc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).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</a:rPr>
              <a:t>Biết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tính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trị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biểu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thức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khi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thay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chữ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bằng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cụ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thể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</a:rPr>
              <a:t>Vận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dụng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kiến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thức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đã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giải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quyết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một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huống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gắn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với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thực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tế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D2409D9D-A3DA-E003-F738-ECB3E0B7BD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9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1EFC1C3B-88AF-4F84-B2A7-B740BBE7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76845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C7F4F-97F4-36FB-85C6-C33380B97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361950"/>
            <a:ext cx="1068705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39FEDE-D887-D27C-EC55-BF7ABFB1D1E5}"/>
              </a:ext>
            </a:extLst>
          </p:cNvPr>
          <p:cNvSpPr/>
          <p:nvPr/>
        </p:nvSpPr>
        <p:spPr>
          <a:xfrm>
            <a:off x="1362073" y="5219700"/>
            <a:ext cx="9886951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sẽ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mua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chiếc</a:t>
            </a:r>
            <a:r>
              <a:rPr lang="en-US" sz="3200" b="1" dirty="0">
                <a:solidFill>
                  <a:srgbClr val="002060"/>
                </a:solidFill>
              </a:rPr>
              <a:t> bánh?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12659-BD55-62A9-3D02-86A1D5E9817C}"/>
              </a:ext>
            </a:extLst>
          </p:cNvPr>
          <p:cNvSpPr/>
          <p:nvPr/>
        </p:nvSpPr>
        <p:spPr>
          <a:xfrm>
            <a:off x="1343023" y="5019674"/>
            <a:ext cx="9886951" cy="13239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rgbClr val="002060"/>
                </a:solidFill>
              </a:rPr>
              <a:t>Có cách nào để chỉ số chiếc bánh mà bạn nữ mua khi ta chưa biết con số cụ thể hay không?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973658"/>
            <a:ext cx="2019299" cy="18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590550" y="314325"/>
            <a:ext cx="11258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Ví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dụ</a:t>
            </a:r>
            <a:r>
              <a:rPr lang="en-US" sz="2800" b="1" dirty="0">
                <a:solidFill>
                  <a:prstClr val="black"/>
                </a:solidFill>
              </a:rPr>
              <a:t> 1: </a:t>
            </a:r>
            <a:r>
              <a:rPr lang="en-US" sz="2800" dirty="0">
                <a:solidFill>
                  <a:prstClr val="black"/>
                </a:solidFill>
              </a:rPr>
              <a:t>An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 3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bánh,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nghĩ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Ta </a:t>
            </a:r>
            <a:r>
              <a:rPr lang="en-US" sz="2800" dirty="0" err="1">
                <a:solidFill>
                  <a:prstClr val="black"/>
                </a:solidFill>
              </a:rPr>
              <a:t>dùng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để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chỉ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 </a:t>
            </a:r>
            <a:r>
              <a:rPr lang="en-US" sz="2800" dirty="0" err="1">
                <a:solidFill>
                  <a:prstClr val="black"/>
                </a:solidFill>
              </a:rPr>
              <a:t>mà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800" dirty="0" err="1">
                <a:solidFill>
                  <a:prstClr val="black"/>
                </a:solidFill>
              </a:rPr>
              <a:t>Biểu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thức</a:t>
            </a:r>
            <a:r>
              <a:rPr lang="en-US" sz="2800" dirty="0">
                <a:solidFill>
                  <a:prstClr val="black"/>
                </a:solidFill>
              </a:rPr>
              <a:t> 3 + a </a:t>
            </a:r>
            <a:r>
              <a:rPr lang="en-US" sz="2800" dirty="0" err="1">
                <a:solidFill>
                  <a:prstClr val="black"/>
                </a:solidFill>
              </a:rPr>
              <a:t>biểu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thị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chiếc</a:t>
            </a:r>
            <a:r>
              <a:rPr lang="en-US" sz="2800" dirty="0">
                <a:solidFill>
                  <a:prstClr val="black"/>
                </a:solidFill>
              </a:rPr>
              <a:t> bánh </a:t>
            </a:r>
            <a:r>
              <a:rPr lang="en-US" sz="2800" dirty="0" err="1">
                <a:solidFill>
                  <a:prstClr val="black"/>
                </a:solidFill>
              </a:rPr>
              <a:t>cả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mua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619125" y="1800224"/>
            <a:ext cx="11163300" cy="3228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a là biểu thức chứa một chữ.</a:t>
            </a:r>
          </a:p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1 thì 3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a = 3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= 4, 4 là một giá trị của biểu thức 3 + a với a = 1.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2 thì 3 + a = 3 + 2 = 5, 5 là một giá trị của biểu thức 3 + a với a = 2.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a = 3 thì 3 + a = 3 + 3 = 6, 6 là một giá trị của biểu thức 3 +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3. </a:t>
            </a: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số, ta tính được một giá trị của biểu thức 3 + 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8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968</Words>
  <Application>Microsoft Office PowerPoint</Application>
  <PresentationFormat>Widescreen</PresentationFormat>
  <Paragraphs>86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#9Slide07 IcielLa Chic Pro Shad</vt:lpstr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24</cp:revision>
  <dcterms:created xsi:type="dcterms:W3CDTF">2023-12-01T07:16:27Z</dcterms:created>
  <dcterms:modified xsi:type="dcterms:W3CDTF">2023-12-02T13:57:51Z</dcterms:modified>
</cp:coreProperties>
</file>