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CE"/>
    <a:srgbClr val="0000FF"/>
    <a:srgbClr val="36174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710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7.72102" units="1/cm"/>
          <inkml:channelProperty channel="Y" name="resolution" value="37.76224" units="1/cm"/>
        </inkml:channelProperties>
      </inkml:inkSource>
      <inkml:timestamp xml:id="ts0" timeString="2021-12-14T02:11:51.3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6209 3933,'-18'0,"18"18,-17-18,17 18,-36-1,36 1,-35 0,17-1,1 1,17 0,-18-1,18 19,-18-19,1-17,17 18,-18-1,1 1,-1-18</inkml:trace>
  <inkml:trace contextRef="#ctx0" brushRef="#br0" timeOffset="74975.6652">5062 8855,'-17'0,"-1"0,0 0,1 0,-1 0,1 0,-1 17,0 1,1-18,-1 18,-17-1,17 1,-17 0,35-1,-18 18,-17-17,17-18,1 18,-1-1,18 1,-18-18,18 18,-17-18,17 17,0 19,0-19,0 1,0 0,0-1,-36 18,36-17,0 0,0 17,0 0,0-17,0 17,0-17,0-1,0 1,0 0,0-1,0 1,0 0,0-1,0 19,0-19,0 1,0 17,18-35,-18 18,0-1,0 1,18 0,-1 17,1 18,17-18,-17-35,-18 35,17-35,-17 36,36-1,-19 0,1-35,17 0,-17 0,0 0,-1 0,19 0,-19 0,1 0,-1 0,1 0,0 0,-1 0,1-17,-18-1,35-17,1-1,-19 1,1 35,-18-35,17 17,1-17,0 17,-18 1,0-1,0-17,0 17,0-17,0 17,17-17,-17 17,0 1,0-1,0 0,0 1,0-19,18 19,-18-1,0 1,0-1,0 0,0 1,18-1,-18 0,17 1,-17-1,0 0,0 1,0-1,0 1,0-1,0 0,0 1,0-1,0 0,0 1,0-1,0 0,0-17,0 17,0 1,0-1,0 1,0-1,0 0,-17 18,17-17,-18 17,0 0,1 0,-1 0,0 0,1 0,-1 0,1 0,-1 0,-17 0,17 0,-17 0,35 17,17 1,36 17,18 18</inkml:trace>
  <inkml:trace contextRef="#ctx0" brushRef="#br0" timeOffset="101663.6146">7302 4004,'-17'0,"-18"18,17-1,0 1,-17 0,17-1,-17 19,17-19,1 1,-1-1,1 1,-1 0,0-18,18 35,-17-35,17 35,0-17,-36 0,19-1,-1 1</inkml:trace>
  <inkml:trace contextRef="#ctx0" brushRef="#br0" timeOffset="161279.9156">5980 12735,'-18'0,"0"0,1 0,-1 0,0 0,1 0,-1 0,0 0,1 0,-1 0,1 0,-1 0,0 18,1-18,-36 18,35-1,0 1,1 17,-1-17,-17 17,17-35,18 35,-35 18,17-35,1 17,-1-17,18 17,-18 0,18-17,-17 17,17-17,-18 0,1 17,-1-18,18 1,0 0,-35 17,35-17,0-1,0 1,0 0,-18-1,18 1,0-1,0 1,-18 0,18 17,0-17,0-1,0 1,0 0,0-1,0 1,0-1,0 1,0 0,0-1,0 1,0 17,18-35,-18 18,18-18,-18 18,17-18,1 35,0-35,-1 18,18-1,-17 1,17-1,1-17,-19 0,1 18,0 0,-1-18,1 0,17 0,-35 17,18-17,17 0,0 0,-17 0,0 0,34 0,-34 0,0 0,-1 0,1 0,0-17,-1-1,1 0,-18 1,0-18,53-1,-53 19,0-19,17 36,-17-17,0-1,18 0,0 1,-18-1,0 0,17-17,-17 18,0-19,36 1,-36 17,0 1,0-19,0 19,0-1,0 1,0-1,0-17,0 17,0 0,0 1,0-1,0 0,0 1,0-1,0 1,0-1,0 0,-18-17,18 17,-35-35,35 36,0-1,-18-17,18 17,0 1,-18-1,1 18,17-35,0 17,-18 0,18 1,0-1,0 0,0 1,-17 17,-1-18,18 1,-18 17,18-18,-35-17,35 17,0 36,18-1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7.72102" units="1/cm"/>
          <inkml:channelProperty channel="Y" name="resolution" value="37.76224" units="1/cm"/>
        </inkml:channelProperties>
      </inkml:inkSource>
      <inkml:timestamp xml:id="ts0" timeString="2021-12-14T02:29:14.0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9895 7373,'-17'0,"17"18,-36-1,19 19,-1-19,1 19,-19-1,1 0,17-17,-17 17,17-17,-17 17,35-17,-17-1,-1 1,0-18,1 0,17 17,-36 1</inkml:trace>
  <inkml:trace contextRef="#ctx0" brushRef="#br0" timeOffset="79775.8356">8802 11906,'0'-17,"-18"17,-17-18,35 0,-18 18,1 0,-1 0,0 0,18 36,-17-19,17 1,-18 0,0 17,18-18,0 1,-17 0,17-1,0 1,-18 0,18-1,-18 19,18-19,0 1,-17-1,17 1,-18 0,18-1,0 1,0 0,0 17,0-17,-35-1,35 1,0-1,0 1,0 0,0 17,0-17,-18-1,18 1,0 0,0-1,0 1,0 0,0-1,0 1,0-1,0 1,0 0,0-1,0 1,0 0,0-1,0 1,0 0,0-1,18 1,0-1,-1-17,1 0,-1 0,1 18,0-18,-1 0,1 0,0 18,-1-18,1 0,0 0,-1 0,1 0,0 0,-1 0,1 0,-1 0,-17-18,0 0,36 1,-36-18,17 35,1-18,-18 0,0 1,18 17,-1-18,1-17,-18-1,18 36,-18-17,0-1,0 1,0-1,17 18,-17-18,0 1,0-1,0 0,0 1,0-1,0 0,0 1,0-1,0 0,35 1,-35-1,0 1,0-1,0 0,0 1,0-1,0 0,0 1,0-1,0 0,0 1,0-1,0 1,0-19,0 19,0-19,0 19,0-1,0 0,-35 1,0-1,35 1,-35-1,17 0,-17 1,35-1,-18 18,18-18,-18 1,1-1,-1 18,1 0,-1 0,0 18,18-1,-17 1,17 0,-18-18,18 17,0 1</inkml:trace>
  <inkml:trace contextRef="#ctx0" brushRef="#br0" timeOffset="85007.7107">8184 11942,'-17'-36,"-1"1,1 17,17 1,-18-1,0 18,1-18,-1 18,0-17,-17 17,17 0,1 0,-1 0,1 0,-1 0,0 17,1 19,17-19,-18-17,18 36,-18-19,18 1,-17-18,17 18,0-1,0 1,-18-1,0 1,18 0,-17-1,17 19,-18-1,18-17,-18-1,1 18,17 1,0-19,-18 1,18 0,0-1,0 1,0 17,-17-17,17-1,0 1,0 0,0-1,0 1,0 0,0-1,0 19,0-19,0 1,0 0,0-1,0 1,0 17,17 0,1 1,-1-19,1 19,0-1,-1-35,-17 35,18-17,0-18,-1 17,19-17,-19 18,1-18,17 0,-17 18,-1-18,1 17,0-17,-1 0,1 0,0 0,17 0,-17 0,17 0,-18 0,19 0,-19 0,19 0,-19 0,19 0,-19 0,1 0,-18-17,17-1,-17 0,0-17,18 17,-18 1,0-1,0 1,0-1,0-17,0 17,0 0,0-17,18 17,-18-17,0 0,0 17,0 1,0-1,0 0,0 1,0-1,0 0,0 1,0-1,0 0,0 1,0-18,0 17,0-17,0 17,0-17,0 17,0-17,0 17,0 1,0-1,0 0,0-17,0 17,0-17,0 17,0 1,-18-1,18 1,-18-1,1 0,-1 1,18-1,-17 18,17-18,-36 1,19 17,17-18,-18 18,0 0,1-35,-19 35,19-18,-1 1,1 17,-1 0,0 0,1 0,-1 0,0 0,1 0,-1 17,0 1,1-1</inkml:trace>
  <inkml:trace contextRef="#ctx0" brushRef="#br0" timeOffset="113504.0806">23107 7302,'0'18,"0"0,-18-1,1 1,-1 0,-17 17,35-17,-18-18,18 17,-18 19,1-19</inkml:trace>
  <inkml:trace contextRef="#ctx0" brushRef="#br0" timeOffset="154271.3533">22119 11889,'0'-18,"-17"18,-1 0,0 0,1 0,-1 0,0 0,-35 0,1 0,16 0,1 0,0 0,-1 0,19 0,-1 0,0 0,1 0,-1 0,-17 18,17-1,18 1,-17 0,-1 17,18-18,0 1,-18 17,18 1,-17-19,-1 1,18 0,0 17,0-18,0 1,0 17,-35-17,35 0,0-1,0 1,0 0,0-1,0 1,0-1,0 1,0 0,0-1,0 1,0 17,0-17,0 17,0-17,0 0,0-1,0 1,0-1,0 1,17 0,-17-1,36 1,-36 0,17-1,-17 1,18 0,0-1,-1 1,19 17,-19-35,1 35,17-35,-35 18,35 0,1-1,-19-17,-17 18,18-18,0 18,17-1,-17 1,-1-18,1 0,-1 0,1 0,0 0,-1 0,1 0,0 0,-1 0,1 0,0 0,-1 0,1-18,-1 1,1-1,0 0,-18 1,17 17,-17-18,18 18,-18-35,18 17,-1 0,-17-17,0 18,18-1,-18 0,18-17,-18 17,0-17,17 0,-17 17,0 1,0-1,0 0,18 1,-18-1,0 0,0 1,0-1,0 0,0 1,0-1,0-17,-18 17,18 1,0-1,-17 0,17 1,0-1,0 0,-18 1,0 17,18-18,-17 0,17 1,0-1,0 1,0-1,0 0,-18 18,18-17,-18 17,18-18,-17 18,17-18,0 1,-18 17,0-18,18 0,-17 1,17-1,0 1,-18 17,18-18,0 0,-17 1,17-1,0 0</inkml:trace>
  <inkml:trace contextRef="#ctx0" brushRef="#br0" timeOffset="160920.0117">21255 11836,'0'-18,"-18"0,1 18,17-17,-18 17,0 0,1 0,-1 0,-17 0,17 0,-17 0,0 0,-1 0,19 0,-36 0,17 0,19 0,-1 0,1 17,-19-17,36 18,-17-18,-1 18,0-18,1 17,-1 1,0 0,1-1,-1 1,1 35,-1-36,18 19,0-19,-35 19,35-19,0 1,0 0,0-1,0 1,0-1,-18 1,18 17,0-17,0 17,0 1,0-1,0-18,0 19,0-19,0 1,0 17,0-17,0 0,0-1,0 1,0 0,18 17,-18-18,0 1,0 0,0-1,17 1,-17 0,0-1,0 1,36 0,-36-1,17 18,-17-17,0 0,18-18,-1 17,1 1,-18 0,35-1,1 19,-19-19,1-17,0 18,17-18,-18 0,1 0,0 0,-1 18,19-1,-19-17,1 0,0 0,17 0,-18 0,19 0,-19-35,1 35,17-35,-17 35,0-18,-1 0,1 1,17-1,-35 0,35-17,-35 17,18 1,0-18,-1 35,1-36,0 19,-1-1,-17 0,18 18,-18-17,35-19,-17-16,-18 34,17 18,1-18,-18 1,0-1,18 0,-18 1,0-1,0 0,35 1,-35-1,0 0,0 1,0-1,0-17,0 17,0-17,0 17,0-17,0 17,0-17,0 18,0-19,0 19,0-1,0 0,0 1,0-19,0 19,0-1,0 1,0-1,-18 0,1 1,-1 17,18-36,-18 36,1-17,-1-1,1 0,-1 18,0 0,18-17,-17 17,-1-18,0 18,1-17,-1 17,0 0,1 0,-1 0,0 0,1 0,-1 0,1 0,-19 0,19 17,-1 1,0-18,1 0,-1 17,18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6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7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F3B5-9DD2-44B0-BC4E-76596BEE669C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14F9-DFA8-4165-BCD8-7A46F4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768" y="1569014"/>
            <a:ext cx="1134793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A</a:t>
            </a:r>
          </a:p>
          <a:p>
            <a:pPr algn="ctr"/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44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6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6000" b="1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CHIA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SỐ CÓ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endParaRPr lang="vi-VN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089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430215" y="633535"/>
            <a:ext cx="687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2: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524000" y="1447800"/>
            <a:ext cx="81534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Tóm tắt: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15 phòng học:   240 bộ bàn ghế.</a:t>
            </a:r>
          </a:p>
          <a:p>
            <a:pPr marL="0" indent="0" eaLnBrk="1" hangingPunct="1">
              <a:spcBef>
                <a:spcPct val="20000"/>
              </a:spcBef>
            </a:pPr>
            <a:r>
              <a:rPr lang="en-US" altLang="vi-VN" sz="44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    Mỗi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phòng:   </a:t>
            </a:r>
            <a:r>
              <a:rPr lang="en-US" altLang="vi-VN" sz="44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…   bộ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bàn ghế?</a:t>
            </a:r>
          </a:p>
          <a:p>
            <a:pPr eaLnBrk="1" hangingPunct="1">
              <a:spcBef>
                <a:spcPct val="20000"/>
              </a:spcBef>
            </a:pPr>
            <a:endParaRPr lang="en-US" altLang="vi-VN" sz="44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743200" y="2819400"/>
            <a:ext cx="7848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vi-VN" altLang="vi-VN" sz="4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055077" y="3734534"/>
            <a:ext cx="10058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</a:p>
          <a:p>
            <a:pPr algn="ctr" eaLnBrk="1" hangingPunct="1"/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Mỗi phòng xếp được số bộ ghế là:</a:t>
            </a:r>
          </a:p>
          <a:p>
            <a:pPr algn="ctr" eaLnBrk="1" hangingPunct="1"/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240 : 15 = 16 (bộ)</a:t>
            </a:r>
          </a:p>
          <a:p>
            <a:pPr algn="ctr" eaLnBrk="1" hangingPunct="1"/>
            <a:r>
              <a:rPr lang="en-US" alt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				</a:t>
            </a:r>
            <a:r>
              <a:rPr lang="en-US" altLang="vi-VN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số: 16 bộ bàn ghế.</a:t>
            </a:r>
          </a:p>
        </p:txBody>
      </p:sp>
    </p:spTree>
    <p:extLst>
      <p:ext uri="{BB962C8B-B14F-4D97-AF65-F5344CB8AC3E}">
        <p14:creationId xmlns:p14="http://schemas.microsoft.com/office/powerpoint/2010/main" val="6531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 build="p"/>
      <p:bldP spid="46087" grpId="0"/>
      <p:bldP spid="460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524000" y="1600200"/>
            <a:ext cx="4495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200" b="1" u="sng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x.</a:t>
            </a:r>
          </a:p>
        </p:txBody>
      </p:sp>
      <p:sp>
        <p:nvSpPr>
          <p:cNvPr id="2" name="Rectangle 1"/>
          <p:cNvSpPr/>
          <p:nvPr/>
        </p:nvSpPr>
        <p:spPr>
          <a:xfrm>
            <a:off x="5451228" y="2516219"/>
            <a:ext cx="8147539" cy="242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b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)  846 : X = 18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       X        = 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846 : 18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      X       = 47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2338" y="2516219"/>
            <a:ext cx="4161694" cy="242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a) X x 34  = 714	        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     X          = 714 : 34             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X          =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</a:rPr>
              <a:t>21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1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28" name="Text Box 568"/>
          <p:cNvSpPr txBox="1">
            <a:spLocks noChangeArrowheads="1"/>
          </p:cNvSpPr>
          <p:nvPr/>
        </p:nvSpPr>
        <p:spPr bwMode="auto">
          <a:xfrm>
            <a:off x="1676400" y="16002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CC0099"/>
                </a:solidFill>
                <a:latin typeface="Times New Roman" panose="02020603050405020304" pitchFamily="18" charset="0"/>
              </a:rPr>
              <a:t>672</a:t>
            </a:r>
          </a:p>
        </p:txBody>
      </p:sp>
      <p:sp>
        <p:nvSpPr>
          <p:cNvPr id="6147" name="Text Box 570"/>
          <p:cNvSpPr txBox="1">
            <a:spLocks noChangeArrowheads="1"/>
          </p:cNvSpPr>
          <p:nvPr/>
        </p:nvSpPr>
        <p:spPr bwMode="auto">
          <a:xfrm>
            <a:off x="3352800" y="15843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6148" name="Text Box 571"/>
          <p:cNvSpPr txBox="1">
            <a:spLocks noChangeArrowheads="1"/>
          </p:cNvSpPr>
          <p:nvPr/>
        </p:nvSpPr>
        <p:spPr bwMode="auto">
          <a:xfrm>
            <a:off x="3336925" y="1468438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41532" name="Line 572"/>
          <p:cNvSpPr>
            <a:spLocks noChangeShapeType="1"/>
          </p:cNvSpPr>
          <p:nvPr/>
        </p:nvSpPr>
        <p:spPr bwMode="auto">
          <a:xfrm>
            <a:off x="28194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0" name="Text Box 573"/>
          <p:cNvSpPr txBox="1">
            <a:spLocks noChangeArrowheads="1"/>
          </p:cNvSpPr>
          <p:nvPr/>
        </p:nvSpPr>
        <p:spPr bwMode="auto">
          <a:xfrm>
            <a:off x="3352800" y="166052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 sz="4400"/>
          </a:p>
        </p:txBody>
      </p:sp>
      <p:sp>
        <p:nvSpPr>
          <p:cNvPr id="41534" name="Line 574"/>
          <p:cNvSpPr>
            <a:spLocks noChangeShapeType="1"/>
          </p:cNvSpPr>
          <p:nvPr/>
        </p:nvSpPr>
        <p:spPr bwMode="auto">
          <a:xfrm>
            <a:off x="28194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35" name="Text Box 575"/>
          <p:cNvSpPr txBox="1">
            <a:spLocks noChangeArrowheads="1"/>
          </p:cNvSpPr>
          <p:nvPr/>
        </p:nvSpPr>
        <p:spPr bwMode="auto">
          <a:xfrm>
            <a:off x="2895600" y="16002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CC0099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1536" name="Text Box 576"/>
          <p:cNvSpPr txBox="1">
            <a:spLocks noChangeArrowheads="1"/>
          </p:cNvSpPr>
          <p:nvPr/>
        </p:nvSpPr>
        <p:spPr bwMode="auto">
          <a:xfrm>
            <a:off x="3980210" y="1547191"/>
            <a:ext cx="749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Chia theo thứ tự từ trái sang phải</a:t>
            </a:r>
          </a:p>
        </p:txBody>
      </p:sp>
      <p:sp>
        <p:nvSpPr>
          <p:cNvPr id="41537" name="Text Box 577"/>
          <p:cNvSpPr txBox="1">
            <a:spLocks noChangeArrowheads="1"/>
          </p:cNvSpPr>
          <p:nvPr/>
        </p:nvSpPr>
        <p:spPr bwMode="auto">
          <a:xfrm>
            <a:off x="4420912" y="2080591"/>
            <a:ext cx="6851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chemeClr val="folHlink"/>
                </a:solidFill>
              </a:rPr>
              <a:t>  * 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67 chia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4000" dirty="0">
                <a:solidFill>
                  <a:schemeClr val="folHlink"/>
                </a:solidFill>
                <a:latin typeface=".VnTime" panose="020B7200000000000000" pitchFamily="34" charset="0"/>
              </a:rPr>
              <a:t>;</a:t>
            </a:r>
            <a:endParaRPr lang="en-US" altLang="vi-VN" sz="4000" dirty="0">
              <a:solidFill>
                <a:schemeClr val="folHlink"/>
              </a:solidFill>
            </a:endParaRPr>
          </a:p>
        </p:txBody>
      </p:sp>
      <p:sp>
        <p:nvSpPr>
          <p:cNvPr id="41538" name="Text Box 578"/>
          <p:cNvSpPr txBox="1">
            <a:spLocks noChangeArrowheads="1"/>
          </p:cNvSpPr>
          <p:nvPr/>
        </p:nvSpPr>
        <p:spPr bwMode="auto">
          <a:xfrm>
            <a:off x="2895600" y="233406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541" name="Text Box 581"/>
          <p:cNvSpPr txBox="1">
            <a:spLocks noChangeArrowheads="1"/>
          </p:cNvSpPr>
          <p:nvPr/>
        </p:nvSpPr>
        <p:spPr bwMode="auto">
          <a:xfrm>
            <a:off x="5295601" y="25377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2" name="Text Box 582"/>
          <p:cNvSpPr txBox="1">
            <a:spLocks noChangeArrowheads="1"/>
          </p:cNvSpPr>
          <p:nvPr/>
        </p:nvSpPr>
        <p:spPr bwMode="auto">
          <a:xfrm>
            <a:off x="1981200" y="23405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543" name="Text Box 583"/>
          <p:cNvSpPr txBox="1">
            <a:spLocks noChangeArrowheads="1"/>
          </p:cNvSpPr>
          <p:nvPr/>
        </p:nvSpPr>
        <p:spPr bwMode="auto">
          <a:xfrm>
            <a:off x="5295601" y="30711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4" name="Text Box 584"/>
          <p:cNvSpPr txBox="1">
            <a:spLocks noChangeArrowheads="1"/>
          </p:cNvSpPr>
          <p:nvPr/>
        </p:nvSpPr>
        <p:spPr bwMode="auto">
          <a:xfrm>
            <a:off x="1676400" y="23405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1545" name="Line 585"/>
          <p:cNvSpPr>
            <a:spLocks noChangeShapeType="1"/>
          </p:cNvSpPr>
          <p:nvPr/>
        </p:nvSpPr>
        <p:spPr bwMode="auto">
          <a:xfrm>
            <a:off x="1752600" y="302639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46" name="Text Box 586"/>
          <p:cNvSpPr txBox="1">
            <a:spLocks noChangeArrowheads="1"/>
          </p:cNvSpPr>
          <p:nvPr/>
        </p:nvSpPr>
        <p:spPr bwMode="auto">
          <a:xfrm>
            <a:off x="5284752" y="3595558"/>
            <a:ext cx="5059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67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63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vi-VN" sz="4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 4.</a:t>
            </a:r>
            <a:endParaRPr lang="en-US" altLang="vi-VN" sz="4000" dirty="0">
              <a:solidFill>
                <a:srgbClr val="0000FF"/>
              </a:solidFill>
            </a:endParaRPr>
          </a:p>
        </p:txBody>
      </p:sp>
      <p:sp>
        <p:nvSpPr>
          <p:cNvPr id="41547" name="Text Box 587"/>
          <p:cNvSpPr txBox="1">
            <a:spLocks noChangeArrowheads="1"/>
          </p:cNvSpPr>
          <p:nvPr/>
        </p:nvSpPr>
        <p:spPr bwMode="auto">
          <a:xfrm>
            <a:off x="1981200" y="29638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548" name="Text Box 588"/>
          <p:cNvSpPr txBox="1">
            <a:spLocks noChangeArrowheads="1"/>
          </p:cNvSpPr>
          <p:nvPr/>
        </p:nvSpPr>
        <p:spPr bwMode="auto">
          <a:xfrm>
            <a:off x="4734301" y="4102734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000099"/>
                </a:solidFill>
              </a:rPr>
              <a:t>* </a:t>
            </a:r>
            <a:r>
              <a:rPr lang="en-US" altLang="vi-VN" sz="4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vi-VN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vi-VN" sz="4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rgbClr val="000099"/>
                </a:solidFill>
                <a:latin typeface="Times New Roman" panose="02020603050405020304" pitchFamily="18" charset="0"/>
              </a:rPr>
              <a:t> 42;</a:t>
            </a:r>
            <a:endParaRPr lang="en-US" altLang="vi-VN" sz="4000" dirty="0">
              <a:solidFill>
                <a:srgbClr val="000099"/>
              </a:solidFill>
            </a:endParaRPr>
          </a:p>
        </p:txBody>
      </p:sp>
      <p:sp>
        <p:nvSpPr>
          <p:cNvPr id="41549" name="Text Box 589"/>
          <p:cNvSpPr txBox="1">
            <a:spLocks noChangeArrowheads="1"/>
          </p:cNvSpPr>
          <p:nvPr/>
        </p:nvSpPr>
        <p:spPr bwMode="auto">
          <a:xfrm>
            <a:off x="2286000" y="16002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0" name="Text Box 590"/>
          <p:cNvSpPr txBox="1">
            <a:spLocks noChangeArrowheads="1"/>
          </p:cNvSpPr>
          <p:nvPr/>
        </p:nvSpPr>
        <p:spPr bwMode="auto">
          <a:xfrm>
            <a:off x="5248382" y="4518991"/>
            <a:ext cx="608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42 chia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2</a:t>
            </a:r>
            <a:endParaRPr lang="en-US" altLang="vi-VN" sz="4000" dirty="0">
              <a:solidFill>
                <a:srgbClr val="6600CC"/>
              </a:solidFill>
            </a:endParaRPr>
          </a:p>
        </p:txBody>
      </p:sp>
      <p:sp>
        <p:nvSpPr>
          <p:cNvPr id="41551" name="Text Box 591"/>
          <p:cNvSpPr txBox="1">
            <a:spLocks noChangeArrowheads="1"/>
          </p:cNvSpPr>
          <p:nvPr/>
        </p:nvSpPr>
        <p:spPr bwMode="auto">
          <a:xfrm>
            <a:off x="3200400" y="233406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2" name="Text Box 592"/>
          <p:cNvSpPr txBox="1">
            <a:spLocks noChangeArrowheads="1"/>
          </p:cNvSpPr>
          <p:nvPr/>
        </p:nvSpPr>
        <p:spPr bwMode="auto">
          <a:xfrm>
            <a:off x="5284870" y="49761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6600CC"/>
                </a:solidFill>
                <a:latin typeface="Times New Roman" panose="02020603050405020304" pitchFamily="18" charset="0"/>
              </a:rPr>
              <a:t>2 nhân 1 bằng 2, viết 2</a:t>
            </a:r>
            <a:endParaRPr lang="en-US" altLang="vi-VN" sz="40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3" name="Text Box 593"/>
          <p:cNvSpPr txBox="1">
            <a:spLocks noChangeArrowheads="1"/>
          </p:cNvSpPr>
          <p:nvPr/>
        </p:nvSpPr>
        <p:spPr bwMode="auto">
          <a:xfrm>
            <a:off x="2286000" y="35597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1554" name="Text Box 594"/>
          <p:cNvSpPr txBox="1">
            <a:spLocks noChangeArrowheads="1"/>
          </p:cNvSpPr>
          <p:nvPr/>
        </p:nvSpPr>
        <p:spPr bwMode="auto">
          <a:xfrm>
            <a:off x="5284870" y="5509591"/>
            <a:ext cx="482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6600CC"/>
                </a:solidFill>
                <a:latin typeface="Times New Roman" panose="02020603050405020304" pitchFamily="18" charset="0"/>
              </a:rPr>
              <a:t>2 nhân 2 bằng 4, viết 4</a:t>
            </a:r>
            <a:endParaRPr lang="en-US" altLang="vi-VN" sz="40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5" name="Text Box 595"/>
          <p:cNvSpPr txBox="1">
            <a:spLocks noChangeArrowheads="1"/>
          </p:cNvSpPr>
          <p:nvPr/>
        </p:nvSpPr>
        <p:spPr bwMode="auto">
          <a:xfrm>
            <a:off x="1981200" y="355979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556" name="Line 596"/>
          <p:cNvSpPr>
            <a:spLocks noChangeShapeType="1"/>
          </p:cNvSpPr>
          <p:nvPr/>
        </p:nvSpPr>
        <p:spPr bwMode="auto">
          <a:xfrm flipV="1">
            <a:off x="2072849" y="424781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557" name="Text Box 597"/>
          <p:cNvSpPr txBox="1">
            <a:spLocks noChangeArrowheads="1"/>
          </p:cNvSpPr>
          <p:nvPr/>
        </p:nvSpPr>
        <p:spPr bwMode="auto">
          <a:xfrm>
            <a:off x="5261261" y="6042991"/>
            <a:ext cx="4932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42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42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0, </a:t>
            </a:r>
            <a:r>
              <a:rPr lang="en-US" altLang="vi-VN" sz="40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rgbClr val="6600CC"/>
                </a:solidFill>
                <a:latin typeface="Times New Roman" panose="02020603050405020304" pitchFamily="18" charset="0"/>
              </a:rPr>
              <a:t> 0</a:t>
            </a:r>
            <a:endParaRPr lang="en-US" altLang="vi-VN" sz="40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41558" name="Text Box 598"/>
          <p:cNvSpPr txBox="1">
            <a:spLocks noChangeArrowheads="1"/>
          </p:cNvSpPr>
          <p:nvPr/>
        </p:nvSpPr>
        <p:spPr bwMode="auto">
          <a:xfrm>
            <a:off x="2266664" y="4144369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1559" name="Text Box 599"/>
          <p:cNvSpPr txBox="1">
            <a:spLocks noChangeArrowheads="1"/>
          </p:cNvSpPr>
          <p:nvPr/>
        </p:nvSpPr>
        <p:spPr bwMode="auto">
          <a:xfrm>
            <a:off x="-46348" y="4756745"/>
            <a:ext cx="34454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672 : 21 =</a:t>
            </a:r>
          </a:p>
        </p:txBody>
      </p:sp>
      <p:sp>
        <p:nvSpPr>
          <p:cNvPr id="41560" name="Text Box 600"/>
          <p:cNvSpPr txBox="1">
            <a:spLocks noChangeArrowheads="1"/>
          </p:cNvSpPr>
          <p:nvPr/>
        </p:nvSpPr>
        <p:spPr bwMode="auto">
          <a:xfrm>
            <a:off x="3336925" y="4736555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36174D"/>
                </a:solidFill>
                <a:latin typeface="Times New Roman" panose="02020603050405020304" pitchFamily="18" charset="0"/>
              </a:rPr>
              <a:t>32</a:t>
            </a:r>
          </a:p>
        </p:txBody>
      </p:sp>
      <p:sp>
        <p:nvSpPr>
          <p:cNvPr id="6176" name="Rectangle 607"/>
          <p:cNvSpPr>
            <a:spLocks noChangeArrowheads="1"/>
          </p:cNvSpPr>
          <p:nvPr/>
        </p:nvSpPr>
        <p:spPr bwMode="auto">
          <a:xfrm>
            <a:off x="2819400" y="1"/>
            <a:ext cx="6858000" cy="1200329"/>
          </a:xfrm>
          <a:prstGeom prst="rect">
            <a:avLst/>
          </a:prstGeom>
          <a:gradFill rotWithShape="1">
            <a:gsLst>
              <a:gs pos="0">
                <a:srgbClr val="F4AAC4"/>
              </a:gs>
              <a:gs pos="100000">
                <a:schemeClr val="bg1"/>
              </a:gs>
            </a:gsLst>
            <a:lin ang="5400000" scaled="1"/>
          </a:gra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14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2021</a:t>
            </a:r>
            <a:endParaRPr lang="en-US" altLang="vi-V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r>
              <a:rPr lang="en-US" altLang="vi-V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vi-VN" sz="24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(</a:t>
            </a:r>
            <a:r>
              <a:rPr lang="en-US" altLang="vi-VN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vi-VN" sz="24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1)</a:t>
            </a:r>
            <a:endParaRPr lang="en-US" altLang="vi-VN" b="1" dirty="0">
              <a:solidFill>
                <a:srgbClr val="7030A0"/>
              </a:solidFill>
            </a:endParaRPr>
          </a:p>
        </p:txBody>
      </p:sp>
      <p:sp>
        <p:nvSpPr>
          <p:cNvPr id="41568" name="Line 608"/>
          <p:cNvSpPr>
            <a:spLocks noChangeShapeType="1"/>
          </p:cNvSpPr>
          <p:nvPr/>
        </p:nvSpPr>
        <p:spPr bwMode="auto">
          <a:xfrm>
            <a:off x="28194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55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4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4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4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4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4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208 L -0.00104 0.1979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4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4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4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4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0" dur="1000"/>
                                        <p:tgtEl>
                                          <p:spTgt spid="4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2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20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2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5" dur="2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2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20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7" dur="20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28" grpId="0"/>
      <p:bldP spid="41532" grpId="0" animBg="1"/>
      <p:bldP spid="41534" grpId="0" animBg="1"/>
      <p:bldP spid="41535" grpId="0"/>
      <p:bldP spid="41536" grpId="0"/>
      <p:bldP spid="41536" grpId="1"/>
      <p:bldP spid="41537" grpId="0"/>
      <p:bldP spid="41537" grpId="1"/>
      <p:bldP spid="41538" grpId="0"/>
      <p:bldP spid="41541" grpId="0"/>
      <p:bldP spid="41541" grpId="1"/>
      <p:bldP spid="41542" grpId="0"/>
      <p:bldP spid="41543" grpId="0"/>
      <p:bldP spid="41543" grpId="1"/>
      <p:bldP spid="41544" grpId="0"/>
      <p:bldP spid="41545" grpId="0" animBg="1"/>
      <p:bldP spid="41546" grpId="0"/>
      <p:bldP spid="41546" grpId="1"/>
      <p:bldP spid="41547" grpId="0"/>
      <p:bldP spid="41548" grpId="0"/>
      <p:bldP spid="41548" grpId="1"/>
      <p:bldP spid="41549" grpId="0"/>
      <p:bldP spid="41549" grpId="1"/>
      <p:bldP spid="41550" grpId="0"/>
      <p:bldP spid="41551" grpId="0"/>
      <p:bldP spid="41552" grpId="0"/>
      <p:bldP spid="41552" grpId="1"/>
      <p:bldP spid="41553" grpId="0"/>
      <p:bldP spid="41554" grpId="0"/>
      <p:bldP spid="41554" grpId="1"/>
      <p:bldP spid="41555" grpId="0"/>
      <p:bldP spid="41556" grpId="0" animBg="1"/>
      <p:bldP spid="41557" grpId="0"/>
      <p:bldP spid="41557" grpId="1"/>
      <p:bldP spid="41558" grpId="0"/>
      <p:bldP spid="41559" grpId="0"/>
      <p:bldP spid="41559" grpId="1"/>
      <p:bldP spid="41560" grpId="0"/>
      <p:bldP spid="41560" grpId="1"/>
      <p:bldP spid="415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200400" y="1752600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2390776"/>
            <a:ext cx="2674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CC0066"/>
                </a:solidFill>
                <a:latin typeface="Times New Roman" panose="02020603050405020304" pitchFamily="18" charset="0"/>
              </a:rPr>
              <a:t>779 : 18 = 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0" y="34290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FF3399"/>
                </a:solidFill>
                <a:latin typeface="Times New Roman" panose="02020603050405020304" pitchFamily="18" charset="0"/>
              </a:rPr>
              <a:t>Hãy đặt tính và thực hiện phép tính trên.</a:t>
            </a:r>
            <a:endParaRPr lang="en-US" altLang="vi-VN" sz="4000" b="1">
              <a:solidFill>
                <a:srgbClr val="FF3399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1524000" y="1447800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779</a:t>
            </a:r>
          </a:p>
        </p:txBody>
      </p:sp>
      <p:sp>
        <p:nvSpPr>
          <p:cNvPr id="12379" name="Line 91"/>
          <p:cNvSpPr>
            <a:spLocks noChangeShapeType="1"/>
          </p:cNvSpPr>
          <p:nvPr/>
        </p:nvSpPr>
        <p:spPr bwMode="auto">
          <a:xfrm>
            <a:off x="26670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26670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2743200" y="144780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4466754" y="1484083"/>
            <a:ext cx="6300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dirty="0">
                <a:solidFill>
                  <a:schemeClr val="folHlink"/>
                </a:solidFill>
              </a:rPr>
              <a:t>*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77chia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18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vi-VN" sz="4000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4000" dirty="0">
                <a:solidFill>
                  <a:schemeClr val="folHlink"/>
                </a:solidFill>
                <a:latin typeface="Times New Roman" panose="02020603050405020304" pitchFamily="18" charset="0"/>
              </a:rPr>
              <a:t> 4;</a:t>
            </a:r>
            <a:endParaRPr lang="en-US" altLang="vi-VN" sz="4000" dirty="0">
              <a:solidFill>
                <a:schemeClr val="folHlink"/>
              </a:solidFill>
            </a:endParaRP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2709789" y="22250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4771554" y="2093682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4 nhân 8 bằng 32, viết 2, nhớ 3</a:t>
            </a:r>
            <a:endParaRPr lang="en-US" altLang="vi-VN" sz="3600">
              <a:solidFill>
                <a:srgbClr val="0000FF"/>
              </a:solidFill>
            </a:endParaRP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1828800" y="2252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4771554" y="2627083"/>
            <a:ext cx="6165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4 nhân 1 bằng 4, thêm 3 bằng 7, </a:t>
            </a:r>
          </a:p>
          <a:p>
            <a:pPr eaLnBrk="1" hangingPunct="1"/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</a:rPr>
              <a:t>viết 7.</a:t>
            </a:r>
            <a:endParaRPr lang="en-US" altLang="vi-VN" sz="3600">
              <a:solidFill>
                <a:srgbClr val="0000FF"/>
              </a:solidFill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1524000" y="2252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>
            <a:off x="1524000" y="2937804"/>
            <a:ext cx="996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6017062" y="3179983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77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72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vi-VN"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5.</a:t>
            </a:r>
            <a:endParaRPr lang="en-US" altLang="vi-VN" sz="3600" dirty="0">
              <a:solidFill>
                <a:srgbClr val="0000FF"/>
              </a:solidFill>
            </a:endParaRP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1828800" y="30140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4619155" y="3617683"/>
            <a:ext cx="3394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>
                <a:solidFill>
                  <a:srgbClr val="000099"/>
                </a:solidFill>
              </a:rPr>
              <a:t>*</a:t>
            </a:r>
            <a:r>
              <a:rPr lang="en-US" altLang="vi-VN" sz="4000">
                <a:solidFill>
                  <a:srgbClr val="000099"/>
                </a:solidFill>
                <a:latin typeface="Times New Roman" panose="02020603050405020304" pitchFamily="18" charset="0"/>
              </a:rPr>
              <a:t> Hạ 9, được 59</a:t>
            </a:r>
            <a:endParaRPr lang="en-US" altLang="vi-VN" sz="4000">
              <a:solidFill>
                <a:srgbClr val="000099"/>
              </a:solidFill>
            </a:endParaRP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4847754" y="4151082"/>
            <a:ext cx="561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6600CC"/>
                </a:solidFill>
                <a:latin typeface="Times New Roman" panose="02020603050405020304" pitchFamily="18" charset="0"/>
              </a:rPr>
              <a:t>59 chia cho 18 được 3, viết 3</a:t>
            </a:r>
            <a:r>
              <a:rPr lang="en-US" altLang="vi-VN" sz="3600">
                <a:solidFill>
                  <a:srgbClr val="6600CC"/>
                </a:solidFill>
                <a:latin typeface=".VnTime" panose="020B7200000000000000" pitchFamily="34" charset="0"/>
              </a:rPr>
              <a:t> </a:t>
            </a:r>
            <a:endParaRPr lang="en-US" altLang="vi-VN" sz="3600">
              <a:solidFill>
                <a:srgbClr val="6600CC"/>
              </a:solidFill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3014589" y="222504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5000154" y="4608282"/>
            <a:ext cx="586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6600CC"/>
                </a:solidFill>
                <a:latin typeface="Times New Roman" panose="02020603050405020304" pitchFamily="18" charset="0"/>
              </a:rPr>
              <a:t>3 nhân 8 bằng 24, viết 4, nhớ 2</a:t>
            </a:r>
            <a:endParaRPr lang="en-US" altLang="vi-VN" sz="360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397" name="Text Box 109"/>
          <p:cNvSpPr txBox="1">
            <a:spLocks noChangeArrowheads="1"/>
          </p:cNvSpPr>
          <p:nvPr/>
        </p:nvSpPr>
        <p:spPr bwMode="auto">
          <a:xfrm>
            <a:off x="2133600" y="3699804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4949346" y="5113108"/>
            <a:ext cx="6051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5,</a:t>
            </a:r>
          </a:p>
          <a:p>
            <a:pPr eaLnBrk="1" hangingPunct="1"/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5.</a:t>
            </a:r>
            <a:endParaRPr lang="en-US" altLang="vi-VN" sz="36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1828800" y="36998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 flipV="1">
            <a:off x="1866900" y="438208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6103236" y="5675082"/>
            <a:ext cx="445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59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54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vi-VN" sz="360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sz="3600" dirty="0">
                <a:solidFill>
                  <a:srgbClr val="6600CC"/>
                </a:solidFill>
                <a:latin typeface="Times New Roman" panose="02020603050405020304" pitchFamily="18" charset="0"/>
              </a:rPr>
              <a:t> 5</a:t>
            </a:r>
            <a:endParaRPr lang="en-US" altLang="vi-VN" sz="3600" dirty="0">
              <a:solidFill>
                <a:srgbClr val="6600CC"/>
              </a:solidFill>
              <a:latin typeface=".VnTime" panose="020B7200000000000000" pitchFamily="34" charset="0"/>
            </a:endParaRPr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2133600" y="446180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-14514" y="5084080"/>
            <a:ext cx="28007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3200" b="1" dirty="0">
                <a:solidFill>
                  <a:srgbClr val="EDB1E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779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18 =</a:t>
            </a:r>
          </a:p>
        </p:txBody>
      </p:sp>
      <p:sp>
        <p:nvSpPr>
          <p:cNvPr id="12404" name="Text Box 116"/>
          <p:cNvSpPr txBox="1">
            <a:spLocks noChangeArrowheads="1"/>
          </p:cNvSpPr>
          <p:nvPr/>
        </p:nvSpPr>
        <p:spPr bwMode="auto">
          <a:xfrm>
            <a:off x="2612574" y="5031486"/>
            <a:ext cx="1957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43 ( </a:t>
            </a:r>
            <a:r>
              <a:rPr lang="en-US" altLang="vi-V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5 )</a:t>
            </a:r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3953991" y="795245"/>
            <a:ext cx="749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>
                <a:latin typeface="Times New Roman" panose="02020603050405020304" pitchFamily="18" charset="0"/>
              </a:rPr>
              <a:t>Chia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theo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thứ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tự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từ</a:t>
            </a:r>
            <a:r>
              <a:rPr lang="en-US" altLang="vi-VN" sz="4000" b="1" dirty="0"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trái</a:t>
            </a:r>
            <a:r>
              <a:rPr lang="en-US" altLang="vi-VN" sz="4000" b="1" dirty="0">
                <a:latin typeface="Times New Roman" panose="02020603050405020304" pitchFamily="18" charset="0"/>
              </a:rPr>
              <a:t> sang </a:t>
            </a:r>
            <a:r>
              <a:rPr lang="en-US" altLang="vi-VN" sz="4000" b="1" dirty="0" err="1">
                <a:latin typeface="Times New Roman" panose="02020603050405020304" pitchFamily="18" charset="0"/>
              </a:rPr>
              <a:t>phải</a:t>
            </a:r>
            <a:endParaRPr lang="en-US" altLang="vi-VN" sz="4000" b="1" dirty="0">
              <a:latin typeface="Times New Roman" panose="02020603050405020304" pitchFamily="18" charset="0"/>
            </a:endParaRPr>
          </a:p>
        </p:txBody>
      </p:sp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2133600" y="144780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3399"/>
                </a:solidFill>
                <a:latin typeface="Times New Roman" panose="02020603050405020304" pitchFamily="18" charset="0"/>
              </a:rPr>
              <a:t>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663560" y="1415880"/>
              <a:ext cx="965520" cy="3607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4200" y="1406520"/>
                <a:ext cx="984240" cy="36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970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625 L -3.88889E-6 0.22708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8" grpId="0"/>
      <p:bldP spid="12379" grpId="0" animBg="1"/>
      <p:bldP spid="12380" grpId="0" animBg="1"/>
      <p:bldP spid="12381" grpId="0"/>
      <p:bldP spid="12383" grpId="0"/>
      <p:bldP spid="12383" grpId="1"/>
      <p:bldP spid="12384" grpId="0"/>
      <p:bldP spid="12385" grpId="0"/>
      <p:bldP spid="12385" grpId="1"/>
      <p:bldP spid="12386" grpId="0"/>
      <p:bldP spid="12387" grpId="0"/>
      <p:bldP spid="12387" grpId="1"/>
      <p:bldP spid="12388" grpId="0"/>
      <p:bldP spid="12389" grpId="0" animBg="1"/>
      <p:bldP spid="12390" grpId="0"/>
      <p:bldP spid="12390" grpId="1"/>
      <p:bldP spid="12391" grpId="0"/>
      <p:bldP spid="12392" grpId="0"/>
      <p:bldP spid="12392" grpId="1"/>
      <p:bldP spid="12394" grpId="0"/>
      <p:bldP spid="12394" grpId="1"/>
      <p:bldP spid="12395" grpId="0"/>
      <p:bldP spid="12396" grpId="0"/>
      <p:bldP spid="12396" grpId="1"/>
      <p:bldP spid="12397" grpId="0"/>
      <p:bldP spid="12398" grpId="0"/>
      <p:bldP spid="12398" grpId="1"/>
      <p:bldP spid="12399" grpId="0"/>
      <p:bldP spid="12400" grpId="0" animBg="1"/>
      <p:bldP spid="12401" grpId="0"/>
      <p:bldP spid="12401" grpId="1"/>
      <p:bldP spid="12402" grpId="0"/>
      <p:bldP spid="12403" grpId="0"/>
      <p:bldP spid="12403" grpId="1"/>
      <p:bldP spid="12404" grpId="0"/>
      <p:bldP spid="12404" grpId="1"/>
      <p:bldP spid="12405" grpId="0"/>
      <p:bldP spid="12405" grpId="1"/>
      <p:bldP spid="12409" grpId="0"/>
      <p:bldP spid="1240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0" y="1371601"/>
            <a:ext cx="20574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672 21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63   32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4400" b="1"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4384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4384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5240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9050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622080" y="1371601"/>
            <a:ext cx="3048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779 18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72   43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hangingPunct="1"/>
            <a:r>
              <a:rPr lang="en-US" altLang="vi-VN" sz="440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627257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627257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789057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7017657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46614" y="5098907"/>
            <a:ext cx="1074057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?</a:t>
            </a:r>
            <a:endParaRPr lang="en-US" altLang="vi-VN" sz="4400" b="1" dirty="0">
              <a:latin typeface=".VnTime" panose="020B7200000000000000" pitchFamily="34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04808" y="4664810"/>
            <a:ext cx="1188718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vi-VN" sz="4400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400" b="1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:</a:t>
            </a:r>
            <a:endParaRPr lang="en-US" altLang="vi-VN" sz="4400" b="1" dirty="0">
              <a:solidFill>
                <a:srgbClr val="33CC33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vi-VN" sz="44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số</a:t>
            </a:r>
            <a:endParaRPr lang="en-US" altLang="vi-VN" sz="4400" dirty="0">
              <a:solidFill>
                <a:schemeClr val="folHlink"/>
              </a:solidFill>
              <a:latin typeface=".VnTime" panose="020B7200000000000000" pitchFamily="34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52400" y="471885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endParaRPr lang="en-US" altLang="vi-VN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vi-VN" sz="4000" b="1" u="sng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folHlin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vi-VN" sz="4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vi-VN" sz="40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73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  <p:bldP spid="17421" grpId="1"/>
      <p:bldP spid="17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95600" y="1447801"/>
            <a:ext cx="2057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672   21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63     32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42</a:t>
            </a:r>
          </a:p>
          <a:p>
            <a:pPr eaLnBrk="1" hangingPunct="1"/>
            <a:r>
              <a:rPr lang="en-US" altLang="vi-VN" sz="3200" b="1"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8100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886200" y="198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971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1242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257800" y="1447801"/>
            <a:ext cx="151836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779   18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72     43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hangingPunct="1"/>
            <a:r>
              <a:rPr lang="en-US" altLang="vi-VN" sz="3200" b="1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1722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61722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3340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562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24001" y="3667125"/>
            <a:ext cx="1814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Chú ý:</a:t>
            </a:r>
            <a:endParaRPr lang="en-US" altLang="vi-VN" sz="4400" b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676400" y="4267201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Trong các phép chia trong mỗi lần chia, số dư luôn nhỏ hơn số chia</a:t>
            </a:r>
            <a:endParaRPr lang="en-US" altLang="vi-VN" sz="4000" b="1">
              <a:solidFill>
                <a:srgbClr val="FF0066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19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29629" y="1439840"/>
            <a:ext cx="4143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Đặt tính rồi tính</a:t>
            </a:r>
            <a:endParaRPr lang="en-US" altLang="vi-VN" sz="3200" b="1" dirty="0">
              <a:solidFill>
                <a:schemeClr val="hlink"/>
              </a:solidFill>
              <a:latin typeface=".VnTime" panose="020B7200000000000000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077" y="2045217"/>
            <a:ext cx="9574823" cy="6096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a</a:t>
            </a: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) 288 : 24</a:t>
            </a:r>
          </a:p>
          <a:p>
            <a:pPr eaLnBrk="1" hangingPunct="1">
              <a:buFontTx/>
              <a:buNone/>
            </a:pPr>
            <a:endParaRPr lang="en-US" altLang="vi-VN" sz="4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341221" y="2831124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288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407265" y="3035486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V="1">
            <a:off x="3408021" y="351692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529574" y="2844986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513236" y="3530786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2383787" y="4266258"/>
            <a:ext cx="881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883199" y="2834425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740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7905549" y="301980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7919193" y="347700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7949382" y="282113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967147" y="351686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888266" y="4173470"/>
            <a:ext cx="9320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6863005" y="426626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418112" y="4266260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8208162" y="3529905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591429" y="5526553"/>
            <a:ext cx="7181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120951" y="5545070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842897" y="5421924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3818036" y="3530786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3752705" y="1929405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=12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882844" y="1929405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=16 (dư 20)</a:t>
            </a: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1524000" y="16002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vi-VN" sz="4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	                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6926767" y="5582696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2559490" y="3537656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87035" y="3537657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61963" y="4279444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75544" y="4297120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74101" y="4807065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60870" y="4807065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83541" y="3516863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78741" y="3497221"/>
            <a:ext cx="530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7394867" y="4880258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6823393" y="4872371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73545" y="3494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12496800" y="40975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6057900" y="1899207"/>
            <a:ext cx="227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740 : 45</a:t>
            </a:r>
            <a:endParaRPr lang="vi-VN" sz="4400" dirty="0"/>
          </a:p>
        </p:txBody>
      </p:sp>
    </p:spTree>
    <p:extLst>
      <p:ext uri="{BB962C8B-B14F-4D97-AF65-F5344CB8AC3E}">
        <p14:creationId xmlns:p14="http://schemas.microsoft.com/office/powerpoint/2010/main" val="4061784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6" grpId="0"/>
      <p:bldP spid="54277" grpId="0" animBg="1"/>
      <p:bldP spid="54278" grpId="0" animBg="1"/>
      <p:bldP spid="54279" grpId="0"/>
      <p:bldP spid="54280" grpId="0"/>
      <p:bldP spid="54282" grpId="0" animBg="1"/>
      <p:bldP spid="54284" grpId="0"/>
      <p:bldP spid="54285" grpId="0" animBg="1"/>
      <p:bldP spid="54286" grpId="0" animBg="1"/>
      <p:bldP spid="54287" grpId="0"/>
      <p:bldP spid="54288" grpId="0"/>
      <p:bldP spid="54290" grpId="0" animBg="1"/>
      <p:bldP spid="54291" grpId="0"/>
      <p:bldP spid="54292" grpId="0"/>
      <p:bldP spid="54293" grpId="0"/>
      <p:bldP spid="54295" grpId="0" animBg="1"/>
      <p:bldP spid="54296" grpId="0"/>
      <p:bldP spid="54315" grpId="0"/>
      <p:bldP spid="54317" grpId="0"/>
      <p:bldP spid="54321" grpId="0"/>
      <p:bldP spid="54322" grpId="0"/>
      <p:bldP spid="52" grpId="0" animBg="1"/>
      <p:bldP spid="3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524001" y="1401764"/>
            <a:ext cx="5667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3200" b="1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Đặt tính rồi tính</a:t>
            </a:r>
            <a:endParaRPr lang="en-US" altLang="vi-VN" sz="3200" b="1" dirty="0">
              <a:solidFill>
                <a:schemeClr val="hlink"/>
              </a:solidFill>
              <a:latin typeface=".VnTime" panose="020B7200000000000000" pitchFamily="34" charset="0"/>
            </a:endParaRPr>
          </a:p>
        </p:txBody>
      </p:sp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1713494" y="1074851"/>
            <a:ext cx="2793527" cy="236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vi-VN" sz="4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vi-VN" sz="4400" dirty="0">
                <a:latin typeface="Times New Roman" panose="02020603050405020304" pitchFamily="18" charset="0"/>
              </a:rPr>
              <a:t> </a:t>
            </a:r>
            <a:r>
              <a:rPr lang="en-US" altLang="vi-V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b) 469 : 67	</a:t>
            </a: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4296912" y="1905000"/>
            <a:ext cx="83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=7</a:t>
            </a:r>
          </a:p>
        </p:txBody>
      </p: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8524778" y="1874791"/>
            <a:ext cx="266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=7(dư 5) </a:t>
            </a:r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3645375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3645375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3743800" y="26670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4400" b="1">
                <a:latin typeface="Times New Roman" panose="02020603050405020304" pitchFamily="18" charset="0"/>
              </a:rPr>
              <a:t>67</a:t>
            </a:r>
          </a:p>
        </p:txBody>
      </p:sp>
      <p:sp>
        <p:nvSpPr>
          <p:cNvPr id="54332" name="Text Box 60"/>
          <p:cNvSpPr txBox="1">
            <a:spLocks noChangeArrowheads="1"/>
          </p:cNvSpPr>
          <p:nvPr/>
        </p:nvSpPr>
        <p:spPr bwMode="auto">
          <a:xfrm>
            <a:off x="3174620" y="3394243"/>
            <a:ext cx="46679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4333" name="Text Box 61"/>
          <p:cNvSpPr txBox="1">
            <a:spLocks noChangeArrowheads="1"/>
          </p:cNvSpPr>
          <p:nvPr/>
        </p:nvSpPr>
        <p:spPr bwMode="auto">
          <a:xfrm>
            <a:off x="2623025" y="2667000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469</a:t>
            </a:r>
          </a:p>
        </p:txBody>
      </p:sp>
      <p:sp>
        <p:nvSpPr>
          <p:cNvPr id="54334" name="Text Box 62"/>
          <p:cNvSpPr txBox="1">
            <a:spLocks noChangeArrowheads="1"/>
          </p:cNvSpPr>
          <p:nvPr/>
        </p:nvSpPr>
        <p:spPr bwMode="auto">
          <a:xfrm flipH="1" flipV="1">
            <a:off x="2841807" y="4087504"/>
            <a:ext cx="74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335" name="Text Box 63"/>
          <p:cNvSpPr txBox="1">
            <a:spLocks noChangeArrowheads="1"/>
          </p:cNvSpPr>
          <p:nvPr/>
        </p:nvSpPr>
        <p:spPr bwMode="auto">
          <a:xfrm>
            <a:off x="7424179" y="2652713"/>
            <a:ext cx="1022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397</a:t>
            </a:r>
          </a:p>
        </p:txBody>
      </p:sp>
      <p:sp>
        <p:nvSpPr>
          <p:cNvPr id="54336" name="Line 64"/>
          <p:cNvSpPr>
            <a:spLocks noChangeShapeType="1"/>
          </p:cNvSpPr>
          <p:nvPr/>
        </p:nvSpPr>
        <p:spPr bwMode="auto">
          <a:xfrm>
            <a:off x="8446529" y="2743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7" name="Line 65"/>
          <p:cNvSpPr>
            <a:spLocks noChangeShapeType="1"/>
          </p:cNvSpPr>
          <p:nvPr/>
        </p:nvSpPr>
        <p:spPr bwMode="auto">
          <a:xfrm>
            <a:off x="8446529" y="3352800"/>
            <a:ext cx="7783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38" name="Text Box 66"/>
          <p:cNvSpPr txBox="1">
            <a:spLocks noChangeArrowheads="1"/>
          </p:cNvSpPr>
          <p:nvPr/>
        </p:nvSpPr>
        <p:spPr bwMode="auto">
          <a:xfrm>
            <a:off x="8484013" y="2673754"/>
            <a:ext cx="74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8477412" y="331754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4340" name="Text Box 68"/>
          <p:cNvSpPr txBox="1">
            <a:spLocks noChangeArrowheads="1"/>
          </p:cNvSpPr>
          <p:nvPr/>
        </p:nvSpPr>
        <p:spPr bwMode="auto">
          <a:xfrm>
            <a:off x="7379387" y="3299823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>
            <a:off x="7516745" y="4087504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342" name="Text Box 70"/>
          <p:cNvSpPr txBox="1">
            <a:spLocks noChangeArrowheads="1"/>
          </p:cNvSpPr>
          <p:nvPr/>
        </p:nvSpPr>
        <p:spPr bwMode="auto">
          <a:xfrm>
            <a:off x="7933001" y="4101152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>
            <a:off x="275268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9" name="Text Box 60"/>
          <p:cNvSpPr txBox="1">
            <a:spLocks noChangeArrowheads="1"/>
          </p:cNvSpPr>
          <p:nvPr/>
        </p:nvSpPr>
        <p:spPr bwMode="auto">
          <a:xfrm>
            <a:off x="3721311" y="3404548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>
            <a:off x="2614218" y="3390901"/>
            <a:ext cx="74892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35750" y="1863419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 : 56</a:t>
            </a:r>
            <a:endParaRPr lang="vi-VN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7945880" y="3317544"/>
            <a:ext cx="463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4400" b="1" dirty="0">
                <a:latin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768760" y="2628720"/>
              <a:ext cx="5550120" cy="2064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9400" y="2619360"/>
                <a:ext cx="5568840" cy="208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68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5" grpId="0"/>
      <p:bldP spid="54326" grpId="0"/>
      <p:bldP spid="54327" grpId="0"/>
      <p:bldP spid="54329" grpId="0" animBg="1"/>
      <p:bldP spid="54330" grpId="0" animBg="1"/>
      <p:bldP spid="54331" grpId="0"/>
      <p:bldP spid="54332" grpId="0"/>
      <p:bldP spid="54333" grpId="0"/>
      <p:bldP spid="54334" grpId="0"/>
      <p:bldP spid="54335" grpId="0"/>
      <p:bldP spid="54336" grpId="0" animBg="1"/>
      <p:bldP spid="54337" grpId="0" animBg="1"/>
      <p:bldP spid="54338" grpId="0"/>
      <p:bldP spid="54339" grpId="0"/>
      <p:bldP spid="54340" grpId="0"/>
      <p:bldP spid="54341" grpId="0" animBg="1"/>
      <p:bldP spid="54342" grpId="0"/>
      <p:bldP spid="54343" grpId="0" animBg="1"/>
      <p:bldP spid="59" grpId="0"/>
      <p:bldP spid="60" grpId="0"/>
      <p:bldP spid="3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600200"/>
            <a:ext cx="8229600" cy="3886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vi-VN" u="sng" dirty="0">
                <a:solidFill>
                  <a:srgbClr val="002060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vi-VN" dirty="0">
                <a:solidFill>
                  <a:schemeClr val="folHlink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  <a:t>Người ta xếp đều 240 bộ bàn ghế vào 15 phòng học. Hỏi mỗi phòng xếp được bao nhiêu bộ bàn </a:t>
            </a:r>
            <a:b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</a:br>
            <a:r>
              <a:rPr lang="en-US" altLang="vi-VN" dirty="0">
                <a:solidFill>
                  <a:schemeClr val="hlink"/>
                </a:solidFill>
                <a:latin typeface="Times New Roman" panose="02020603050405020304" pitchFamily="18" charset="0"/>
              </a:rPr>
              <a:t>ghế?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8382000" y="289560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133600" y="3505200"/>
            <a:ext cx="1600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5105400" y="3524534"/>
            <a:ext cx="2743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9296400" y="3505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133600" y="4134136"/>
            <a:ext cx="784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057400" y="48006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55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587</Words>
  <Application>Microsoft Office PowerPoint</Application>
  <PresentationFormat>Custom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2:Người ta xếp đều 240 bộ bàn ghế vào 15 phòng học. Hỏi mỗi phòng xếp được bao nhiêu bộ bàn  ghế?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Anh</dc:creator>
  <cp:lastModifiedBy>vuminhhieucp59@gmail.com</cp:lastModifiedBy>
  <cp:revision>74</cp:revision>
  <dcterms:created xsi:type="dcterms:W3CDTF">2018-05-30T02:40:42Z</dcterms:created>
  <dcterms:modified xsi:type="dcterms:W3CDTF">2021-12-14T02:47:31Z</dcterms:modified>
</cp:coreProperties>
</file>