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4" r:id="rId2"/>
    <p:sldId id="305" r:id="rId3"/>
    <p:sldId id="307" r:id="rId4"/>
    <p:sldId id="312" r:id="rId5"/>
    <p:sldId id="314" r:id="rId6"/>
    <p:sldId id="317" r:id="rId7"/>
    <p:sldId id="324" r:id="rId8"/>
    <p:sldId id="322" r:id="rId9"/>
    <p:sldId id="262" r:id="rId10"/>
    <p:sldId id="325" r:id="rId11"/>
    <p:sldId id="330" r:id="rId12"/>
    <p:sldId id="332" r:id="rId13"/>
    <p:sldId id="333" r:id="rId14"/>
    <p:sldId id="334" r:id="rId15"/>
    <p:sldId id="335" r:id="rId16"/>
    <p:sldId id="340" r:id="rId17"/>
    <p:sldId id="342" r:id="rId18"/>
    <p:sldId id="344" r:id="rId19"/>
    <p:sldId id="345" r:id="rId20"/>
    <p:sldId id="346" r:id="rId21"/>
    <p:sldId id="347" r:id="rId22"/>
    <p:sldId id="348" r:id="rId23"/>
    <p:sldId id="349" r:id="rId24"/>
    <p:sldId id="350" r:id="rId25"/>
    <p:sldId id="351" r:id="rId26"/>
    <p:sldId id="352" r:id="rId27"/>
    <p:sldId id="353" r:id="rId28"/>
    <p:sldId id="356" r:id="rId29"/>
    <p:sldId id="360" r:id="rId30"/>
    <p:sldId id="361" r:id="rId31"/>
    <p:sldId id="362" r:id="rId32"/>
    <p:sldId id="364" r:id="rId33"/>
    <p:sldId id="393" r:id="rId34"/>
    <p:sldId id="394" r:id="rId35"/>
    <p:sldId id="387" r:id="rId36"/>
    <p:sldId id="388" r:id="rId37"/>
    <p:sldId id="392" r:id="rId38"/>
    <p:sldId id="391" r:id="rId39"/>
  </p:sldIdLst>
  <p:sldSz cx="12192000" cy="6858000"/>
  <p:notesSz cx="6858000" cy="9144000"/>
  <p:embeddedFontLst>
    <p:embeddedFont>
      <p:font typeface="Great Vibes" panose="020B0604020202020204" charset="0"/>
      <p:regular r:id="rId40"/>
    </p:embeddedFont>
    <p:embeddedFont>
      <p:font typeface="Calibri" panose="020F0502020204030204" pitchFamily="34" charset="0"/>
      <p:regular r:id="rId41"/>
      <p:bold r:id="rId42"/>
      <p:italic r:id="rId43"/>
      <p:boldItalic r:id="rId44"/>
    </p:embeddedFont>
    <p:embeddedFont>
      <p:font typeface="Nunito Black"/>
      <p:bold r:id="rId45"/>
      <p:boldItalic r:id="rId46"/>
    </p:embeddedFont>
    <p:embeddedFont>
      <p:font typeface="Tahoma" panose="020B0604030504040204" pitchFamily="34" charset="0"/>
      <p:regular r:id="rId47"/>
      <p:bold r:id="rId48"/>
    </p:embeddedFont>
    <p:embeddedFont>
      <p:font typeface="Calibri Light" panose="020F030202020403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4" d="100"/>
          <a:sy n="74" d="100"/>
        </p:scale>
        <p:origin x="4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xmlns=""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endPar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Luyện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từ</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Làm</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Luồn</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600" dirty="0" smtClean="0">
                <a:solidFill>
                  <a:schemeClr val="tx1"/>
                </a:solidFill>
                <a:latin typeface="Times New Roman" panose="02020603050405020304" pitchFamily="18" charset="0"/>
                <a:cs typeface="Times New Roman" panose="02020603050405020304" pitchFamily="18" charset="0"/>
              </a:rPr>
              <a:t>M</a:t>
            </a:r>
            <a:r>
              <a:rPr lang="en-US" sz="3600" dirty="0" err="1">
                <a:solidFill>
                  <a:schemeClr val="tx1"/>
                </a:solidFill>
                <a:latin typeface="Times New Roman" panose="02020603050405020304" pitchFamily="18" charset="0"/>
                <a:cs typeface="Times New Roman" panose="02020603050405020304" pitchFamily="18" charset="0"/>
              </a:rPr>
              <a:t>ùa</a:t>
            </a:r>
            <a:r>
              <a:rPr lang="vi-VN"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đông</a:t>
            </a:r>
            <a:r>
              <a:rPr lang="vi-VN" sz="3600" dirty="0" smtClean="0">
                <a:solidFill>
                  <a:schemeClr val="tx1"/>
                </a:solidFill>
                <a:latin typeface="Times New Roman" panose="02020603050405020304" pitchFamily="18" charset="0"/>
                <a:cs typeface="Times New Roman" panose="02020603050405020304" pitchFamily="18" charset="0"/>
              </a:rPr>
              <a:t>,</a:t>
            </a:r>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chemeClr val="tx1"/>
                </a:solidFill>
                <a:latin typeface="Times New Roman" panose="02020603050405020304" pitchFamily="18" charset="0"/>
                <a:cs typeface="Times New Roman" panose="02020603050405020304" pitchFamily="18" charset="0"/>
              </a:rPr>
              <a:t>thỏ </a:t>
            </a:r>
            <a:r>
              <a:rPr lang="vi-VN" sz="3600" dirty="0">
                <a:solidFill>
                  <a:schemeClr val="tx1"/>
                </a:solidFill>
                <a:latin typeface="Times New Roman" panose="02020603050405020304" pitchFamily="18" charset="0"/>
                <a:cs typeface="Times New Roman" panose="02020603050405020304" pitchFamily="18" charset="0"/>
              </a:rPr>
              <a:t>quấn tấm vải lên người cho đỡ </a:t>
            </a:r>
            <a:r>
              <a:rPr lang="vi-VN" sz="3600" dirty="0" smtClean="0">
                <a:solidFill>
                  <a:schemeClr val="tx1"/>
                </a:solidFill>
                <a:latin typeface="Times New Roman" panose="02020603050405020304" pitchFamily="18" charset="0"/>
                <a:cs typeface="Times New Roman" panose="02020603050405020304" pitchFamily="18" charset="0"/>
              </a:rPr>
              <a:t>rét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smtClean="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thì gió thổi tấm vải bay xuống ao</a:t>
            </a:r>
            <a:r>
              <a:rPr lang="vi-VN" sz="3600" dirty="0" smtClean="0">
                <a:solidFill>
                  <a:schemeClr val="tx1"/>
                </a:solidFill>
                <a:latin typeface="Times New Roman" panose="02020603050405020304" pitchFamily="18" charset="0"/>
                <a:cs typeface="Times New Roman" panose="02020603050405020304" pitchFamily="18" charset="0"/>
              </a:rPr>
              <a:t>.</a:t>
            </a:r>
            <a:r>
              <a:rPr lang="en-US" sz="3600" dirty="0" smtClean="0">
                <a:solidFill>
                  <a:srgbClr val="FF0000"/>
                </a:solidFill>
                <a:latin typeface="Times New Roman" panose="02020603050405020304" pitchFamily="18" charset="0"/>
                <a:cs typeface="Times New Roman" panose="02020603050405020304" pitchFamily="18" charset="0"/>
              </a:rPr>
              <a:t>//</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Times New Roman" panose="02020603050405020304" pitchFamily="18" charset="0"/>
                <a:cs typeface="Times New Roman" panose="02020603050405020304" pitchFamily="18" charset="0"/>
              </a:rPr>
              <a:t>Thỏ trải vải</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Ốc sên kẻ đường vạch</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a:p>
            <a:pPr algn="just"/>
            <a:r>
              <a:rPr lang="vi-VN" sz="3600" dirty="0" smtClean="0">
                <a:solidFill>
                  <a:srgbClr val="000000"/>
                </a:solidFill>
                <a:latin typeface="Times New Roman" panose="02020603050405020304" pitchFamily="18" charset="0"/>
                <a:cs typeface="Times New Roman" panose="02020603050405020304" pitchFamily="18" charset="0"/>
              </a:rPr>
              <a:t>Bọ </a:t>
            </a:r>
            <a:r>
              <a:rPr lang="vi-VN" sz="3600" dirty="0">
                <a:solidFill>
                  <a:srgbClr val="000000"/>
                </a:solidFill>
                <a:latin typeface="Times New Roman" panose="02020603050405020304" pitchFamily="18" charset="0"/>
                <a:cs typeface="Times New Roman" panose="02020603050405020304" pitchFamily="18" charset="0"/>
              </a:rPr>
              <a:t>ngựa cắt vải theo vạch</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Tằm xe chỉ</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Nhím chắp vải</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dùi lỗ</a:t>
            </a:r>
            <a:r>
              <a:rPr lang="vi-VN" sz="3600" dirty="0" smtClean="0">
                <a:solidFill>
                  <a:srgbClr val="00000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Chia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600" dirty="0" err="1" smtClean="0">
                <a:solidFill>
                  <a:srgbClr val="000000"/>
                </a:solidFill>
                <a:latin typeface="Times New Roman" panose="02020603050405020304" pitchFamily="18" charset="0"/>
                <a:cs typeface="Times New Roman" panose="02020603050405020304" pitchFamily="18" charset="0"/>
              </a:rPr>
              <a:t>Đoạn</a:t>
            </a:r>
            <a:r>
              <a:rPr lang="en-US" sz="3600" dirty="0" smtClean="0">
                <a:solidFill>
                  <a:srgbClr val="000000"/>
                </a:solidFill>
                <a:latin typeface="Times New Roman" panose="02020603050405020304" pitchFamily="18" charset="0"/>
                <a:cs typeface="Times New Roman" panose="02020603050405020304" pitchFamily="18" charset="0"/>
              </a:rPr>
              <a:t> 1: </a:t>
            </a:r>
            <a:r>
              <a:rPr lang="en-US" sz="3600" dirty="0" err="1" smtClean="0">
                <a:solidFill>
                  <a:srgbClr val="000000"/>
                </a:solidFill>
                <a:latin typeface="Times New Roman" panose="02020603050405020304" pitchFamily="18" charset="0"/>
                <a:cs typeface="Times New Roman" panose="02020603050405020304" pitchFamily="18" charset="0"/>
              </a:rPr>
              <a:t>Từ</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đầu</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đến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Phải</a:t>
            </a:r>
            <a:r>
              <a:rPr lang="en-US" sz="3600" i="1" dirty="0" smtClean="0">
                <a:solidFill>
                  <a:srgbClr val="002060"/>
                </a:solidFill>
                <a:latin typeface="Times New Roman" panose="02020603050405020304" pitchFamily="18" charset="0"/>
                <a:cs typeface="Times New Roman" panose="02020603050405020304" pitchFamily="18" charset="0"/>
              </a:rPr>
              <a:t> may </a:t>
            </a:r>
            <a:r>
              <a:rPr lang="en-US" sz="3600" i="1" dirty="0" err="1" smtClean="0">
                <a:solidFill>
                  <a:srgbClr val="002060"/>
                </a:solidFill>
                <a:latin typeface="Times New Roman" panose="02020603050405020304" pitchFamily="18" charset="0"/>
                <a:cs typeface="Times New Roman" panose="02020603050405020304" pitchFamily="18" charset="0"/>
              </a:rPr>
              <a:t>thành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áo</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mới</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được</a:t>
            </a:r>
            <a:r>
              <a:rPr lang="en-US" sz="3600" i="1" dirty="0" smtClean="0">
                <a:solidFill>
                  <a:srgbClr val="002060"/>
                </a:solidFill>
                <a:latin typeface="Times New Roman" panose="02020603050405020304" pitchFamily="18" charset="0"/>
                <a:cs typeface="Times New Roman" panose="02020603050405020304" pitchFamily="18" charset="0"/>
              </a:rPr>
              <a:t>.</a:t>
            </a:r>
            <a:endParaRPr kumimoji="0" lang="id-ID" sz="36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600" dirty="0" err="1">
                <a:solidFill>
                  <a:srgbClr val="000000"/>
                </a:solidFill>
                <a:latin typeface="Times New Roman" panose="02020603050405020304" pitchFamily="18" charset="0"/>
                <a:cs typeface="Times New Roman" panose="02020603050405020304" pitchFamily="18" charset="0"/>
              </a:rPr>
              <a:t>Đoạn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cs typeface="Times New Roman" panose="02020603050405020304" pitchFamily="18" charset="0"/>
              </a:rPr>
              <a:t>2: </a:t>
            </a:r>
            <a:r>
              <a:rPr lang="en-US" sz="3600" dirty="0" err="1" smtClean="0">
                <a:solidFill>
                  <a:srgbClr val="000000"/>
                </a:solidFill>
                <a:latin typeface="Times New Roman" panose="02020603050405020304" pitchFamily="18" charset="0"/>
                <a:cs typeface="Times New Roman" panose="02020603050405020304" pitchFamily="18" charset="0"/>
              </a:rPr>
              <a:t>Tiếp</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theo</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đến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Mọi</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người</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cần</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áo</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ấm</a:t>
            </a:r>
            <a:r>
              <a:rPr lang="en-US" sz="3600" i="1" dirty="0" smtClean="0">
                <a:solidFill>
                  <a:srgbClr val="002060"/>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600" dirty="0" err="1">
                <a:solidFill>
                  <a:srgbClr val="000000"/>
                </a:solidFill>
                <a:latin typeface="Times New Roman" panose="02020603050405020304" pitchFamily="18" charset="0"/>
                <a:cs typeface="Times New Roman" panose="02020603050405020304" pitchFamily="18" charset="0"/>
              </a:rPr>
              <a:t>Đoạn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cs typeface="Times New Roman" panose="02020603050405020304" pitchFamily="18" charset="0"/>
              </a:rPr>
              <a:t>3: </a:t>
            </a:r>
            <a:r>
              <a:rPr lang="en-US" sz="3600" dirty="0" err="1" smtClean="0">
                <a:solidFill>
                  <a:srgbClr val="000000"/>
                </a:solidFill>
                <a:latin typeface="Times New Roman" panose="02020603050405020304" pitchFamily="18" charset="0"/>
                <a:cs typeface="Times New Roman" panose="02020603050405020304" pitchFamily="18" charset="0"/>
              </a:rPr>
              <a:t>Tiếp</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theo</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đến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để</a:t>
            </a:r>
            <a:r>
              <a:rPr lang="en-US" sz="3600" i="1" dirty="0" smtClean="0">
                <a:solidFill>
                  <a:srgbClr val="002060"/>
                </a:solidFill>
                <a:latin typeface="Times New Roman" panose="02020603050405020304" pitchFamily="18" charset="0"/>
                <a:cs typeface="Times New Roman" panose="02020603050405020304" pitchFamily="18" charset="0"/>
              </a:rPr>
              <a:t> may </a:t>
            </a:r>
            <a:r>
              <a:rPr lang="en-US" sz="3600" i="1" dirty="0" err="1" smtClean="0">
                <a:solidFill>
                  <a:srgbClr val="002060"/>
                </a:solidFill>
                <a:latin typeface="Times New Roman" panose="02020603050405020304" pitchFamily="18" charset="0"/>
                <a:cs typeface="Times New Roman" panose="02020603050405020304" pitchFamily="18" charset="0"/>
              </a:rPr>
              <a:t>áo</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ấm</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cho</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mọi</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người</a:t>
            </a:r>
            <a:endParaRPr kumimoji="0" lang="id-ID" sz="36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600" dirty="0" err="1">
                <a:solidFill>
                  <a:srgbClr val="000000"/>
                </a:solidFill>
                <a:latin typeface="Times New Roman" panose="02020603050405020304" pitchFamily="18" charset="0"/>
                <a:cs typeface="Times New Roman" panose="02020603050405020304" pitchFamily="18" charset="0"/>
              </a:rPr>
              <a:t>Đoạn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cs typeface="Times New Roman" panose="02020603050405020304" pitchFamily="18" charset="0"/>
              </a:rPr>
              <a:t>4: </a:t>
            </a:r>
            <a:r>
              <a:rPr lang="en-US" sz="3600" dirty="0" err="1" smtClean="0">
                <a:solidFill>
                  <a:srgbClr val="000000"/>
                </a:solidFill>
                <a:latin typeface="Times New Roman" panose="02020603050405020304" pitchFamily="18" charset="0"/>
                <a:cs typeface="Times New Roman" panose="02020603050405020304" pitchFamily="18" charset="0"/>
              </a:rPr>
              <a:t>Còn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lại</a:t>
            </a:r>
            <a:r>
              <a:rPr lang="en-US" sz="3600" i="1" dirty="0" smtClean="0">
                <a:solidFill>
                  <a:srgbClr val="000000"/>
                </a:solidFill>
                <a:latin typeface="Times New Roman" panose="02020603050405020304" pitchFamily="18" charset="0"/>
                <a:cs typeface="Times New Roman" panose="02020603050405020304" pitchFamily="18" charset="0"/>
              </a:rPr>
              <a:t>.</a:t>
            </a:r>
            <a:endParaRPr lang="id-ID" sz="36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nối</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tiếp</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smtClean="0">
                <a:ln>
                  <a:noFill/>
                </a:ln>
                <a:solidFill>
                  <a:srgbClr val="002060"/>
                </a:solidFill>
                <a:effectLst/>
                <a:uLnTx/>
                <a:uFillTx/>
                <a:latin typeface="+mj-lt"/>
                <a:ea typeface="+mn-ea"/>
                <a:cs typeface="+mn-cs"/>
              </a:rPr>
              <a:t>M</a:t>
            </a:r>
            <a:r>
              <a:rPr kumimoji="0" lang="en-US" sz="2000" b="0" i="0" u="none" strike="noStrike" kern="1200" cap="none" spc="0" normalizeH="0" baseline="0" noProof="0" dirty="0" err="1" smtClean="0">
                <a:ln>
                  <a:noFill/>
                </a:ln>
                <a:solidFill>
                  <a:srgbClr val="002060"/>
                </a:solidFill>
                <a:effectLst/>
                <a:uLnTx/>
                <a:uFillTx/>
                <a:latin typeface="+mj-lt"/>
                <a:ea typeface="+mn-ea"/>
                <a:cs typeface="+mn-cs"/>
              </a:rPr>
              <a:t>ùa</a:t>
            </a:r>
            <a:r>
              <a:rPr kumimoji="0" lang="vi-VN" sz="2000" b="0" i="0" u="none" strike="noStrike" kern="1200" cap="none" spc="0" normalizeH="0" baseline="0" noProof="0" dirty="0" smtClean="0">
                <a:ln>
                  <a:noFill/>
                </a:ln>
                <a:solidFill>
                  <a:srgbClr val="002060"/>
                </a:solidFill>
                <a:effectLst/>
                <a:uLnTx/>
                <a:uFillTx/>
                <a:latin typeface="+mj-lt"/>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mj-lt"/>
                <a:ea typeface="+mn-ea"/>
                <a:cs typeface="+mn-cs"/>
              </a:rPr>
              <a:t>đông</a:t>
            </a:r>
            <a:r>
              <a:rPr kumimoji="0" lang="vi-VN" sz="2000" b="0" i="0" u="none" strike="noStrike" kern="1200" cap="none" spc="0" normalizeH="0" baseline="0" noProof="0" dirty="0" smtClean="0">
                <a:ln>
                  <a:noFill/>
                </a:ln>
                <a:solidFill>
                  <a:srgbClr val="002060"/>
                </a:solidFill>
                <a:effectLst/>
                <a:uLnTx/>
                <a:uFillTx/>
                <a:latin typeface="+mj-lt"/>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smtClean="0">
                <a:ln>
                  <a:noFill/>
                </a:ln>
                <a:solidFill>
                  <a:srgbClr val="002060"/>
                </a:solidFill>
                <a:effectLst/>
                <a:uLnTx/>
                <a:uFillTx/>
                <a:latin typeface="+mj-lt"/>
                <a:ea typeface="+mn-ea"/>
                <a:cs typeface="+mn-cs"/>
              </a:rPr>
              <a:t> </a:t>
            </a:r>
            <a:r>
              <a:rPr kumimoji="0" lang="vi-VN" sz="2000" b="0" i="0" u="none" strike="noStrike" kern="1200" cap="none" spc="0" normalizeH="0" baseline="0" noProof="0" dirty="0" smtClean="0">
                <a:ln>
                  <a:noFill/>
                </a:ln>
                <a:solidFill>
                  <a:srgbClr val="00206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mj-lt"/>
                <a:ea typeface="+mn-ea"/>
                <a:cs typeface="+mn-cs"/>
              </a:rPr>
              <a:t>     </a:t>
            </a:r>
            <a:r>
              <a:rPr kumimoji="0" lang="vi-VN" sz="2000" b="0" i="0" u="none" strike="noStrike" kern="1200" cap="none" spc="0" normalizeH="0" baseline="0" noProof="0" dirty="0">
                <a:ln>
                  <a:noFill/>
                </a:ln>
                <a:solidFill>
                  <a:srgbClr val="00206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j-lt"/>
                <a:ea typeface="+mn-ea"/>
                <a:cs typeface="+mn-cs"/>
              </a:rPr>
              <a:t>     </a:t>
            </a:r>
            <a:r>
              <a:rPr kumimoji="0" lang="vi-VN" sz="2000" b="0" i="0" u="none" strike="noStrike" kern="1200" cap="none" spc="0" normalizeH="0" baseline="0" noProof="0" dirty="0">
                <a:ln>
                  <a:noFill/>
                </a:ln>
                <a:solidFill>
                  <a:srgbClr val="7030A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mj-lt"/>
                <a:ea typeface="+mn-ea"/>
                <a:cs typeface="+mn-cs"/>
              </a:rPr>
              <a:t>     </a:t>
            </a:r>
            <a:r>
              <a:rPr kumimoji="0" lang="vi-VN" sz="2000" b="0" i="0" u="none" strike="noStrike" kern="1200" cap="none" spc="0" normalizeH="0" baseline="0" noProof="0" dirty="0">
                <a:ln>
                  <a:noFill/>
                </a:ln>
                <a:solidFill>
                  <a:srgbClr val="7030A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Mùa đông năm ấy, trong rừng ai cũng có áo ấm để </a:t>
            </a:r>
            <a:r>
              <a:rPr kumimoji="0" lang="vi-VN" sz="2000" b="0" i="0" u="none" strike="noStrike" kern="1200" cap="none" spc="0" normalizeH="0" baseline="0" noProof="0" dirty="0" smtClean="0">
                <a:ln>
                  <a:noFill/>
                </a:ln>
                <a:solidFill>
                  <a:schemeClr val="accent2">
                    <a:lumMod val="50000"/>
                  </a:schemeClr>
                </a:solidFill>
                <a:effectLst/>
                <a:uLnTx/>
                <a:uFillTx/>
                <a:latin typeface="+mj-lt"/>
                <a:ea typeface="+mn-ea"/>
                <a:cs typeface="+mn-cs"/>
              </a:rPr>
              <a:t>mặc.</a:t>
            </a:r>
            <a:r>
              <a:rPr kumimoji="0" lang="en-US" sz="2000" b="0" i="0" u="none" strike="noStrike" kern="1200" cap="none" spc="0" normalizeH="0" baseline="0" noProof="0" dirty="0" smtClean="0">
                <a:ln>
                  <a:noFill/>
                </a:ln>
                <a:solidFill>
                  <a:schemeClr val="accent2">
                    <a:lumMod val="50000"/>
                  </a:schemeClr>
                </a:solidFill>
                <a:effectLst/>
                <a:uLnTx/>
                <a:uFillTx/>
                <a:latin typeface="+mj-lt"/>
                <a:ea typeface="+mn-ea"/>
                <a:cs typeface="+mn-cs"/>
              </a:rPr>
              <a:t>         </a:t>
            </a:r>
            <a:r>
              <a:rPr kumimoji="0" lang="en-US" sz="2000" b="0" i="0" u="none" strike="noStrike" kern="1200" cap="none" spc="0" normalizeH="0" baseline="0" noProof="0" dirty="0" smtClean="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ea typeface="+mn-ea"/>
                <a:cs typeface="+mn-cs"/>
              </a:rPr>
              <a:t> </a:t>
            </a:r>
            <a:r>
              <a:rPr kumimoji="0" lang="en-US" sz="2000" b="0" i="0" u="none" strike="noStrike" kern="1200" cap="none" spc="0" normalizeH="0" baseline="0" noProof="0" dirty="0" smtClean="0">
                <a:ln>
                  <a:noFill/>
                </a:ln>
                <a:solidFill>
                  <a:srgbClr val="000000"/>
                </a:solidFill>
                <a:effectLst/>
                <a:uLnTx/>
                <a:uFillTx/>
                <a:latin typeface="+mj-lt"/>
                <a:ea typeface="+mn-ea"/>
                <a:cs typeface="+mn-cs"/>
              </a:rPr>
              <a:t>                                                                                                                      </a:t>
            </a:r>
            <a:r>
              <a:rPr kumimoji="0" lang="vi-VN" sz="2000" b="0" i="0" u="none" strike="noStrike" kern="1200" cap="none" spc="0" normalizeH="0" baseline="0" noProof="0" dirty="0" smtClean="0">
                <a:ln>
                  <a:noFill/>
                </a:ln>
                <a:solidFill>
                  <a:srgbClr val="000000"/>
                </a:solidFill>
                <a:effectLst/>
                <a:uLnTx/>
                <a:uFillTx/>
                <a:latin typeface="+mj-lt"/>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smtClean="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800000"/>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smtClean="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800000"/>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smtClean="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800000"/>
                </a:solidFill>
                <a:effectLst/>
                <a:uLnTx/>
                <a:uFillTx/>
                <a:latin typeface="Times New Roman" panose="02020603050405020304" pitchFamily="18" charset="0"/>
                <a:cs typeface="Times New Roman" panose="02020603050405020304" pitchFamily="18" charset="0"/>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theo</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nhóm</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smtClean="0">
                <a:ln>
                  <a:noFill/>
                </a:ln>
                <a:solidFill>
                  <a:srgbClr val="002060"/>
                </a:solidFill>
                <a:effectLst/>
                <a:uLnTx/>
                <a:uFillTx/>
                <a:latin typeface="+mj-lt"/>
                <a:ea typeface="+mn-ea"/>
                <a:cs typeface="+mn-cs"/>
              </a:rPr>
              <a:t>M</a:t>
            </a:r>
            <a:r>
              <a:rPr kumimoji="0" lang="en-US" sz="2000" b="0" i="0" u="none" strike="noStrike" kern="1200" cap="none" spc="0" normalizeH="0" baseline="0" noProof="0" smtClean="0">
                <a:ln>
                  <a:noFill/>
                </a:ln>
                <a:solidFill>
                  <a:srgbClr val="002060"/>
                </a:solidFill>
                <a:effectLst/>
                <a:uLnTx/>
                <a:uFillTx/>
                <a:latin typeface="+mj-lt"/>
                <a:ea typeface="+mn-ea"/>
                <a:cs typeface="+mn-cs"/>
              </a:rPr>
              <a:t>ùa</a:t>
            </a:r>
            <a:r>
              <a:rPr kumimoji="0" lang="vi-VN" sz="2000" b="0" i="0" u="none" strike="noStrike" kern="1200" cap="none" spc="0" normalizeH="0" baseline="0" noProof="0" smtClean="0">
                <a:ln>
                  <a:noFill/>
                </a:ln>
                <a:solidFill>
                  <a:srgbClr val="002060"/>
                </a:solidFill>
                <a:effectLst/>
                <a:uLnTx/>
                <a:uFillTx/>
                <a:latin typeface="+mj-lt"/>
                <a:ea typeface="+mn-ea"/>
                <a:cs typeface="+mn-cs"/>
              </a:rPr>
              <a:t> </a:t>
            </a:r>
            <a:r>
              <a:rPr kumimoji="0" lang="en-US" sz="2000" b="0" i="0" u="none" strike="noStrike" kern="1200" cap="none" spc="0" normalizeH="0" baseline="0" noProof="0" smtClean="0">
                <a:ln>
                  <a:noFill/>
                </a:ln>
                <a:solidFill>
                  <a:srgbClr val="002060"/>
                </a:solidFill>
                <a:effectLst/>
                <a:uLnTx/>
                <a:uFillTx/>
                <a:latin typeface="+mj-lt"/>
                <a:ea typeface="+mn-ea"/>
                <a:cs typeface="+mn-cs"/>
              </a:rPr>
              <a:t>đông</a:t>
            </a:r>
            <a:r>
              <a:rPr kumimoji="0" lang="vi-VN" sz="2000" b="0" i="0" u="none" strike="noStrike" kern="1200" cap="none" spc="0" normalizeH="0" baseline="0" noProof="0" smtClean="0">
                <a:ln>
                  <a:noFill/>
                </a:ln>
                <a:solidFill>
                  <a:srgbClr val="002060"/>
                </a:solidFill>
                <a:effectLst/>
                <a:uLnTx/>
                <a:uFillTx/>
                <a:latin typeface="+mj-lt"/>
                <a:ea typeface="+mn-ea"/>
                <a:cs typeface="+mn-cs"/>
              </a:rPr>
              <a:t>, thỏ quấn tấm vải lên người cho đỡ rét thì gió thổi tấm vải bay xuống ao. Nhím giúp thỏ</a:t>
            </a:r>
            <a:r>
              <a:rPr kumimoji="0" lang="en-US" sz="2000" b="0" i="0" u="none" strike="noStrike" kern="1200" cap="none" spc="0" normalizeH="0" baseline="0" noProof="0" smtClean="0">
                <a:ln>
                  <a:noFill/>
                </a:ln>
                <a:solidFill>
                  <a:srgbClr val="002060"/>
                </a:solidFill>
                <a:effectLst/>
                <a:uLnTx/>
                <a:uFillTx/>
                <a:latin typeface="+mj-lt"/>
                <a:ea typeface="+mn-ea"/>
                <a:cs typeface="+mn-cs"/>
              </a:rPr>
              <a:t> </a:t>
            </a:r>
            <a:r>
              <a:rPr kumimoji="0" lang="vi-VN" sz="2000" b="0" i="0" u="none" strike="noStrike" kern="1200" cap="none" spc="0" normalizeH="0" baseline="0" noProof="0" smtClean="0">
                <a:ln>
                  <a:noFill/>
                </a:ln>
                <a:solidFill>
                  <a:srgbClr val="00206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002060"/>
                </a:solidFill>
                <a:effectLst/>
                <a:uLnTx/>
                <a:uFillTx/>
                <a:latin typeface="+mj-lt"/>
                <a:ea typeface="+mn-ea"/>
                <a:cs typeface="+mn-cs"/>
              </a:rPr>
              <a:t>     </a:t>
            </a:r>
            <a:r>
              <a:rPr kumimoji="0" lang="vi-VN" sz="2000" b="0" i="0" u="none" strike="noStrike" kern="1200" cap="none" spc="0" normalizeH="0" baseline="0" noProof="0" smtClean="0">
                <a:ln>
                  <a:noFill/>
                </a:ln>
                <a:solidFill>
                  <a:srgbClr val="00206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schemeClr val="tx1"/>
                </a:solidFill>
                <a:effectLst/>
                <a:uLnTx/>
                <a:uFillTx/>
                <a:latin typeface="+mj-lt"/>
                <a:ea typeface="+mn-ea"/>
                <a:cs typeface="+mn-cs"/>
              </a:rPr>
              <a:t>     </a:t>
            </a:r>
            <a:r>
              <a:rPr kumimoji="0" lang="vi-VN" sz="2000" b="0" i="0" u="none" strike="noStrike" kern="1200" cap="none" spc="0" normalizeH="0" baseline="0" noProof="0" smtClean="0">
                <a:ln>
                  <a:noFill/>
                </a:ln>
                <a:solidFill>
                  <a:srgbClr val="7030A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srgbClr val="7030A0"/>
                </a:solidFill>
                <a:effectLst/>
                <a:uLnTx/>
                <a:uFillTx/>
                <a:latin typeface="+mj-lt"/>
                <a:ea typeface="+mn-ea"/>
                <a:cs typeface="+mn-cs"/>
              </a:rPr>
              <a:t>     </a:t>
            </a:r>
            <a:r>
              <a:rPr kumimoji="0" lang="vi-VN" sz="2000" b="0" i="0" u="none" strike="noStrike" kern="1200" cap="none" spc="0" normalizeH="0" baseline="0" noProof="0" dirty="0">
                <a:ln>
                  <a:noFill/>
                </a:ln>
                <a:solidFill>
                  <a:srgbClr val="7030A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mj-lt"/>
                <a:ea typeface="+mn-ea"/>
                <a:cs typeface="+mn-cs"/>
              </a:rPr>
              <a:t>     </a:t>
            </a:r>
            <a:r>
              <a:rPr kumimoji="0" lang="vi-VN" sz="2000" b="0" i="0" u="none" strike="noStrike" kern="1200" cap="none" spc="0" normalizeH="0" baseline="0" noProof="0" dirty="0">
                <a:ln>
                  <a:noFill/>
                </a:ln>
                <a:solidFill>
                  <a:srgbClr val="548F01"/>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mj-lt"/>
                <a:ea typeface="+mn-ea"/>
                <a:cs typeface="+mn-cs"/>
              </a:rPr>
              <a:t>Mùa đông năm ấy, trong rừng ai cũng có áo ấm để </a:t>
            </a:r>
            <a:r>
              <a:rPr kumimoji="0" lang="vi-VN" sz="2000" b="0" i="0" u="none" strike="noStrike" kern="1200" cap="none" spc="0" normalizeH="0" baseline="0" noProof="0" dirty="0" smtClean="0">
                <a:ln>
                  <a:noFill/>
                </a:ln>
                <a:solidFill>
                  <a:schemeClr val="accent2">
                    <a:lumMod val="50000"/>
                  </a:schemeClr>
                </a:solidFill>
                <a:effectLst/>
                <a:uLnTx/>
                <a:uFillTx/>
                <a:latin typeface="+mj-lt"/>
                <a:ea typeface="+mn-ea"/>
                <a:cs typeface="+mn-cs"/>
              </a:rPr>
              <a:t>mặc.</a:t>
            </a:r>
            <a:r>
              <a:rPr kumimoji="0" lang="en-US" sz="2000" b="0" i="0" u="none" strike="noStrike" kern="1200" cap="none" spc="0" normalizeH="0" baseline="0" noProof="0" dirty="0" smtClean="0">
                <a:ln>
                  <a:noFill/>
                </a:ln>
                <a:solidFill>
                  <a:schemeClr val="accent2">
                    <a:lumMod val="50000"/>
                  </a:schemeClr>
                </a:solidFill>
                <a:effectLst/>
                <a:uLnTx/>
                <a:uFillTx/>
                <a:latin typeface="+mj-lt"/>
                <a:ea typeface="+mn-ea"/>
                <a:cs typeface="+mn-cs"/>
              </a:rPr>
              <a:t>         </a:t>
            </a:r>
            <a:r>
              <a:rPr kumimoji="0" lang="en-US" sz="2000" b="0" i="0" u="none" strike="noStrike" kern="1200" cap="none" spc="0" normalizeH="0" baseline="0" noProof="0" dirty="0" smtClean="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ea typeface="+mn-ea"/>
                <a:cs typeface="+mn-cs"/>
              </a:rPr>
              <a:t> </a:t>
            </a:r>
            <a:r>
              <a:rPr kumimoji="0" lang="en-US" sz="2000" b="0" i="0" u="none" strike="noStrike" kern="1200" cap="none" spc="0" normalizeH="0" baseline="0" noProof="0" dirty="0" smtClean="0">
                <a:ln>
                  <a:noFill/>
                </a:ln>
                <a:solidFill>
                  <a:srgbClr val="000000"/>
                </a:solidFill>
                <a:effectLst/>
                <a:uLnTx/>
                <a:uFillTx/>
                <a:latin typeface="+mj-lt"/>
                <a:ea typeface="+mn-ea"/>
                <a:cs typeface="+mn-cs"/>
              </a:rPr>
              <a:t>                                                                                                                      </a:t>
            </a:r>
            <a:r>
              <a:rPr kumimoji="0" lang="vi-VN" sz="2000" b="0" i="0" u="none" strike="noStrike" kern="1200" cap="none" spc="0" normalizeH="0" baseline="0" noProof="0" dirty="0" smtClean="0">
                <a:ln>
                  <a:noFill/>
                </a:ln>
                <a:solidFill>
                  <a:srgbClr val="000000"/>
                </a:solidFill>
                <a:effectLst/>
                <a:uLnTx/>
                <a:uFillTx/>
                <a:latin typeface="+mj-lt"/>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M</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ùa</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đông</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Mùa đông năm ấy, trong rừng ai cũng có áo ấm để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mặc.</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chiếc</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ấm</a:t>
            </a:r>
            <a:endParaRPr kumimoji="0" lang="id-ID" sz="36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toàn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bài</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Giải</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nghĩa</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51726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Trả</a:t>
            </a:r>
            <a:r>
              <a:rPr kumimoji="0" lang="en-US" sz="6000" b="1" i="0" u="none" strike="noStrike" kern="1200" cap="none" spc="0" normalizeH="0" baseline="0" noProof="0" dirty="0" smtClean="0">
                <a:ln>
                  <a:noFill/>
                </a:ln>
                <a:solidFill>
                  <a:srgbClr val="71D4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lời</a:t>
            </a:r>
            <a:r>
              <a:rPr kumimoji="0" lang="en-US" sz="6000" b="1" i="0" u="none" strike="noStrike" kern="1200" cap="none" spc="0" normalizeH="0" baseline="0" noProof="0" dirty="0" smtClean="0">
                <a:ln>
                  <a:noFill/>
                </a:ln>
                <a:solidFill>
                  <a:srgbClr val="71D4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smtClean="0">
                <a:ln>
                  <a:noFill/>
                </a:ln>
                <a:solidFill>
                  <a:srgbClr val="71D4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hỏi</a:t>
            </a:r>
            <a:endParaRPr kumimoji="0" lang="en-US" sz="6000" b="1" i="0" u="none" strike="noStrike" kern="1200" cap="none" spc="0" normalizeH="0" baseline="0" noProof="0" dirty="0">
              <a:ln>
                <a:noFill/>
              </a:ln>
              <a:solidFill>
                <a:srgbClr val="71D4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1</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Mùa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thỏ</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chống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rét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a:t>
            </a:r>
            <a:r>
              <a:rPr lang="en-US" sz="2400" dirty="0" smtClean="0">
                <a:solidFill>
                  <a:schemeClr val="accent2">
                    <a:lumMod val="50000"/>
                  </a:schemeClr>
                </a:solidFill>
                <a:latin typeface="Nunito Black" pitchFamily="2" charset="0"/>
              </a:rPr>
              <a:t>ý: </a:t>
            </a:r>
            <a:r>
              <a:rPr lang="en-US" sz="2400" dirty="0" err="1" smtClean="0">
                <a:solidFill>
                  <a:schemeClr val="accent2">
                    <a:lumMod val="50000"/>
                  </a:schemeClr>
                </a:solidFill>
                <a:latin typeface="Nunito Black" pitchFamily="2" charset="0"/>
              </a:rPr>
              <a:t>Em</a:t>
            </a:r>
            <a:r>
              <a:rPr lang="en-US" sz="2400" dirty="0" smtClean="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srgbClr val="002060"/>
                </a:solidFill>
                <a:latin typeface="Nunito Black" pitchFamily="2" charset="0"/>
              </a:rPr>
              <a:t>     </a:t>
            </a:r>
            <a:r>
              <a:rPr lang="vi-VN" sz="2800" dirty="0" smtClean="0">
                <a:solidFill>
                  <a:srgbClr val="002060"/>
                </a:solidFill>
                <a:latin typeface="Times New Roman" panose="02020603050405020304" pitchFamily="18" charset="0"/>
                <a:cs typeface="Times New Roman" panose="02020603050405020304" pitchFamily="18" charset="0"/>
              </a:rPr>
              <a:t>M</a:t>
            </a:r>
            <a:r>
              <a:rPr lang="en-US" sz="2800" dirty="0" err="1">
                <a:solidFill>
                  <a:srgbClr val="002060"/>
                </a:solidFill>
                <a:latin typeface="Times New Roman" panose="02020603050405020304" pitchFamily="18" charset="0"/>
                <a:cs typeface="Times New Roman" panose="02020603050405020304" pitchFamily="18" charset="0"/>
              </a:rPr>
              <a:t>ùa</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đông</a:t>
            </a:r>
            <a:r>
              <a:rPr lang="vi-VN" sz="2800" dirty="0">
                <a:solidFill>
                  <a:srgbClr val="00206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khều tấm vải vào bờ và nói:</a:t>
            </a:r>
          </a:p>
          <a:p>
            <a:pPr lvl="0" algn="just">
              <a:defRPr/>
            </a:pP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800" dirty="0">
                  <a:solidFill>
                    <a:srgbClr val="FF0000"/>
                  </a:solidFill>
                  <a:latin typeface="Times New Roman" panose="02020603050405020304" pitchFamily="18" charset="0"/>
                  <a:cs typeface="Times New Roman" panose="02020603050405020304" pitchFamily="18" charset="0"/>
                </a:rPr>
                <a:t>Mùa đông đến, thỏ quấn tấm vải lên người cho đỡ rét</a:t>
              </a:r>
              <a:r>
                <a:rPr lang="vi-VN"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838932"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smtClean="0">
                <a:solidFill>
                  <a:srgbClr val="002060"/>
                </a:solidFill>
                <a:latin typeface="Times New Roman" panose="02020603050405020304" pitchFamily="18" charset="0"/>
                <a:cs typeface="Times New Roman" panose="02020603050405020304" pitchFamily="18" charset="0"/>
              </a:rPr>
              <a:t>2</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Vì</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nhím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kiến</a:t>
            </a:r>
            <a:r>
              <a:rPr lang="en-US" sz="3200" b="1" dirty="0">
                <a:solidFill>
                  <a:srgbClr val="002060"/>
                </a:solidFill>
                <a:latin typeface="Times New Roman" panose="02020603050405020304" pitchFamily="18" charset="0"/>
                <a:cs typeface="Times New Roman" panose="02020603050405020304" pitchFamily="18" charset="0"/>
              </a:rPr>
              <a:t> may </a:t>
            </a:r>
            <a:r>
              <a:rPr lang="en-US" sz="3200" b="1" dirty="0" err="1">
                <a:solidFill>
                  <a:srgbClr val="002060"/>
                </a:solidFill>
                <a:latin typeface="Times New Roman" panose="02020603050405020304" pitchFamily="18" charset="0"/>
                <a:cs typeface="Times New Roman" panose="02020603050405020304" pitchFamily="18" charset="0"/>
              </a:rPr>
              <a:t>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ấm</a:t>
            </a:r>
            <a:r>
              <a:rPr lang="en-US" sz="3200" b="1"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ý: </a:t>
            </a:r>
            <a:r>
              <a:rPr kumimoji="0" lang="en-US" sz="2400" b="0" i="0" u="none" strike="noStrike" kern="1200" cap="none" spc="0" normalizeH="0" baseline="0" noProof="0" dirty="0" err="1" smtClean="0">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M</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ùa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đông</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800" dirty="0" err="1">
                  <a:solidFill>
                    <a:srgbClr val="FF0000"/>
                  </a:solidFill>
                  <a:latin typeface="Times New Roman" panose="02020603050405020304" pitchFamily="18" charset="0"/>
                  <a:cs typeface="Times New Roman" panose="02020603050405020304" pitchFamily="18" charset="0"/>
                </a:rPr>
                <a:t>Nhím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may </a:t>
              </a:r>
              <a:r>
                <a:rPr lang="en-US" sz="2800" dirty="0" err="1">
                  <a:solidFill>
                    <a:srgbClr val="FF0000"/>
                  </a:solidFill>
                  <a:latin typeface="Times New Roman" panose="02020603050405020304" pitchFamily="18" charset="0"/>
                  <a:cs typeface="Times New Roman" panose="02020603050405020304" pitchFamily="18" charset="0"/>
                </a:rPr>
                <a:t>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thổi</a:t>
              </a:r>
              <a:r>
                <a:rPr lang="en-US" sz="2800" dirty="0">
                  <a:solidFill>
                    <a:srgbClr val="FF0000"/>
                  </a:solidFill>
                  <a:latin typeface="Times New Roman" panose="02020603050405020304" pitchFamily="18" charset="0"/>
                  <a:cs typeface="Times New Roman" panose="02020603050405020304" pitchFamily="18" charset="0"/>
                </a:rPr>
                <a:t> bay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ao</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xmlns=""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54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CHIẾC ÁO ẤM</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3: </a:t>
            </a:r>
            <a:r>
              <a:rPr lang="en-US" sz="2800" b="1" dirty="0" err="1" smtClean="0">
                <a:solidFill>
                  <a:srgbClr val="002060"/>
                </a:solidFill>
                <a:latin typeface="Times New Roman" panose="02020603050405020304" pitchFamily="18" charset="0"/>
                <a:cs typeface="Times New Roman" panose="02020603050405020304" pitchFamily="18" charset="0"/>
              </a:rPr>
              <a:t>Mỗi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góp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ấm</a:t>
            </a:r>
            <a:r>
              <a:rPr lang="en-US" sz="2800" b="1" dirty="0" smtClean="0">
                <a:solidFill>
                  <a:srgbClr val="002060"/>
                </a:solidFill>
                <a:latin typeface="Times New Roman" panose="02020603050405020304" pitchFamily="18" charset="0"/>
                <a:cs typeface="Times New Roman" panose="02020603050405020304" pitchFamily="18"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mj-lt"/>
              </a:rPr>
              <a:t>M:</a:t>
            </a:r>
            <a:r>
              <a:rPr lang="vi-VN" sz="2400" dirty="0">
                <a:solidFill>
                  <a:srgbClr val="7030A0"/>
                </a:solidFill>
                <a:latin typeface="+mj-lt"/>
              </a:rPr>
              <a:t> Nhím rút chiếc lông nhọn trên lưng để làm kim may áo.</a:t>
            </a:r>
            <a:endParaRPr lang="en-US" sz="2400" dirty="0">
              <a:solidFill>
                <a:srgbClr val="002060"/>
              </a:solidFill>
              <a:latin typeface="+mj-lt"/>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mj-lt"/>
              </a:rPr>
              <a:t>Thỏ trải vải để đôi chim may áo.</a:t>
            </a:r>
          </a:p>
        </p:txBody>
      </p:sp>
      <p:sp>
        <p:nvSpPr>
          <p:cNvPr id="19" name="Rounded Rectangular Callout 18"/>
          <p:cNvSpPr/>
          <p:nvPr/>
        </p:nvSpPr>
        <p:spPr>
          <a:xfrm>
            <a:off x="185549" y="3660524"/>
            <a:ext cx="2618537"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mj-lt"/>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mj-lt"/>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400" dirty="0">
                <a:solidFill>
                  <a:srgbClr val="FF0000"/>
                </a:solidFill>
                <a:latin typeface="Times New Roman" panose="02020603050405020304" pitchFamily="18" charset="0"/>
                <a:cs typeface="Times New Roman" panose="02020603050405020304" pitchFamily="18" charset="0"/>
              </a:rPr>
              <a:t>Ốc sên bò trên tấm vải, vạch những đường kẻ để giúp bọ ngựa cắt vải may áo.</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22" name="Rounded Rectangular Callout 21"/>
          <p:cNvSpPr/>
          <p:nvPr/>
        </p:nvSpPr>
        <p:spPr>
          <a:xfrm>
            <a:off x="8506191" y="5427526"/>
            <a:ext cx="2904491"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Em</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906119"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4</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800" dirty="0">
                <a:solidFill>
                  <a:srgbClr val="FF0000"/>
                </a:solidFill>
                <a:latin typeface="+mj-lt"/>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9022028"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4</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800" dirty="0">
                <a:solidFill>
                  <a:srgbClr val="FF0000"/>
                </a:solidFill>
                <a:latin typeface="Times New Roman" panose="02020603050405020304" pitchFamily="18" charset="0"/>
                <a:cs typeface="Times New Roman" panose="02020603050405020304" pitchFamily="18"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309898"/>
            <a:ext cx="7862929"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rPr>
              <a:t>Câu </a:t>
            </a:r>
            <a:r>
              <a:rPr lang="vi-VN" sz="2800" b="1" dirty="0" smtClean="0">
                <a:solidFill>
                  <a:srgbClr val="002060"/>
                </a:solidFill>
                <a:latin typeface="+mj-lt"/>
              </a:rPr>
              <a:t>5</a:t>
            </a:r>
            <a:r>
              <a:rPr lang="en-US" sz="2800" b="1" dirty="0" smtClean="0">
                <a:solidFill>
                  <a:srgbClr val="002060"/>
                </a:solidFill>
                <a:latin typeface="+mj-lt"/>
              </a:rPr>
              <a:t>: </a:t>
            </a:r>
            <a:r>
              <a:rPr lang="vi-VN" sz="2800" b="1" dirty="0" smtClean="0">
                <a:solidFill>
                  <a:srgbClr val="002060"/>
                </a:solidFill>
                <a:latin typeface="+mj-lt"/>
              </a:rPr>
              <a:t>Em </a:t>
            </a:r>
            <a:r>
              <a:rPr lang="vi-VN" sz="2800" b="1" dirty="0">
                <a:solidFill>
                  <a:srgbClr val="002060"/>
                </a:solidFill>
                <a:latin typeface="+mj-lt"/>
              </a:rPr>
              <a:t>học được điều gì qua câu chuyện trên?</a:t>
            </a:r>
            <a:endParaRPr kumimoji="0" lang="en-US" sz="2800" b="0" i="0" u="none" strike="noStrike" kern="1200" cap="none" spc="0" normalizeH="0" baseline="0" noProof="0" dirty="0">
              <a:ln>
                <a:noFill/>
              </a:ln>
              <a:solidFill>
                <a:srgbClr val="002060"/>
              </a:solidFill>
              <a:effectLst/>
              <a:uLnTx/>
              <a:uFillTx/>
              <a:latin typeface="+mj-lt"/>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677958"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800000"/>
                </a:solidFill>
                <a:latin typeface="Times New Roman" panose="02020603050405020304" pitchFamily="18" charset="0"/>
                <a:cs typeface="Times New Roman" panose="02020603050405020304" pitchFamily="18" charset="0"/>
              </a:rPr>
              <a:t>Gợi</a:t>
            </a:r>
            <a:r>
              <a:rPr lang="en-US" sz="2800" dirty="0">
                <a:solidFill>
                  <a:srgbClr val="800000"/>
                </a:solidFill>
                <a:latin typeface="Times New Roman" panose="02020603050405020304" pitchFamily="18" charset="0"/>
                <a:cs typeface="Times New Roman" panose="02020603050405020304" pitchFamily="18" charset="0"/>
              </a:rPr>
              <a:t> </a:t>
            </a:r>
            <a:r>
              <a:rPr lang="en-US" sz="2800" dirty="0" smtClean="0">
                <a:solidFill>
                  <a:srgbClr val="800000"/>
                </a:solidFill>
                <a:latin typeface="Times New Roman" panose="02020603050405020304" pitchFamily="18" charset="0"/>
                <a:cs typeface="Times New Roman" panose="02020603050405020304" pitchFamily="18" charset="0"/>
              </a:rPr>
              <a:t>ý:</a:t>
            </a:r>
            <a:r>
              <a:rPr lang="vi-VN" sz="2800" dirty="0" smtClean="0">
                <a:solidFill>
                  <a:srgbClr val="800000"/>
                </a:solidFill>
                <a:latin typeface="Times New Roman" panose="02020603050405020304" pitchFamily="18" charset="0"/>
                <a:cs typeface="Times New Roman" panose="02020603050405020304" pitchFamily="18" charset="0"/>
              </a:rPr>
              <a:t> </a:t>
            </a:r>
            <a:r>
              <a:rPr lang="en-US" sz="2800" dirty="0" err="1" smtClean="0">
                <a:solidFill>
                  <a:srgbClr val="800000"/>
                </a:solidFill>
                <a:latin typeface="Times New Roman" panose="02020603050405020304" pitchFamily="18" charset="0"/>
                <a:cs typeface="Times New Roman" panose="02020603050405020304" pitchFamily="18" charset="0"/>
              </a:rPr>
              <a:t>Em</a:t>
            </a:r>
            <a:r>
              <a:rPr lang="en-US" sz="2800" dirty="0" smtClean="0">
                <a:solidFill>
                  <a:srgbClr val="800000"/>
                </a:solidFill>
                <a:latin typeface="Times New Roman" panose="02020603050405020304" pitchFamily="18" charset="0"/>
                <a:cs typeface="Times New Roman" panose="02020603050405020304" pitchFamily="18" charset="0"/>
              </a:rPr>
              <a:t> </a:t>
            </a:r>
            <a:r>
              <a:rPr lang="vi-VN" sz="2800" dirty="0" smtClean="0">
                <a:solidFill>
                  <a:srgbClr val="800000"/>
                </a:solidFill>
                <a:latin typeface="Times New Roman" panose="02020603050405020304" pitchFamily="18" charset="0"/>
                <a:cs typeface="Times New Roman" panose="02020603050405020304" pitchFamily="18" charset="0"/>
              </a:rPr>
              <a:t>nhớ </a:t>
            </a:r>
            <a:r>
              <a:rPr lang="vi-VN" sz="2800" dirty="0">
                <a:solidFill>
                  <a:srgbClr val="800000"/>
                </a:solidFill>
                <a:latin typeface="Times New Roman" panose="02020603050405020304" pitchFamily="18" charset="0"/>
                <a:cs typeface="Times New Roman" panose="02020603050405020304" pitchFamily="18" charset="0"/>
              </a:rPr>
              <a:t>lại nội dung câu chuyện và suy nghĩ xem qua câu chuyện đó, em rút ra được bài học gì khi làm việc</a:t>
            </a:r>
            <a:r>
              <a:rPr lang="vi-VN" sz="2800" dirty="0" smtClean="0">
                <a:solidFill>
                  <a:srgbClr val="800000"/>
                </a:solidFill>
                <a:latin typeface="Times New Roman" panose="02020603050405020304" pitchFamily="18" charset="0"/>
                <a:cs typeface="Times New Roman" panose="02020603050405020304" pitchFamily="18" charset="0"/>
              </a:rPr>
              <a:t>?</a:t>
            </a:r>
            <a:endParaRPr lang="en-US" sz="2800" dirty="0">
              <a:solidFill>
                <a:srgbClr val="8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800" dirty="0">
                  <a:solidFill>
                    <a:srgbClr val="FF0000"/>
                  </a:solidFill>
                  <a:latin typeface="+mj-lt"/>
                </a:rPr>
                <a:t>Sau khi đọc câu chuyện Những chiếc áo ấm, em học được một điều là phải biết giúp đỡ lẫn nhau. Khi cùng nhau làm việc thì sẽ đạt được hiệu quả cao</a:t>
              </a:r>
              <a:r>
                <a:rPr lang="vi-VN" sz="2800" dirty="0" smtClean="0">
                  <a:solidFill>
                    <a:srgbClr val="FF0000"/>
                  </a:solidFill>
                  <a:latin typeface="+mj-lt"/>
                </a:rPr>
                <a:t>.</a:t>
              </a:r>
              <a:endParaRPr lang="en-US" sz="2800" dirty="0">
                <a:solidFill>
                  <a:srgbClr val="FF0000"/>
                </a:solidFill>
                <a:latin typeface="+mj-lt"/>
              </a:endParaRPr>
            </a:p>
          </p:txBody>
        </p:sp>
        <p:sp>
          <p:nvSpPr>
            <p:cNvPr id="13" name="Arrow: Right 16">
              <a:extLst>
                <a:ext uri="{FF2B5EF4-FFF2-40B4-BE49-F238E27FC236}">
                  <a16:creationId xmlns:a16="http://schemas.microsoft.com/office/drawing/2014/main" xmlns=""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NỘI </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DUNG</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a:p>
            <a:pPr fontAlgn="t"/>
            <a:r>
              <a:rPr lang="vi-VN" sz="3600" dirty="0" smtClean="0">
                <a:solidFill>
                  <a:srgbClr val="002060"/>
                </a:solidFill>
                <a:latin typeface="Times New Roman" panose="02020603050405020304" pitchFamily="18" charset="0"/>
                <a:cs typeface="Times New Roman" panose="02020603050405020304" pitchFamily="18" charset="0"/>
              </a:rPr>
              <a:t>Câu </a:t>
            </a:r>
            <a:r>
              <a:rPr lang="vi-VN" sz="3600" dirty="0">
                <a:solidFill>
                  <a:srgbClr val="002060"/>
                </a:solidFill>
                <a:latin typeface="Times New Roman" panose="02020603050405020304" pitchFamily="18" charset="0"/>
                <a:cs typeface="Times New Roman" panose="02020603050405020304" pitchFamily="18"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7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ĐỌC LẠI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M</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ùa</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đông</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Mùa đông năm ấy, trong rừng ai cũng có áo ấm để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mặc.</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chiếc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ấm</a:t>
            </a:r>
            <a:endParaRPr kumimoji="0" lang="id-ID" sz="36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lại</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Nói</a:t>
            </a:r>
            <a:r>
              <a:rPr kumimoji="0" lang="en-US" sz="6000" b="1" i="0" u="none" strike="noStrike" kern="1200" cap="none" spc="0" normalizeH="0" noProof="0" dirty="0" smtClean="0">
                <a:ln>
                  <a:noFill/>
                </a:ln>
                <a:solidFill>
                  <a:srgbClr val="71D4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và</a:t>
            </a:r>
            <a:r>
              <a:rPr kumimoji="0" lang="en-US" sz="6000" b="1" i="0" u="none" strike="noStrike" kern="1200" cap="none" spc="0" normalizeH="0" noProof="0" dirty="0" smtClean="0">
                <a:ln>
                  <a:noFill/>
                </a:ln>
                <a:solidFill>
                  <a:srgbClr val="71D4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noProof="0" dirty="0" err="1" smtClean="0">
                <a:ln>
                  <a:noFill/>
                </a:ln>
                <a:solidFill>
                  <a:srgbClr val="71D400"/>
                </a:solidFill>
                <a:effectLst/>
                <a:uLnTx/>
                <a:uFillTx/>
                <a:latin typeface="Times New Roman" panose="02020603050405020304" pitchFamily="18" charset="0"/>
                <a:cs typeface="Times New Roman" panose="02020603050405020304" pitchFamily="18" charset="0"/>
              </a:rPr>
              <a:t>nghe</a:t>
            </a:r>
            <a:endParaRPr kumimoji="0" lang="en-US" sz="6000" b="1" i="0" u="none" strike="noStrike" kern="1200" cap="none" spc="0" normalizeH="0" baseline="0" noProof="0" dirty="0">
              <a:ln>
                <a:noFill/>
              </a:ln>
              <a:solidFill>
                <a:srgbClr val="71D4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endParaRPr kumimoji="0" lang="en-US" altLang="en-US" sz="2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39677"/>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TIẾT 1+2</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925504"/>
            </a:xfrm>
            <a:prstGeom prst="flowChartAlternateProcess">
              <a:avLst/>
            </a:prstGeom>
            <a:ln w="57150">
              <a:noFill/>
            </a:ln>
          </p:spPr>
          <p:txBody>
            <a:bodyPr wrap="square">
              <a:spAutoFit/>
            </a:bodyPr>
            <a:lstStyle/>
            <a:p>
              <a:pPr algn="just"/>
              <a:r>
                <a:rPr lang="vi-VN" sz="3200" dirty="0">
                  <a:solidFill>
                    <a:srgbClr val="FF0000"/>
                  </a:solidFill>
                  <a:latin typeface="Times New Roman" panose="02020603050405020304" pitchFamily="18" charset="0"/>
                  <a:cs typeface="Times New Roman" panose="02020603050405020304" pitchFamily="18"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tập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tham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gì</a:t>
            </a:r>
            <a:r>
              <a:rPr lang="en-US" altLang="en-US" sz="2800" dirty="0">
                <a:solidFill>
                  <a:srgbClr val="00206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việc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những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ai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việc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gì</a:t>
            </a:r>
            <a:r>
              <a:rPr lang="en-US" altLang="en-US" sz="2800" dirty="0">
                <a:solidFill>
                  <a:srgbClr val="00206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tập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sao</a:t>
            </a:r>
            <a:r>
              <a:rPr lang="en-US" altLang="en-US" sz="2800" dirty="0">
                <a:solidFill>
                  <a:srgbClr val="00206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nghĩ</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gì</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tham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tham khảo 1:</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Để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777330"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2</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tham khảo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buổi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sớm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dọn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dẹp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phụ</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trách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quét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Nam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Hoàng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ghế</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vẻ</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Chẳng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mấy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chốc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sạch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sẽ</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gọn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gàng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khen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giỏi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nữa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vì</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tốt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vụ</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hoạt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81582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1:</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smtClean="0">
                <a:solidFill>
                  <a:srgbClr val="0070C0"/>
                </a:solidFill>
                <a:latin typeface="Times New Roman" panose="02020603050405020304" pitchFamily="18" charset="0"/>
                <a:cs typeface="Times New Roman" panose="02020603050405020304" pitchFamily="18" charset="0"/>
              </a:rPr>
              <a:t>	</a:t>
            </a:r>
            <a:r>
              <a:rPr lang="vi-VN" sz="2800" dirty="0" smtClean="0">
                <a:solidFill>
                  <a:srgbClr val="0070C0"/>
                </a:solidFill>
                <a:latin typeface="Times New Roman" panose="02020603050405020304" pitchFamily="18" charset="0"/>
                <a:cs typeface="Times New Roman" panose="02020603050405020304" pitchFamily="18" charset="0"/>
              </a:rPr>
              <a:t>Để </a:t>
            </a:r>
            <a:r>
              <a:rPr lang="vi-VN" sz="2800" dirty="0">
                <a:solidFill>
                  <a:srgbClr val="0070C0"/>
                </a:solidFill>
                <a:latin typeface="Times New Roman" panose="02020603050405020304" pitchFamily="18" charset="0"/>
                <a:cs typeface="Times New Roman" panose="02020603050405020304" pitchFamily="18"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Bài tham khảo </a:t>
            </a:r>
            <a:r>
              <a:rPr lang="en-US" sz="2800" b="1" dirty="0" smtClean="0">
                <a:solidFill>
                  <a:srgbClr val="FF0000"/>
                </a:solidFill>
                <a:latin typeface="Times New Roman" panose="02020603050405020304" pitchFamily="18" charset="0"/>
                <a:cs typeface="Times New Roman" panose="02020603050405020304" pitchFamily="18" charset="0"/>
              </a:rPr>
              <a:t>2</a:t>
            </a:r>
            <a:r>
              <a:rPr lang="vi-VN" sz="2800" b="1"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hôm</a:t>
            </a:r>
            <a:r>
              <a:rPr lang="en-US" sz="2800" dirty="0">
                <a:solidFill>
                  <a:srgbClr val="002060"/>
                </a:solidFill>
                <a:latin typeface="Times New Roman" panose="02020603050405020304" pitchFamily="18" charset="0"/>
                <a:cs typeface="Times New Roman" panose="02020603050405020304" pitchFamily="18" charset="0"/>
              </a:rPr>
              <a:t> qua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buổi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sớm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dẹp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Nam </a:t>
            </a:r>
            <a:r>
              <a:rPr lang="en-US" sz="2800" dirty="0" err="1">
                <a:solidFill>
                  <a:srgbClr val="002060"/>
                </a:solidFill>
                <a:latin typeface="Times New Roman" panose="02020603050405020304" pitchFamily="18" charset="0"/>
                <a:cs typeface="Times New Roman" panose="02020603050405020304" pitchFamily="18" charset="0"/>
              </a:rPr>
              <a:t>lau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vui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khen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vui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smtClean="0">
                <a:solidFill>
                  <a:srgbClr val="FF0000"/>
                </a:solidFill>
                <a:latin typeface="Times New Roman" panose="02020603050405020304" pitchFamily="18" charset="0"/>
                <a:cs typeface="Times New Roman" panose="02020603050405020304" pitchFamily="18" charset="0"/>
              </a:rPr>
              <a:t>CỦNG CỐ</a:t>
            </a:r>
          </a:p>
          <a:p>
            <a:pPr lvl="0" algn="ctr">
              <a:spcAft>
                <a:spcPts val="600"/>
              </a:spcAft>
              <a:defRPr/>
            </a:pPr>
            <a:r>
              <a:rPr lang="en-US" sz="5400" b="1" dirty="0" smtClean="0">
                <a:solidFill>
                  <a:srgbClr val="FF0000"/>
                </a:solidFill>
                <a:latin typeface="Times New Roman" panose="02020603050405020304" pitchFamily="18" charset="0"/>
                <a:cs typeface="Times New Roman" panose="02020603050405020304" pitchFamily="18" charset="0"/>
              </a:rPr>
              <a:t>DẶN DÒ</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Times New Roman" panose="02020603050405020304" pitchFamily="18" charset="0"/>
                <a:cs typeface="Times New Roman" panose="02020603050405020304" pitchFamily="18" charset="0"/>
              </a:rPr>
              <a:t>HẸN GẶP LẠI </a:t>
            </a:r>
            <a:r>
              <a:rPr lang="en-US" sz="4400" b="1" smtClean="0">
                <a:solidFill>
                  <a:srgbClr val="FF0000"/>
                </a:solidFill>
                <a:latin typeface="Times New Roman" panose="02020603050405020304" pitchFamily="18" charset="0"/>
                <a:cs typeface="Times New Roman" panose="02020603050405020304" pitchFamily="18" charset="0"/>
              </a:rPr>
              <a:t>CÁC </a:t>
            </a:r>
            <a:r>
              <a:rPr lang="en-US" sz="4400" b="1" smtClean="0">
                <a:solidFill>
                  <a:srgbClr val="FF0000"/>
                </a:solidFill>
                <a:latin typeface="Times New Roman" panose="02020603050405020304" pitchFamily="18" charset="0"/>
                <a:cs typeface="Times New Roman" panose="02020603050405020304" pitchFamily="18" charset="0"/>
              </a:rPr>
              <a:t>EM </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ĐỌC</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KHỞI</a:t>
            </a:r>
            <a:r>
              <a:rPr kumimoji="0" lang="en-US" sz="80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ĐỘNG</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sát</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minh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họa</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nói</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đoán</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xem</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chúng</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đang</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alt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xmlns=""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Nhím</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chắp</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dùi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lỗ</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Thỏ</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trải</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Bọ</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ngựa</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p>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cắt</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Tằm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xe</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Ốc</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sên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kẻ</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đường</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vạch</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trên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luồn</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may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ĐỌC VĂN</a:t>
            </a:r>
            <a:r>
              <a:rPr kumimoji="0" lang="en-US" sz="80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BẢN</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40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a:t>
            </a:r>
            <a:r>
              <a:rPr lang="en-US" sz="40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40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chiếc</a:t>
            </a:r>
            <a:r>
              <a:rPr lang="en-US" sz="40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40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r>
              <a:rPr lang="en-US" sz="40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40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ấm</a:t>
            </a:r>
            <a:endParaRPr lang="id-ID" sz="4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2000" dirty="0" smtClean="0">
                <a:solidFill>
                  <a:srgbClr val="000000"/>
                </a:solidFill>
                <a:latin typeface="+mj-lt"/>
              </a:rPr>
              <a:t>M</a:t>
            </a:r>
            <a:r>
              <a:rPr lang="en-US" sz="2000" dirty="0" err="1" smtClean="0">
                <a:solidFill>
                  <a:srgbClr val="000000"/>
                </a:solidFill>
                <a:latin typeface="+mj-lt"/>
              </a:rPr>
              <a:t>ùa</a:t>
            </a:r>
            <a:r>
              <a:rPr lang="vi-VN" sz="2000" dirty="0" smtClean="0">
                <a:solidFill>
                  <a:srgbClr val="000000"/>
                </a:solidFill>
                <a:latin typeface="+mj-lt"/>
              </a:rPr>
              <a:t> </a:t>
            </a:r>
            <a:r>
              <a:rPr lang="en-US" sz="2000" dirty="0" err="1" smtClean="0">
                <a:solidFill>
                  <a:srgbClr val="000000"/>
                </a:solidFill>
                <a:latin typeface="+mj-lt"/>
              </a:rPr>
              <a:t>đông</a:t>
            </a:r>
            <a:r>
              <a:rPr lang="vi-VN" sz="2000" dirty="0" smtClean="0">
                <a:solidFill>
                  <a:srgbClr val="000000"/>
                </a:solidFill>
                <a:latin typeface="+mj-lt"/>
              </a:rPr>
              <a:t>, thỏ quấn tấm vải lên người cho đỡ rét thì gió thổi tấm vải bay xuống ao. Nhím giúp thỏ</a:t>
            </a:r>
            <a:r>
              <a:rPr lang="en-US" sz="2000" dirty="0" smtClean="0">
                <a:solidFill>
                  <a:srgbClr val="000000"/>
                </a:solidFill>
                <a:latin typeface="+mj-lt"/>
              </a:rPr>
              <a:t> </a:t>
            </a:r>
            <a:r>
              <a:rPr lang="vi-VN" sz="2000" dirty="0" smtClean="0">
                <a:solidFill>
                  <a:srgbClr val="000000"/>
                </a:solidFill>
                <a:latin typeface="+mj-lt"/>
              </a:rPr>
              <a:t>khều tấm vải vào bờ và nói:</a:t>
            </a:r>
          </a:p>
          <a:p>
            <a:pPr algn="just"/>
            <a:r>
              <a:rPr lang="en-US" sz="2000" dirty="0" smtClean="0">
                <a:solidFill>
                  <a:srgbClr val="000000"/>
                </a:solidFill>
                <a:latin typeface="+mj-lt"/>
              </a:rPr>
              <a:t>     </a:t>
            </a:r>
            <a:r>
              <a:rPr lang="vi-VN" sz="2000" dirty="0">
                <a:solidFill>
                  <a:srgbClr val="000000"/>
                </a:solidFill>
                <a:latin typeface="+mj-lt"/>
              </a:rPr>
              <a:t>- Phải may thành áo mới được.</a:t>
            </a:r>
          </a:p>
          <a:p>
            <a:pPr algn="just"/>
            <a:r>
              <a:rPr lang="en-US" sz="2000" dirty="0">
                <a:solidFill>
                  <a:srgbClr val="000000"/>
                </a:solidFill>
                <a:latin typeface="+mj-lt"/>
              </a:rPr>
              <a:t>     </a:t>
            </a:r>
            <a:r>
              <a:rPr lang="vi-VN" sz="2000" dirty="0">
                <a:solidFill>
                  <a:srgbClr val="000000"/>
                </a:solidFill>
                <a:latin typeface="+mj-lt"/>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2000" dirty="0">
                <a:solidFill>
                  <a:srgbClr val="000000"/>
                </a:solidFill>
                <a:latin typeface="+mj-lt"/>
              </a:rPr>
              <a:t>     </a:t>
            </a:r>
            <a:r>
              <a:rPr lang="vi-VN" sz="2000" dirty="0">
                <a:solidFill>
                  <a:srgbClr val="000000"/>
                </a:solidFill>
                <a:latin typeface="+mj-lt"/>
              </a:rPr>
              <a:t>- Anh giúp chúng tôi cắt vải may áo. Mọi người cần áo ấm.</a:t>
            </a:r>
          </a:p>
          <a:p>
            <a:pPr algn="just"/>
            <a:r>
              <a:rPr lang="en-US" sz="2000" dirty="0">
                <a:solidFill>
                  <a:srgbClr val="000000"/>
                </a:solidFill>
                <a:latin typeface="+mj-lt"/>
              </a:rPr>
              <a:t>     </a:t>
            </a:r>
            <a:r>
              <a:rPr lang="vi-VN" sz="2000" dirty="0">
                <a:solidFill>
                  <a:srgbClr val="000000"/>
                </a:solidFill>
                <a:latin typeface="+mj-lt"/>
              </a:rPr>
              <a:t>Bọ ngựa đồng ý, vung kiếm cắt vải, nhím ngăn:</a:t>
            </a:r>
          </a:p>
          <a:p>
            <a:pPr algn="just"/>
            <a:r>
              <a:rPr lang="en-US" sz="2000" dirty="0">
                <a:solidFill>
                  <a:srgbClr val="000000"/>
                </a:solidFill>
                <a:latin typeface="+mj-lt"/>
              </a:rPr>
              <a:t>     </a:t>
            </a:r>
            <a:r>
              <a:rPr lang="vi-VN" sz="2000" dirty="0">
                <a:solidFill>
                  <a:srgbClr val="000000"/>
                </a:solidFill>
                <a:latin typeface="+mj-lt"/>
              </a:rPr>
              <a:t>- Phải cắt đúng theo kích thước.</a:t>
            </a:r>
          </a:p>
          <a:p>
            <a:pPr algn="just"/>
            <a:r>
              <a:rPr lang="en-US" sz="2000" dirty="0">
                <a:solidFill>
                  <a:srgbClr val="000000"/>
                </a:solidFill>
                <a:latin typeface="+mj-lt"/>
              </a:rPr>
              <a:t>     </a:t>
            </a:r>
            <a:r>
              <a:rPr lang="vi-VN" sz="2000" dirty="0">
                <a:solidFill>
                  <a:srgbClr val="000000"/>
                </a:solidFill>
                <a:latin typeface="+mj-lt"/>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2000" dirty="0">
                <a:solidFill>
                  <a:srgbClr val="000000"/>
                </a:solidFill>
                <a:latin typeface="+mj-lt"/>
              </a:rPr>
              <a:t>     </a:t>
            </a:r>
            <a:r>
              <a:rPr lang="vi-VN" sz="2000" dirty="0">
                <a:solidFill>
                  <a:srgbClr val="000000"/>
                </a:solidFill>
                <a:latin typeface="+mj-lt"/>
              </a:rPr>
              <a:t>- Chúng tôi cần anh kẻ đường vạch để may áo ấm cho mọi người.</a:t>
            </a:r>
          </a:p>
          <a:p>
            <a:pPr algn="just"/>
            <a:r>
              <a:rPr lang="en-US" sz="2000" dirty="0">
                <a:solidFill>
                  <a:srgbClr val="000000"/>
                </a:solidFill>
                <a:latin typeface="+mj-lt"/>
              </a:rPr>
              <a:t>     </a:t>
            </a:r>
            <a:r>
              <a:rPr lang="vi-VN" sz="2000" dirty="0">
                <a:solidFill>
                  <a:srgbClr val="000000"/>
                </a:solidFill>
                <a:latin typeface="+mj-lt"/>
              </a:rPr>
              <a:t>Ốc sên nhận lời, bò lên tấm vải, vạch những đường rất rõ. Bây giờ chỉ còn thiếu người luồn kim giỏi. Tất cả lại đi tìm chim ổ dộc có biệt tài khâu vá.</a:t>
            </a:r>
          </a:p>
          <a:p>
            <a:pPr algn="just"/>
            <a:r>
              <a:rPr lang="en-US" sz="2000" dirty="0">
                <a:solidFill>
                  <a:srgbClr val="000000"/>
                </a:solidFill>
                <a:latin typeface="+mj-lt"/>
              </a:rPr>
              <a:t>     </a:t>
            </a:r>
            <a:r>
              <a:rPr lang="vi-VN" sz="2000" dirty="0">
                <a:solidFill>
                  <a:srgbClr val="000000"/>
                </a:solidFill>
                <a:latin typeface="+mj-lt"/>
              </a:rPr>
              <a:t>Xưởng may áo ấm được dựng lên. Thỏ trải vải. Ốc sên kẻ đường vạch.</a:t>
            </a:r>
          </a:p>
          <a:p>
            <a:pPr algn="just"/>
            <a:r>
              <a:rPr lang="en-US" sz="2000" dirty="0">
                <a:solidFill>
                  <a:srgbClr val="000000"/>
                </a:solidFill>
                <a:latin typeface="+mj-lt"/>
              </a:rPr>
              <a:t>     </a:t>
            </a:r>
            <a:r>
              <a:rPr lang="vi-VN" sz="2000" dirty="0">
                <a:solidFill>
                  <a:srgbClr val="000000"/>
                </a:solidFill>
                <a:latin typeface="+mj-lt"/>
              </a:rPr>
              <a:t>Bọ ngựa cắt vải theo vạch. Tằm xe chỉ. Nhím chắp vải, dùi lỗ. Đôi chim ổ dộc luồn kim, may áo…</a:t>
            </a:r>
          </a:p>
          <a:p>
            <a:pPr algn="just"/>
            <a:r>
              <a:rPr lang="en-US" sz="2000" dirty="0">
                <a:solidFill>
                  <a:srgbClr val="000000"/>
                </a:solidFill>
                <a:latin typeface="+mj-lt"/>
              </a:rPr>
              <a:t>     </a:t>
            </a:r>
            <a:r>
              <a:rPr lang="vi-VN" sz="2000" dirty="0">
                <a:solidFill>
                  <a:srgbClr val="000000"/>
                </a:solidFill>
                <a:latin typeface="+mj-lt"/>
              </a:rPr>
              <a:t>Mùa đông năm ấy, trong rừng ai cũng có áo ấm để </a:t>
            </a:r>
            <a:r>
              <a:rPr lang="vi-VN" sz="2000" dirty="0" smtClean="0">
                <a:solidFill>
                  <a:srgbClr val="000000"/>
                </a:solidFill>
                <a:latin typeface="+mj-lt"/>
              </a:rPr>
              <a:t>mặc.</a:t>
            </a:r>
            <a:r>
              <a:rPr lang="en-US" sz="2000" dirty="0" smtClean="0">
                <a:solidFill>
                  <a:srgbClr val="000000"/>
                </a:solidFill>
                <a:latin typeface="+mj-lt"/>
              </a:rPr>
              <a:t>              </a:t>
            </a:r>
          </a:p>
          <a:p>
            <a:pPr algn="just"/>
            <a:r>
              <a:rPr lang="en-US" sz="2000" dirty="0">
                <a:solidFill>
                  <a:srgbClr val="000000"/>
                </a:solidFill>
                <a:latin typeface="+mj-lt"/>
              </a:rPr>
              <a:t> </a:t>
            </a:r>
            <a:r>
              <a:rPr lang="en-US" sz="2000" dirty="0" smtClean="0">
                <a:solidFill>
                  <a:srgbClr val="000000"/>
                </a:solidFill>
                <a:latin typeface="+mj-lt"/>
              </a:rPr>
              <a:t>                                                                                                                      </a:t>
            </a:r>
            <a:r>
              <a:rPr lang="vi-VN" sz="2000" dirty="0" smtClean="0">
                <a:solidFill>
                  <a:srgbClr val="000000"/>
                </a:solidFill>
                <a:latin typeface="+mj-lt"/>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2698</Words>
  <Application>Microsoft Office PowerPoint</Application>
  <PresentationFormat>Widescreen</PresentationFormat>
  <Paragraphs>173</Paragraphs>
  <Slides>38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Great Vibes</vt:lpstr>
      <vt:lpstr>Calibri</vt:lpstr>
      <vt:lpstr>Nunito Black</vt:lpstr>
      <vt:lpstr>Times New Roman</vt:lpstr>
      <vt:lpstr>#9Slide05 Bodega Script</vt:lpstr>
      <vt:lpstr>Chango</vt:lpstr>
      <vt:lpstr>Arial</vt:lpstr>
      <vt:lpstr>Tahoma</vt:lpstr>
      <vt:lpstr>Calibri Light</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MrsOanh</cp:lastModifiedBy>
  <cp:revision>110</cp:revision>
  <dcterms:created xsi:type="dcterms:W3CDTF">2022-08-21T23:00:21Z</dcterms:created>
  <dcterms:modified xsi:type="dcterms:W3CDTF">2022-12-11T06:37:48Z</dcterms:modified>
</cp:coreProperties>
</file>