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92" r:id="rId2"/>
    <p:sldId id="257" r:id="rId3"/>
    <p:sldId id="275" r:id="rId4"/>
    <p:sldId id="273" r:id="rId5"/>
    <p:sldId id="276" r:id="rId6"/>
    <p:sldId id="277" r:id="rId7"/>
    <p:sldId id="260" r:id="rId8"/>
    <p:sldId id="278" r:id="rId9"/>
    <p:sldId id="261" r:id="rId10"/>
    <p:sldId id="279" r:id="rId11"/>
    <p:sldId id="262" r:id="rId12"/>
    <p:sldId id="281" r:id="rId13"/>
    <p:sldId id="280" r:id="rId14"/>
    <p:sldId id="282" r:id="rId15"/>
    <p:sldId id="264" r:id="rId16"/>
    <p:sldId id="266" r:id="rId17"/>
    <p:sldId id="271" r:id="rId18"/>
    <p:sldId id="291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006600"/>
    <a:srgbClr val="CC3300"/>
    <a:srgbClr val="FFFFFF"/>
    <a:srgbClr val="FF66FF"/>
    <a:srgbClr val="FFFF00"/>
    <a:srgbClr val="FF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/>
    <p:restoredTop sz="94597"/>
  </p:normalViewPr>
  <p:slideViewPr>
    <p:cSldViewPr showGuides="1">
      <p:cViewPr>
        <p:scale>
          <a:sx n="81" d="100"/>
          <a:sy n="81" d="100"/>
        </p:scale>
        <p:origin x="-870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99C4AAD-62FD-442D-BD80-E39908D376E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92063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vi-VN" altLang="x-none" dirty="0"/>
          </a:p>
        </p:txBody>
      </p:sp>
      <p:sp>
        <p:nvSpPr>
          <p:cNvPr id="2560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sz="1200" dirty="0"/>
              <a:t>7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vi-VN" altLang="x-none" dirty="0"/>
          </a:p>
        </p:txBody>
      </p:sp>
      <p:sp>
        <p:nvSpPr>
          <p:cNvPr id="2662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sz="1200" dirty="0"/>
              <a:t>12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vi-VN" altLang="x-none" dirty="0"/>
          </a:p>
        </p:txBody>
      </p:sp>
      <p:sp>
        <p:nvSpPr>
          <p:cNvPr id="2765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sz="1200" dirty="0"/>
              <a:t>13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vi-VN" altLang="x-none" dirty="0"/>
          </a:p>
        </p:txBody>
      </p:sp>
      <p:sp>
        <p:nvSpPr>
          <p:cNvPr id="2867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sz="1200" dirty="0"/>
              <a:t>14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 hasCustomPrompt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140" y="381000"/>
            <a:ext cx="830610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ÁI MỘ A</a:t>
            </a:r>
          </a:p>
        </p:txBody>
      </p:sp>
      <p:sp>
        <p:nvSpPr>
          <p:cNvPr id="7171" name="WordArt 20"/>
          <p:cNvSpPr>
            <a:spLocks noChangeArrowheads="1" noChangeShapeType="1" noTextEdit="1"/>
          </p:cNvSpPr>
          <p:nvPr/>
        </p:nvSpPr>
        <p:spPr bwMode="auto">
          <a:xfrm>
            <a:off x="686308" y="1676400"/>
            <a:ext cx="7809579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LTVC  – Lớp 4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7175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717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7174" name="Picture 22" descr="Firewrk8"/>
          <p:cNvPicPr>
            <a:picLocks noChangeAspect="1" noChangeArrowheads="1"/>
          </p:cNvPicPr>
          <p:nvPr/>
        </p:nvPicPr>
        <p:blipFill>
          <a:blip r:embed="rId5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123" y="5334000"/>
            <a:ext cx="1753366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21"/>
          <p:cNvSpPr>
            <a:spLocks noChangeArrowheads="1" noChangeShapeType="1" noTextEdit="1"/>
          </p:cNvSpPr>
          <p:nvPr/>
        </p:nvSpPr>
        <p:spPr bwMode="auto">
          <a:xfrm>
            <a:off x="381000" y="2895600"/>
            <a:ext cx="8305800" cy="4572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0" cap="none" spc="0" normalizeH="0" baseline="0" noProof="0" dirty="0" err="1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BÀI:Câu</a:t>
            </a:r>
            <a:r>
              <a:rPr kumimoji="0" lang="en-US" sz="3600" b="1" i="0" u="none" strike="noStrike" kern="10" cap="none" spc="0" normalizeH="0" baseline="0" noProof="0" dirty="0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kể</a:t>
            </a: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/>
              <a:ea typeface="+mn-ea"/>
              <a:cs typeface="Times New Roman" panose="0202060305040502030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 Ai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làm</a:t>
            </a: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kumimoji="0" lang="en-US" sz="3600" b="1" i="0" u="none" strike="noStrike" kern="10" cap="none" spc="0" normalizeH="0" baseline="0" noProof="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gì</a:t>
            </a: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0" cap="none" spc="0" normalizeH="0" baseline="0" noProof="0" dirty="0">
                <a:ln w="9525">
                  <a:solidFill>
                    <a:srgbClr val="FF00FF"/>
                  </a:solidFill>
                  <a:rou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00FF"/>
                </a:solidFill>
                <a:round/>
              </a:ln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/>
              <a:ea typeface="+mn-ea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1820917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/>
          <p:nvPr/>
        </p:nvSpPr>
        <p:spPr>
          <a:xfrm>
            <a:off x="2438400" y="1931988"/>
            <a:ext cx="4800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tập: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315" name="Group 5"/>
          <p:cNvGrpSpPr/>
          <p:nvPr/>
        </p:nvGrpSpPr>
        <p:grpSpPr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3316" name="Picture 6" descr="GRANS0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17" name="Picture 7" descr="GRANS0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3318" name="Group 8"/>
            <p:cNvGrpSpPr/>
            <p:nvPr/>
          </p:nvGrpSpPr>
          <p:grpSpPr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19" name="Picture 9" descr="BD21325_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13320" name="Picture 10" descr="BD21325_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13321" name="Picture 11" descr="BD21325_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13322" name="Picture 12" descr="BD21325_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/>
          <p:nvPr/>
        </p:nvSpPr>
        <p:spPr>
          <a:xfrm>
            <a:off x="22225" y="195263"/>
            <a:ext cx="8991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những câu kể Ai l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 ? trong đoạn văn sau: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24" y="838200"/>
            <a:ext cx="9121775" cy="541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Cuộc sống quê tôi gắn bó với cây cọ. Cha tôi l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cho tôi chiếc chổi cọ để quét nh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quét sân. Mẹ đựng hạt giống đầy </a:t>
            </a:r>
            <a:r>
              <a:rPr sz="4000" b="1" dirty="0" err="1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móm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 </a:t>
            </a:r>
            <a:r>
              <a:rPr sz="4000" b="1" dirty="0" err="1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treo lên gác bếp để gieo cấy mùa sau. Chị tôi đan nón lá cọ, lại biết đan cả m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cọ v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cọ xuất khẩu.</a:t>
            </a:r>
          </a:p>
          <a:p>
            <a:pPr marL="342900" indent="-342900" algn="ctr">
              <a:spcBef>
                <a:spcPct val="50000"/>
              </a:spcBef>
            </a:pP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sz="2400" b="1" i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Nguyễn Thái Vận</a:t>
            </a:r>
            <a:endParaRPr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17488" y="1676400"/>
            <a:ext cx="8763000" cy="2185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2:</a:t>
            </a:r>
            <a:r>
              <a:rPr kumimoji="0" lang="en-US" sz="4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Cha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cho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chiếc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chổi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để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endParaRPr kumimoji="0" lang="en-US" sz="3200" b="1" kern="1200" cap="none" spc="0" normalizeH="0" baseline="0" noProof="0" dirty="0">
              <a:solidFill>
                <a:schemeClr val="accent6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quét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nhà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quét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sân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r>
              <a:rPr kumimoji="0" lang="en-US" sz="3200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6636" name="Line 12"/>
          <p:cNvSpPr/>
          <p:nvPr/>
        </p:nvSpPr>
        <p:spPr>
          <a:xfrm flipH="1">
            <a:off x="3124200" y="1819275"/>
            <a:ext cx="228600" cy="4572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3" name="Text Box 19"/>
          <p:cNvSpPr txBox="1"/>
          <p:nvPr/>
        </p:nvSpPr>
        <p:spPr>
          <a:xfrm>
            <a:off x="5557838" y="2401888"/>
            <a:ext cx="110966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26644" name="Text Box 20"/>
          <p:cNvSpPr txBox="1"/>
          <p:nvPr/>
        </p:nvSpPr>
        <p:spPr>
          <a:xfrm>
            <a:off x="2014538" y="2276475"/>
            <a:ext cx="110966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15366" name="Text Box 6"/>
          <p:cNvSpPr txBox="1"/>
          <p:nvPr/>
        </p:nvSpPr>
        <p:spPr>
          <a:xfrm>
            <a:off x="228600" y="22860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chủ ngữ, vị ngữ trong mỗi câu vừa tìm được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Line 12"/>
          <p:cNvSpPr/>
          <p:nvPr/>
        </p:nvSpPr>
        <p:spPr>
          <a:xfrm flipH="1">
            <a:off x="1741488" y="2276475"/>
            <a:ext cx="115411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" name="Line 12"/>
          <p:cNvSpPr/>
          <p:nvPr/>
        </p:nvSpPr>
        <p:spPr>
          <a:xfrm flipH="1" flipV="1">
            <a:off x="3417888" y="2266950"/>
            <a:ext cx="5497512" cy="952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" name="Line 12"/>
          <p:cNvSpPr/>
          <p:nvPr/>
        </p:nvSpPr>
        <p:spPr>
          <a:xfrm flipH="1">
            <a:off x="304800" y="3810000"/>
            <a:ext cx="35052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/>
      <p:bldP spid="266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7630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2:</a:t>
            </a:r>
            <a:r>
              <a:rPr kumimoji="0" lang="en-US" sz="28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Cha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cho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chiếc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chổi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để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quét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nhà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quét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sân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r>
              <a:rPr kumimoji="0" lang="en-US" sz="2000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8600" y="4171950"/>
            <a:ext cx="8915400" cy="1077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4: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Chị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đan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nón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lá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lại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biết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đan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cả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mành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và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làn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xuất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khẩu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sz="4000" b="1" kern="1200" cap="none" spc="0" normalizeH="0" baseline="0" noProof="0" dirty="0">
              <a:solidFill>
                <a:schemeClr val="accent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25413" y="2057400"/>
            <a:ext cx="8915400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3:</a:t>
            </a:r>
            <a:r>
              <a:rPr kumimoji="0" lang="en-US" sz="4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Mẹ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đựng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hạt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giống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đầy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móm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lá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treo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lên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gác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bếp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để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gieo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cấy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mùa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sau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r>
              <a:rPr kumimoji="0" lang="en-US" sz="4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6389" name="Line 12"/>
          <p:cNvSpPr/>
          <p:nvPr/>
        </p:nvSpPr>
        <p:spPr>
          <a:xfrm flipH="1">
            <a:off x="2209800" y="1057275"/>
            <a:ext cx="228600" cy="457200"/>
          </a:xfrm>
          <a:prstGeom prst="line">
            <a:avLst/>
          </a:prstGeom>
          <a:ln w="38100" cap="flat" cmpd="sng">
            <a:solidFill>
              <a:srgbClr val="33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0" name="Text Box 19"/>
          <p:cNvSpPr txBox="1"/>
          <p:nvPr/>
        </p:nvSpPr>
        <p:spPr>
          <a:xfrm>
            <a:off x="4762500" y="1544638"/>
            <a:ext cx="609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16391" name="Text Box 20"/>
          <p:cNvSpPr txBox="1"/>
          <p:nvPr/>
        </p:nvSpPr>
        <p:spPr>
          <a:xfrm>
            <a:off x="1584325" y="1568450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16392" name="Text Box 6"/>
          <p:cNvSpPr txBox="1"/>
          <p:nvPr/>
        </p:nvSpPr>
        <p:spPr>
          <a:xfrm>
            <a:off x="228600" y="22860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chủ ngữ, vị ngữ trong mỗi câu vừa tìm được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93" name="Line 12"/>
          <p:cNvSpPr/>
          <p:nvPr/>
        </p:nvSpPr>
        <p:spPr>
          <a:xfrm flipH="1">
            <a:off x="2438400" y="1447800"/>
            <a:ext cx="57150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4" name="Line 12"/>
          <p:cNvSpPr/>
          <p:nvPr/>
        </p:nvSpPr>
        <p:spPr>
          <a:xfrm flipH="1">
            <a:off x="1196975" y="1436688"/>
            <a:ext cx="10128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8" name="Picture 16" descr="Book-09-jun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5127625"/>
            <a:ext cx="1781175" cy="1416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7630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2:</a:t>
            </a:r>
            <a:r>
              <a:rPr kumimoji="0" lang="en-US" sz="28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Cha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cho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chiếc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chổi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để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quét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nhà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quét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0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sân</a:t>
            </a:r>
            <a:r>
              <a:rPr kumimoji="0" lang="en-US" sz="2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r>
              <a:rPr kumimoji="0" lang="en-US" sz="2000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25413" y="4629150"/>
            <a:ext cx="8915400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4: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Chị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tôi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đan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nón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lá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lại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biết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đan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cả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mành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và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làn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xuất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khẩu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sz="4000" b="1" kern="1200" cap="none" spc="0" normalizeH="0" baseline="0" noProof="0" dirty="0">
              <a:solidFill>
                <a:schemeClr val="accent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25413" y="2057400"/>
            <a:ext cx="8915400" cy="1631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3:</a:t>
            </a:r>
            <a:r>
              <a:rPr kumimoji="0" lang="en-US" sz="4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Mẹ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đựng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hạt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giống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đầy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móm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cọ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treo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lên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gác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bếp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để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gieo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cấy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mùa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sau</a:t>
            </a:r>
            <a:r>
              <a:rPr kumimoji="0" lang="en-US" sz="32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  <a:r>
              <a:rPr kumimoji="0" lang="en-US" sz="40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7413" name="Line 12"/>
          <p:cNvSpPr/>
          <p:nvPr/>
        </p:nvSpPr>
        <p:spPr>
          <a:xfrm flipH="1">
            <a:off x="2209800" y="1057275"/>
            <a:ext cx="228600" cy="457200"/>
          </a:xfrm>
          <a:prstGeom prst="line">
            <a:avLst/>
          </a:prstGeom>
          <a:ln w="38100" cap="flat" cmpd="sng">
            <a:solidFill>
              <a:srgbClr val="33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4" name="Text Box 19"/>
          <p:cNvSpPr txBox="1"/>
          <p:nvPr/>
        </p:nvSpPr>
        <p:spPr>
          <a:xfrm>
            <a:off x="4762500" y="1544638"/>
            <a:ext cx="609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17415" name="Text Box 20"/>
          <p:cNvSpPr txBox="1"/>
          <p:nvPr/>
        </p:nvSpPr>
        <p:spPr>
          <a:xfrm>
            <a:off x="1398588" y="1531938"/>
            <a:ext cx="609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17416" name="Text Box 6"/>
          <p:cNvSpPr txBox="1"/>
          <p:nvPr/>
        </p:nvSpPr>
        <p:spPr>
          <a:xfrm>
            <a:off x="228600" y="228600"/>
            <a:ext cx="8686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chủ ngữ, vị ngữ trong mỗi câu vừa tìm được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Line 12"/>
          <p:cNvSpPr/>
          <p:nvPr/>
        </p:nvSpPr>
        <p:spPr>
          <a:xfrm flipH="1">
            <a:off x="2438400" y="1447800"/>
            <a:ext cx="57150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8" name="Line 12"/>
          <p:cNvSpPr/>
          <p:nvPr/>
        </p:nvSpPr>
        <p:spPr>
          <a:xfrm flipH="1">
            <a:off x="1196975" y="1436688"/>
            <a:ext cx="10128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9" name="Line 12"/>
          <p:cNvSpPr/>
          <p:nvPr/>
        </p:nvSpPr>
        <p:spPr>
          <a:xfrm flipH="1">
            <a:off x="2479675" y="2708275"/>
            <a:ext cx="62833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0" name="Line 12"/>
          <p:cNvSpPr/>
          <p:nvPr/>
        </p:nvSpPr>
        <p:spPr>
          <a:xfrm flipH="1">
            <a:off x="1562100" y="2719388"/>
            <a:ext cx="50641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1" name="Line 12"/>
          <p:cNvSpPr/>
          <p:nvPr/>
        </p:nvSpPr>
        <p:spPr>
          <a:xfrm flipH="1">
            <a:off x="2862263" y="4803775"/>
            <a:ext cx="246062" cy="4572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2" name="Line 12"/>
          <p:cNvSpPr/>
          <p:nvPr/>
        </p:nvSpPr>
        <p:spPr>
          <a:xfrm flipH="1">
            <a:off x="2270125" y="2262188"/>
            <a:ext cx="304800" cy="4572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3" name="Line 12"/>
          <p:cNvSpPr/>
          <p:nvPr/>
        </p:nvSpPr>
        <p:spPr>
          <a:xfrm flipH="1">
            <a:off x="228600" y="3581400"/>
            <a:ext cx="6324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4" name="Text Box 20"/>
          <p:cNvSpPr txBox="1"/>
          <p:nvPr/>
        </p:nvSpPr>
        <p:spPr>
          <a:xfrm>
            <a:off x="1509713" y="2724150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17425" name="Text Box 20"/>
          <p:cNvSpPr txBox="1"/>
          <p:nvPr/>
        </p:nvSpPr>
        <p:spPr>
          <a:xfrm>
            <a:off x="1855788" y="5159375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17426" name="Text Box 19"/>
          <p:cNvSpPr txBox="1"/>
          <p:nvPr/>
        </p:nvSpPr>
        <p:spPr>
          <a:xfrm>
            <a:off x="5186363" y="2724150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17427" name="Text Box 19"/>
          <p:cNvSpPr txBox="1"/>
          <p:nvPr/>
        </p:nvSpPr>
        <p:spPr>
          <a:xfrm>
            <a:off x="5924550" y="5254625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17428" name="Line 12"/>
          <p:cNvSpPr/>
          <p:nvPr/>
        </p:nvSpPr>
        <p:spPr>
          <a:xfrm flipH="1">
            <a:off x="244475" y="5867400"/>
            <a:ext cx="560387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29" name="Line 12"/>
          <p:cNvSpPr/>
          <p:nvPr/>
        </p:nvSpPr>
        <p:spPr>
          <a:xfrm flipH="1">
            <a:off x="3240088" y="5095875"/>
            <a:ext cx="5370512" cy="635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30" name="Line 12"/>
          <p:cNvSpPr/>
          <p:nvPr/>
        </p:nvSpPr>
        <p:spPr>
          <a:xfrm flipH="1">
            <a:off x="1627188" y="5159375"/>
            <a:ext cx="11303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/>
          <p:nvPr/>
        </p:nvSpPr>
        <p:spPr>
          <a:xfrm>
            <a:off x="2590800" y="0"/>
            <a:ext cx="4191000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i="1" dirty="0">
                <a:solidFill>
                  <a:schemeClr val="bg1"/>
                </a:solidFill>
                <a:latin typeface="Arial" panose="020B0604020202020204" pitchFamily="34" charset="0"/>
              </a:rPr>
              <a:t>Thứ hai ngày 21 tháng 12 năm 2011</a:t>
            </a:r>
          </a:p>
          <a:p>
            <a:pPr algn="ctr">
              <a:spcBef>
                <a:spcPct val="50000"/>
              </a:spcBef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</a:rPr>
              <a:t>Luyện từ và câu</a:t>
            </a:r>
          </a:p>
        </p:txBody>
      </p:sp>
      <p:sp>
        <p:nvSpPr>
          <p:cNvPr id="27656" name="Text Box 8"/>
          <p:cNvSpPr txBox="1"/>
          <p:nvPr/>
        </p:nvSpPr>
        <p:spPr>
          <a:xfrm>
            <a:off x="990600" y="4495800"/>
            <a:ext cx="701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FFFFFF"/>
                </a:solidFill>
                <a:latin typeface="Arial" panose="020B0604020202020204" pitchFamily="34" charset="0"/>
              </a:rPr>
              <a:t>- Thực hiện vào Vở  trong thời gian 5 phút.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1000" y="838200"/>
            <a:ext cx="8382000" cy="1385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Viết một đoạn văn kể về các công việc trong một buổi sáng của em. Cho biết những câu n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trong đoạn văn l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kể 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l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gì?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AutoShape 6"/>
          <p:cNvSpPr/>
          <p:nvPr/>
        </p:nvSpPr>
        <p:spPr>
          <a:xfrm>
            <a:off x="152400" y="1219200"/>
            <a:ext cx="8991600" cy="3581400"/>
          </a:xfrm>
          <a:prstGeom prst="flowChartAlternateProcess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Câu kể </a:t>
            </a:r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</a:rPr>
              <a:t>Ai làm gì ?</a:t>
            </a:r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 thường gồm hai bộ phận</a:t>
            </a:r>
          </a:p>
          <a:p>
            <a:endParaRPr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- Bộ phận thứ nhất là </a:t>
            </a:r>
            <a:r>
              <a:rPr sz="3200" b="1" u="sng" dirty="0">
                <a:solidFill>
                  <a:srgbClr val="FF0000"/>
                </a:solidFill>
                <a:latin typeface="Arial" panose="020B0604020202020204" pitchFamily="34" charset="0"/>
              </a:rPr>
              <a:t>chủ ngữ</a:t>
            </a:r>
          </a:p>
          <a:p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      trả lời cho câu hỏi: </a:t>
            </a:r>
            <a:r>
              <a:rPr sz="3200" dirty="0">
                <a:latin typeface="Arial" panose="020B0604020202020204" pitchFamily="34" charset="0"/>
              </a:rPr>
              <a:t>Ai (con gì, cái gì) ?</a:t>
            </a:r>
          </a:p>
          <a:p>
            <a:pPr>
              <a:buChar char="-"/>
            </a:pPr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Bộ phận thứ hai là </a:t>
            </a:r>
            <a:r>
              <a:rPr sz="3200" b="1" u="sng" dirty="0">
                <a:solidFill>
                  <a:srgbClr val="FF0000"/>
                </a:solidFill>
                <a:latin typeface="Arial" panose="020B0604020202020204" pitchFamily="34" charset="0"/>
              </a:rPr>
              <a:t>vị ngữ</a:t>
            </a:r>
          </a:p>
          <a:p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</a:t>
            </a:r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trả lời cho câu hỏi : </a:t>
            </a:r>
            <a:r>
              <a:rPr sz="3200" dirty="0">
                <a:latin typeface="Arial" panose="020B0604020202020204" pitchFamily="34" charset="0"/>
              </a:rPr>
              <a:t>Làm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chuahuong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3" y="1219200"/>
            <a:ext cx="8153400" cy="548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1" name="Picture 5" descr="small_11920090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25" y="842963"/>
            <a:ext cx="8424863" cy="579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2" name="Text Box 6"/>
          <p:cNvSpPr txBox="1"/>
          <p:nvPr/>
        </p:nvSpPr>
        <p:spPr>
          <a:xfrm>
            <a:off x="2286000" y="0"/>
            <a:ext cx="6019800" cy="83185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Quan sát tranh, đặt một câu kể theo kiểu Ai làm gì?</a:t>
            </a:r>
          </a:p>
        </p:txBody>
      </p:sp>
      <p:sp>
        <p:nvSpPr>
          <p:cNvPr id="21509" name="WordArt 7"/>
          <p:cNvSpPr>
            <a:spLocks noTextEdit="1"/>
          </p:cNvSpPr>
          <p:nvPr/>
        </p:nvSpPr>
        <p:spPr>
          <a:xfrm rot="-1303074">
            <a:off x="381000" y="533400"/>
            <a:ext cx="1676400" cy="52387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12"/>
              </a:avLst>
            </a:prstTxWarp>
            <a:normAutofit fontScale="92500" lnSpcReduction="20000"/>
          </a:bodyPr>
          <a:lstStyle/>
          <a:p>
            <a:pPr algn="ctr" eaLnBrk="0" hangingPunct="0"/>
            <a:r>
              <a:rPr 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Trò chơi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ơi giữ chỗ cho Nội dung 1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/>
          <a:lstStyle/>
          <a:p>
            <a:endParaRPr dirty="0"/>
          </a:p>
        </p:txBody>
      </p:sp>
      <p:pic>
        <p:nvPicPr>
          <p:cNvPr id="22531" name="Picture 2" descr="C:\Users\admin\Downloads\Các loại lớp 5B\BÀI GIẢNG POI\BÀI GIẢNG POI - NGA\hoam\77196077_1434572900034163_338824106921584230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3862"/>
            <a:ext cx="9144000" cy="7705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/>
          <p:nvPr/>
        </p:nvSpPr>
        <p:spPr>
          <a:xfrm>
            <a:off x="1676400" y="206375"/>
            <a:ext cx="4800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4000" b="1" dirty="0">
                <a:solidFill>
                  <a:srgbClr val="C00000"/>
                </a:solidFill>
                <a:latin typeface="Arial" panose="020B0604020202020204" pitchFamily="34" charset="0"/>
              </a:rPr>
              <a:t>Câu kể Ai làm gì ?</a:t>
            </a:r>
          </a:p>
        </p:txBody>
      </p:sp>
      <p:sp>
        <p:nvSpPr>
          <p:cNvPr id="19462" name="Text Box 6"/>
          <p:cNvSpPr txBox="1"/>
          <p:nvPr/>
        </p:nvSpPr>
        <p:spPr>
          <a:xfrm>
            <a:off x="609600" y="1371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FFFF"/>
                </a:solidFill>
                <a:latin typeface="Arial" panose="020B0604020202020204" pitchFamily="34" charset="0"/>
              </a:rPr>
              <a:t>I. Nhận xét:</a:t>
            </a:r>
          </a:p>
        </p:txBody>
      </p:sp>
      <p:sp>
        <p:nvSpPr>
          <p:cNvPr id="5124" name="Text Box 7"/>
          <p:cNvSpPr txBox="1"/>
          <p:nvPr/>
        </p:nvSpPr>
        <p:spPr>
          <a:xfrm>
            <a:off x="1676400" y="2201863"/>
            <a:ext cx="1219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19464" name="Text Box 8"/>
          <p:cNvSpPr txBox="1"/>
          <p:nvPr/>
        </p:nvSpPr>
        <p:spPr>
          <a:xfrm>
            <a:off x="381000" y="1381125"/>
            <a:ext cx="5410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1. Đọc đoạn văn sau: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81000" y="2306638"/>
            <a:ext cx="8305800" cy="4246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Trên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nương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mỗi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người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một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việc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Người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lớn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đánh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trâu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ra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cày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Các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cụ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già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nhặt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cỏ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đốt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lá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Mấy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chú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bé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bắc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bếp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thổi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cơm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Các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bà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mẹ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tra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ngô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Các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em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bé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ngủ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khì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trên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lưng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mẹ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Lũ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chó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sủa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om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cả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rừng</a:t>
            </a: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  <a:p>
            <a:pPr marR="0" algn="ctr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3600" b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                                  </a:t>
            </a:r>
            <a:r>
              <a:rPr kumimoji="0" lang="en-US" sz="3600" i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Theo </a:t>
            </a:r>
            <a:r>
              <a:rPr kumimoji="0" lang="en-US" sz="3600" i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Tô</a:t>
            </a:r>
            <a:r>
              <a:rPr kumimoji="0" lang="en-US" sz="3600" i="1" kern="1200" cap="none" spc="0" normalizeH="0" baseline="0" noProof="0" dirty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i="1" kern="1200" cap="none" spc="0" normalizeH="0" baseline="0" noProof="0" dirty="0" err="1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+mn-cs"/>
              </a:rPr>
              <a:t>Hoài</a:t>
            </a:r>
            <a:endParaRPr kumimoji="0" lang="en-US" sz="3600" i="1" kern="1200" cap="none" spc="0" normalizeH="0" baseline="0" noProof="0" dirty="0">
              <a:solidFill>
                <a:schemeClr val="accent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4" grpId="0"/>
      <p:bldP spid="194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28600" y="0"/>
            <a:ext cx="8610600" cy="2862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2D2D8A"/>
                </a:solidFill>
                <a:latin typeface="Arial" panose="020B0604020202020204" pitchFamily="34" charset="0"/>
              </a:rPr>
              <a:t>	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nương, mỗi người một việc. Người lớn đánh trâu ra c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 Các cụ gi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nhặt cỏ, đốt lá. Mấy chú bé bắc bếp thổi cơm. Các b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mẹ tra ngô. Các em bé ngủ khì trên lưng mẹ. Lũ chó sủa om cả rừng.  </a:t>
            </a:r>
            <a:r>
              <a:rPr sz="3200" b="1" dirty="0">
                <a:solidFill>
                  <a:srgbClr val="2D2D8A"/>
                </a:solidFill>
                <a:latin typeface="Arial" panose="020B0604020202020204" pitchFamily="34" charset="0"/>
              </a:rPr>
              <a:t>                                               </a:t>
            </a:r>
            <a:endParaRPr sz="2400" i="1" dirty="0">
              <a:solidFill>
                <a:srgbClr val="2D2D8A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28600" y="2811463"/>
            <a:ext cx="8610600" cy="39703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trong mỗi câu trên các từ ngữ: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hoạt động:      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đánh trâu ra c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342900" indent="-342900">
              <a:spcBef>
                <a:spcPct val="50000"/>
              </a:spcBef>
            </a:pP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b)Chỉ người hoặc vật hoạt động:  </a:t>
            </a:r>
          </a:p>
          <a:p>
            <a:pPr marL="342900" indent="-342900">
              <a:spcBef>
                <a:spcPct val="50000"/>
              </a:spcBef>
            </a:pP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</a:t>
            </a:r>
            <a:r>
              <a:rPr sz="36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lớn</a:t>
            </a:r>
            <a:endParaRPr sz="36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/>
          <p:nvPr/>
        </p:nvSpPr>
        <p:spPr>
          <a:xfrm>
            <a:off x="381000" y="2079625"/>
            <a:ext cx="3733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ngữ  chỉ hoạt động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1" name="TextBox 5"/>
          <p:cNvSpPr txBox="1"/>
          <p:nvPr/>
        </p:nvSpPr>
        <p:spPr>
          <a:xfrm>
            <a:off x="4676775" y="1968500"/>
            <a:ext cx="32766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ngữ chỉ người </a:t>
            </a:r>
          </a:p>
          <a:p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hoặc vật hoạt động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305300" y="1971675"/>
            <a:ext cx="14288" cy="473392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" y="3054350"/>
            <a:ext cx="82296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154363"/>
            <a:ext cx="3048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trâu ra c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6300" y="3181350"/>
            <a:ext cx="3048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lớn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770313"/>
            <a:ext cx="304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nhặt cỏ, đốt lá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3125" y="3887788"/>
            <a:ext cx="304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cụ gi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4362450"/>
            <a:ext cx="3048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 bếp thổi cơm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467225"/>
            <a:ext cx="3048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chú bé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63" y="4976813"/>
            <a:ext cx="304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sz="2800" b="1" kern="1200" cap="none" spc="0" normalizeH="0" baseline="0" noProof="0" dirty="0" err="1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</a:t>
            </a:r>
            <a:r>
              <a:rPr kumimoji="0" lang="en-US" sz="2800" b="1" kern="1200" cap="none" spc="0" normalizeH="0" baseline="0" noProof="0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kern="1200" cap="none" spc="0" normalizeH="0" baseline="0" noProof="0" dirty="0" err="1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ngô</a:t>
            </a:r>
            <a:endParaRPr kumimoji="0" lang="en-US" sz="2800" b="1" kern="1200" cap="none" spc="0" normalizeH="0" baseline="0" noProof="0" dirty="0">
              <a:solidFill>
                <a:schemeClr val="accent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6300" y="5059363"/>
            <a:ext cx="304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mẹ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5491163"/>
            <a:ext cx="3733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 khì trên lưng mẹ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5567363"/>
            <a:ext cx="3048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bé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6015038"/>
            <a:ext cx="304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 chó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33400" y="152400"/>
            <a:ext cx="8305800" cy="181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2D2D8A"/>
                </a:solidFill>
                <a:latin typeface="Arial" panose="020B0604020202020204" pitchFamily="34" charset="0"/>
              </a:rPr>
              <a:t>	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nương, mỗi người một việc. Người lớn đánh trâu ra c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 Các cụ gi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nhặt cỏ, đốt lá. Mấy chú bé bắc bếp thổi cơm. Các b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mẹ tra ngô. Các em bé ngủ khì trên lưng mẹ. Lũ chó sủa om cả rừng.                                                 </a:t>
            </a:r>
            <a:endParaRPr sz="2800" i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6029325"/>
            <a:ext cx="373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sủa om cả rừng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2400" y="774700"/>
            <a:ext cx="8839200" cy="4400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Đặt câu hỏi :</a:t>
            </a:r>
          </a:p>
          <a:p>
            <a:pPr marL="342900" indent="-342900">
              <a:spcBef>
                <a:spcPct val="50000"/>
              </a:spcBef>
            </a:pPr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a)Cho từ ngữ chỉ hoạt động:</a:t>
            </a:r>
          </a:p>
          <a:p>
            <a:pPr marL="342900" indent="-342900">
              <a:spcBef>
                <a:spcPct val="50000"/>
              </a:spcBef>
            </a:pP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Người lớn l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 ?</a:t>
            </a:r>
          </a:p>
          <a:p>
            <a:pPr marL="342900" indent="-342900"/>
            <a:r>
              <a:rPr sz="4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b)Cho từ ngữ chỉ người hoặc vật hoạt động:</a:t>
            </a:r>
          </a:p>
          <a:p>
            <a:pPr marL="342900" indent="-342900"/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        Ai  đánh trâu ra c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? 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5688"/>
            <a:ext cx="2286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lớn đánh</a:t>
            </a:r>
          </a:p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trâu ra c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</a:t>
            </a:r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976438"/>
            <a:ext cx="2286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cụ gi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nhặt cỏ, đốt lá.</a:t>
            </a:r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TextBox 5"/>
          <p:cNvSpPr txBox="1"/>
          <p:nvPr/>
        </p:nvSpPr>
        <p:spPr>
          <a:xfrm>
            <a:off x="76200" y="2814638"/>
            <a:ext cx="228600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chú bé bắc bếp thổi cơm.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238" y="3817938"/>
            <a:ext cx="2286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mẹ tra ngô.</a:t>
            </a:r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2" name="TextBox 7"/>
          <p:cNvSpPr txBox="1"/>
          <p:nvPr/>
        </p:nvSpPr>
        <p:spPr>
          <a:xfrm>
            <a:off x="234950" y="4730750"/>
            <a:ext cx="2286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bé ngủ khì trên lưng mẹ.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962650"/>
            <a:ext cx="2286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 chó sủa om cả rừng.</a:t>
            </a:r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723900" y="3390900"/>
            <a:ext cx="6858000" cy="76200"/>
          </a:xfrm>
          <a:prstGeom prst="line">
            <a:avLst/>
          </a:prstGeom>
          <a:ln w="3810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552700" y="3390900"/>
            <a:ext cx="6858000" cy="76200"/>
          </a:xfrm>
          <a:prstGeom prst="line">
            <a:avLst/>
          </a:prstGeom>
          <a:ln w="3810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990600"/>
            <a:ext cx="9144000" cy="1588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152400"/>
            <a:ext cx="2286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 err="1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endParaRPr kumimoji="0" lang="en-US" sz="2400" b="1" kern="1200" cap="none" spc="0" normalizeH="0" baseline="0" noProof="0" dirty="0">
              <a:solidFill>
                <a:schemeClr val="accent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152400"/>
            <a:ext cx="2895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cho từ ngữ chỉ hoạt động</a:t>
            </a:r>
            <a:endParaRPr sz="20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152400"/>
            <a:ext cx="297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0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cho từ ngữ chỉ người hoặc vật hoạt động</a:t>
            </a:r>
            <a:endParaRPr sz="20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0" name="TextBox 17"/>
          <p:cNvSpPr txBox="1"/>
          <p:nvPr/>
        </p:nvSpPr>
        <p:spPr>
          <a:xfrm>
            <a:off x="2819400" y="1066800"/>
            <a:ext cx="2743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 lớn l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gì?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1981200"/>
            <a:ext cx="2819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cụ gi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gì?</a:t>
            </a:r>
          </a:p>
          <a:p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2819400"/>
            <a:ext cx="2895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chú bé l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gì?</a:t>
            </a:r>
          </a:p>
          <a:p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5600" y="3810000"/>
            <a:ext cx="2819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mẹ l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gì?</a:t>
            </a:r>
          </a:p>
          <a:p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4724400"/>
            <a:ext cx="2895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bé l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gì?</a:t>
            </a:r>
          </a:p>
          <a:p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6019800"/>
            <a:ext cx="2743200" cy="849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 chó l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gì?</a:t>
            </a:r>
          </a:p>
          <a:p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6" name="TextBox 23"/>
          <p:cNvSpPr txBox="1"/>
          <p:nvPr/>
        </p:nvSpPr>
        <p:spPr>
          <a:xfrm>
            <a:off x="6019800" y="1066800"/>
            <a:ext cx="3124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đánh  trâu ra c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y?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0" y="1989138"/>
            <a:ext cx="3048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nhặt cỏ, đốt lá?</a:t>
            </a:r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2827338"/>
            <a:ext cx="3048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 bắc bếp thổi cơm?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0" y="3817938"/>
            <a:ext cx="2286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sz="2400" b="1" kern="1200" cap="none" spc="0" normalizeH="0" baseline="0" noProof="0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Ai </a:t>
            </a:r>
            <a:r>
              <a:rPr kumimoji="0" lang="en-US" sz="2400" b="1" kern="1200" cap="none" spc="0" normalizeH="0" baseline="0" noProof="0" dirty="0" err="1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</a:t>
            </a:r>
            <a:r>
              <a:rPr kumimoji="0" lang="en-US" sz="2400" b="1" kern="1200" cap="none" spc="0" normalizeH="0" baseline="0" noProof="0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kern="1200" cap="none" spc="0" normalizeH="0" baseline="0" noProof="0" dirty="0" err="1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ngô</a:t>
            </a:r>
            <a:r>
              <a:rPr kumimoji="0" lang="en-US" sz="2400" b="1" kern="1200" cap="none" spc="0" normalizeH="0" baseline="0" noProof="0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19800" y="4668838"/>
            <a:ext cx="327660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ngủ khì trên lưng mẹ?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962650"/>
            <a:ext cx="2286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sz="24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gì sủa om cả rừng?</a:t>
            </a:r>
            <a:endParaRPr sz="24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14400" y="457200"/>
            <a:ext cx="53340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2D2D8A"/>
                </a:solidFill>
                <a:latin typeface="Arial" panose="020B0604020202020204" pitchFamily="34" charset="0"/>
              </a:rPr>
              <a:t>      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lớn đánh trâu ra c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 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95400" y="1752600"/>
            <a:ext cx="53340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cụ gi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nhặt cỏ, đốt lá. 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295400" y="2667000"/>
            <a:ext cx="63246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Mấy chú bé bắc bếp thổi cơm. 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295400" y="3505200"/>
            <a:ext cx="53340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b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mẹ tra ngô. 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295400" y="4419600"/>
            <a:ext cx="62484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em bé ngủ khì trên lưng mẹ. 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447800" y="5486400"/>
            <a:ext cx="6019800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2D2D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 chó sủa om cả rừng.</a:t>
            </a:r>
            <a:endParaRPr sz="2800" b="1" dirty="0">
              <a:solidFill>
                <a:srgbClr val="2D2D8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8" name="Line 16"/>
          <p:cNvSpPr/>
          <p:nvPr/>
        </p:nvSpPr>
        <p:spPr>
          <a:xfrm>
            <a:off x="3657600" y="4800600"/>
            <a:ext cx="914400" cy="0"/>
          </a:xfrm>
          <a:prstGeom prst="line">
            <a:avLst/>
          </a:prstGeom>
          <a:ln w="28575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9" name="Rectangle 25"/>
          <p:cNvSpPr>
            <a:spLocks noChangeArrowheads="1"/>
          </p:cNvSpPr>
          <p:nvPr/>
        </p:nvSpPr>
        <p:spPr bwMode="auto">
          <a:xfrm>
            <a:off x="3981450" y="925513"/>
            <a:ext cx="10477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</a:p>
        </p:txBody>
      </p:sp>
      <p:sp>
        <p:nvSpPr>
          <p:cNvPr id="7190" name="Rectangle 26"/>
          <p:cNvSpPr>
            <a:spLocks noChangeArrowheads="1"/>
          </p:cNvSpPr>
          <p:nvPr/>
        </p:nvSpPr>
        <p:spPr bwMode="auto">
          <a:xfrm>
            <a:off x="4133850" y="2220913"/>
            <a:ext cx="10477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</a:p>
        </p:txBody>
      </p:sp>
      <p:sp>
        <p:nvSpPr>
          <p:cNvPr id="7191" name="Rectangle 27"/>
          <p:cNvSpPr>
            <a:spLocks noChangeArrowheads="1"/>
          </p:cNvSpPr>
          <p:nvPr/>
        </p:nvSpPr>
        <p:spPr bwMode="auto">
          <a:xfrm>
            <a:off x="3752850" y="3962400"/>
            <a:ext cx="10477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</a:p>
        </p:txBody>
      </p:sp>
      <p:sp>
        <p:nvSpPr>
          <p:cNvPr id="7192" name="Rectangle 29"/>
          <p:cNvSpPr>
            <a:spLocks noChangeArrowheads="1"/>
          </p:cNvSpPr>
          <p:nvPr/>
        </p:nvSpPr>
        <p:spPr bwMode="auto">
          <a:xfrm>
            <a:off x="3829050" y="5957888"/>
            <a:ext cx="10477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</a:p>
        </p:txBody>
      </p:sp>
      <p:sp>
        <p:nvSpPr>
          <p:cNvPr id="7193" name="Rectangle 30"/>
          <p:cNvSpPr>
            <a:spLocks noChangeArrowheads="1"/>
          </p:cNvSpPr>
          <p:nvPr/>
        </p:nvSpPr>
        <p:spPr bwMode="auto">
          <a:xfrm>
            <a:off x="3829050" y="4876800"/>
            <a:ext cx="10477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</a:p>
        </p:txBody>
      </p:sp>
      <p:sp>
        <p:nvSpPr>
          <p:cNvPr id="7194" name="Text Box 31"/>
          <p:cNvSpPr txBox="1">
            <a:spLocks noChangeArrowheads="1"/>
          </p:cNvSpPr>
          <p:nvPr/>
        </p:nvSpPr>
        <p:spPr bwMode="auto">
          <a:xfrm>
            <a:off x="2057400" y="2220913"/>
            <a:ext cx="914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b="1" kern="1200" cap="none" spc="0" normalizeH="0" baseline="0" noProof="0" dirty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Ai ?</a:t>
            </a:r>
          </a:p>
        </p:txBody>
      </p:sp>
      <p:sp>
        <p:nvSpPr>
          <p:cNvPr id="7195" name="Text Box 32"/>
          <p:cNvSpPr txBox="1">
            <a:spLocks noChangeArrowheads="1"/>
          </p:cNvSpPr>
          <p:nvPr/>
        </p:nvSpPr>
        <p:spPr bwMode="auto">
          <a:xfrm>
            <a:off x="2057400" y="925513"/>
            <a:ext cx="914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b="1" kern="1200" cap="none" spc="0" normalizeH="0" baseline="0" noProof="0" dirty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Ai ?</a:t>
            </a:r>
          </a:p>
        </p:txBody>
      </p:sp>
      <p:sp>
        <p:nvSpPr>
          <p:cNvPr id="7196" name="Text Box 33"/>
          <p:cNvSpPr txBox="1">
            <a:spLocks noChangeArrowheads="1"/>
          </p:cNvSpPr>
          <p:nvPr/>
        </p:nvSpPr>
        <p:spPr bwMode="auto">
          <a:xfrm>
            <a:off x="1981200" y="4887913"/>
            <a:ext cx="914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b="1" kern="1200" cap="none" spc="0" normalizeH="0" baseline="0" noProof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Ai ?</a:t>
            </a:r>
          </a:p>
        </p:txBody>
      </p:sp>
      <p:sp>
        <p:nvSpPr>
          <p:cNvPr id="7197" name="Text Box 34"/>
          <p:cNvSpPr txBox="1">
            <a:spLocks noChangeArrowheads="1"/>
          </p:cNvSpPr>
          <p:nvPr/>
        </p:nvSpPr>
        <p:spPr bwMode="auto">
          <a:xfrm>
            <a:off x="1981200" y="3973513"/>
            <a:ext cx="914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b="1" kern="1200" cap="none" spc="0" normalizeH="0" baseline="0" noProof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Ai ?</a:t>
            </a:r>
          </a:p>
        </p:txBody>
      </p:sp>
      <p:sp>
        <p:nvSpPr>
          <p:cNvPr id="7198" name="Text Box 35"/>
          <p:cNvSpPr txBox="1">
            <a:spLocks noChangeArrowheads="1"/>
          </p:cNvSpPr>
          <p:nvPr/>
        </p:nvSpPr>
        <p:spPr bwMode="auto">
          <a:xfrm>
            <a:off x="1981200" y="3130550"/>
            <a:ext cx="914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b="1" kern="1200" cap="none" spc="0" normalizeH="0" baseline="0" noProof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Ai ?</a:t>
            </a:r>
          </a:p>
        </p:txBody>
      </p:sp>
      <p:sp>
        <p:nvSpPr>
          <p:cNvPr id="7199" name="Text Box 36"/>
          <p:cNvSpPr txBox="1">
            <a:spLocks noChangeArrowheads="1"/>
          </p:cNvSpPr>
          <p:nvPr/>
        </p:nvSpPr>
        <p:spPr bwMode="auto">
          <a:xfrm>
            <a:off x="1828800" y="5986463"/>
            <a:ext cx="1066800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sz="1600" b="1" kern="1200" cap="none" spc="0" normalizeH="0" baseline="0" noProof="0" dirty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Con </a:t>
            </a:r>
            <a:r>
              <a:rPr kumimoji="0" lang="en-US" sz="1600" b="1" kern="1200" cap="none" spc="0" normalizeH="0" baseline="0" noProof="0" dirty="0" err="1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1600" b="1" kern="1200" cap="none" spc="0" normalizeH="0" baseline="0" noProof="0" dirty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7207" name="Rectangle 44"/>
          <p:cNvSpPr>
            <a:spLocks noChangeArrowheads="1"/>
          </p:cNvSpPr>
          <p:nvPr/>
        </p:nvSpPr>
        <p:spPr bwMode="auto">
          <a:xfrm>
            <a:off x="4057650" y="3124200"/>
            <a:ext cx="104775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</a:p>
        </p:txBody>
      </p:sp>
      <p:sp>
        <p:nvSpPr>
          <p:cNvPr id="23598" name="Text Box 46"/>
          <p:cNvSpPr txBox="1"/>
          <p:nvPr/>
        </p:nvSpPr>
        <p:spPr>
          <a:xfrm>
            <a:off x="3505200" y="925513"/>
            <a:ext cx="6096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23601" name="Text Box 49"/>
          <p:cNvSpPr txBox="1"/>
          <p:nvPr/>
        </p:nvSpPr>
        <p:spPr>
          <a:xfrm>
            <a:off x="1447800" y="5949950"/>
            <a:ext cx="6096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23602" name="Text Box 50"/>
          <p:cNvSpPr txBox="1"/>
          <p:nvPr/>
        </p:nvSpPr>
        <p:spPr>
          <a:xfrm>
            <a:off x="1447800" y="4887913"/>
            <a:ext cx="6096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23603" name="Text Box 51"/>
          <p:cNvSpPr txBox="1"/>
          <p:nvPr/>
        </p:nvSpPr>
        <p:spPr>
          <a:xfrm>
            <a:off x="1447800" y="3973513"/>
            <a:ext cx="6096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23604" name="Text Box 52"/>
          <p:cNvSpPr txBox="1"/>
          <p:nvPr/>
        </p:nvSpPr>
        <p:spPr>
          <a:xfrm>
            <a:off x="1447800" y="3130550"/>
            <a:ext cx="6096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23605" name="Text Box 53"/>
          <p:cNvSpPr txBox="1"/>
          <p:nvPr/>
        </p:nvSpPr>
        <p:spPr>
          <a:xfrm>
            <a:off x="1524000" y="2216150"/>
            <a:ext cx="6096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23606" name="Text Box 54"/>
          <p:cNvSpPr txBox="1"/>
          <p:nvPr/>
        </p:nvSpPr>
        <p:spPr>
          <a:xfrm>
            <a:off x="1600200" y="925513"/>
            <a:ext cx="6096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CN</a:t>
            </a:r>
          </a:p>
        </p:txBody>
      </p:sp>
      <p:sp>
        <p:nvSpPr>
          <p:cNvPr id="23607" name="Text Box 55"/>
          <p:cNvSpPr txBox="1"/>
          <p:nvPr/>
        </p:nvSpPr>
        <p:spPr>
          <a:xfrm>
            <a:off x="3429000" y="5943600"/>
            <a:ext cx="6096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23608" name="Text Box 56"/>
          <p:cNvSpPr txBox="1"/>
          <p:nvPr/>
        </p:nvSpPr>
        <p:spPr>
          <a:xfrm>
            <a:off x="3276600" y="3962400"/>
            <a:ext cx="6096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23609" name="Text Box 57"/>
          <p:cNvSpPr txBox="1"/>
          <p:nvPr/>
        </p:nvSpPr>
        <p:spPr>
          <a:xfrm>
            <a:off x="3581400" y="3124200"/>
            <a:ext cx="762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23610" name="Text Box 58"/>
          <p:cNvSpPr txBox="1"/>
          <p:nvPr/>
        </p:nvSpPr>
        <p:spPr>
          <a:xfrm>
            <a:off x="3581400" y="2209800"/>
            <a:ext cx="6096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sp>
        <p:nvSpPr>
          <p:cNvPr id="23611" name="Text Box 59"/>
          <p:cNvSpPr txBox="1"/>
          <p:nvPr/>
        </p:nvSpPr>
        <p:spPr>
          <a:xfrm>
            <a:off x="3429000" y="4887913"/>
            <a:ext cx="6096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</a:rPr>
              <a:t>VN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1524000" y="9144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600200" y="914400"/>
            <a:ext cx="1447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600200" y="2209800"/>
            <a:ext cx="1447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24000" y="3124200"/>
            <a:ext cx="1676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600200" y="5943600"/>
            <a:ext cx="990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24000" y="39624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524000" y="48768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2871788" y="647700"/>
            <a:ext cx="533400" cy="152400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2871788" y="1943100"/>
            <a:ext cx="533400" cy="152400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024188" y="2857500"/>
            <a:ext cx="533400" cy="152400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2871788" y="3695700"/>
            <a:ext cx="533400" cy="152400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2857500" y="4610100"/>
            <a:ext cx="533400" cy="152400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2400300" y="5676900"/>
            <a:ext cx="533400" cy="152400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200400" y="914400"/>
            <a:ext cx="2438400" cy="1588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200400" y="2209800"/>
            <a:ext cx="2133600" cy="1588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352800" y="3048000"/>
            <a:ext cx="2514600" cy="1588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200400" y="3962400"/>
            <a:ext cx="990600" cy="1588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200400" y="4876800"/>
            <a:ext cx="3048000" cy="1588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743200" y="5943600"/>
            <a:ext cx="2209800" cy="1588"/>
          </a:xfrm>
          <a:prstGeom prst="line">
            <a:avLst/>
          </a:prstGeom>
          <a:ln w="28575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  <p:bldP spid="7190" grpId="0"/>
      <p:bldP spid="7191" grpId="0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7" grpId="0"/>
      <p:bldP spid="23598" grpId="0"/>
      <p:bldP spid="23601" grpId="0"/>
      <p:bldP spid="23601" grpId="1"/>
      <p:bldP spid="23602" grpId="0"/>
      <p:bldP spid="23602" grpId="1"/>
      <p:bldP spid="23603" grpId="0"/>
      <p:bldP spid="23603" grpId="1"/>
      <p:bldP spid="23604" grpId="0"/>
      <p:bldP spid="23604" grpId="1"/>
      <p:bldP spid="23605" grpId="0"/>
      <p:bldP spid="23605" grpId="1"/>
      <p:bldP spid="23606" grpId="0"/>
      <p:bldP spid="23606" grpId="1"/>
      <p:bldP spid="23607" grpId="0"/>
      <p:bldP spid="23608" grpId="0"/>
      <p:bldP spid="23609" grpId="0"/>
      <p:bldP spid="23610" grpId="0"/>
      <p:bldP spid="236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1534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thường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gồm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mấy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bộ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phận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153400" cy="10779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thường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gồm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bộ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phận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940731"/>
            <a:ext cx="71628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3600" b="1" dirty="0">
                <a:latin typeface="Arial" panose="020B0604020202020204" pitchFamily="34" charset="0"/>
              </a:rPr>
              <a:t>Bộ phận thứ nhất </a:t>
            </a:r>
            <a:r>
              <a:rPr sz="3600" b="1" dirty="0" err="1">
                <a:latin typeface="Arial" panose="020B0604020202020204" pitchFamily="34" charset="0"/>
              </a:rPr>
              <a:t>là</a:t>
            </a:r>
            <a:r>
              <a:rPr sz="3600" b="1" dirty="0">
                <a:latin typeface="Arial" panose="020B0604020202020204" pitchFamily="34" charset="0"/>
              </a:rPr>
              <a:t> </a:t>
            </a:r>
            <a:r>
              <a:rPr sz="3600" b="1" dirty="0" err="1">
                <a:latin typeface="Arial" panose="020B0604020202020204" pitchFamily="34" charset="0"/>
              </a:rPr>
              <a:t>gì</a:t>
            </a:r>
            <a:r>
              <a:rPr lang="vi-VN" sz="3600" b="1" dirty="0"/>
              <a:t>?</a:t>
            </a:r>
            <a:r>
              <a:rPr sz="3600" b="1" dirty="0">
                <a:latin typeface="Arial" panose="020B0604020202020204" pitchFamily="34" charset="0"/>
              </a:rPr>
              <a:t> và</a:t>
            </a:r>
          </a:p>
          <a:p>
            <a:r>
              <a:rPr sz="3600" b="1" dirty="0">
                <a:latin typeface="Arial" panose="020B0604020202020204" pitchFamily="34" charset="0"/>
              </a:rPr>
              <a:t>        trả lời cho câu hỏi nào ?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057400"/>
            <a:ext cx="8534400" cy="1200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phận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nhất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chủ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ngữ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Ai (con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?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3744913"/>
            <a:ext cx="7620000" cy="12001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3600" b="1" dirty="0">
                <a:latin typeface="Arial" panose="020B0604020202020204" pitchFamily="34" charset="0"/>
              </a:rPr>
              <a:t>- Bộ phận thứ hai </a:t>
            </a:r>
            <a:r>
              <a:rPr sz="3600" b="1" dirty="0" err="1">
                <a:latin typeface="Arial" panose="020B0604020202020204" pitchFamily="34" charset="0"/>
              </a:rPr>
              <a:t>là</a:t>
            </a:r>
            <a:r>
              <a:rPr sz="3600" b="1" dirty="0">
                <a:latin typeface="Arial" panose="020B0604020202020204" pitchFamily="34" charset="0"/>
              </a:rPr>
              <a:t> </a:t>
            </a:r>
            <a:r>
              <a:rPr sz="3600" b="1" dirty="0" err="1">
                <a:latin typeface="Arial" panose="020B0604020202020204" pitchFamily="34" charset="0"/>
              </a:rPr>
              <a:t>gì</a:t>
            </a:r>
            <a:r>
              <a:rPr lang="vi-VN" sz="3600" b="1" dirty="0">
                <a:latin typeface="Arial" panose="020B0604020202020204" pitchFamily="34" charset="0"/>
              </a:rPr>
              <a:t>?</a:t>
            </a:r>
            <a:r>
              <a:rPr sz="3600" b="1" dirty="0">
                <a:latin typeface="Arial" panose="020B0604020202020204" pitchFamily="34" charset="0"/>
              </a:rPr>
              <a:t> và </a:t>
            </a:r>
          </a:p>
          <a:p>
            <a:pPr algn="ctr"/>
            <a:r>
              <a:rPr sz="3600" b="1" dirty="0">
                <a:latin typeface="Arial" panose="020B0604020202020204" pitchFamily="34" charset="0"/>
              </a:rPr>
              <a:t>     trả lời cho câu hỏi gì?</a:t>
            </a:r>
          </a:p>
        </p:txBody>
      </p:sp>
      <p:sp>
        <p:nvSpPr>
          <p:cNvPr id="9" name="Rectangle 8"/>
          <p:cNvSpPr/>
          <p:nvPr/>
        </p:nvSpPr>
        <p:spPr>
          <a:xfrm>
            <a:off x="-25791" y="3886200"/>
            <a:ext cx="7620000" cy="1200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phận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vị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ngữ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9"/>
          <p:cNvSpPr>
            <a:spLocks noTextEdit="1"/>
          </p:cNvSpPr>
          <p:nvPr/>
        </p:nvSpPr>
        <p:spPr>
          <a:xfrm rot="250419">
            <a:off x="3087688" y="268288"/>
            <a:ext cx="21907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GHI NHỚ: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676400"/>
            <a:ext cx="86106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Ai (con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960</Words>
  <Application>Microsoft Office PowerPoint</Application>
  <PresentationFormat>On-screen Show (4:3)</PresentationFormat>
  <Paragraphs>148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112</cp:revision>
  <dcterms:created xsi:type="dcterms:W3CDTF">2011-12-12T11:28:00Z</dcterms:created>
  <dcterms:modified xsi:type="dcterms:W3CDTF">2022-12-23T09:01:14Z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