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 id="2147483698" r:id="rId5"/>
  </p:sldMasterIdLst>
  <p:notesMasterIdLst>
    <p:notesMasterId r:id="rId27"/>
  </p:notesMasterIdLst>
  <p:sldIdLst>
    <p:sldId id="261" r:id="rId6"/>
    <p:sldId id="263" r:id="rId7"/>
    <p:sldId id="287" r:id="rId8"/>
    <p:sldId id="262" r:id="rId9"/>
    <p:sldId id="264" r:id="rId10"/>
    <p:sldId id="288" r:id="rId11"/>
    <p:sldId id="297" r:id="rId12"/>
    <p:sldId id="298" r:id="rId13"/>
    <p:sldId id="413" r:id="rId14"/>
    <p:sldId id="414" r:id="rId15"/>
    <p:sldId id="415" r:id="rId16"/>
    <p:sldId id="299" r:id="rId17"/>
    <p:sldId id="416" r:id="rId18"/>
    <p:sldId id="417" r:id="rId19"/>
    <p:sldId id="418" r:id="rId20"/>
    <p:sldId id="402" r:id="rId21"/>
    <p:sldId id="419" r:id="rId22"/>
    <p:sldId id="304" r:id="rId23"/>
    <p:sldId id="303" r:id="rId24"/>
    <p:sldId id="283" r:id="rId25"/>
    <p:sldId id="2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D8734-2EEF-4B0E-A215-1FC1B261819E}"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3188E-5991-47E9-9E2D-E2869E1F868D}" type="slidenum">
              <a:rPr lang="en-US" smtClean="0"/>
              <a:t>‹#›</a:t>
            </a:fld>
            <a:endParaRPr lang="en-US"/>
          </a:p>
        </p:txBody>
      </p:sp>
    </p:spTree>
    <p:extLst>
      <p:ext uri="{BB962C8B-B14F-4D97-AF65-F5344CB8AC3E}">
        <p14:creationId xmlns:p14="http://schemas.microsoft.com/office/powerpoint/2010/main" val="3309191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9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1084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3390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786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52637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93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03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4504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91654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717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665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0920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747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826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375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0762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2513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6806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96249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1048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4880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256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0080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587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1004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4137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507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25351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038792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5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8265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0325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324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274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279013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61269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765290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115378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587106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01067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123055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577099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153659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810783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4257772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536310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0585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41818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6577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887695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2732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DAA39EC2-11C0-4C29-9646-D2F7FD77BF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9225" y="190500"/>
            <a:ext cx="1238250" cy="1238250"/>
          </a:xfrm>
          <a:prstGeom prst="rect">
            <a:avLst/>
          </a:prstGeom>
        </p:spPr>
      </p:pic>
    </p:spTree>
    <p:extLst>
      <p:ext uri="{BB962C8B-B14F-4D97-AF65-F5344CB8AC3E}">
        <p14:creationId xmlns:p14="http://schemas.microsoft.com/office/powerpoint/2010/main" val="100477697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579ED240-9682-4391-B0B2-C788FB32FB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225" y="190500"/>
            <a:ext cx="1238250" cy="1238250"/>
          </a:xfrm>
          <a:prstGeom prst="rect">
            <a:avLst/>
          </a:prstGeom>
        </p:spPr>
      </p:pic>
    </p:spTree>
    <p:extLst>
      <p:ext uri="{BB962C8B-B14F-4D97-AF65-F5344CB8AC3E}">
        <p14:creationId xmlns:p14="http://schemas.microsoft.com/office/powerpoint/2010/main" val="1677086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23827921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559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8280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9.png"/><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6.jp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slideLayout" Target="../slideLayouts/slideLayout2.xml"/><Relationship Id="rId10" Type="http://schemas.openxmlformats.org/officeDocument/2006/relationships/image" Target="../media/image17.gif"/><Relationship Id="rId4" Type="http://schemas.microsoft.com/office/2007/relationships/media" Target="../media/media2.mp3"/><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audio" Target="NUL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6" t="10164" r="4093" b="2409"/>
          <a:stretch/>
        </p:blipFill>
        <p:spPr>
          <a:xfrm>
            <a:off x="981075" y="657225"/>
            <a:ext cx="10896600" cy="6134100"/>
          </a:xfrm>
          <a:prstGeom prst="rect">
            <a:avLst/>
          </a:prstGeom>
        </p:spPr>
      </p:pic>
      <p:sp>
        <p:nvSpPr>
          <p:cNvPr id="7" name="TextBox 6">
            <a:extLst>
              <a:ext uri="{FF2B5EF4-FFF2-40B4-BE49-F238E27FC236}">
                <a16:creationId xmlns:a16="http://schemas.microsoft.com/office/drawing/2014/main" id="{B4E20B45-2FDF-4DB4-9E46-C8A6DDA8BB2C}"/>
              </a:ext>
            </a:extLst>
          </p:cNvPr>
          <p:cNvSpPr txBox="1"/>
          <p:nvPr/>
        </p:nvSpPr>
        <p:spPr>
          <a:xfrm>
            <a:off x="3262312" y="1706235"/>
            <a:ext cx="635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ngày</a:t>
            </a: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tháng</a:t>
            </a: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1B84BE34-BE38-495E-A6F5-95E20BDD2495}"/>
              </a:ext>
            </a:extLst>
          </p:cNvPr>
          <p:cNvPicPr>
            <a:picLocks noChangeAspect="1"/>
          </p:cNvPicPr>
          <p:nvPr/>
        </p:nvPicPr>
        <p:blipFill>
          <a:blip r:embed="rId4"/>
          <a:stretch>
            <a:fillRect/>
          </a:stretch>
        </p:blipFill>
        <p:spPr>
          <a:xfrm>
            <a:off x="4982596" y="2333218"/>
            <a:ext cx="2798307" cy="591363"/>
          </a:xfrm>
          <a:prstGeom prst="rect">
            <a:avLst/>
          </a:prstGeom>
        </p:spPr>
      </p:pic>
      <p:pic>
        <p:nvPicPr>
          <p:cNvPr id="13" name="Picture 12">
            <a:extLst>
              <a:ext uri="{FF2B5EF4-FFF2-40B4-BE49-F238E27FC236}">
                <a16:creationId xmlns:a16="http://schemas.microsoft.com/office/drawing/2014/main" id="{68AEB2BE-21D6-4275-8B87-78586FABC566}"/>
              </a:ext>
            </a:extLst>
          </p:cNvPr>
          <p:cNvPicPr>
            <a:picLocks noChangeAspect="1"/>
          </p:cNvPicPr>
          <p:nvPr/>
        </p:nvPicPr>
        <p:blipFill>
          <a:blip r:embed="rId5"/>
          <a:stretch>
            <a:fillRect/>
          </a:stretch>
        </p:blipFill>
        <p:spPr>
          <a:xfrm>
            <a:off x="5059673" y="5390346"/>
            <a:ext cx="3084843" cy="969348"/>
          </a:xfrm>
          <a:prstGeom prst="rect">
            <a:avLst/>
          </a:prstGeom>
        </p:spPr>
      </p:pic>
      <p:pic>
        <p:nvPicPr>
          <p:cNvPr id="5" name="Picture 4">
            <a:extLst>
              <a:ext uri="{FF2B5EF4-FFF2-40B4-BE49-F238E27FC236}">
                <a16:creationId xmlns:a16="http://schemas.microsoft.com/office/drawing/2014/main" id="{75773D07-0872-4990-8183-CE8915A05B86}"/>
              </a:ext>
            </a:extLst>
          </p:cNvPr>
          <p:cNvPicPr>
            <a:picLocks noChangeAspect="1"/>
          </p:cNvPicPr>
          <p:nvPr/>
        </p:nvPicPr>
        <p:blipFill>
          <a:blip r:embed="rId6"/>
          <a:stretch>
            <a:fillRect/>
          </a:stretch>
        </p:blipFill>
        <p:spPr>
          <a:xfrm>
            <a:off x="1880224" y="2976683"/>
            <a:ext cx="9041152" cy="1609483"/>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Sưu tầm lá của một số loài cây. Chia sẻ với các bạn về sự giống nhau, khác nhau của những lá cây em sưu tầm được.</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grpSp>
        <p:nvGrpSpPr>
          <p:cNvPr id="11" name="Group 10">
            <a:extLst>
              <a:ext uri="{FF2B5EF4-FFF2-40B4-BE49-F238E27FC236}">
                <a16:creationId xmlns:a16="http://schemas.microsoft.com/office/drawing/2014/main" id="{38A6C225-DF80-4005-B0A0-F615B50C8129}"/>
              </a:ext>
            </a:extLst>
          </p:cNvPr>
          <p:cNvGrpSpPr/>
          <p:nvPr/>
        </p:nvGrpSpPr>
        <p:grpSpPr>
          <a:xfrm>
            <a:off x="3543300" y="2752726"/>
            <a:ext cx="4914900" cy="2432810"/>
            <a:chOff x="892354" y="3758439"/>
            <a:chExt cx="4278451" cy="2175001"/>
          </a:xfrm>
        </p:grpSpPr>
        <p:pic>
          <p:nvPicPr>
            <p:cNvPr id="12" name="Picture 11">
              <a:extLst>
                <a:ext uri="{FF2B5EF4-FFF2-40B4-BE49-F238E27FC236}">
                  <a16:creationId xmlns:a16="http://schemas.microsoft.com/office/drawing/2014/main" id="{ECCC43ED-9E1B-4D86-B5BA-FA8C85D2E7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5E40E86-CE05-4A25-B782-EC54C91A8A4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322115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343494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22058762-E263-4305-AAD3-FD91B574B90D}"/>
              </a:ext>
            </a:extLst>
          </p:cNvPr>
          <p:cNvPicPr>
            <a:picLocks noChangeAspect="1"/>
          </p:cNvPicPr>
          <p:nvPr/>
        </p:nvPicPr>
        <p:blipFill>
          <a:blip r:embed="rId5"/>
          <a:stretch>
            <a:fillRect/>
          </a:stretch>
        </p:blipFill>
        <p:spPr>
          <a:xfrm>
            <a:off x="5802428" y="3340941"/>
            <a:ext cx="4663844" cy="1109568"/>
          </a:xfrm>
          <a:prstGeom prst="rect">
            <a:avLst/>
          </a:prstGeom>
        </p:spPr>
      </p:pic>
    </p:spTree>
    <p:extLst>
      <p:ext uri="{BB962C8B-B14F-4D97-AF65-F5344CB8AC3E}">
        <p14:creationId xmlns:p14="http://schemas.microsoft.com/office/powerpoint/2010/main" val="30723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114300"/>
            <a:ext cx="11277600" cy="65436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699748" y="157042"/>
            <a:ext cx="99779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Dựa vào hình dưới đây, em hãy nêu chức năng của lá cây.</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5851" y="172230"/>
            <a:ext cx="740547" cy="714124"/>
          </a:xfrm>
          <a:prstGeom prst="rect">
            <a:avLst/>
          </a:prstGeom>
        </p:spPr>
      </p:pic>
      <p:pic>
        <p:nvPicPr>
          <p:cNvPr id="5" name="Picture 4">
            <a:extLst>
              <a:ext uri="{FF2B5EF4-FFF2-40B4-BE49-F238E27FC236}">
                <a16:creationId xmlns:a16="http://schemas.microsoft.com/office/drawing/2014/main" id="{5B7C9FDE-0BE1-46D5-ABF2-5CDD7EE561B8}"/>
              </a:ext>
            </a:extLst>
          </p:cNvPr>
          <p:cNvPicPr>
            <a:picLocks noChangeAspect="1"/>
          </p:cNvPicPr>
          <p:nvPr/>
        </p:nvPicPr>
        <p:blipFill>
          <a:blip r:embed="rId4"/>
          <a:stretch>
            <a:fillRect/>
          </a:stretch>
        </p:blipFill>
        <p:spPr>
          <a:xfrm>
            <a:off x="819150" y="1118909"/>
            <a:ext cx="5472112" cy="5081866"/>
          </a:xfrm>
          <a:prstGeom prst="rect">
            <a:avLst/>
          </a:prstGeom>
        </p:spPr>
      </p:pic>
      <p:sp>
        <p:nvSpPr>
          <p:cNvPr id="16" name="Speech Bubble: Rectangle with Corners Rounded 15">
            <a:extLst>
              <a:ext uri="{FF2B5EF4-FFF2-40B4-BE49-F238E27FC236}">
                <a16:creationId xmlns:a16="http://schemas.microsoft.com/office/drawing/2014/main" id="{85A87EFE-624C-4E5E-8F20-D13781034D51}"/>
              </a:ext>
            </a:extLst>
          </p:cNvPr>
          <p:cNvSpPr/>
          <p:nvPr/>
        </p:nvSpPr>
        <p:spPr>
          <a:xfrm>
            <a:off x="6701155" y="16948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pt-BR" sz="2800" b="1" dirty="0">
                <a:solidFill>
                  <a:prstClr val="black"/>
                </a:solidFill>
                <a:latin typeface="Calibri" panose="020F0502020204030204" pitchFamily="34" charset="0"/>
                <a:cs typeface="Calibri" panose="020F0502020204030204" pitchFamily="34" charset="0"/>
              </a:rPr>
              <a:t>Chỉ và nói quá trình quang hợp và hô hấp của cây?</a:t>
            </a:r>
          </a:p>
        </p:txBody>
      </p:sp>
      <p:sp>
        <p:nvSpPr>
          <p:cNvPr id="17" name="Speech Bubble: Rectangle with Corners Rounded 16">
            <a:extLst>
              <a:ext uri="{FF2B5EF4-FFF2-40B4-BE49-F238E27FC236}">
                <a16:creationId xmlns:a16="http://schemas.microsoft.com/office/drawing/2014/main" id="{85570660-F5CB-4838-BE50-064DDBFEEB55}"/>
              </a:ext>
            </a:extLst>
          </p:cNvPr>
          <p:cNvSpPr/>
          <p:nvPr/>
        </p:nvSpPr>
        <p:spPr>
          <a:xfrm>
            <a:off x="6748780" y="33331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pt-BR" sz="2800" b="1" dirty="0">
                <a:solidFill>
                  <a:prstClr val="black"/>
                </a:solidFill>
                <a:latin typeface="Calibri" panose="020F0502020204030204" pitchFamily="34" charset="0"/>
                <a:cs typeface="Calibri" panose="020F0502020204030204" pitchFamily="34" charset="0"/>
              </a:rPr>
              <a:t>Nêu chức năng chính của lá cây?</a:t>
            </a:r>
          </a:p>
        </p:txBody>
      </p:sp>
    </p:spTree>
    <p:extLst>
      <p:ext uri="{BB962C8B-B14F-4D97-AF65-F5344CB8AC3E}">
        <p14:creationId xmlns:p14="http://schemas.microsoft.com/office/powerpoint/2010/main" val="26648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114300"/>
            <a:ext cx="11277600" cy="65436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a16="http://schemas.microsoft.com/office/drawing/2014/main" id="{5B7C9FDE-0BE1-46D5-ABF2-5CDD7EE561B8}"/>
              </a:ext>
            </a:extLst>
          </p:cNvPr>
          <p:cNvPicPr>
            <a:picLocks noChangeAspect="1"/>
          </p:cNvPicPr>
          <p:nvPr/>
        </p:nvPicPr>
        <p:blipFill>
          <a:blip r:embed="rId3"/>
          <a:stretch>
            <a:fillRect/>
          </a:stretch>
        </p:blipFill>
        <p:spPr>
          <a:xfrm>
            <a:off x="819150" y="1118909"/>
            <a:ext cx="5472112" cy="5081866"/>
          </a:xfrm>
          <a:prstGeom prst="rect">
            <a:avLst/>
          </a:prstGeom>
        </p:spPr>
      </p:pic>
      <p:sp>
        <p:nvSpPr>
          <p:cNvPr id="16" name="Speech Bubble: Rectangle with Corners Rounded 15">
            <a:extLst>
              <a:ext uri="{FF2B5EF4-FFF2-40B4-BE49-F238E27FC236}">
                <a16:creationId xmlns:a16="http://schemas.microsoft.com/office/drawing/2014/main" id="{85A87EFE-624C-4E5E-8F20-D13781034D51}"/>
              </a:ext>
            </a:extLst>
          </p:cNvPr>
          <p:cNvSpPr/>
          <p:nvPr/>
        </p:nvSpPr>
        <p:spPr>
          <a:xfrm>
            <a:off x="6539230" y="590550"/>
            <a:ext cx="5100320" cy="1848127"/>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Quá trình hô hấp của cây diễn ra suốt ngày đêm. Quá trình </a:t>
            </a:r>
            <a:r>
              <a:rPr lang="en-US" sz="2800" b="1" dirty="0">
                <a:solidFill>
                  <a:prstClr val="black"/>
                </a:solidFill>
                <a:latin typeface="Calibri" panose="020F0502020204030204" pitchFamily="34" charset="0"/>
                <a:cs typeface="Calibri" panose="020F0502020204030204" pitchFamily="34" charset="0"/>
              </a:rPr>
              <a:t>q</a:t>
            </a:r>
            <a:r>
              <a:rPr lang="vi-VN" sz="2800" b="1" dirty="0">
                <a:solidFill>
                  <a:prstClr val="black"/>
                </a:solidFill>
                <a:latin typeface="Calibri" panose="020F0502020204030204" pitchFamily="34" charset="0"/>
                <a:cs typeface="Calibri" panose="020F0502020204030204" pitchFamily="34" charset="0"/>
              </a:rPr>
              <a:t>uang hợp của cây diễn ra dưới ánh sáng mặt trời.</a:t>
            </a:r>
            <a:endParaRPr kumimoji="0" lang="pt-B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84127F91-226B-4A57-A9E5-C2A000DDF490}"/>
              </a:ext>
            </a:extLst>
          </p:cNvPr>
          <p:cNvSpPr/>
          <p:nvPr/>
        </p:nvSpPr>
        <p:spPr>
          <a:xfrm>
            <a:off x="6577330" y="3000375"/>
            <a:ext cx="5100320" cy="223837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Lá cây có chức năng qung hợp dưới ánh sáng mặt trời để tổng hợp chất dinh dưỡng, trao đổi khí với môi trường và thoát hơi nước.</a:t>
            </a:r>
            <a:endParaRPr kumimoji="0" lang="pt-B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7166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nvGrpSpPr>
          <p:cNvPr id="11" name="Group 10">
            <a:extLst>
              <a:ext uri="{FF2B5EF4-FFF2-40B4-BE49-F238E27FC236}">
                <a16:creationId xmlns:a16="http://schemas.microsoft.com/office/drawing/2014/main" id="{A4B8CF75-21C3-4E79-8DE5-2618E16295E7}"/>
              </a:ext>
            </a:extLst>
          </p:cNvPr>
          <p:cNvGrpSpPr/>
          <p:nvPr/>
        </p:nvGrpSpPr>
        <p:grpSpPr>
          <a:xfrm>
            <a:off x="3190459" y="-106277"/>
            <a:ext cx="8184139" cy="5953115"/>
            <a:chOff x="979714" y="685799"/>
            <a:chExt cx="9448800" cy="5731761"/>
          </a:xfrm>
        </p:grpSpPr>
        <p:pic>
          <p:nvPicPr>
            <p:cNvPr id="12" name="图片 4">
              <a:extLst>
                <a:ext uri="{FF2B5EF4-FFF2-40B4-BE49-F238E27FC236}">
                  <a16:creationId xmlns:a16="http://schemas.microsoft.com/office/drawing/2014/main" id="{045860E2-C295-41EB-819C-C6699376D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13" name="Text Box 3">
              <a:extLst>
                <a:ext uri="{FF2B5EF4-FFF2-40B4-BE49-F238E27FC236}">
                  <a16:creationId xmlns:a16="http://schemas.microsoft.com/office/drawing/2014/main" id="{12A52312-3679-4616-AE08-A45CA09EF984}"/>
                </a:ext>
              </a:extLst>
            </p:cNvPr>
            <p:cNvSpPr txBox="1">
              <a:spLocks noChangeArrowheads="1"/>
            </p:cNvSpPr>
            <p:nvPr/>
          </p:nvSpPr>
          <p:spPr bwMode="auto">
            <a:xfrm>
              <a:off x="1870599" y="2000898"/>
              <a:ext cx="8269978" cy="3877635"/>
            </a:xfrm>
            <a:prstGeom prst="rect">
              <a:avLst/>
            </a:prstGeom>
            <a:noFill/>
            <a:ln>
              <a:noFill/>
            </a:ln>
            <a:effectLst/>
          </p:spPr>
          <p:txBody>
            <a:bodyPr wrap="square">
              <a:spAutoFit/>
            </a:bodyPr>
            <a:lstStyle/>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 cây trong quá trình quang hợp đã sử dụng ánh sáng mặt trời, khí các-bô-níc trong không khí và nước để tạo ra chất dinh dưỡng cho cây và khí ô-xi.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Lá</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cây còn có chức năng thoát hơi nước, khi lá cây thoát hơi nước đa tạo ra một lực hút giúp rễ cây hút được nhiều nước. Thoát hơi nước còn giúp gi</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ả</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 nhiệt độ của lá cây...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6" name="Picture 15" descr="A child holding a book&#10;&#10;Description automatically generated with low confidence">
            <a:extLst>
              <a:ext uri="{FF2B5EF4-FFF2-40B4-BE49-F238E27FC236}">
                <a16:creationId xmlns:a16="http://schemas.microsoft.com/office/drawing/2014/main" id="{99C47C3B-1BD6-4769-84FC-8199DE80E5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 y="559718"/>
            <a:ext cx="4436792" cy="5905500"/>
          </a:xfrm>
          <a:prstGeom prst="rect">
            <a:avLst/>
          </a:prstGeom>
        </p:spPr>
      </p:pic>
    </p:spTree>
    <p:extLst>
      <p:ext uri="{BB962C8B-B14F-4D97-AF65-F5344CB8AC3E}">
        <p14:creationId xmlns:p14="http://schemas.microsoft.com/office/powerpoint/2010/main" val="3044300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4"/>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4" name="图片 3" descr="11"/>
          <p:cNvPicPr>
            <a:picLocks noChangeAspect="1"/>
          </p:cNvPicPr>
          <p:nvPr/>
        </p:nvPicPr>
        <p:blipFill>
          <a:blip r:embed="rId5"/>
          <a:stretch>
            <a:fillRect/>
          </a:stretch>
        </p:blipFill>
        <p:spPr>
          <a:xfrm>
            <a:off x="10443970" y="5019674"/>
            <a:ext cx="1330835" cy="1838325"/>
          </a:xfrm>
          <a:prstGeom prst="rect">
            <a:avLst/>
          </a:prstGeom>
        </p:spPr>
      </p:pic>
      <p:pic>
        <p:nvPicPr>
          <p:cNvPr id="9" name="Picture 8">
            <a:extLst>
              <a:ext uri="{FF2B5EF4-FFF2-40B4-BE49-F238E27FC236}">
                <a16:creationId xmlns:a16="http://schemas.microsoft.com/office/drawing/2014/main" id="{D5D48669-9E81-454C-9F83-657B1894D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7256" y="1962150"/>
            <a:ext cx="3247951" cy="3247951"/>
          </a:xfrm>
          <a:prstGeom prst="rect">
            <a:avLst/>
          </a:prstGeom>
        </p:spPr>
      </p:pic>
      <p:grpSp>
        <p:nvGrpSpPr>
          <p:cNvPr id="12" name="Group 11">
            <a:extLst>
              <a:ext uri="{FF2B5EF4-FFF2-40B4-BE49-F238E27FC236}">
                <a16:creationId xmlns:a16="http://schemas.microsoft.com/office/drawing/2014/main" id="{1C7FF362-DAB1-46CA-8B91-17E95A748A40}"/>
              </a:ext>
            </a:extLst>
          </p:cNvPr>
          <p:cNvGrpSpPr/>
          <p:nvPr/>
        </p:nvGrpSpPr>
        <p:grpSpPr>
          <a:xfrm>
            <a:off x="3886379" y="476250"/>
            <a:ext cx="7476946" cy="2276475"/>
            <a:chOff x="4114799" y="762794"/>
            <a:chExt cx="5030787" cy="4429376"/>
          </a:xfrm>
        </p:grpSpPr>
        <p:pic>
          <p:nvPicPr>
            <p:cNvPr id="13" name="Picture 12">
              <a:extLst>
                <a:ext uri="{FF2B5EF4-FFF2-40B4-BE49-F238E27FC236}">
                  <a16:creationId xmlns:a16="http://schemas.microsoft.com/office/drawing/2014/main" id="{9C9E74FC-7110-41CD-B3E8-1AD710576770}"/>
                </a:ext>
              </a:extLst>
            </p:cNvPr>
            <p:cNvPicPr>
              <a:picLocks noChangeAspect="1"/>
            </p:cNvPicPr>
            <p:nvPr/>
          </p:nvPicPr>
          <p:blipFill rotWithShape="1">
            <a:blip r:embed="rId7">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14" name="1">
              <a:extLst>
                <a:ext uri="{FF2B5EF4-FFF2-40B4-BE49-F238E27FC236}">
                  <a16:creationId xmlns:a16="http://schemas.microsoft.com/office/drawing/2014/main" id="{70CB4CE1-7350-491C-B3FE-C7C3324BEBEA}"/>
                </a:ext>
              </a:extLst>
            </p:cNvPr>
            <p:cNvSpPr/>
            <p:nvPr>
              <p:custDataLst>
                <p:tags r:id="rId1"/>
              </p:custDataLst>
            </p:nvPr>
          </p:nvSpPr>
          <p:spPr>
            <a:xfrm>
              <a:off x="4905005" y="2079312"/>
              <a:ext cx="3519513" cy="1763168"/>
            </a:xfrm>
            <a:prstGeom prst="rect">
              <a:avLst/>
            </a:prstGeom>
          </p:spPr>
          <p:txBody>
            <a:bodyPr lIns="81638" tIns="40819" rIns="81638" bIns="40819"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chúng ta nên trồng nhiều cây xanh?</a:t>
              </a:r>
              <a:endParaRPr kumimoji="0" lang="en-US" altLang="zh-C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5" name="TextBox 4">
            <a:extLst>
              <a:ext uri="{FF2B5EF4-FFF2-40B4-BE49-F238E27FC236}">
                <a16:creationId xmlns:a16="http://schemas.microsoft.com/office/drawing/2014/main" id="{5C0B8BCE-3328-4ED6-83C7-94D664A6D943}"/>
              </a:ext>
            </a:extLst>
          </p:cNvPr>
          <p:cNvSpPr txBox="1"/>
          <p:nvPr/>
        </p:nvSpPr>
        <p:spPr>
          <a:xfrm>
            <a:off x="4067174" y="2628900"/>
            <a:ext cx="7362825" cy="2554545"/>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Trồng nhiều cây xanh có lợi ích cho môi trường, vì lá cây kh quang hợp sẽ sử dụng khí các-bô-níc và thải khí ô-xi giúp môi trường không khí trong lành, lá cây còn thoát hơi nước làm mát không khí,...</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6911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4"/>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9" name="Picture 8">
            <a:extLst>
              <a:ext uri="{FF2B5EF4-FFF2-40B4-BE49-F238E27FC236}">
                <a16:creationId xmlns:a16="http://schemas.microsoft.com/office/drawing/2014/main" id="{D5D48669-9E81-454C-9F83-657B1894D2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7256" y="1962150"/>
            <a:ext cx="3247951" cy="3247951"/>
          </a:xfrm>
          <a:prstGeom prst="rect">
            <a:avLst/>
          </a:prstGeom>
        </p:spPr>
      </p:pic>
      <p:grpSp>
        <p:nvGrpSpPr>
          <p:cNvPr id="12" name="Group 11">
            <a:extLst>
              <a:ext uri="{FF2B5EF4-FFF2-40B4-BE49-F238E27FC236}">
                <a16:creationId xmlns:a16="http://schemas.microsoft.com/office/drawing/2014/main" id="{1C7FF362-DAB1-46CA-8B91-17E95A748A40}"/>
              </a:ext>
            </a:extLst>
          </p:cNvPr>
          <p:cNvGrpSpPr/>
          <p:nvPr/>
        </p:nvGrpSpPr>
        <p:grpSpPr>
          <a:xfrm>
            <a:off x="3886379" y="304800"/>
            <a:ext cx="7476946" cy="2447925"/>
            <a:chOff x="4114799" y="429201"/>
            <a:chExt cx="5030787" cy="4762969"/>
          </a:xfrm>
        </p:grpSpPr>
        <p:pic>
          <p:nvPicPr>
            <p:cNvPr id="13" name="Picture 12">
              <a:extLst>
                <a:ext uri="{FF2B5EF4-FFF2-40B4-BE49-F238E27FC236}">
                  <a16:creationId xmlns:a16="http://schemas.microsoft.com/office/drawing/2014/main" id="{9C9E74FC-7110-41CD-B3E8-1AD710576770}"/>
                </a:ext>
              </a:extLst>
            </p:cNvPr>
            <p:cNvPicPr>
              <a:picLocks noChangeAspect="1"/>
            </p:cNvPicPr>
            <p:nvPr/>
          </p:nvPicPr>
          <p:blipFill rotWithShape="1">
            <a:blip r:embed="rId6">
              <a:extLst>
                <a:ext uri="{28A0092B-C50C-407E-A947-70E740481C1C}">
                  <a14:useLocalDpi xmlns:a14="http://schemas.microsoft.com/office/drawing/2010/main" val="0"/>
                </a:ext>
              </a:extLst>
            </a:blip>
            <a:srcRect l="12222" t="14776" r="14421" b="8894"/>
            <a:stretch/>
          </p:blipFill>
          <p:spPr>
            <a:xfrm flipH="1">
              <a:off x="4114799" y="429201"/>
              <a:ext cx="5030787" cy="4762969"/>
            </a:xfrm>
            <a:prstGeom prst="rect">
              <a:avLst/>
            </a:prstGeom>
          </p:spPr>
        </p:pic>
        <p:sp>
          <p:nvSpPr>
            <p:cNvPr id="14" name="1">
              <a:extLst>
                <a:ext uri="{FF2B5EF4-FFF2-40B4-BE49-F238E27FC236}">
                  <a16:creationId xmlns:a16="http://schemas.microsoft.com/office/drawing/2014/main" id="{70CB4CE1-7350-491C-B3FE-C7C3324BEBEA}"/>
                </a:ext>
              </a:extLst>
            </p:cNvPr>
            <p:cNvSpPr/>
            <p:nvPr>
              <p:custDataLst>
                <p:tags r:id="rId1"/>
              </p:custDataLst>
            </p:nvPr>
          </p:nvSpPr>
          <p:spPr>
            <a:xfrm>
              <a:off x="4563295" y="1782786"/>
              <a:ext cx="3893267" cy="1763168"/>
            </a:xfrm>
            <a:prstGeom prst="rect">
              <a:avLst/>
            </a:prstGeom>
          </p:spPr>
          <p:txBody>
            <a:bodyPr lIns="81638" tIns="40819" rIns="81638" bIns="40819"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ban đêm không nên để nhiều hoa hoặc cây xanh trong phòng ngủ đóng kín cửa?</a:t>
              </a:r>
              <a:endPar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5" name="TextBox 4">
            <a:extLst>
              <a:ext uri="{FF2B5EF4-FFF2-40B4-BE49-F238E27FC236}">
                <a16:creationId xmlns:a16="http://schemas.microsoft.com/office/drawing/2014/main" id="{5C0B8BCE-3328-4ED6-83C7-94D664A6D943}"/>
              </a:ext>
            </a:extLst>
          </p:cNvPr>
          <p:cNvSpPr txBox="1"/>
          <p:nvPr/>
        </p:nvSpPr>
        <p:spPr>
          <a:xfrm>
            <a:off x="3971924" y="2524125"/>
            <a:ext cx="7362825" cy="3539430"/>
          </a:xfrm>
          <a:prstGeom prst="rect">
            <a:avLst/>
          </a:prstGeom>
          <a:noFill/>
        </p:spPr>
        <p:txBody>
          <a:bodyPr wrap="square" rtlCol="0">
            <a:spAutoFit/>
          </a:bodyPr>
          <a:lstStyle/>
          <a:p>
            <a:pPr lvl="0" algn="just"/>
            <a:r>
              <a:rPr lang="vi-VN" sz="3200" dirty="0">
                <a:solidFill>
                  <a:prstClr val="black"/>
                </a:solidFill>
                <a:latin typeface="Calibri" panose="020F0502020204030204" pitchFamily="34" charset="0"/>
                <a:cs typeface="Calibri" panose="020F0502020204030204" pitchFamily="34" charset="0"/>
              </a:rPr>
              <a:t>Vào ban đêm cây xanh ngừng quang hợp lại, nhưng vẫn duy trì quá trình hô hấp. Nếu trong phòng ngủ, đóng kín cửa mà để nhiều cây hoặc hoa thì rất dễ bị ngạt thở, bởi vì trong quá trình hô hấp cây đã lấy rất nhiều khí ôxi của không khí trong phòng, đồng thời lại thải ra rất nhiều khí cacbônic.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583538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8F52F73-783D-40E4-9251-8E7FB135B38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3200400" cy="32004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485" y="228600"/>
            <a:ext cx="8137154" cy="71270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F336E4-B97A-4886-8C97-048403A92A9F}"/>
              </a:ext>
            </a:extLst>
          </p:cNvPr>
          <p:cNvPicPr>
            <a:picLocks noChangeAspect="1"/>
          </p:cNvPicPr>
          <p:nvPr/>
        </p:nvPicPr>
        <p:blipFill>
          <a:blip r:embed="rId10"/>
          <a:stretch>
            <a:fillRect/>
          </a:stretch>
        </p:blipFill>
        <p:spPr>
          <a:xfrm>
            <a:off x="2817594" y="3837206"/>
            <a:ext cx="6727353" cy="2477869"/>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6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60000">
                                          <p:cBhvr additive="base">
                                            <p:cTn id="28" dur="75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id="{1F9F8AED-1A4B-4652-B551-0D6FB001FB1D}"/>
              </a:ext>
            </a:extLst>
          </p:cNvPr>
          <p:cNvGrpSpPr/>
          <p:nvPr/>
        </p:nvGrpSpPr>
        <p:grpSpPr>
          <a:xfrm>
            <a:off x="304801" y="-1058977"/>
            <a:ext cx="11238034" cy="8078902"/>
            <a:chOff x="834764" y="380993"/>
            <a:chExt cx="5959576" cy="4562367"/>
          </a:xfrm>
        </p:grpSpPr>
        <p:pic>
          <p:nvPicPr>
            <p:cNvPr id="7" name="图片 6">
              <a:extLst>
                <a:ext uri="{FF2B5EF4-FFF2-40B4-BE49-F238E27FC236}">
                  <a16:creationId xmlns:a16="http://schemas.microsoft.com/office/drawing/2014/main"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grpSp>
        <p:nvGrpSpPr>
          <p:cNvPr id="23" name="Group 22">
            <a:extLst>
              <a:ext uri="{FF2B5EF4-FFF2-40B4-BE49-F238E27FC236}">
                <a16:creationId xmlns:a16="http://schemas.microsoft.com/office/drawing/2014/main" id="{9F1B6E7A-7B4D-4B0E-B760-7B35946621D2}"/>
              </a:ext>
            </a:extLst>
          </p:cNvPr>
          <p:cNvGrpSpPr/>
          <p:nvPr/>
        </p:nvGrpSpPr>
        <p:grpSpPr>
          <a:xfrm>
            <a:off x="1647825" y="3012690"/>
            <a:ext cx="8686800" cy="3769110"/>
            <a:chOff x="144378" y="1276178"/>
            <a:chExt cx="11591224" cy="2926080"/>
          </a:xfrm>
        </p:grpSpPr>
        <p:sp>
          <p:nvSpPr>
            <p:cNvPr id="24" name="Rectangle: Rounded Corners 23">
              <a:extLst>
                <a:ext uri="{FF2B5EF4-FFF2-40B4-BE49-F238E27FC236}">
                  <a16:creationId xmlns:a16="http://schemas.microsoft.com/office/drawing/2014/main" id="{8207A522-D521-481A-8E6F-DB7993358A47}"/>
                </a:ext>
              </a:extLst>
            </p:cNvPr>
            <p:cNvSpPr/>
            <p:nvPr/>
          </p:nvSpPr>
          <p:spPr>
            <a:xfrm>
              <a:off x="1311442" y="1639013"/>
              <a:ext cx="10424160" cy="1585451"/>
            </a:xfrm>
            <a:custGeom>
              <a:avLst/>
              <a:gdLst>
                <a:gd name="connsiteX0" fmla="*/ 0 w 10424160"/>
                <a:gd name="connsiteY0" fmla="*/ 264247 h 1585451"/>
                <a:gd name="connsiteX1" fmla="*/ 264247 w 10424160"/>
                <a:gd name="connsiteY1" fmla="*/ 0 h 1585451"/>
                <a:gd name="connsiteX2" fmla="*/ 10159913 w 10424160"/>
                <a:gd name="connsiteY2" fmla="*/ 0 h 1585451"/>
                <a:gd name="connsiteX3" fmla="*/ 10424160 w 10424160"/>
                <a:gd name="connsiteY3" fmla="*/ 264247 h 1585451"/>
                <a:gd name="connsiteX4" fmla="*/ 10424160 w 10424160"/>
                <a:gd name="connsiteY4" fmla="*/ 1321204 h 1585451"/>
                <a:gd name="connsiteX5" fmla="*/ 10159913 w 10424160"/>
                <a:gd name="connsiteY5" fmla="*/ 1585451 h 1585451"/>
                <a:gd name="connsiteX6" fmla="*/ 264247 w 10424160"/>
                <a:gd name="connsiteY6" fmla="*/ 1585451 h 1585451"/>
                <a:gd name="connsiteX7" fmla="*/ 0 w 10424160"/>
                <a:gd name="connsiteY7" fmla="*/ 1321204 h 1585451"/>
                <a:gd name="connsiteX8" fmla="*/ 0 w 10424160"/>
                <a:gd name="connsiteY8" fmla="*/ 264247 h 158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1585451" fill="none" extrusionOk="0">
                  <a:moveTo>
                    <a:pt x="0" y="264247"/>
                  </a:moveTo>
                  <a:cubicBezTo>
                    <a:pt x="-14130" y="119983"/>
                    <a:pt x="120693" y="2135"/>
                    <a:pt x="264247" y="0"/>
                  </a:cubicBezTo>
                  <a:cubicBezTo>
                    <a:pt x="3807967" y="60018"/>
                    <a:pt x="8892481" y="-77971"/>
                    <a:pt x="10159913" y="0"/>
                  </a:cubicBezTo>
                  <a:cubicBezTo>
                    <a:pt x="10322225" y="-11687"/>
                    <a:pt x="10414455" y="107798"/>
                    <a:pt x="10424160" y="264247"/>
                  </a:cubicBezTo>
                  <a:cubicBezTo>
                    <a:pt x="10462604" y="647765"/>
                    <a:pt x="10507242" y="1110018"/>
                    <a:pt x="10424160" y="1321204"/>
                  </a:cubicBezTo>
                  <a:cubicBezTo>
                    <a:pt x="10428665" y="1466684"/>
                    <a:pt x="10307481" y="1579410"/>
                    <a:pt x="10159913" y="1585451"/>
                  </a:cubicBezTo>
                  <a:cubicBezTo>
                    <a:pt x="5587529" y="1698318"/>
                    <a:pt x="4340756" y="1491078"/>
                    <a:pt x="264247" y="1585451"/>
                  </a:cubicBezTo>
                  <a:cubicBezTo>
                    <a:pt x="120327" y="1585903"/>
                    <a:pt x="20709" y="1467712"/>
                    <a:pt x="0" y="1321204"/>
                  </a:cubicBezTo>
                  <a:cubicBezTo>
                    <a:pt x="18799" y="1177503"/>
                    <a:pt x="65645" y="424982"/>
                    <a:pt x="0" y="264247"/>
                  </a:cubicBezTo>
                  <a:close/>
                </a:path>
                <a:path w="10424160" h="1585451" stroke="0" extrusionOk="0">
                  <a:moveTo>
                    <a:pt x="0" y="264247"/>
                  </a:moveTo>
                  <a:cubicBezTo>
                    <a:pt x="-10190" y="121184"/>
                    <a:pt x="111995" y="-39"/>
                    <a:pt x="264247" y="0"/>
                  </a:cubicBezTo>
                  <a:cubicBezTo>
                    <a:pt x="1613805" y="39249"/>
                    <a:pt x="6194711" y="1994"/>
                    <a:pt x="10159913" y="0"/>
                  </a:cubicBezTo>
                  <a:cubicBezTo>
                    <a:pt x="10305250" y="2249"/>
                    <a:pt x="10448951" y="124056"/>
                    <a:pt x="10424160" y="264247"/>
                  </a:cubicBezTo>
                  <a:cubicBezTo>
                    <a:pt x="10344977" y="431715"/>
                    <a:pt x="10409587" y="850113"/>
                    <a:pt x="10424160" y="1321204"/>
                  </a:cubicBezTo>
                  <a:cubicBezTo>
                    <a:pt x="10441778" y="1464748"/>
                    <a:pt x="10321296" y="1563794"/>
                    <a:pt x="10159913" y="1585451"/>
                  </a:cubicBezTo>
                  <a:cubicBezTo>
                    <a:pt x="8079602" y="1653447"/>
                    <a:pt x="4708473" y="1601626"/>
                    <a:pt x="264247" y="1585451"/>
                  </a:cubicBezTo>
                  <a:cubicBezTo>
                    <a:pt x="137068" y="1582302"/>
                    <a:pt x="17721" y="1463364"/>
                    <a:pt x="0" y="1321204"/>
                  </a:cubicBezTo>
                  <a:cubicBezTo>
                    <a:pt x="-88406" y="1135388"/>
                    <a:pt x="-39144" y="605309"/>
                    <a:pt x="0" y="264247"/>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Chia lớp thành 2 đội chơi; mỗi đội lần lượt lên viết nhanh vào bảng tên các loài cây có rễ cọc và các cây có rễ chùm. Đội nào viết được nhanh và đúng nhiều loài cây thì thắng cuộc</a:t>
              </a:r>
              <a:endParaRPr kumimoji="0" lang="en-US" sz="2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25" name="Picture 24" descr="A picture containing dark, doll&#10;&#10;Description automatically generated">
              <a:extLst>
                <a:ext uri="{FF2B5EF4-FFF2-40B4-BE49-F238E27FC236}">
                  <a16:creationId xmlns:a16="http://schemas.microsoft.com/office/drawing/2014/main" id="{0FFFAD7C-DDB3-4506-BF6F-952AD6CC2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pic>
        <p:nvPicPr>
          <p:cNvPr id="4" name="Picture 3">
            <a:extLst>
              <a:ext uri="{FF2B5EF4-FFF2-40B4-BE49-F238E27FC236}">
                <a16:creationId xmlns:a16="http://schemas.microsoft.com/office/drawing/2014/main" id="{58E3BEBA-F38C-4EB5-B450-65781EE3CCFA}"/>
              </a:ext>
            </a:extLst>
          </p:cNvPr>
          <p:cNvPicPr>
            <a:picLocks noChangeAspect="1"/>
          </p:cNvPicPr>
          <p:nvPr/>
        </p:nvPicPr>
        <p:blipFill>
          <a:blip r:embed="rId7"/>
          <a:stretch>
            <a:fillRect/>
          </a:stretch>
        </p:blipFill>
        <p:spPr>
          <a:xfrm>
            <a:off x="3477514" y="2337014"/>
            <a:ext cx="5846571" cy="926672"/>
          </a:xfrm>
          <a:prstGeom prst="rect">
            <a:avLst/>
          </a:prstGeom>
        </p:spPr>
      </p:pic>
    </p:spTree>
    <p:extLst>
      <p:ext uri="{BB962C8B-B14F-4D97-AF65-F5344CB8AC3E}">
        <p14:creationId xmlns:p14="http://schemas.microsoft.com/office/powerpoint/2010/main" val="377198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1581150" y="1581150"/>
            <a:ext cx="9316150" cy="44419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TextBox 14">
            <a:extLst>
              <a:ext uri="{FF2B5EF4-FFF2-40B4-BE49-F238E27FC236}">
                <a16:creationId xmlns:a16="http://schemas.microsoft.com/office/drawing/2014/main" id="{756A51F3-9C28-4B82-AAE6-A42007D38BEA}"/>
              </a:ext>
            </a:extLst>
          </p:cNvPr>
          <p:cNvSpPr txBox="1"/>
          <p:nvPr/>
        </p:nvSpPr>
        <p:spPr>
          <a:xfrm>
            <a:off x="1914525" y="1819275"/>
            <a:ext cx="8877300" cy="3785652"/>
          </a:xfrm>
          <a:prstGeom prst="rect">
            <a:avLst/>
          </a:prstGeom>
          <a:noFill/>
        </p:spPr>
        <p:txBody>
          <a:bodyPr wrap="square" rtlCol="0">
            <a:spAutoFit/>
          </a:bodyPr>
          <a:lstStyle/>
          <a:p>
            <a:pPr marL="571500" lvl="0" indent="-571500" algn="just">
              <a:buFont typeface="Wingdings" panose="05000000000000000000" pitchFamily="2" charset="2"/>
              <a:buChar char="ü"/>
              <a:defRPr/>
            </a:pPr>
            <a:r>
              <a:rPr lang="nl-NL"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Gv chuẩn bị 2 giỏ đồ đựng hình ảnh các loài cây.</a:t>
            </a:r>
          </a:p>
          <a:p>
            <a:pPr marL="571500" lvl="0" indent="-571500" algn="just">
              <a:buFont typeface="Wingdings" panose="05000000000000000000" pitchFamily="2" charset="2"/>
              <a:buChar char="ü"/>
              <a:defRPr/>
            </a:pPr>
            <a:r>
              <a:rPr lang="nl-NL"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Chia lớp thành 2 nhóm lớn thi ghép hình ảnh các loài cây đúng với kiểu lá của chúng.</a:t>
            </a:r>
          </a:p>
          <a:p>
            <a:pPr marL="571500" lvl="0" indent="-571500" algn="just">
              <a:buFont typeface="Wingdings" panose="05000000000000000000" pitchFamily="2" charset="2"/>
              <a:buChar char="ü"/>
              <a:defRPr/>
            </a:pPr>
            <a:r>
              <a:rPr lang="nl-NL"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Nhóm nào nhanh sẽ giành thắng cuộc.</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66905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chỉ và nói tên các bộ phận của lá cây.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sp>
        <p:nvSpPr>
          <p:cNvPr id="17" name="Speech Bubble: Rectangle with Corners Rounded 16">
            <a:extLst>
              <a:ext uri="{FF2B5EF4-FFF2-40B4-BE49-F238E27FC236}">
                <a16:creationId xmlns:a16="http://schemas.microsoft.com/office/drawing/2014/main" id="{764AD579-9625-49E0-9EB2-E9CAF7BF2226}"/>
              </a:ext>
            </a:extLst>
          </p:cNvPr>
          <p:cNvSpPr/>
          <p:nvPr/>
        </p:nvSpPr>
        <p:spPr>
          <a:xfrm>
            <a:off x="6701155" y="16948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pt-BR" sz="2800" b="1" dirty="0">
                <a:solidFill>
                  <a:prstClr val="black"/>
                </a:solidFill>
                <a:latin typeface="Calibri" panose="020F0502020204030204" pitchFamily="34" charset="0"/>
                <a:cs typeface="Calibri" panose="020F0502020204030204" pitchFamily="34" charset="0"/>
              </a:rPr>
              <a:t>Lá trầu không gồm có gân lá, cuống lá và phiến lá.</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95F99948-7382-41D3-AB2E-6EFA5C6B681C}"/>
              </a:ext>
            </a:extLst>
          </p:cNvPr>
          <p:cNvPicPr>
            <a:picLocks noChangeAspect="1"/>
          </p:cNvPicPr>
          <p:nvPr/>
        </p:nvPicPr>
        <p:blipFill>
          <a:blip r:embed="rId4"/>
          <a:stretch>
            <a:fillRect/>
          </a:stretch>
        </p:blipFill>
        <p:spPr>
          <a:xfrm>
            <a:off x="1209675" y="2143125"/>
            <a:ext cx="5430838" cy="3143250"/>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Nhận xét và so sánh về hình dạng, kích thước, màu sắc của lá cây trong các hình dưới đây.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grpSp>
        <p:nvGrpSpPr>
          <p:cNvPr id="11" name="Group 10">
            <a:extLst>
              <a:ext uri="{FF2B5EF4-FFF2-40B4-BE49-F238E27FC236}">
                <a16:creationId xmlns:a16="http://schemas.microsoft.com/office/drawing/2014/main" id="{38A6C225-DF80-4005-B0A0-F615B50C8129}"/>
              </a:ext>
            </a:extLst>
          </p:cNvPr>
          <p:cNvGrpSpPr/>
          <p:nvPr/>
        </p:nvGrpSpPr>
        <p:grpSpPr>
          <a:xfrm>
            <a:off x="8277225" y="4572000"/>
            <a:ext cx="3571875" cy="1699385"/>
            <a:chOff x="892354" y="3758439"/>
            <a:chExt cx="4278451" cy="2175001"/>
          </a:xfrm>
        </p:grpSpPr>
        <p:pic>
          <p:nvPicPr>
            <p:cNvPr id="12" name="Picture 11">
              <a:extLst>
                <a:ext uri="{FF2B5EF4-FFF2-40B4-BE49-F238E27FC236}">
                  <a16:creationId xmlns:a16="http://schemas.microsoft.com/office/drawing/2014/main" id="{ECCC43ED-9E1B-4D86-B5BA-FA8C85D2E7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5E40E86-CE05-4A25-B782-EC54C91A8A4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pic>
        <p:nvPicPr>
          <p:cNvPr id="6" name="Picture 5">
            <a:extLst>
              <a:ext uri="{FF2B5EF4-FFF2-40B4-BE49-F238E27FC236}">
                <a16:creationId xmlns:a16="http://schemas.microsoft.com/office/drawing/2014/main" id="{31B58E9C-D49C-4156-A740-32BCF1DFCE55}"/>
              </a:ext>
            </a:extLst>
          </p:cNvPr>
          <p:cNvPicPr>
            <a:picLocks noChangeAspect="1"/>
          </p:cNvPicPr>
          <p:nvPr/>
        </p:nvPicPr>
        <p:blipFill>
          <a:blip r:embed="rId5"/>
          <a:stretch>
            <a:fillRect/>
          </a:stretch>
        </p:blipFill>
        <p:spPr>
          <a:xfrm>
            <a:off x="1147762" y="2057400"/>
            <a:ext cx="6242807" cy="4262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333374"/>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5" name="Table 4">
            <a:extLst>
              <a:ext uri="{FF2B5EF4-FFF2-40B4-BE49-F238E27FC236}">
                <a16:creationId xmlns:a16="http://schemas.microsoft.com/office/drawing/2014/main" id="{904908EF-B768-437A-8174-252B85971A60}"/>
              </a:ext>
            </a:extLst>
          </p:cNvPr>
          <p:cNvGraphicFramePr>
            <a:graphicFrameLocks noGrp="1"/>
          </p:cNvGraphicFramePr>
          <p:nvPr>
            <p:extLst>
              <p:ext uri="{D42A27DB-BD31-4B8C-83A1-F6EECF244321}">
                <p14:modId xmlns:p14="http://schemas.microsoft.com/office/powerpoint/2010/main" val="1250241637"/>
              </p:ext>
            </p:extLst>
          </p:nvPr>
        </p:nvGraphicFramePr>
        <p:xfrm>
          <a:off x="1114426" y="1038224"/>
          <a:ext cx="10172699" cy="4599187"/>
        </p:xfrm>
        <a:graphic>
          <a:graphicData uri="http://schemas.openxmlformats.org/drawingml/2006/table">
            <a:tbl>
              <a:tblPr firstRow="1" firstCol="1" bandRow="1">
                <a:tableStyleId>{93296810-A885-4BE3-A3E7-6D5BEEA58F35}</a:tableStyleId>
              </a:tblPr>
              <a:tblGrid>
                <a:gridCol w="1447156">
                  <a:extLst>
                    <a:ext uri="{9D8B030D-6E8A-4147-A177-3AD203B41FA5}">
                      <a16:colId xmlns:a16="http://schemas.microsoft.com/office/drawing/2014/main" val="116816019"/>
                    </a:ext>
                  </a:extLst>
                </a:gridCol>
                <a:gridCol w="2571792">
                  <a:extLst>
                    <a:ext uri="{9D8B030D-6E8A-4147-A177-3AD203B41FA5}">
                      <a16:colId xmlns:a16="http://schemas.microsoft.com/office/drawing/2014/main" val="619607386"/>
                    </a:ext>
                  </a:extLst>
                </a:gridCol>
                <a:gridCol w="3116950">
                  <a:extLst>
                    <a:ext uri="{9D8B030D-6E8A-4147-A177-3AD203B41FA5}">
                      <a16:colId xmlns:a16="http://schemas.microsoft.com/office/drawing/2014/main" val="275746542"/>
                    </a:ext>
                  </a:extLst>
                </a:gridCol>
                <a:gridCol w="1589645">
                  <a:extLst>
                    <a:ext uri="{9D8B030D-6E8A-4147-A177-3AD203B41FA5}">
                      <a16:colId xmlns:a16="http://schemas.microsoft.com/office/drawing/2014/main" val="3761073685"/>
                    </a:ext>
                  </a:extLst>
                </a:gridCol>
                <a:gridCol w="1447156">
                  <a:extLst>
                    <a:ext uri="{9D8B030D-6E8A-4147-A177-3AD203B41FA5}">
                      <a16:colId xmlns:a16="http://schemas.microsoft.com/office/drawing/2014/main" val="2597458126"/>
                    </a:ext>
                  </a:extLst>
                </a:gridCol>
              </a:tblGrid>
              <a:tr h="685801">
                <a:tc>
                  <a:txBody>
                    <a:bodyPr/>
                    <a:lstStyle/>
                    <a:p>
                      <a:pPr marL="0" marR="0" algn="ctr">
                        <a:lnSpc>
                          <a:spcPct val="115000"/>
                        </a:lnSpc>
                        <a:spcBef>
                          <a:spcPts val="0"/>
                        </a:spcBef>
                        <a:spcAft>
                          <a:spcPts val="0"/>
                        </a:spcAft>
                      </a:pPr>
                      <a:r>
                        <a:rPr lang="nl-NL" sz="2400" b="1" dirty="0">
                          <a:effectLst/>
                          <a:latin typeface="+mn-lt"/>
                        </a:rPr>
                        <a:t>Hình</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dirty="0">
                          <a:effectLst/>
                          <a:latin typeface="+mn-lt"/>
                        </a:rPr>
                        <a:t>Tên lá cây</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a:effectLst/>
                          <a:latin typeface="+mn-lt"/>
                        </a:rPr>
                        <a:t>Hình dạng</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a:effectLst/>
                          <a:latin typeface="+mn-lt"/>
                        </a:rPr>
                        <a:t>Kích thước</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a:effectLst/>
                          <a:latin typeface="+mn-lt"/>
                        </a:rPr>
                        <a:t>Màu sắc</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4250565"/>
                  </a:ext>
                </a:extLst>
              </a:tr>
              <a:tr h="768331">
                <a:tc>
                  <a:txBody>
                    <a:bodyPr/>
                    <a:lstStyle/>
                    <a:p>
                      <a:pPr marL="0" marR="0" algn="ctr">
                        <a:lnSpc>
                          <a:spcPct val="115000"/>
                        </a:lnSpc>
                        <a:spcBef>
                          <a:spcPts val="0"/>
                        </a:spcBef>
                        <a:spcAft>
                          <a:spcPts val="0"/>
                        </a:spcAft>
                      </a:pPr>
                      <a:r>
                        <a:rPr lang="nl-NL" sz="2400" b="1" dirty="0">
                          <a:solidFill>
                            <a:schemeClr val="tx1"/>
                          </a:solidFill>
                          <a:effectLst/>
                          <a:latin typeface="+mn-lt"/>
                        </a:rPr>
                        <a:t>1</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Lá trầu không</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hình tim</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Trung bình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Xanh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0496863"/>
                  </a:ext>
                </a:extLst>
              </a:tr>
              <a:tr h="768331">
                <a:tc>
                  <a:txBody>
                    <a:bodyPr/>
                    <a:lstStyle/>
                    <a:p>
                      <a:pPr marL="0" marR="0" algn="ctr">
                        <a:lnSpc>
                          <a:spcPct val="115000"/>
                        </a:lnSpc>
                        <a:spcBef>
                          <a:spcPts val="0"/>
                        </a:spcBef>
                        <a:spcAft>
                          <a:spcPts val="0"/>
                        </a:spcAft>
                      </a:pPr>
                      <a:r>
                        <a:rPr lang="nl-NL" sz="2400" b="1" dirty="0">
                          <a:solidFill>
                            <a:schemeClr val="tx1"/>
                          </a:solidFill>
                          <a:effectLst/>
                          <a:latin typeface="+mn-lt"/>
                        </a:rPr>
                        <a:t>2</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Lá sắn</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Lá xẻ nhiều thùy</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Trung bình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Xanh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9473267"/>
                  </a:ext>
                </a:extLst>
              </a:tr>
              <a:tr h="768331">
                <a:tc>
                  <a:txBody>
                    <a:bodyPr/>
                    <a:lstStyle/>
                    <a:p>
                      <a:pPr marL="0" marR="0" algn="ctr">
                        <a:lnSpc>
                          <a:spcPct val="115000"/>
                        </a:lnSpc>
                        <a:spcBef>
                          <a:spcPts val="0"/>
                        </a:spcBef>
                        <a:spcAft>
                          <a:spcPts val="0"/>
                        </a:spcAft>
                      </a:pPr>
                      <a:r>
                        <a:rPr lang="nl-NL" sz="2400" b="1" dirty="0">
                          <a:solidFill>
                            <a:schemeClr val="tx1"/>
                          </a:solidFill>
                          <a:effectLst/>
                          <a:latin typeface="+mn-lt"/>
                        </a:rPr>
                        <a:t>3</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khế</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Lá kép gồm nhiều lá nhỏ</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Trung bình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Xanh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0857995"/>
                  </a:ext>
                </a:extLst>
              </a:tr>
              <a:tr h="371588">
                <a:tc>
                  <a:txBody>
                    <a:bodyPr/>
                    <a:lstStyle/>
                    <a:p>
                      <a:pPr marL="0" marR="0" algn="ctr">
                        <a:lnSpc>
                          <a:spcPct val="115000"/>
                        </a:lnSpc>
                        <a:spcBef>
                          <a:spcPts val="0"/>
                        </a:spcBef>
                        <a:spcAft>
                          <a:spcPts val="0"/>
                        </a:spcAft>
                      </a:pPr>
                      <a:r>
                        <a:rPr lang="nl-NL" sz="2400" b="1">
                          <a:solidFill>
                            <a:schemeClr val="tx1"/>
                          </a:solidFill>
                          <a:effectLst/>
                          <a:latin typeface="+mn-lt"/>
                        </a:rPr>
                        <a:t>4</a:t>
                      </a:r>
                      <a:endParaRPr lang="en-US" sz="2400" b="1">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sen</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tròn</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To</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Xanh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2795700"/>
                  </a:ext>
                </a:extLst>
              </a:tr>
              <a:tr h="768331">
                <a:tc>
                  <a:txBody>
                    <a:bodyPr/>
                    <a:lstStyle/>
                    <a:p>
                      <a:pPr marL="0" marR="0" algn="ctr">
                        <a:lnSpc>
                          <a:spcPct val="115000"/>
                        </a:lnSpc>
                        <a:spcBef>
                          <a:spcPts val="0"/>
                        </a:spcBef>
                        <a:spcAft>
                          <a:spcPts val="0"/>
                        </a:spcAft>
                      </a:pPr>
                      <a:r>
                        <a:rPr lang="nl-NL" sz="2400" b="1" dirty="0">
                          <a:solidFill>
                            <a:schemeClr val="tx1"/>
                          </a:solidFill>
                          <a:effectLst/>
                          <a:latin typeface="+mn-lt"/>
                        </a:rPr>
                        <a:t>5</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tía tô</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hơi hình tim</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Nhỏ</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dirty="0">
                          <a:effectLst/>
                          <a:latin typeface="+mn-lt"/>
                        </a:rPr>
                        <a:t>Màu tía</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074142"/>
                  </a:ext>
                </a:extLst>
              </a:tr>
              <a:tr h="371588">
                <a:tc>
                  <a:txBody>
                    <a:bodyPr/>
                    <a:lstStyle/>
                    <a:p>
                      <a:pPr marL="0" marR="0" algn="ctr">
                        <a:lnSpc>
                          <a:spcPct val="115000"/>
                        </a:lnSpc>
                        <a:spcBef>
                          <a:spcPts val="0"/>
                        </a:spcBef>
                        <a:spcAft>
                          <a:spcPts val="0"/>
                        </a:spcAft>
                      </a:pPr>
                      <a:r>
                        <a:rPr lang="nl-NL" sz="2400" b="1" dirty="0">
                          <a:solidFill>
                            <a:schemeClr val="tx1"/>
                          </a:solidFill>
                          <a:effectLst/>
                          <a:latin typeface="+mn-lt"/>
                        </a:rPr>
                        <a:t>6</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chuối</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dài, to bản</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To</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dirty="0">
                          <a:effectLst/>
                          <a:latin typeface="+mn-lt"/>
                        </a:rPr>
                        <a:t>Xanh</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3423674"/>
                  </a:ext>
                </a:extLst>
              </a:tr>
            </a:tbl>
          </a:graphicData>
        </a:graphic>
      </p:graphicFrame>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nvGrpSpPr>
          <p:cNvPr id="11" name="Group 10">
            <a:extLst>
              <a:ext uri="{FF2B5EF4-FFF2-40B4-BE49-F238E27FC236}">
                <a16:creationId xmlns:a16="http://schemas.microsoft.com/office/drawing/2014/main" id="{A4B8CF75-21C3-4E79-8DE5-2618E16295E7}"/>
              </a:ext>
            </a:extLst>
          </p:cNvPr>
          <p:cNvGrpSpPr/>
          <p:nvPr/>
        </p:nvGrpSpPr>
        <p:grpSpPr>
          <a:xfrm>
            <a:off x="3190459" y="-106277"/>
            <a:ext cx="8184139" cy="5953115"/>
            <a:chOff x="979714" y="685799"/>
            <a:chExt cx="9448800" cy="5731761"/>
          </a:xfrm>
        </p:grpSpPr>
        <p:pic>
          <p:nvPicPr>
            <p:cNvPr id="12" name="图片 4">
              <a:extLst>
                <a:ext uri="{FF2B5EF4-FFF2-40B4-BE49-F238E27FC236}">
                  <a16:creationId xmlns:a16="http://schemas.microsoft.com/office/drawing/2014/main" id="{045860E2-C295-41EB-819C-C6699376D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13" name="Text Box 3">
              <a:extLst>
                <a:ext uri="{FF2B5EF4-FFF2-40B4-BE49-F238E27FC236}">
                  <a16:creationId xmlns:a16="http://schemas.microsoft.com/office/drawing/2014/main" id="{12A52312-3679-4616-AE08-A45CA09EF984}"/>
                </a:ext>
              </a:extLst>
            </p:cNvPr>
            <p:cNvSpPr txBox="1">
              <a:spLocks noChangeArrowheads="1"/>
            </p:cNvSpPr>
            <p:nvPr/>
          </p:nvSpPr>
          <p:spPr bwMode="auto">
            <a:xfrm>
              <a:off x="1870599" y="2000898"/>
              <a:ext cx="8138016" cy="3456719"/>
            </a:xfrm>
            <a:prstGeom prst="rect">
              <a:avLst/>
            </a:prstGeom>
            <a:noFill/>
            <a:ln>
              <a:noFill/>
            </a:ln>
            <a:effectLst/>
          </p:spPr>
          <p:txBody>
            <a:bodyPr wrap="square">
              <a:spAutoFit/>
            </a:bodyPr>
            <a:lstStyle/>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 cây thường có màu xanh lục. Mỗi chiếc lá thường có cuống lá, phiến lá; trên lá có gân lá. Lá cây có hình dạng và kích thước khác nhau.</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6" name="Picture 15" descr="A child holding a book&#10;&#10;Description automatically generated with low confidence">
            <a:extLst>
              <a:ext uri="{FF2B5EF4-FFF2-40B4-BE49-F238E27FC236}">
                <a16:creationId xmlns:a16="http://schemas.microsoft.com/office/drawing/2014/main" id="{99C47C3B-1BD6-4769-84FC-8199DE80E5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 y="559718"/>
            <a:ext cx="4436792" cy="5905500"/>
          </a:xfrm>
          <a:prstGeom prst="rect">
            <a:avLst/>
          </a:prstGeom>
        </p:spPr>
      </p:pic>
    </p:spTree>
    <p:extLst>
      <p:ext uri="{BB962C8B-B14F-4D97-AF65-F5344CB8AC3E}">
        <p14:creationId xmlns:p14="http://schemas.microsoft.com/office/powerpoint/2010/main" val="1884458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627</Words>
  <Application>Microsoft Office PowerPoint</Application>
  <PresentationFormat>Widescreen</PresentationFormat>
  <Paragraphs>72</Paragraphs>
  <Slides>21</Slides>
  <Notes>9</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DengXian</vt:lpstr>
      <vt:lpstr>DengXian Light</vt:lpstr>
      <vt:lpstr>字魂105号-简雅黑</vt:lpstr>
      <vt:lpstr>Arial</vt:lpstr>
      <vt:lpstr>Calibri</vt:lpstr>
      <vt:lpstr>Calibri Light</vt:lpstr>
      <vt:lpstr>Wingdings</vt:lpstr>
      <vt:lpstr>1_Office Theme</vt:lpstr>
      <vt:lpstr>2_Office Theme</vt:lpstr>
      <vt:lpstr>千图网拥有20W+精美PPT模板 更多PPT模板下载至：www.58pic.com/office/ppt​​</vt:lpstr>
      <vt:lpstr>1_千图网拥有20W+精美PPT模板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2022-12-09T10:46:46Z</dcterms:created>
  <dcterms:modified xsi:type="dcterms:W3CDTF">2022-12-09T11:03:47Z</dcterms:modified>
</cp:coreProperties>
</file>