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9B2084-68C4-49DF-B184-5B19C826FC39}" type="datetimeFigureOut">
              <a:rPr lang="en-US" smtClean="0"/>
              <a:t>1/16/2023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A289A8-1E42-43D4-BB6E-65411DF3670E}" type="slidenum">
              <a:rPr lang="en-US" smtClean="0"/>
              <a:t>‹#›</a:t>
            </a:fld>
            <a:endParaRPr lang="en-US"/>
          </a:p>
        </p:txBody>
      </p:sp>
    </p:spTree>
    <p:extLst>
      <p:ext uri="{BB962C8B-B14F-4D97-AF65-F5344CB8AC3E}">
        <p14:creationId xmlns:p14="http://schemas.microsoft.com/office/powerpoint/2010/main" val="9821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1848A2-3710-4171-86BA-46ABD3AD8B2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268277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1848A2-3710-4171-86BA-46ABD3AD8B2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2990972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1848A2-3710-4171-86BA-46ABD3AD8B2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1591424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833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505247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1848A2-3710-4171-86BA-46ABD3AD8B2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49923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1848A2-3710-4171-86BA-46ABD3AD8B2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183171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1848A2-3710-4171-86BA-46ABD3AD8B2B}"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51634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1848A2-3710-4171-86BA-46ABD3AD8B2B}"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3093252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1848A2-3710-4171-86BA-46ABD3AD8B2B}"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61853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1848A2-3710-4171-86BA-46ABD3AD8B2B}"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1296993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1848A2-3710-4171-86BA-46ABD3AD8B2B}"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1596999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1848A2-3710-4171-86BA-46ABD3AD8B2B}"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6AE6E6-C9C4-412F-94DE-88E304F54FD1}" type="slidenum">
              <a:rPr lang="en-US" smtClean="0"/>
              <a:t>‹#›</a:t>
            </a:fld>
            <a:endParaRPr lang="en-US"/>
          </a:p>
        </p:txBody>
      </p:sp>
    </p:spTree>
    <p:extLst>
      <p:ext uri="{BB962C8B-B14F-4D97-AF65-F5344CB8AC3E}">
        <p14:creationId xmlns:p14="http://schemas.microsoft.com/office/powerpoint/2010/main" val="3360629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848A2-3710-4171-86BA-46ABD3AD8B2B}" type="datetimeFigureOut">
              <a:rPr lang="en-US" smtClean="0"/>
              <a:t>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E6E6-C9C4-412F-94DE-88E304F54FD1}" type="slidenum">
              <a:rPr lang="en-US" smtClean="0"/>
              <a:t>‹#›</a:t>
            </a:fld>
            <a:endParaRPr lang="en-US"/>
          </a:p>
        </p:txBody>
      </p:sp>
    </p:spTree>
    <p:extLst>
      <p:ext uri="{BB962C8B-B14F-4D97-AF65-F5344CB8AC3E}">
        <p14:creationId xmlns:p14="http://schemas.microsoft.com/office/powerpoint/2010/main" val="2641931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590842" y="2281645"/>
            <a:ext cx="7919508"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9144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1" y="4229102"/>
            <a:ext cx="7079809"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3139"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905568" y="2593106"/>
            <a:ext cx="7314168" cy="1138755"/>
          </a:xfrm>
          <a:prstGeom prst="rect">
            <a:avLst/>
          </a:prstGeom>
          <a:noFill/>
        </p:spPr>
        <p:txBody>
          <a:bodyPr wrap="square" lIns="91422" tIns="45711" rIns="91422" bIns="45711" rtlCol="0">
            <a:spAutoFit/>
          </a:bodyPr>
          <a:lstStyle/>
          <a:p>
            <a:pPr algn="ctr"/>
            <a:r>
              <a:rPr lang="en-US" sz="34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4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bài:LAO</a:t>
            </a:r>
            <a:r>
              <a:rPr lang="en-US" sz="34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ĐỘNG VÀ THU NHẬP GIA ĐÌNH</a:t>
            </a:r>
            <a:endParaRPr lang="en-US" sz="34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19952" y="-18954"/>
            <a:ext cx="9024048" cy="1215699"/>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400" b="1" i="1" dirty="0">
                <a:solidFill>
                  <a:srgbClr val="002060"/>
                </a:solidFill>
                <a:latin typeface="+mj-lt"/>
                <a:cs typeface="Times New Roman" panose="02020603050405020304" pitchFamily="18" charset="0"/>
              </a:rPr>
              <a:t>TRƯỜNG TIỂU HỌC ÁI MỘ </a:t>
            </a:r>
            <a:r>
              <a:rPr lang="vi-VN" altLang="en-US" sz="3400" b="1" i="1" dirty="0" smtClean="0">
                <a:solidFill>
                  <a:srgbClr val="002060"/>
                </a:solidFill>
                <a:latin typeface="+mj-lt"/>
                <a:cs typeface="Times New Roman" panose="02020603050405020304" pitchFamily="18" charset="0"/>
              </a:rPr>
              <a:t>A</a:t>
            </a:r>
            <a:endParaRPr lang="en-US" altLang="en-US" sz="3400" b="1" i="1" dirty="0" smtClean="0">
              <a:solidFill>
                <a:srgbClr val="002060"/>
              </a:solidFill>
              <a:latin typeface="+mj-lt"/>
              <a:cs typeface="Times New Roman" panose="02020603050405020304" pitchFamily="18" charset="0"/>
            </a:endParaRPr>
          </a:p>
          <a:p>
            <a:pPr algn="ctr" defTabSz="914219">
              <a:spcBef>
                <a:spcPts val="600"/>
              </a:spcBef>
              <a:defRPr/>
            </a:pPr>
            <a:r>
              <a:rPr lang="vi-VN" altLang="en-US" sz="3400" b="1" i="1" dirty="0" smtClean="0">
                <a:solidFill>
                  <a:srgbClr val="002060"/>
                </a:solidFill>
                <a:latin typeface="+mj-lt"/>
                <a:cs typeface="Times New Roman" panose="02020603050405020304" pitchFamily="18" charset="0"/>
              </a:rPr>
              <a:t>Bài </a:t>
            </a:r>
            <a:r>
              <a:rPr lang="vi-VN" altLang="en-US" sz="3400" b="1" i="1" dirty="0">
                <a:solidFill>
                  <a:srgbClr val="002060"/>
                </a:solidFill>
                <a:latin typeface="+mj-lt"/>
                <a:cs typeface="Times New Roman" panose="02020603050405020304" pitchFamily="18" charset="0"/>
              </a:rPr>
              <a:t>giảng điện tử </a:t>
            </a:r>
            <a:r>
              <a:rPr lang="en-US" altLang="en-US" sz="3400" b="1" i="1" dirty="0" err="1" smtClean="0">
                <a:solidFill>
                  <a:srgbClr val="002060"/>
                </a:solidFill>
                <a:latin typeface="Times New Roman" pitchFamily="18" charset="0"/>
                <a:cs typeface="Times New Roman" pitchFamily="18" charset="0"/>
              </a:rPr>
              <a:t>Hoạt</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động</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trải</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nghiệm</a:t>
            </a:r>
            <a:r>
              <a:rPr lang="en-US" altLang="en-US" sz="3400" b="1" i="1" dirty="0" smtClean="0">
                <a:solidFill>
                  <a:srgbClr val="002060"/>
                </a:solidFill>
                <a:latin typeface="Times New Roman" pitchFamily="18" charset="0"/>
                <a:cs typeface="Times New Roman" pitchFamily="18" charset="0"/>
              </a:rPr>
              <a:t> </a:t>
            </a:r>
            <a:r>
              <a:rPr lang="en-US" altLang="en-US" sz="3400" b="1" i="1" dirty="0" err="1" smtClean="0">
                <a:solidFill>
                  <a:srgbClr val="002060"/>
                </a:solidFill>
                <a:latin typeface="Times New Roman" pitchFamily="18" charset="0"/>
                <a:cs typeface="Times New Roman" pitchFamily="18" charset="0"/>
              </a:rPr>
              <a:t>lớp</a:t>
            </a:r>
            <a:r>
              <a:rPr lang="en-US" altLang="en-US" sz="3400" b="1" i="1" dirty="0" smtClean="0">
                <a:solidFill>
                  <a:srgbClr val="002060"/>
                </a:solidFill>
                <a:latin typeface="Times New Roman" pitchFamily="18" charset="0"/>
                <a:cs typeface="Times New Roman" pitchFamily="18" charset="0"/>
              </a:rPr>
              <a:t> </a:t>
            </a:r>
            <a:r>
              <a:rPr lang="en-US" altLang="en-US" sz="3400" b="1" i="1" dirty="0">
                <a:solidFill>
                  <a:srgbClr val="002060"/>
                </a:solidFill>
                <a:latin typeface="Times New Roman" pitchFamily="18" charset="0"/>
                <a:cs typeface="Times New Roman" pitchFamily="18" charset="0"/>
              </a:rPr>
              <a:t>3 </a:t>
            </a:r>
            <a:endParaRPr lang="en-US" altLang="en-US" sz="3400" b="1" i="1" dirty="0">
              <a:solidFill>
                <a:srgbClr val="002060"/>
              </a:solidFill>
              <a:latin typeface="+mj-lt"/>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0" y="690399"/>
            <a:ext cx="957492" cy="1694966"/>
          </a:xfrm>
          <a:prstGeom prst="rect">
            <a:avLst/>
          </a:prstGeom>
        </p:spPr>
      </p:pic>
      <p:pic>
        <p:nvPicPr>
          <p:cNvPr id="16" name="Picture 15"/>
          <p:cNvPicPr>
            <a:picLocks noChangeAspect="1"/>
          </p:cNvPicPr>
          <p:nvPr/>
        </p:nvPicPr>
        <p:blipFill>
          <a:blip r:embed="rId6"/>
          <a:stretch>
            <a:fillRect/>
          </a:stretch>
        </p:blipFill>
        <p:spPr>
          <a:xfrm>
            <a:off x="8283774" y="1142041"/>
            <a:ext cx="958568" cy="1184985"/>
          </a:xfrm>
          <a:prstGeom prst="rect">
            <a:avLst/>
          </a:prstGeom>
        </p:spPr>
      </p:pic>
    </p:spTree>
    <p:extLst>
      <p:ext uri="{BB962C8B-B14F-4D97-AF65-F5344CB8AC3E}">
        <p14:creationId xmlns:p14="http://schemas.microsoft.com/office/powerpoint/2010/main" val="213954845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757237" y="514350"/>
            <a:ext cx="7720013"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2514600" y="590551"/>
            <a:ext cx="4724400" cy="752475"/>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Tiền</a:t>
            </a:r>
            <a:r>
              <a:rPr kumimoji="0" lang="en-US" sz="44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44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lương</a:t>
            </a:r>
            <a:r>
              <a:rPr kumimoji="0" lang="en-US" sz="44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44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là</a:t>
            </a:r>
            <a:r>
              <a:rPr kumimoji="0" lang="en-US" sz="44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44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gì</a:t>
            </a:r>
            <a:r>
              <a:rPr kumimoji="0" lang="en-US" sz="4400" b="1" i="0" u="none" strike="noStrike" kern="1200" cap="none" spc="0" normalizeH="0" noProof="0" dirty="0">
                <a:ln>
                  <a:noFill/>
                </a:ln>
                <a:solidFill>
                  <a:schemeClr val="tx1"/>
                </a:solidFill>
                <a:effectLst/>
                <a:uLnTx/>
                <a:uFillTx/>
                <a:latin typeface="Times New Roman" pitchFamily="18" charset="0"/>
                <a:cs typeface="Times New Roman" pitchFamily="18" charset="0"/>
              </a:rPr>
              <a:t>?</a:t>
            </a:r>
            <a:endParaRPr kumimoji="0" lang="en-US" sz="4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219201" y="1600201"/>
            <a:ext cx="696039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70C0"/>
                </a:solidFill>
                <a:effectLst/>
                <a:uLnTx/>
                <a:uFillTx/>
                <a:latin typeface="Times New Roman" pitchFamily="18" charset="0"/>
                <a:ea typeface="Times New Roman" panose="02020603050405020304" pitchFamily="18" charset="0"/>
                <a:cs typeface="Times New Roman" pitchFamily="18" charset="0"/>
              </a:rPr>
              <a:t>Tiền</a:t>
            </a:r>
            <a:r>
              <a:rPr kumimoji="0" lang="nl-NL" sz="3600" b="1" i="0" u="none" strike="noStrike" kern="1200" cap="none" spc="0" normalizeH="0" noProof="0" dirty="0">
                <a:ln>
                  <a:noFill/>
                </a:ln>
                <a:solidFill>
                  <a:srgbClr val="0070C0"/>
                </a:solidFill>
                <a:effectLst/>
                <a:uLnTx/>
                <a:uFillTx/>
                <a:latin typeface="Times New Roman" pitchFamily="18" charset="0"/>
                <a:ea typeface="Times New Roman" panose="02020603050405020304" pitchFamily="18" charset="0"/>
                <a:cs typeface="Times New Roman" pitchFamily="18" charset="0"/>
              </a:rPr>
              <a:t> lương là sự trả công hoặc thu nhập </a:t>
            </a:r>
            <a:r>
              <a:rPr kumimoji="0" lang="nl-NL" sz="3600" b="1" i="0" u="none" strike="noStrike" kern="1200" cap="none" spc="0" normalizeH="0" noProof="0" dirty="0" smtClean="0">
                <a:ln>
                  <a:noFill/>
                </a:ln>
                <a:solidFill>
                  <a:srgbClr val="0070C0"/>
                </a:solidFill>
                <a:effectLst/>
                <a:uLnTx/>
                <a:uFillTx/>
                <a:latin typeface="Times New Roman" pitchFamily="18" charset="0"/>
                <a:ea typeface="Times New Roman" panose="02020603050405020304" pitchFamily="18" charset="0"/>
                <a:cs typeface="Times New Roman" pitchFamily="18" charset="0"/>
              </a:rPr>
              <a:t>được </a:t>
            </a:r>
            <a:r>
              <a:rPr kumimoji="0" lang="nl-NL" sz="3600" b="1" i="0" u="none" strike="noStrike" kern="1200" cap="none" spc="0" normalizeH="0" noProof="0" dirty="0">
                <a:ln>
                  <a:noFill/>
                </a:ln>
                <a:solidFill>
                  <a:srgbClr val="0070C0"/>
                </a:solidFill>
                <a:effectLst/>
                <a:uLnTx/>
                <a:uFillTx/>
                <a:latin typeface="Times New Roman" pitchFamily="18" charset="0"/>
                <a:ea typeface="Times New Roman" panose="02020603050405020304" pitchFamily="18" charset="0"/>
                <a:cs typeface="Times New Roman" pitchFamily="18" charset="0"/>
              </a:rPr>
              <a:t>quy đổi bằng tiền.</a:t>
            </a:r>
            <a:endParaRPr kumimoji="0" lang="en-US"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xmlns="" id="{E1C7D55B-910E-4C4B-B934-2E0465754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15"/>
          <a:stretch/>
        </p:blipFill>
        <p:spPr bwMode="auto">
          <a:xfrm>
            <a:off x="1828800" y="2971800"/>
            <a:ext cx="5638800" cy="3408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8928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8878" y="373357"/>
            <a:ext cx="271368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169" y="2780000"/>
            <a:ext cx="1505718" cy="2182767"/>
          </a:xfrm>
          <a:prstGeom prst="rect">
            <a:avLst/>
          </a:prstGeom>
        </p:spPr>
      </p:pic>
      <p:grpSp>
        <p:nvGrpSpPr>
          <p:cNvPr id="11" name="Group 10">
            <a:extLst>
              <a:ext uri="{FF2B5EF4-FFF2-40B4-BE49-F238E27FC236}">
                <a16:creationId xmlns:a16="http://schemas.microsoft.com/office/drawing/2014/main" xmlns="" id="{A4BCCBC7-D7C1-4E6E-BBDA-D972C27766C7}"/>
              </a:ext>
            </a:extLst>
          </p:cNvPr>
          <p:cNvGrpSpPr/>
          <p:nvPr/>
        </p:nvGrpSpPr>
        <p:grpSpPr>
          <a:xfrm>
            <a:off x="2826330" y="950478"/>
            <a:ext cx="6019800" cy="1603677"/>
            <a:chOff x="4932033" y="1676935"/>
            <a:chExt cx="6619656" cy="2361058"/>
          </a:xfrm>
        </p:grpSpPr>
        <p:grpSp>
          <p:nvGrpSpPr>
            <p:cNvPr id="15" name="Group 21">
              <a:extLst>
                <a:ext uri="{FF2B5EF4-FFF2-40B4-BE49-F238E27FC236}">
                  <a16:creationId xmlns:a16="http://schemas.microsoft.com/office/drawing/2014/main" xmlns=""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xmlns=""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xmlns="" id="{74D2E159-A350-466C-BDDD-EE9E0A491CA0}"/>
                </a:ext>
              </a:extLst>
            </p:cNvPr>
            <p:cNvSpPr txBox="1"/>
            <p:nvPr/>
          </p:nvSpPr>
          <p:spPr>
            <a:xfrm>
              <a:off x="4932033" y="2080460"/>
              <a:ext cx="6619656" cy="1957533"/>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Times New Roman" pitchFamily="18" charset="0"/>
                  <a:ea typeface="Times New Roman" panose="02020603050405020304" pitchFamily="18" charset="0"/>
                  <a:cs typeface="Times New Roman" pitchFamily="18"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Times New Roman" pitchFamily="18" charset="0"/>
                <a:ea typeface="Times New Roman" panose="02020603050405020304" pitchFamily="18" charset="0"/>
                <a:cs typeface="Times New Roman" pitchFamily="18" charset="0"/>
              </a:endParaRPr>
            </a:p>
          </p:txBody>
        </p:sp>
      </p:grpSp>
      <p:pic>
        <p:nvPicPr>
          <p:cNvPr id="4" name="Picture 3">
            <a:extLst>
              <a:ext uri="{FF2B5EF4-FFF2-40B4-BE49-F238E27FC236}">
                <a16:creationId xmlns:a16="http://schemas.microsoft.com/office/drawing/2014/main" xmlns="" id="{30BC20CF-DB6E-4AA1-B8A5-14F3CB5EB95A}"/>
              </a:ext>
            </a:extLst>
          </p:cNvPr>
          <p:cNvPicPr>
            <a:picLocks noChangeAspect="1"/>
          </p:cNvPicPr>
          <p:nvPr/>
        </p:nvPicPr>
        <p:blipFill>
          <a:blip r:embed="rId5"/>
          <a:stretch>
            <a:fillRect/>
          </a:stretch>
        </p:blipFill>
        <p:spPr>
          <a:xfrm>
            <a:off x="370521" y="687629"/>
            <a:ext cx="2245046" cy="1767993"/>
          </a:xfrm>
          <a:prstGeom prst="rect">
            <a:avLst/>
          </a:prstGeom>
        </p:spPr>
      </p:pic>
      <p:pic>
        <p:nvPicPr>
          <p:cNvPr id="7" name="Picture 6">
            <a:extLst>
              <a:ext uri="{FF2B5EF4-FFF2-40B4-BE49-F238E27FC236}">
                <a16:creationId xmlns:a16="http://schemas.microsoft.com/office/drawing/2014/main" xmlns="" id="{FE3BF358-2ED4-4641-8F88-5F031E9E9D42}"/>
              </a:ext>
            </a:extLst>
          </p:cNvPr>
          <p:cNvPicPr>
            <a:picLocks noChangeAspect="1"/>
          </p:cNvPicPr>
          <p:nvPr/>
        </p:nvPicPr>
        <p:blipFill>
          <a:blip r:embed="rId6"/>
          <a:stretch>
            <a:fillRect/>
          </a:stretch>
        </p:blipFill>
        <p:spPr>
          <a:xfrm>
            <a:off x="1505718" y="2814636"/>
            <a:ext cx="7638282" cy="3128963"/>
          </a:xfrm>
          <a:prstGeom prst="rect">
            <a:avLst/>
          </a:prstGeom>
        </p:spPr>
      </p:pic>
    </p:spTree>
    <p:extLst>
      <p:ext uri="{BB962C8B-B14F-4D97-AF65-F5344CB8AC3E}">
        <p14:creationId xmlns:p14="http://schemas.microsoft.com/office/powerpoint/2010/main" val="2080987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55" y="-1522957"/>
            <a:ext cx="6242888"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5665819"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352477" y="2557965"/>
            <a:ext cx="4969565"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023" y="0"/>
            <a:ext cx="2891773" cy="6858000"/>
          </a:xfrm>
          <a:prstGeom prst="rect">
            <a:avLst/>
          </a:prstGeom>
        </p:spPr>
      </p:pic>
      <p:pic>
        <p:nvPicPr>
          <p:cNvPr id="3" name="Picture 2">
            <a:extLst>
              <a:ext uri="{FF2B5EF4-FFF2-40B4-BE49-F238E27FC236}">
                <a16:creationId xmlns:a16="http://schemas.microsoft.com/office/drawing/2014/main" xmlns="" id="{E54FB586-624C-4C28-B9FA-8D59437D13D8}"/>
              </a:ext>
            </a:extLst>
          </p:cNvPr>
          <p:cNvPicPr>
            <a:picLocks noChangeAspect="1"/>
          </p:cNvPicPr>
          <p:nvPr/>
        </p:nvPicPr>
        <p:blipFill>
          <a:blip r:embed="rId5"/>
          <a:stretch>
            <a:fillRect/>
          </a:stretch>
        </p:blipFill>
        <p:spPr>
          <a:xfrm>
            <a:off x="820493" y="3081045"/>
            <a:ext cx="4188315" cy="2353260"/>
          </a:xfrm>
          <a:prstGeom prst="rect">
            <a:avLst/>
          </a:prstGeom>
        </p:spPr>
      </p:pic>
    </p:spTree>
    <p:extLst>
      <p:ext uri="{BB962C8B-B14F-4D97-AF65-F5344CB8AC3E}">
        <p14:creationId xmlns:p14="http://schemas.microsoft.com/office/powerpoint/2010/main" val="1909566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Rounded Corners 8">
            <a:extLst>
              <a:ext uri="{FF2B5EF4-FFF2-40B4-BE49-F238E27FC236}">
                <a16:creationId xmlns:a16="http://schemas.microsoft.com/office/drawing/2014/main" xmlns="" id="{EA052FD1-21EE-4DC1-9CA8-29F1C3C83B20}"/>
              </a:ext>
            </a:extLst>
          </p:cNvPr>
          <p:cNvSpPr/>
          <p:nvPr/>
        </p:nvSpPr>
        <p:spPr>
          <a:xfrm>
            <a:off x="1693069" y="1276351"/>
            <a:ext cx="6329362" cy="1485901"/>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chemeClr val="tx1"/>
                </a:solidFill>
                <a:latin typeface="Times New Roman" pitchFamily="18" charset="0"/>
                <a:cs typeface="Times New Roman" pitchFamily="18" charset="0"/>
              </a:rPr>
              <a:t>Thiết kế sơ đồ tư duy về thu nhập của gia đình</a:t>
            </a: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032610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17750" y="6927"/>
            <a:ext cx="9143999" cy="6858000"/>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xmlns="" id="{B7B66B93-4BBD-43BC-94B1-BC88F03996B8}"/>
              </a:ext>
            </a:extLst>
          </p:cNvPr>
          <p:cNvGrpSpPr/>
          <p:nvPr/>
        </p:nvGrpSpPr>
        <p:grpSpPr>
          <a:xfrm>
            <a:off x="152400" y="4386607"/>
            <a:ext cx="2305526" cy="17804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xmlns=""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xmlns=""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Times New Roman" pitchFamily="18" charset="0"/>
                  <a:cs typeface="Times New Roman" pitchFamily="18" charset="0"/>
                </a:rPr>
                <a:t>Thảo</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luận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nhóm</a:t>
              </a:r>
              <a:r>
                <a:rPr lang="en-US" sz="2000" b="1" dirty="0">
                  <a:solidFill>
                    <a:srgbClr val="002060"/>
                  </a:solidFill>
                  <a:latin typeface="Times New Roman" pitchFamily="18" charset="0"/>
                  <a:cs typeface="Times New Roman" pitchFamily="18" charset="0"/>
                </a:rPr>
                <a:t> 4</a:t>
              </a:r>
            </a:p>
          </p:txBody>
        </p:sp>
      </p:grpSp>
      <p:sp>
        <p:nvSpPr>
          <p:cNvPr id="10" name="Rounded Rectangular Callout 18">
            <a:extLst>
              <a:ext uri="{FF2B5EF4-FFF2-40B4-BE49-F238E27FC236}">
                <a16:creationId xmlns:a16="http://schemas.microsoft.com/office/drawing/2014/main" xmlns="" id="{15EA896E-B3EF-4CC9-903D-3C4F82029136}"/>
              </a:ext>
            </a:extLst>
          </p:cNvPr>
          <p:cNvSpPr/>
          <p:nvPr/>
        </p:nvSpPr>
        <p:spPr>
          <a:xfrm>
            <a:off x="1041175" y="200591"/>
            <a:ext cx="7181282" cy="815120"/>
          </a:xfrm>
          <a:prstGeom prst="wedgeRoundRectCallout">
            <a:avLst>
              <a:gd name="adj1" fmla="val -43817"/>
              <a:gd name="adj2" fmla="val 31080"/>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Times New Roman" pitchFamily="18" charset="0"/>
                <a:cs typeface="Times New Roman" pitchFamily="18" charset="0"/>
              </a:rPr>
              <a:t>T</a:t>
            </a:r>
            <a:r>
              <a:rPr lang="vi-VN" sz="2800" b="1" dirty="0">
                <a:latin typeface="Times New Roman" pitchFamily="18" charset="0"/>
                <a:cs typeface="Times New Roman" pitchFamily="18"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2638FB45-13F9-4CA9-A46B-E01706BD8C67}"/>
              </a:ext>
            </a:extLst>
          </p:cNvPr>
          <p:cNvPicPr>
            <a:picLocks noChangeAspect="1"/>
          </p:cNvPicPr>
          <p:nvPr/>
        </p:nvPicPr>
        <p:blipFill>
          <a:blip r:embed="rId4"/>
          <a:stretch>
            <a:fillRect/>
          </a:stretch>
        </p:blipFill>
        <p:spPr>
          <a:xfrm>
            <a:off x="2133600" y="1143000"/>
            <a:ext cx="6881811" cy="3613314"/>
          </a:xfrm>
          <a:prstGeom prst="rect">
            <a:avLst/>
          </a:prstGeom>
        </p:spPr>
      </p:pic>
      <p:sp>
        <p:nvSpPr>
          <p:cNvPr id="13" name="Rectangle: Rounded Corners 12">
            <a:extLst>
              <a:ext uri="{FF2B5EF4-FFF2-40B4-BE49-F238E27FC236}">
                <a16:creationId xmlns:a16="http://schemas.microsoft.com/office/drawing/2014/main" xmlns="" id="{68944C75-5B4A-43F3-AF48-1C91FE4036B7}"/>
              </a:ext>
            </a:extLst>
          </p:cNvPr>
          <p:cNvSpPr/>
          <p:nvPr/>
        </p:nvSpPr>
        <p:spPr>
          <a:xfrm>
            <a:off x="2673926" y="4819651"/>
            <a:ext cx="6341485" cy="914400"/>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chemeClr val="tx1"/>
                </a:solidFill>
                <a:latin typeface="Times New Roman" pitchFamily="18" charset="0"/>
                <a:cs typeface="Times New Roman" pitchFamily="18" charset="0"/>
              </a:rPr>
              <a:t>Gia đình em có những thành viên nào </a:t>
            </a:r>
            <a:r>
              <a:rPr lang="vi-VN" sz="2800" b="1" dirty="0" smtClean="0">
                <a:solidFill>
                  <a:schemeClr val="tx1"/>
                </a:solidFill>
                <a:latin typeface="Times New Roman" pitchFamily="18" charset="0"/>
                <a:cs typeface="Times New Roman" pitchFamily="18" charset="0"/>
              </a:rPr>
              <a:t>lao </a:t>
            </a:r>
            <a:r>
              <a:rPr lang="vi-VN" sz="2800" b="1" dirty="0">
                <a:solidFill>
                  <a:schemeClr val="tx1"/>
                </a:solidFill>
                <a:latin typeface="Times New Roman" pitchFamily="18" charset="0"/>
                <a:cs typeface="Times New Roman" pitchFamily="18" charset="0"/>
              </a:rPr>
              <a:t>động mang lại thu nhập? </a:t>
            </a: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4" name="Rectangle: Rounded Corners 13">
            <a:extLst>
              <a:ext uri="{FF2B5EF4-FFF2-40B4-BE49-F238E27FC236}">
                <a16:creationId xmlns:a16="http://schemas.microsoft.com/office/drawing/2014/main" xmlns="" id="{B8C62CD9-74FC-4ADB-ADD7-3A8F60F0822D}"/>
              </a:ext>
            </a:extLst>
          </p:cNvPr>
          <p:cNvSpPr/>
          <p:nvPr/>
        </p:nvSpPr>
        <p:spPr>
          <a:xfrm>
            <a:off x="2673926" y="5857876"/>
            <a:ext cx="6341486" cy="914400"/>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600" b="1" dirty="0">
                <a:solidFill>
                  <a:schemeClr val="tx1"/>
                </a:solidFill>
                <a:latin typeface="Times New Roman" pitchFamily="18" charset="0"/>
                <a:cs typeface="Times New Roman" pitchFamily="18" charset="0"/>
              </a:rPr>
              <a:t>Có các nguồn thu nhập khác như trồng cây, chăn nuôi, bán </a:t>
            </a:r>
            <a:r>
              <a:rPr lang="vi-VN" sz="2600" b="1" dirty="0" smtClean="0">
                <a:solidFill>
                  <a:schemeClr val="tx1"/>
                </a:solidFill>
                <a:latin typeface="Times New Roman" pitchFamily="18" charset="0"/>
                <a:cs typeface="Times New Roman" pitchFamily="18" charset="0"/>
              </a:rPr>
              <a:t>hàng</a:t>
            </a:r>
            <a:r>
              <a:rPr lang="en-US" sz="2600" b="1" dirty="0" smtClean="0">
                <a:solidFill>
                  <a:schemeClr val="tx1"/>
                </a:solidFill>
                <a:latin typeface="Times New Roman" pitchFamily="18" charset="0"/>
                <a:cs typeface="Times New Roman" pitchFamily="18" charset="0"/>
              </a:rPr>
              <a:t>,…</a:t>
            </a:r>
            <a:r>
              <a:rPr lang="vi-VN" sz="2600" b="1" dirty="0" smtClean="0">
                <a:solidFill>
                  <a:schemeClr val="tx1"/>
                </a:solidFill>
                <a:latin typeface="Times New Roman" pitchFamily="18" charset="0"/>
                <a:cs typeface="Times New Roman" pitchFamily="18" charset="0"/>
              </a:rPr>
              <a:t> </a:t>
            </a:r>
            <a:r>
              <a:rPr lang="vi-VN" sz="2600" b="1" dirty="0">
                <a:solidFill>
                  <a:schemeClr val="tx1"/>
                </a:solidFill>
                <a:latin typeface="Times New Roman" pitchFamily="18" charset="0"/>
                <a:cs typeface="Times New Roman" pitchFamily="18" charset="0"/>
              </a:rPr>
              <a:t>không?</a:t>
            </a:r>
            <a:endParaRPr kumimoji="0" lang="en-US" sz="2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517647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2642198"/>
            <a:ext cx="670700"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1055085"/>
            <a:ext cx="1587726"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100082"/>
            <a:ext cx="10004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3705968"/>
            <a:ext cx="1748050"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2298835" y="974664"/>
            <a:ext cx="4778781"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2492144" y="1130744"/>
            <a:ext cx="4392101"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8208723" y="1194857"/>
            <a:ext cx="818278"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7247442" y="1211636"/>
            <a:ext cx="81827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2504709" y="2128100"/>
            <a:ext cx="4408122"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840827"/>
            <a:ext cx="2886920"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919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696B02F-F1FC-4D6F-A1CD-8D87CC45A5A1}"/>
              </a:ext>
            </a:extLst>
          </p:cNvPr>
          <p:cNvPicPr>
            <a:picLocks noChangeAspect="1"/>
          </p:cNvPicPr>
          <p:nvPr/>
        </p:nvPicPr>
        <p:blipFill>
          <a:blip r:embed="rId2"/>
          <a:stretch>
            <a:fillRect/>
          </a:stretch>
        </p:blipFill>
        <p:spPr>
          <a:xfrm>
            <a:off x="152400" y="2286000"/>
            <a:ext cx="1739111"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xmlns="" id="{783DE1CC-B381-4374-8151-9A58A7E228E5}"/>
              </a:ext>
            </a:extLst>
          </p:cNvPr>
          <p:cNvSpPr/>
          <p:nvPr/>
        </p:nvSpPr>
        <p:spPr>
          <a:xfrm>
            <a:off x="2423041" y="2133601"/>
            <a:ext cx="6187559"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Times New Roman" pitchFamily="18" charset="0"/>
                <a:cs typeface="Times New Roman" pitchFamily="18"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119950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55" y="-1522957"/>
            <a:ext cx="6242888"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5665819"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352477" y="2557965"/>
            <a:ext cx="4969565"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023" y="0"/>
            <a:ext cx="2891773" cy="6858000"/>
          </a:xfrm>
          <a:prstGeom prst="rect">
            <a:avLst/>
          </a:prstGeom>
        </p:spPr>
      </p:pic>
      <p:pic>
        <p:nvPicPr>
          <p:cNvPr id="4" name="Picture 3">
            <a:extLst>
              <a:ext uri="{FF2B5EF4-FFF2-40B4-BE49-F238E27FC236}">
                <a16:creationId xmlns:a16="http://schemas.microsoft.com/office/drawing/2014/main" xmlns="" id="{D0E5B7AF-148D-41F8-A486-80A1C9A68901}"/>
              </a:ext>
            </a:extLst>
          </p:cNvPr>
          <p:cNvPicPr>
            <a:picLocks noChangeAspect="1"/>
          </p:cNvPicPr>
          <p:nvPr/>
        </p:nvPicPr>
        <p:blipFill>
          <a:blip r:embed="rId5"/>
          <a:stretch>
            <a:fillRect/>
          </a:stretch>
        </p:blipFill>
        <p:spPr>
          <a:xfrm>
            <a:off x="906498" y="3033420"/>
            <a:ext cx="4316342" cy="2353260"/>
          </a:xfrm>
          <a:prstGeom prst="rect">
            <a:avLst/>
          </a:prstGeom>
        </p:spPr>
      </p:pic>
    </p:spTree>
    <p:extLst>
      <p:ext uri="{BB962C8B-B14F-4D97-AF65-F5344CB8AC3E}">
        <p14:creationId xmlns:p14="http://schemas.microsoft.com/office/powerpoint/2010/main" val="3829693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0">
            <a:extLst>
              <a:ext uri="{FF2B5EF4-FFF2-40B4-BE49-F238E27FC236}">
                <a16:creationId xmlns:a16="http://schemas.microsoft.com/office/drawing/2014/main" xmlns="" id="{2AF72979-A901-4A00-BDA9-5BB95980D788}"/>
              </a:ext>
            </a:extLst>
          </p:cNvPr>
          <p:cNvPicPr>
            <a:picLocks noChangeAspect="1"/>
          </p:cNvPicPr>
          <p:nvPr/>
        </p:nvPicPr>
        <p:blipFill>
          <a:blip r:embed="rId3"/>
          <a:stretch>
            <a:fillRect/>
          </a:stretch>
        </p:blipFill>
        <p:spPr>
          <a:xfrm>
            <a:off x="457200" y="985520"/>
            <a:ext cx="8458199" cy="3678612"/>
          </a:xfrm>
          <a:prstGeom prst="rect">
            <a:avLst/>
          </a:prstGeom>
        </p:spPr>
      </p:pic>
      <p:sp>
        <p:nvSpPr>
          <p:cNvPr id="22" name="TextBox 21">
            <a:extLst>
              <a:ext uri="{FF2B5EF4-FFF2-40B4-BE49-F238E27FC236}">
                <a16:creationId xmlns:a16="http://schemas.microsoft.com/office/drawing/2014/main" xmlns="" id="{E53CA727-71FD-4BC7-BD78-508D4F32FCAA}"/>
              </a:ext>
            </a:extLst>
          </p:cNvPr>
          <p:cNvSpPr txBox="1"/>
          <p:nvPr/>
        </p:nvSpPr>
        <p:spPr>
          <a:xfrm>
            <a:off x="1066800" y="1383787"/>
            <a:ext cx="7391400" cy="245605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Times New Roman" pitchFamily="18" charset="0"/>
                <a:ea typeface="Times New Roman" panose="02020603050405020304" pitchFamily="18" charset="0"/>
                <a:cs typeface="Times New Roman" pitchFamily="18" charset="0"/>
              </a:rPr>
              <a:t>P</a:t>
            </a:r>
            <a:r>
              <a:rPr lang="vi-VN" sz="3200" b="1" dirty="0">
                <a:latin typeface="Times New Roman" pitchFamily="18" charset="0"/>
                <a:ea typeface="Times New Roman" panose="02020603050405020304" pitchFamily="18" charset="0"/>
                <a:cs typeface="Times New Roman" pitchFamily="18"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Times New Roman" pitchFamily="18" charset="0"/>
                <a:ea typeface="Times New Roman" panose="02020603050405020304" pitchFamily="18" charset="0"/>
                <a:cs typeface="Times New Roman" pitchFamily="18" charset="0"/>
              </a:rPr>
              <a:t>Viết, vẽ lại sơ đồ tư duy theo nội dung đã thống nhất trên lớp</a:t>
            </a:r>
            <a:r>
              <a:rPr lang="vi-VN" sz="3200" b="1" dirty="0" smtClean="0">
                <a:latin typeface="Times New Roman" pitchFamily="18" charset="0"/>
                <a:ea typeface="Times New Roman" panose="02020603050405020304" pitchFamily="18" charset="0"/>
                <a:cs typeface="Times New Roman" pitchFamily="18" charset="0"/>
              </a:rPr>
              <a:t>.</a:t>
            </a:r>
            <a:endParaRPr lang="vi-VN" sz="3200" b="1" dirty="0">
              <a:latin typeface="Times New Roman" pitchFamily="18" charset="0"/>
              <a:ea typeface="Times New Roman" panose="02020603050405020304" pitchFamily="18" charset="0"/>
              <a:cs typeface="Times New Roman" pitchFamily="18" charset="0"/>
            </a:endParaRPr>
          </a:p>
        </p:txBody>
      </p:sp>
      <p:grpSp>
        <p:nvGrpSpPr>
          <p:cNvPr id="23" name="Group 22">
            <a:extLst>
              <a:ext uri="{FF2B5EF4-FFF2-40B4-BE49-F238E27FC236}">
                <a16:creationId xmlns:a16="http://schemas.microsoft.com/office/drawing/2014/main" xmlns="" id="{D45BB7A9-9CA7-49E8-8532-06EBD874D4CB}"/>
              </a:ext>
            </a:extLst>
          </p:cNvPr>
          <p:cNvGrpSpPr/>
          <p:nvPr/>
        </p:nvGrpSpPr>
        <p:grpSpPr>
          <a:xfrm>
            <a:off x="3366153" y="4240648"/>
            <a:ext cx="2937374" cy="2746185"/>
            <a:chOff x="1197026" y="4232126"/>
            <a:chExt cx="3751815" cy="2630711"/>
          </a:xfrm>
        </p:grpSpPr>
        <p:pic>
          <p:nvPicPr>
            <p:cNvPr id="24" name="Picture 23">
              <a:extLst>
                <a:ext uri="{FF2B5EF4-FFF2-40B4-BE49-F238E27FC236}">
                  <a16:creationId xmlns:a16="http://schemas.microsoft.com/office/drawing/2014/main" xmlns=""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xmlns=""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xmlns="" id="{1571B3F1-71AA-410C-B06C-BE85DB477D49}"/>
              </a:ext>
            </a:extLst>
          </p:cNvPr>
          <p:cNvPicPr>
            <a:picLocks noChangeAspect="1"/>
          </p:cNvPicPr>
          <p:nvPr/>
        </p:nvPicPr>
        <p:blipFill>
          <a:blip r:embed="rId6"/>
          <a:stretch>
            <a:fillRect/>
          </a:stretch>
        </p:blipFill>
        <p:spPr>
          <a:xfrm>
            <a:off x="3263932" y="-73107"/>
            <a:ext cx="2872877" cy="1615473"/>
          </a:xfrm>
          <a:prstGeom prst="rect">
            <a:avLst/>
          </a:prstGeom>
        </p:spPr>
      </p:pic>
    </p:spTree>
    <p:extLst>
      <p:ext uri="{BB962C8B-B14F-4D97-AF65-F5344CB8AC3E}">
        <p14:creationId xmlns:p14="http://schemas.microsoft.com/office/powerpoint/2010/main" val="2327952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图片 4">
            <a:extLst>
              <a:ext uri="{FF2B5EF4-FFF2-40B4-BE49-F238E27FC236}">
                <a16:creationId xmlns:a16="http://schemas.microsoft.com/office/drawing/2014/main" xmlns="" id="{20AEAEBB-DB4A-4F3B-97AC-342A954CD4A0}"/>
              </a:ext>
            </a:extLst>
          </p:cNvPr>
          <p:cNvPicPr>
            <a:picLocks noChangeAspect="1"/>
          </p:cNvPicPr>
          <p:nvPr/>
        </p:nvPicPr>
        <p:blipFill rotWithShape="1">
          <a:blip r:embed="rId3"/>
          <a:srcRect b="50532"/>
          <a:stretch/>
        </p:blipFill>
        <p:spPr>
          <a:xfrm>
            <a:off x="962189" y="393925"/>
            <a:ext cx="7079464" cy="4673375"/>
          </a:xfrm>
          <a:prstGeom prst="rect">
            <a:avLst/>
          </a:prstGeom>
        </p:spPr>
      </p:pic>
      <p:grpSp>
        <p:nvGrpSpPr>
          <p:cNvPr id="9" name="组合 16">
            <a:extLst>
              <a:ext uri="{FF2B5EF4-FFF2-40B4-BE49-F238E27FC236}">
                <a16:creationId xmlns:a16="http://schemas.microsoft.com/office/drawing/2014/main" xmlns="" id="{47099836-A815-4FF4-8CDF-45A9F49D62C0}"/>
              </a:ext>
            </a:extLst>
          </p:cNvPr>
          <p:cNvGrpSpPr/>
          <p:nvPr/>
        </p:nvGrpSpPr>
        <p:grpSpPr>
          <a:xfrm flipH="1">
            <a:off x="5325463" y="2379962"/>
            <a:ext cx="3818537" cy="4478038"/>
            <a:chOff x="7717197" y="2146176"/>
            <a:chExt cx="5091383" cy="4478038"/>
          </a:xfrm>
        </p:grpSpPr>
        <p:pic>
          <p:nvPicPr>
            <p:cNvPr id="10" name="图片 9">
              <a:extLst>
                <a:ext uri="{FF2B5EF4-FFF2-40B4-BE49-F238E27FC236}">
                  <a16:creationId xmlns:a16="http://schemas.microsoft.com/office/drawing/2014/main" xmlns=""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xmlns=""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xmlns=""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xmlns=""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xmlns=""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xmlns="" id="{680946E7-6088-40DB-A8DB-792843F48BC4}"/>
              </a:ext>
            </a:extLst>
          </p:cNvPr>
          <p:cNvPicPr>
            <a:picLocks noChangeAspect="1"/>
          </p:cNvPicPr>
          <p:nvPr/>
        </p:nvPicPr>
        <p:blipFill>
          <a:blip r:embed="rId9"/>
          <a:stretch>
            <a:fillRect/>
          </a:stretch>
        </p:blipFill>
        <p:spPr>
          <a:xfrm>
            <a:off x="533401" y="782080"/>
            <a:ext cx="6799298" cy="3828020"/>
          </a:xfrm>
          <a:prstGeom prst="rect">
            <a:avLst/>
          </a:prstGeom>
        </p:spPr>
      </p:pic>
    </p:spTree>
    <p:extLst>
      <p:ext uri="{BB962C8B-B14F-4D97-AF65-F5344CB8AC3E}">
        <p14:creationId xmlns:p14="http://schemas.microsoft.com/office/powerpoint/2010/main" val="2078660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55" y="-1522957"/>
            <a:ext cx="6242888"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5665819"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352477" y="2557965"/>
            <a:ext cx="4969565"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023" y="0"/>
            <a:ext cx="2891773" cy="6858000"/>
          </a:xfrm>
          <a:prstGeom prst="rect">
            <a:avLst/>
          </a:prstGeom>
        </p:spPr>
      </p:pic>
      <p:pic>
        <p:nvPicPr>
          <p:cNvPr id="3" name="Picture 2">
            <a:extLst>
              <a:ext uri="{FF2B5EF4-FFF2-40B4-BE49-F238E27FC236}">
                <a16:creationId xmlns:a16="http://schemas.microsoft.com/office/drawing/2014/main" xmlns="" id="{F363FA4E-C2F0-43EE-976D-C4729A36BDD1}"/>
              </a:ext>
            </a:extLst>
          </p:cNvPr>
          <p:cNvPicPr>
            <a:picLocks noChangeAspect="1"/>
          </p:cNvPicPr>
          <p:nvPr/>
        </p:nvPicPr>
        <p:blipFill>
          <a:blip r:embed="rId5"/>
          <a:stretch>
            <a:fillRect/>
          </a:stretch>
        </p:blipFill>
        <p:spPr>
          <a:xfrm>
            <a:off x="634730" y="3136281"/>
            <a:ext cx="4759865" cy="2566638"/>
          </a:xfrm>
          <a:prstGeom prst="rect">
            <a:avLst/>
          </a:prstGeom>
        </p:spPr>
      </p:pic>
    </p:spTree>
    <p:extLst>
      <p:ext uri="{BB962C8B-B14F-4D97-AF65-F5344CB8AC3E}">
        <p14:creationId xmlns:p14="http://schemas.microsoft.com/office/powerpoint/2010/main" val="17246257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3222DA5-2786-49B3-9B4F-44FC13BCA7CB}"/>
              </a:ext>
            </a:extLst>
          </p:cNvPr>
          <p:cNvGrpSpPr/>
          <p:nvPr/>
        </p:nvGrpSpPr>
        <p:grpSpPr>
          <a:xfrm>
            <a:off x="1" y="-150606"/>
            <a:ext cx="9143999" cy="7019030"/>
            <a:chOff x="-868219" y="4377416"/>
            <a:chExt cx="12191999" cy="6836149"/>
          </a:xfrm>
        </p:grpSpPr>
        <p:pic>
          <p:nvPicPr>
            <p:cNvPr id="16" name="Picture 15">
              <a:extLst>
                <a:ext uri="{FF2B5EF4-FFF2-40B4-BE49-F238E27FC236}">
                  <a16:creationId xmlns:a16="http://schemas.microsoft.com/office/drawing/2014/main" xmlns=""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xmlns=""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xmlns="" id="{009ECF68-97D1-478B-9787-F3CDA362A82F}"/>
              </a:ext>
            </a:extLst>
          </p:cNvPr>
          <p:cNvSpPr/>
          <p:nvPr/>
        </p:nvSpPr>
        <p:spPr>
          <a:xfrm>
            <a:off x="2051096" y="142188"/>
            <a:ext cx="5607890" cy="976328"/>
          </a:xfrm>
          <a:prstGeom prst="rect">
            <a:avLst/>
          </a:prstGeom>
          <a:solidFill>
            <a:schemeClr val="accent2">
              <a:lumMod val="20000"/>
              <a:lumOff val="80000"/>
            </a:schemeClr>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Times New Roman" pitchFamily="18" charset="0"/>
                <a:cs typeface="Times New Roman" pitchFamily="18" charset="0"/>
                <a:sym typeface="Arial"/>
              </a:rPr>
              <a:t>TRÒ CHƠI TUNG BÓNG</a:t>
            </a:r>
          </a:p>
        </p:txBody>
      </p:sp>
      <p:pic>
        <p:nvPicPr>
          <p:cNvPr id="14" name="Picture 13">
            <a:extLst>
              <a:ext uri="{FF2B5EF4-FFF2-40B4-BE49-F238E27FC236}">
                <a16:creationId xmlns:a16="http://schemas.microsoft.com/office/drawing/2014/main" xmlns="" id="{BBB59B59-F929-4D86-9566-29868986F8DE}"/>
              </a:ext>
            </a:extLst>
          </p:cNvPr>
          <p:cNvPicPr>
            <a:picLocks noChangeAspect="1"/>
          </p:cNvPicPr>
          <p:nvPr/>
        </p:nvPicPr>
        <p:blipFill>
          <a:blip r:embed="rId3"/>
          <a:stretch>
            <a:fillRect/>
          </a:stretch>
        </p:blipFill>
        <p:spPr>
          <a:xfrm>
            <a:off x="2692924" y="3890422"/>
            <a:ext cx="6268073" cy="2639189"/>
          </a:xfrm>
          <a:prstGeom prst="rect">
            <a:avLst/>
          </a:prstGeom>
        </p:spPr>
      </p:pic>
      <p:pic>
        <p:nvPicPr>
          <p:cNvPr id="24" name="Picture 23">
            <a:extLst>
              <a:ext uri="{FF2B5EF4-FFF2-40B4-BE49-F238E27FC236}">
                <a16:creationId xmlns:a16="http://schemas.microsoft.com/office/drawing/2014/main" xmlns="" id="{81D07249-DD3E-4458-B72A-9F63F6A78413}"/>
              </a:ext>
            </a:extLst>
          </p:cNvPr>
          <p:cNvPicPr>
            <a:picLocks noChangeAspect="1"/>
          </p:cNvPicPr>
          <p:nvPr/>
        </p:nvPicPr>
        <p:blipFill>
          <a:blip r:embed="rId4"/>
          <a:stretch>
            <a:fillRect/>
          </a:stretch>
        </p:blipFill>
        <p:spPr>
          <a:xfrm>
            <a:off x="288658" y="1856511"/>
            <a:ext cx="1762439" cy="4902055"/>
          </a:xfrm>
          <a:prstGeom prst="rect">
            <a:avLst/>
          </a:prstGeom>
        </p:spPr>
      </p:pic>
      <p:grpSp>
        <p:nvGrpSpPr>
          <p:cNvPr id="25" name="Group 24">
            <a:extLst>
              <a:ext uri="{FF2B5EF4-FFF2-40B4-BE49-F238E27FC236}">
                <a16:creationId xmlns:a16="http://schemas.microsoft.com/office/drawing/2014/main" xmlns="" id="{8AB7A21F-E116-4332-836E-35A622DE6A23}"/>
              </a:ext>
            </a:extLst>
          </p:cNvPr>
          <p:cNvGrpSpPr/>
          <p:nvPr/>
        </p:nvGrpSpPr>
        <p:grpSpPr>
          <a:xfrm>
            <a:off x="1240274" y="527518"/>
            <a:ext cx="4586687" cy="1910551"/>
            <a:chOff x="4195788" y="1480665"/>
            <a:chExt cx="6115582" cy="1910551"/>
          </a:xfrm>
        </p:grpSpPr>
        <p:sp>
          <p:nvSpPr>
            <p:cNvPr id="26" name="Thought Bubble: Cloud 25">
              <a:extLst>
                <a:ext uri="{FF2B5EF4-FFF2-40B4-BE49-F238E27FC236}">
                  <a16:creationId xmlns:a16="http://schemas.microsoft.com/office/drawing/2014/main" xmlns=""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xmlns=""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Times New Roman" pitchFamily="18" charset="0"/>
                <a:cs typeface="Times New Roman" pitchFamily="18" charset="0"/>
                <a:sym typeface="Arial"/>
              </a:endParaRPr>
            </a:p>
          </p:txBody>
        </p:sp>
      </p:grpSp>
      <p:grpSp>
        <p:nvGrpSpPr>
          <p:cNvPr id="31" name="Group 30">
            <a:extLst>
              <a:ext uri="{FF2B5EF4-FFF2-40B4-BE49-F238E27FC236}">
                <a16:creationId xmlns:a16="http://schemas.microsoft.com/office/drawing/2014/main" xmlns="" id="{2AB4D053-CEEF-4D5D-9544-C36F5C2C2C49}"/>
              </a:ext>
            </a:extLst>
          </p:cNvPr>
          <p:cNvGrpSpPr/>
          <p:nvPr/>
        </p:nvGrpSpPr>
        <p:grpSpPr>
          <a:xfrm>
            <a:off x="3164447" y="2390432"/>
            <a:ext cx="2815104" cy="1159175"/>
            <a:chOff x="4337055" y="1474390"/>
            <a:chExt cx="3753472" cy="1159175"/>
          </a:xfrm>
        </p:grpSpPr>
        <p:sp>
          <p:nvSpPr>
            <p:cNvPr id="32" name="Thought Bubble: Cloud 31">
              <a:extLst>
                <a:ext uri="{FF2B5EF4-FFF2-40B4-BE49-F238E27FC236}">
                  <a16:creationId xmlns:a16="http://schemas.microsoft.com/office/drawing/2014/main" xmlns=""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xmlns=""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Times New Roman" pitchFamily="18" charset="0"/>
                  <a:cs typeface="Times New Roman" pitchFamily="18" charset="0"/>
                  <a:sym typeface="Arial"/>
                </a:rPr>
                <a:t>Ăn</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uống</a:t>
              </a:r>
              <a:endParaRPr kumimoji="0" lang="en-US" sz="32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grpSp>
      <p:pic>
        <p:nvPicPr>
          <p:cNvPr id="20" name="Picture 19">
            <a:extLst>
              <a:ext uri="{FF2B5EF4-FFF2-40B4-BE49-F238E27FC236}">
                <a16:creationId xmlns:a16="http://schemas.microsoft.com/office/drawing/2014/main" xmlns=""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1686632" y="2710381"/>
            <a:ext cx="860759" cy="1173638"/>
          </a:xfrm>
          <a:prstGeom prst="rect">
            <a:avLst/>
          </a:prstGeom>
        </p:spPr>
      </p:pic>
    </p:spTree>
    <p:extLst>
      <p:ext uri="{BB962C8B-B14F-4D97-AF65-F5344CB8AC3E}">
        <p14:creationId xmlns:p14="http://schemas.microsoft.com/office/powerpoint/2010/main" val="24315256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31" y="-34636"/>
            <a:ext cx="9144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757237" y="514350"/>
            <a:ext cx="7720013"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2514600" y="590551"/>
            <a:ext cx="426720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itchFamily="18" charset="0"/>
                <a:cs typeface="Times New Roman" pitchFamily="18" charset="0"/>
              </a:rPr>
              <a:t>Thu </a:t>
            </a:r>
            <a:r>
              <a:rPr lang="en-US" sz="4400" b="1" dirty="0" err="1">
                <a:solidFill>
                  <a:schemeClr val="tx1"/>
                </a:solidFill>
                <a:latin typeface="Times New Roman" pitchFamily="18" charset="0"/>
                <a:cs typeface="Times New Roman" pitchFamily="18" charset="0"/>
              </a:rPr>
              <a:t>nhập</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là</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gì</a:t>
            </a:r>
            <a:r>
              <a:rPr lang="en-US" sz="4400" b="1" dirty="0">
                <a:solidFill>
                  <a:schemeClr val="tx1"/>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219201" y="1600200"/>
            <a:ext cx="6960394" cy="2554545"/>
          </a:xfrm>
          <a:prstGeom prst="rect">
            <a:avLst/>
          </a:prstGeom>
          <a:noFill/>
        </p:spPr>
        <p:txBody>
          <a:bodyPr wrap="square" rtlCol="0">
            <a:spAutoFit/>
          </a:bodyPr>
          <a:lstStyle/>
          <a:p>
            <a:pPr algn="just"/>
            <a:r>
              <a:rPr lang="nl-NL" sz="4000" b="1" dirty="0">
                <a:solidFill>
                  <a:srgbClr val="0070C0"/>
                </a:solidFill>
                <a:effectLst/>
                <a:latin typeface="Times New Roman" pitchFamily="18" charset="0"/>
                <a:ea typeface="Times New Roman" panose="02020603050405020304" pitchFamily="18" charset="0"/>
                <a:cs typeface="Times New Roman" pitchFamily="18" charset="0"/>
              </a:rPr>
              <a:t>Số tiền một người được nhận khi thực hiện hoạt động nghề nghiệp hoặc lao động trong một thời gian nhất định.</a:t>
            </a:r>
            <a:endParaRPr lang="en-US" sz="4000" b="1" dirty="0">
              <a:solidFill>
                <a:srgbClr val="0070C0"/>
              </a:solidFill>
              <a:latin typeface="Times New Roman" pitchFamily="18" charset="0"/>
              <a:cs typeface="Times New Roman" pitchFamily="18"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xmlns=""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4419600"/>
            <a:ext cx="5029201"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508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55" y="-1522957"/>
            <a:ext cx="6242888" cy="4682166"/>
          </a:xfrm>
          <a:prstGeom prst="rect">
            <a:avLst/>
          </a:prstGeom>
        </p:spPr>
      </p:pic>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5665819" cy="4701210"/>
          </a:xfrm>
          <a:prstGeom prst="rect">
            <a:avLst/>
          </a:prstGeom>
        </p:spPr>
      </p:pic>
      <p:sp>
        <p:nvSpPr>
          <p:cNvPr id="14" name="矩形: 圆角 13">
            <a:extLst>
              <a:ext uri="{FF2B5EF4-FFF2-40B4-BE49-F238E27FC236}">
                <a16:creationId xmlns:a16="http://schemas.microsoft.com/office/drawing/2014/main" xmlns="" id="{672B0406-B172-4373-9D11-D19682E027E7}"/>
              </a:ext>
            </a:extLst>
          </p:cNvPr>
          <p:cNvSpPr/>
          <p:nvPr/>
        </p:nvSpPr>
        <p:spPr>
          <a:xfrm>
            <a:off x="352477" y="2557965"/>
            <a:ext cx="4969565"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xmlns=""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023" y="0"/>
            <a:ext cx="2891773" cy="6858000"/>
          </a:xfrm>
          <a:prstGeom prst="rect">
            <a:avLst/>
          </a:prstGeom>
        </p:spPr>
      </p:pic>
      <p:pic>
        <p:nvPicPr>
          <p:cNvPr id="4" name="Picture 3">
            <a:extLst>
              <a:ext uri="{FF2B5EF4-FFF2-40B4-BE49-F238E27FC236}">
                <a16:creationId xmlns:a16="http://schemas.microsoft.com/office/drawing/2014/main" xmlns="" id="{35AF374E-C1FA-4113-B74E-71C5793DB4E3}"/>
              </a:ext>
            </a:extLst>
          </p:cNvPr>
          <p:cNvPicPr>
            <a:picLocks noChangeAspect="1"/>
          </p:cNvPicPr>
          <p:nvPr/>
        </p:nvPicPr>
        <p:blipFill>
          <a:blip r:embed="rId5"/>
          <a:stretch>
            <a:fillRect/>
          </a:stretch>
        </p:blipFill>
        <p:spPr>
          <a:xfrm>
            <a:off x="828196" y="3281070"/>
            <a:ext cx="4444370" cy="2353260"/>
          </a:xfrm>
          <a:prstGeom prst="rect">
            <a:avLst/>
          </a:prstGeom>
        </p:spPr>
      </p:pic>
    </p:spTree>
    <p:extLst>
      <p:ext uri="{BB962C8B-B14F-4D97-AF65-F5344CB8AC3E}">
        <p14:creationId xmlns:p14="http://schemas.microsoft.com/office/powerpoint/2010/main" val="769721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Rounded Corners 8">
            <a:extLst>
              <a:ext uri="{FF2B5EF4-FFF2-40B4-BE49-F238E27FC236}">
                <a16:creationId xmlns:a16="http://schemas.microsoft.com/office/drawing/2014/main" xmlns="" id="{EA052FD1-21EE-4DC1-9CA8-29F1C3C83B20}"/>
              </a:ext>
            </a:extLst>
          </p:cNvPr>
          <p:cNvSpPr/>
          <p:nvPr/>
        </p:nvSpPr>
        <p:spPr>
          <a:xfrm>
            <a:off x="1143000" y="1276351"/>
            <a:ext cx="6879431"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Times New Roman" pitchFamily="18" charset="0"/>
                <a:cs typeface="Times New Roman" pitchFamily="18" charset="0"/>
              </a:rPr>
              <a:t>Kể về công việc của người thân mang lại thu nhập cho gia đình </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5749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364331" y="323851"/>
            <a:ext cx="8443913"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xmlns="" id="{552AC9DB-1649-4EDD-A666-3E83CA63DBE0}"/>
              </a:ext>
            </a:extLst>
          </p:cNvPr>
          <p:cNvPicPr>
            <a:picLocks noChangeAspect="1"/>
          </p:cNvPicPr>
          <p:nvPr/>
        </p:nvPicPr>
        <p:blipFill>
          <a:blip r:embed="rId3"/>
          <a:stretch>
            <a:fillRect/>
          </a:stretch>
        </p:blipFill>
        <p:spPr>
          <a:xfrm>
            <a:off x="0" y="2476368"/>
            <a:ext cx="2057400" cy="2933964"/>
          </a:xfrm>
          <a:prstGeom prst="rect">
            <a:avLst/>
          </a:prstGeom>
        </p:spPr>
      </p:pic>
      <p:sp>
        <p:nvSpPr>
          <p:cNvPr id="4" name="TextBox 3">
            <a:extLst>
              <a:ext uri="{FF2B5EF4-FFF2-40B4-BE49-F238E27FC236}">
                <a16:creationId xmlns:a16="http://schemas.microsoft.com/office/drawing/2014/main" xmlns="" id="{2308740A-05C1-4730-8B32-10DD15EAE1E7}"/>
              </a:ext>
            </a:extLst>
          </p:cNvPr>
          <p:cNvSpPr txBox="1"/>
          <p:nvPr/>
        </p:nvSpPr>
        <p:spPr>
          <a:xfrm>
            <a:off x="838200" y="371476"/>
            <a:ext cx="7412832" cy="1200329"/>
          </a:xfrm>
          <a:prstGeom prst="rect">
            <a:avLst/>
          </a:prstGeom>
          <a:noFill/>
        </p:spPr>
        <p:txBody>
          <a:bodyPr wrap="square" rtlCol="0">
            <a:spAutoFit/>
          </a:bodyPr>
          <a:lstStyle/>
          <a:p>
            <a:pPr algn="ctr"/>
            <a:r>
              <a:rPr lang="nl-NL" sz="3600" b="1" dirty="0">
                <a:solidFill>
                  <a:srgbClr val="002060"/>
                </a:solidFill>
                <a:latin typeface="Times New Roman" pitchFamily="18" charset="0"/>
                <a:ea typeface="Times New Roman" panose="02020603050405020304" pitchFamily="18" charset="0"/>
                <a:cs typeface="Times New Roman" pitchFamily="18" charset="0"/>
              </a:rPr>
              <a:t>C</a:t>
            </a:r>
            <a:r>
              <a:rPr lang="nl-NL" sz="3600" b="1" dirty="0">
                <a:solidFill>
                  <a:srgbClr val="002060"/>
                </a:solidFill>
                <a:effectLst/>
                <a:latin typeface="Times New Roman" pitchFamily="18" charset="0"/>
                <a:ea typeface="Times New Roman" panose="02020603050405020304" pitchFamily="18" charset="0"/>
                <a:cs typeface="Times New Roman" pitchFamily="18" charset="0"/>
              </a:rPr>
              <a:t>ùng nhắm mắt trong một phút, hình dung ra người thân của mình</a:t>
            </a:r>
            <a:endParaRPr lang="en-US" sz="3600" b="1" dirty="0">
              <a:solidFill>
                <a:srgbClr val="002060"/>
              </a:solidFill>
              <a:latin typeface="Times New Roman" pitchFamily="18" charset="0"/>
              <a:cs typeface="Times New Roman" pitchFamily="18" charset="0"/>
            </a:endParaRPr>
          </a:p>
        </p:txBody>
      </p:sp>
      <p:sp>
        <p:nvSpPr>
          <p:cNvPr id="11" name="Speech Bubble: Rectangle with Corners Rounded 4">
            <a:extLst>
              <a:ext uri="{FF2B5EF4-FFF2-40B4-BE49-F238E27FC236}">
                <a16:creationId xmlns:a16="http://schemas.microsoft.com/office/drawing/2014/main" xmlns="" id="{D4FFF91A-EBCD-489E-9875-B3BA47B28773}"/>
              </a:ext>
            </a:extLst>
          </p:cNvPr>
          <p:cNvSpPr/>
          <p:nvPr/>
        </p:nvSpPr>
        <p:spPr>
          <a:xfrm flipH="1">
            <a:off x="1905000" y="1643028"/>
            <a:ext cx="6629400"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Times New Roman" pitchFamily="18" charset="0"/>
                <a:cs typeface="Times New Roman" pitchFamily="18"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13" name="Speech Bubble: Rectangle with Corners Rounded 4">
            <a:extLst>
              <a:ext uri="{FF2B5EF4-FFF2-40B4-BE49-F238E27FC236}">
                <a16:creationId xmlns:a16="http://schemas.microsoft.com/office/drawing/2014/main" xmlns="" id="{47812A20-F54A-438A-8F38-84A51144C9A0}"/>
              </a:ext>
            </a:extLst>
          </p:cNvPr>
          <p:cNvSpPr/>
          <p:nvPr/>
        </p:nvSpPr>
        <p:spPr>
          <a:xfrm flipH="1">
            <a:off x="1905000" y="3234569"/>
            <a:ext cx="6643255"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Times New Roman" pitchFamily="18" charset="0"/>
                <a:cs typeface="Times New Roman" pitchFamily="18"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14" name="Speech Bubble: Rectangle with Corners Rounded 4">
            <a:extLst>
              <a:ext uri="{FF2B5EF4-FFF2-40B4-BE49-F238E27FC236}">
                <a16:creationId xmlns:a16="http://schemas.microsoft.com/office/drawing/2014/main" xmlns="" id="{9CEBCBC7-0475-4790-B5F2-072B3F6688E2}"/>
              </a:ext>
            </a:extLst>
          </p:cNvPr>
          <p:cNvSpPr/>
          <p:nvPr/>
        </p:nvSpPr>
        <p:spPr>
          <a:xfrm flipH="1">
            <a:off x="1905000" y="4273660"/>
            <a:ext cx="6629400" cy="736490"/>
          </a:xfrm>
          <a:prstGeom prst="wedgeRoundRectCallout">
            <a:avLst>
              <a:gd name="adj1" fmla="val 54487"/>
              <a:gd name="adj2" fmla="val -63537"/>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latin typeface="Times New Roman" pitchFamily="18" charset="0"/>
                <a:cs typeface="Times New Roman" pitchFamily="18" charset="0"/>
              </a:rPr>
              <a:t>Khi trở về, họ có mệt mỏi không?</a:t>
            </a:r>
            <a:endParaRPr kumimoji="0" lang="en-US" sz="3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15" name="Speech Bubble: Rectangle with Corners Rounded 4">
            <a:extLst>
              <a:ext uri="{FF2B5EF4-FFF2-40B4-BE49-F238E27FC236}">
                <a16:creationId xmlns:a16="http://schemas.microsoft.com/office/drawing/2014/main" xmlns="" id="{44720B99-F448-41D5-B8AD-B8C2628B4BFA}"/>
              </a:ext>
            </a:extLst>
          </p:cNvPr>
          <p:cNvSpPr/>
          <p:nvPr/>
        </p:nvSpPr>
        <p:spPr>
          <a:xfrm flipH="1">
            <a:off x="1905000" y="5330935"/>
            <a:ext cx="6629400" cy="907940"/>
          </a:xfrm>
          <a:prstGeom prst="wedgeRoundRectCallout">
            <a:avLst>
              <a:gd name="adj1" fmla="val 53903"/>
              <a:gd name="adj2" fmla="val -76464"/>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Times New Roman" pitchFamily="18" charset="0"/>
                <a:cs typeface="Times New Roman" pitchFamily="18" charset="0"/>
              </a:rPr>
              <a:t>Có khi nào họ tỏ ra rất vui và chia sẻ với em về công việc của mình không</a:t>
            </a:r>
            <a:r>
              <a:rPr lang="en-US" sz="2800" b="1" dirty="0">
                <a:solidFill>
                  <a:srgbClr val="002060"/>
                </a:solidFill>
                <a:latin typeface="Times New Roman" pitchFamily="18" charset="0"/>
                <a:cs typeface="Times New Roman" pitchFamily="18" charset="0"/>
              </a:rPr>
              <a:t>?</a:t>
            </a:r>
            <a:endParaRPr kumimoji="0" lang="en-US"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743627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8326" y="429451"/>
            <a:ext cx="2220972"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11" y="3015630"/>
            <a:ext cx="2844238" cy="3792317"/>
          </a:xfrm>
          <a:prstGeom prst="rect">
            <a:avLst/>
          </a:prstGeom>
        </p:spPr>
      </p:pic>
      <p:grpSp>
        <p:nvGrpSpPr>
          <p:cNvPr id="6" name="Group 5">
            <a:extLst>
              <a:ext uri="{FF2B5EF4-FFF2-40B4-BE49-F238E27FC236}">
                <a16:creationId xmlns:a16="http://schemas.microsoft.com/office/drawing/2014/main" xmlns="" id="{9E48FAC5-CF37-4C7E-88B9-BCF23BD684A0}"/>
              </a:ext>
            </a:extLst>
          </p:cNvPr>
          <p:cNvGrpSpPr/>
          <p:nvPr/>
        </p:nvGrpSpPr>
        <p:grpSpPr>
          <a:xfrm>
            <a:off x="2756186" y="1974526"/>
            <a:ext cx="6110725" cy="2169600"/>
            <a:chOff x="5143006" y="4130146"/>
            <a:chExt cx="6087704" cy="2169600"/>
          </a:xfrm>
        </p:grpSpPr>
        <p:grpSp>
          <p:nvGrpSpPr>
            <p:cNvPr id="8" name="Group 13">
              <a:extLst>
                <a:ext uri="{FF2B5EF4-FFF2-40B4-BE49-F238E27FC236}">
                  <a16:creationId xmlns:a16="http://schemas.microsoft.com/office/drawing/2014/main" xmlns=""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xmlns=""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xmlns="" id="{5DB2B994-9CB4-421F-AEA3-D60B723E2DB7}"/>
                </a:ext>
              </a:extLst>
            </p:cNvPr>
            <p:cNvSpPr txBox="1"/>
            <p:nvPr/>
          </p:nvSpPr>
          <p:spPr>
            <a:xfrm>
              <a:off x="5373099" y="4231487"/>
              <a:ext cx="5366872" cy="2068259"/>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smtClean="0">
                  <a:effectLst/>
                  <a:latin typeface="Times New Roman" pitchFamily="18" charset="0"/>
                  <a:ea typeface="Times New Roman" panose="02020603050405020304" pitchFamily="18" charset="0"/>
                  <a:cs typeface="Times New Roman" pitchFamily="18" charset="0"/>
                </a:rPr>
                <a:t>-Thu </a:t>
              </a:r>
              <a:r>
                <a:rPr lang="nl-NL" sz="2800" b="1" dirty="0">
                  <a:effectLst/>
                  <a:latin typeface="Times New Roman" pitchFamily="18" charset="0"/>
                  <a:ea typeface="Times New Roman" panose="02020603050405020304" pitchFamily="18" charset="0"/>
                  <a:cs typeface="Times New Roman" pitchFamily="18" charset="0"/>
                </a:rPr>
                <a:t>nhập gia đình em có được từ những hoạt động nào của người thân? </a:t>
              </a:r>
              <a:r>
                <a:rPr lang="nl-NL" sz="2800" b="1" dirty="0" smtClean="0">
                  <a:effectLst/>
                  <a:latin typeface="Times New Roman" pitchFamily="18" charset="0"/>
                  <a:ea typeface="Times New Roman" panose="02020603050405020304" pitchFamily="18" charset="0"/>
                  <a:cs typeface="Times New Roman" pitchFamily="18" charset="0"/>
                </a:rPr>
                <a:t>(đi </a:t>
              </a:r>
              <a:r>
                <a:rPr lang="nl-NL" sz="2800" b="1" dirty="0">
                  <a:effectLst/>
                  <a:latin typeface="Times New Roman" pitchFamily="18" charset="0"/>
                  <a:ea typeface="Times New Roman" panose="02020603050405020304" pitchFamily="18" charset="0"/>
                  <a:cs typeface="Times New Roman" pitchFamily="18" charset="0"/>
                </a:rPr>
                <a:t>làm, làm thêm, trồng trọt, chăn nuôi, buôn bán</a:t>
              </a:r>
              <a:r>
                <a:rPr lang="nl-NL" sz="2800" b="1" dirty="0" smtClean="0">
                  <a:effectLst/>
                  <a:latin typeface="Times New Roman" pitchFamily="18" charset="0"/>
                  <a:ea typeface="Times New Roman" panose="02020603050405020304" pitchFamily="18" charset="0"/>
                  <a:cs typeface="Times New Roman" pitchFamily="18" charset="0"/>
                </a:rPr>
                <a:t>,…)</a:t>
              </a:r>
              <a:endParaRPr lang="en-US" sz="2800" b="1" dirty="0">
                <a:effectLst/>
                <a:latin typeface="Times New Roman" pitchFamily="18" charset="0"/>
                <a:ea typeface="Times New Roman" panose="02020603050405020304" pitchFamily="18" charset="0"/>
                <a:cs typeface="Times New Roman" pitchFamily="18" charset="0"/>
              </a:endParaRPr>
            </a:p>
          </p:txBody>
        </p:sp>
      </p:grpSp>
      <p:grpSp>
        <p:nvGrpSpPr>
          <p:cNvPr id="11" name="Group 10">
            <a:extLst>
              <a:ext uri="{FF2B5EF4-FFF2-40B4-BE49-F238E27FC236}">
                <a16:creationId xmlns:a16="http://schemas.microsoft.com/office/drawing/2014/main" xmlns="" id="{A4BCCBC7-D7C1-4E6E-BBDA-D972C27766C7}"/>
              </a:ext>
            </a:extLst>
          </p:cNvPr>
          <p:cNvGrpSpPr/>
          <p:nvPr/>
        </p:nvGrpSpPr>
        <p:grpSpPr>
          <a:xfrm>
            <a:off x="2621948" y="1111375"/>
            <a:ext cx="5791424" cy="1125160"/>
            <a:chOff x="5052719" y="1676935"/>
            <a:chExt cx="7598573" cy="1656548"/>
          </a:xfrm>
        </p:grpSpPr>
        <p:grpSp>
          <p:nvGrpSpPr>
            <p:cNvPr id="15" name="Group 21">
              <a:extLst>
                <a:ext uri="{FF2B5EF4-FFF2-40B4-BE49-F238E27FC236}">
                  <a16:creationId xmlns:a16="http://schemas.microsoft.com/office/drawing/2014/main" xmlns=""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xmlns=""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xmlns="" id="{74D2E159-A350-466C-BDDD-EE9E0A491CA0}"/>
                </a:ext>
              </a:extLst>
            </p:cNvPr>
            <p:cNvSpPr txBox="1"/>
            <p:nvPr/>
          </p:nvSpPr>
          <p:spPr>
            <a:xfrm>
              <a:off x="5484489" y="1810959"/>
              <a:ext cx="7166803" cy="152252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smtClean="0">
                  <a:effectLst/>
                  <a:latin typeface="Times New Roman" pitchFamily="18" charset="0"/>
                  <a:ea typeface="Times New Roman" panose="02020603050405020304" pitchFamily="18" charset="0"/>
                  <a:cs typeface="Times New Roman" pitchFamily="18" charset="0"/>
                </a:rPr>
                <a:t>- Người </a:t>
              </a:r>
              <a:r>
                <a:rPr lang="nl-NL" sz="2800" b="1" dirty="0">
                  <a:effectLst/>
                  <a:latin typeface="Times New Roman" pitchFamily="18" charset="0"/>
                  <a:ea typeface="Times New Roman" panose="02020603050405020304" pitchFamily="18" charset="0"/>
                  <a:cs typeface="Times New Roman" pitchFamily="18" charset="0"/>
                </a:rPr>
                <a:t>thân của em làm nghề gì?</a:t>
              </a:r>
              <a:endParaRPr lang="en-US" sz="2800" b="1" dirty="0">
                <a:effectLst/>
                <a:latin typeface="Times New Roman" pitchFamily="18" charset="0"/>
                <a:ea typeface="Times New Roman" panose="02020603050405020304" pitchFamily="18" charset="0"/>
                <a:cs typeface="Times New Roman" pitchFamily="18" charset="0"/>
              </a:endParaRPr>
            </a:p>
          </p:txBody>
        </p:sp>
      </p:grpSp>
      <p:grpSp>
        <p:nvGrpSpPr>
          <p:cNvPr id="17" name="Group 16">
            <a:extLst>
              <a:ext uri="{FF2B5EF4-FFF2-40B4-BE49-F238E27FC236}">
                <a16:creationId xmlns:a16="http://schemas.microsoft.com/office/drawing/2014/main" xmlns="" id="{3EFA0804-383D-4F0B-8E05-300148D2C14B}"/>
              </a:ext>
            </a:extLst>
          </p:cNvPr>
          <p:cNvGrpSpPr/>
          <p:nvPr/>
        </p:nvGrpSpPr>
        <p:grpSpPr>
          <a:xfrm>
            <a:off x="2987632" y="4242749"/>
            <a:ext cx="5879277" cy="1716670"/>
            <a:chOff x="5143006" y="4130146"/>
            <a:chExt cx="6087704" cy="1716670"/>
          </a:xfrm>
        </p:grpSpPr>
        <p:grpSp>
          <p:nvGrpSpPr>
            <p:cNvPr id="19" name="Group 13">
              <a:extLst>
                <a:ext uri="{FF2B5EF4-FFF2-40B4-BE49-F238E27FC236}">
                  <a16:creationId xmlns:a16="http://schemas.microsoft.com/office/drawing/2014/main" xmlns=""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xmlns=""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xmlns="" id="{7A1576A1-0506-4ED3-AF5A-038BF93238F2}"/>
                </a:ext>
              </a:extLst>
            </p:cNvPr>
            <p:cNvSpPr txBox="1"/>
            <p:nvPr/>
          </p:nvSpPr>
          <p:spPr>
            <a:xfrm>
              <a:off x="5143006" y="4295622"/>
              <a:ext cx="5400483" cy="155119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smtClean="0">
                  <a:effectLst/>
                  <a:latin typeface="Times New Roman" pitchFamily="18" charset="0"/>
                  <a:ea typeface="Times New Roman" pitchFamily="18" charset="0"/>
                  <a:cs typeface="Times New Roman" pitchFamily="18" charset="0"/>
                </a:rPr>
                <a:t>-Theo </a:t>
              </a:r>
              <a:r>
                <a:rPr lang="nl-NL" sz="2800" b="1" dirty="0">
                  <a:effectLst/>
                  <a:latin typeface="Times New Roman" pitchFamily="18" charset="0"/>
                  <a:ea typeface="Times New Roman" pitchFamily="18" charset="0"/>
                  <a:cs typeface="Times New Roman" pitchFamily="18" charset="0"/>
                </a:rPr>
                <a:t>em, công việc của người thân có vất vả không, có khó không?</a:t>
              </a:r>
              <a:endParaRPr lang="en-US" sz="2800" b="1" dirty="0">
                <a:effectLst/>
                <a:latin typeface="Times New Roman" pitchFamily="18" charset="0"/>
                <a:ea typeface="Times New Roman" panose="02020603050405020304" pitchFamily="18" charset="0"/>
                <a:cs typeface="Times New Roman" pitchFamily="18" charset="0"/>
              </a:endParaRPr>
            </a:p>
          </p:txBody>
        </p:sp>
      </p:grpSp>
      <p:pic>
        <p:nvPicPr>
          <p:cNvPr id="4" name="Picture 3">
            <a:extLst>
              <a:ext uri="{FF2B5EF4-FFF2-40B4-BE49-F238E27FC236}">
                <a16:creationId xmlns:a16="http://schemas.microsoft.com/office/drawing/2014/main" xmlns="" id="{30BC20CF-DB6E-4AA1-B8A5-14F3CB5EB95A}"/>
              </a:ext>
            </a:extLst>
          </p:cNvPr>
          <p:cNvPicPr>
            <a:picLocks noChangeAspect="1"/>
          </p:cNvPicPr>
          <p:nvPr/>
        </p:nvPicPr>
        <p:blipFill>
          <a:blip r:embed="rId5"/>
          <a:stretch>
            <a:fillRect/>
          </a:stretch>
        </p:blipFill>
        <p:spPr>
          <a:xfrm>
            <a:off x="-152400" y="725025"/>
            <a:ext cx="2245046" cy="1767993"/>
          </a:xfrm>
          <a:prstGeom prst="rect">
            <a:avLst/>
          </a:prstGeom>
        </p:spPr>
      </p:pic>
    </p:spTree>
    <p:extLst>
      <p:ext uri="{BB962C8B-B14F-4D97-AF65-F5344CB8AC3E}">
        <p14:creationId xmlns:p14="http://schemas.microsoft.com/office/powerpoint/2010/main" val="486045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矩形: 折角 11">
            <a:extLst>
              <a:ext uri="{FF2B5EF4-FFF2-40B4-BE49-F238E27FC236}">
                <a16:creationId xmlns:a16="http://schemas.microsoft.com/office/drawing/2014/main" xmlns="" id="{857F5B3D-FFA3-4C8D-AA4D-AD04EECDCE11}"/>
              </a:ext>
            </a:extLst>
          </p:cNvPr>
          <p:cNvSpPr/>
          <p:nvPr/>
        </p:nvSpPr>
        <p:spPr>
          <a:xfrm>
            <a:off x="757237" y="514350"/>
            <a:ext cx="7720013"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xmlns="" id="{875CEDB7-8BB8-4EFC-BCE8-3294C78C5595}"/>
              </a:ext>
            </a:extLst>
          </p:cNvPr>
          <p:cNvSpPr/>
          <p:nvPr/>
        </p:nvSpPr>
        <p:spPr>
          <a:xfrm>
            <a:off x="2637234" y="590550"/>
            <a:ext cx="4195764" cy="752475"/>
          </a:xfrm>
          <a:prstGeom prst="roundRect">
            <a:avLst>
              <a:gd name="adj" fmla="val 5000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Lao </a:t>
            </a:r>
            <a:r>
              <a:rPr kumimoji="0" lang="en-US" sz="44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động</a:t>
            </a:r>
            <a:r>
              <a:rPr kumimoji="0" lang="en-US" sz="44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là</a:t>
            </a:r>
            <a:r>
              <a:rPr kumimoji="0" lang="en-US" sz="4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gì</a:t>
            </a:r>
            <a:r>
              <a:rPr kumimoji="0" lang="en-US" sz="4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xmlns="" id="{08F32669-0E35-48C1-A25D-E09F35CA0C0B}"/>
              </a:ext>
            </a:extLst>
          </p:cNvPr>
          <p:cNvSpPr txBox="1"/>
          <p:nvPr/>
        </p:nvSpPr>
        <p:spPr>
          <a:xfrm>
            <a:off x="1143001" y="1600201"/>
            <a:ext cx="7036594" cy="1754326"/>
          </a:xfrm>
          <a:prstGeom prst="rect">
            <a:avLst/>
          </a:prstGeom>
          <a:noFill/>
        </p:spPr>
        <p:txBody>
          <a:bodyPr wrap="square" rtlCol="0">
            <a:spAutoFit/>
          </a:bodyPr>
          <a:lstStyle/>
          <a:p>
            <a:pPr lvl="0" algn="just"/>
            <a:r>
              <a:rPr lang="vi-VN" sz="3600" b="1" dirty="0">
                <a:solidFill>
                  <a:srgbClr val="0070C0"/>
                </a:solidFill>
                <a:latin typeface="Times New Roman" pitchFamily="18" charset="0"/>
                <a:ea typeface="Times New Roman" panose="02020603050405020304" pitchFamily="18" charset="0"/>
                <a:cs typeface="Times New Roman" pitchFamily="18" charset="0"/>
              </a:rPr>
              <a:t>Lao động là một hoạt động của con người </a:t>
            </a:r>
            <a:r>
              <a:rPr lang="en-US" sz="3600" b="1" dirty="0" err="1">
                <a:solidFill>
                  <a:srgbClr val="0070C0"/>
                </a:solidFill>
                <a:latin typeface="Times New Roman" pitchFamily="18" charset="0"/>
                <a:ea typeface="Times New Roman" panose="02020603050405020304" pitchFamily="18" charset="0"/>
                <a:cs typeface="Times New Roman" pitchFamily="18" charset="0"/>
              </a:rPr>
              <a:t>để</a:t>
            </a:r>
            <a:r>
              <a:rPr lang="en-US" sz="3600" b="1" dirty="0">
                <a:solidFill>
                  <a:srgbClr val="0070C0"/>
                </a:solidFill>
                <a:latin typeface="Times New Roman" pitchFamily="18" charset="0"/>
                <a:ea typeface="Times New Roman" panose="02020603050405020304" pitchFamily="18" charset="0"/>
                <a:cs typeface="Times New Roman" pitchFamily="18" charset="0"/>
              </a:rPr>
              <a:t> </a:t>
            </a:r>
            <a:r>
              <a:rPr lang="en-US" sz="3600" b="1" dirty="0" err="1">
                <a:solidFill>
                  <a:srgbClr val="0070C0"/>
                </a:solidFill>
                <a:latin typeface="Times New Roman" pitchFamily="18" charset="0"/>
                <a:ea typeface="Times New Roman" panose="02020603050405020304" pitchFamily="18" charset="0"/>
                <a:cs typeface="Times New Roman" pitchFamily="18" charset="0"/>
              </a:rPr>
              <a:t>tạo</a:t>
            </a:r>
            <a:r>
              <a:rPr lang="en-US" sz="3600" b="1" dirty="0">
                <a:solidFill>
                  <a:srgbClr val="0070C0"/>
                </a:solidFill>
                <a:latin typeface="Times New Roman" pitchFamily="18" charset="0"/>
                <a:ea typeface="Times New Roman" panose="02020603050405020304" pitchFamily="18" charset="0"/>
                <a:cs typeface="Times New Roman" pitchFamily="18" charset="0"/>
              </a:rPr>
              <a:t> </a:t>
            </a:r>
            <a:r>
              <a:rPr lang="en-US" sz="3600" b="1" dirty="0" err="1">
                <a:solidFill>
                  <a:srgbClr val="0070C0"/>
                </a:solidFill>
                <a:latin typeface="Times New Roman" pitchFamily="18" charset="0"/>
                <a:ea typeface="Times New Roman" panose="02020603050405020304" pitchFamily="18" charset="0"/>
                <a:cs typeface="Times New Roman" pitchFamily="18" charset="0"/>
              </a:rPr>
              <a:t>ra</a:t>
            </a:r>
            <a:r>
              <a:rPr lang="en-US" sz="3600" b="1" dirty="0">
                <a:solidFill>
                  <a:srgbClr val="0070C0"/>
                </a:solidFill>
                <a:latin typeface="Times New Roman" pitchFamily="18" charset="0"/>
                <a:ea typeface="Times New Roman" panose="02020603050405020304" pitchFamily="18" charset="0"/>
                <a:cs typeface="Times New Roman" pitchFamily="18" charset="0"/>
              </a:rPr>
              <a:t> </a:t>
            </a:r>
            <a:r>
              <a:rPr lang="vi-VN" sz="3600" b="1" dirty="0">
                <a:solidFill>
                  <a:srgbClr val="0070C0"/>
                </a:solidFill>
                <a:latin typeface="Times New Roman" pitchFamily="18" charset="0"/>
                <a:ea typeface="Times New Roman" panose="02020603050405020304" pitchFamily="18" charset="0"/>
                <a:cs typeface="Times New Roman" pitchFamily="18" charset="0"/>
              </a:rPr>
              <a:t>những sản phẩm có giá trị sử </a:t>
            </a:r>
            <a:r>
              <a:rPr lang="vi-VN" sz="3600" b="1" dirty="0" smtClean="0">
                <a:solidFill>
                  <a:srgbClr val="0070C0"/>
                </a:solidFill>
                <a:latin typeface="Times New Roman" pitchFamily="18" charset="0"/>
                <a:ea typeface="Times New Roman" panose="02020603050405020304" pitchFamily="18" charset="0"/>
                <a:cs typeface="Times New Roman" pitchFamily="18" charset="0"/>
              </a:rPr>
              <a:t>dụng</a:t>
            </a:r>
            <a:r>
              <a:rPr lang="en-US" sz="3600" b="1" dirty="0" smtClean="0">
                <a:solidFill>
                  <a:srgbClr val="0070C0"/>
                </a:solidFill>
                <a:latin typeface="Times New Roman" pitchFamily="18" charset="0"/>
                <a:ea typeface="Times New Roman" panose="02020603050405020304" pitchFamily="18" charset="0"/>
                <a:cs typeface="Times New Roman" pitchFamily="18" charset="0"/>
              </a:rPr>
              <a:t>.</a:t>
            </a:r>
            <a:endParaRPr kumimoji="0" lang="en-US"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1026" name="Picture 2" descr="Các nguyên tắc giải quyết tranh chấp lao động - FBLAW">
            <a:extLst>
              <a:ext uri="{FF2B5EF4-FFF2-40B4-BE49-F238E27FC236}">
                <a16:creationId xmlns:a16="http://schemas.microsoft.com/office/drawing/2014/main" xmlns=""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167" y="3576637"/>
            <a:ext cx="4364831" cy="298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110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410</Words>
  <Application>Microsoft Office PowerPoint</Application>
  <PresentationFormat>On-screen Show (4:3)</PresentationFormat>
  <Paragraphs>30</Paragraphs>
  <Slides>19</Slides>
  <Notes>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15</cp:revision>
  <dcterms:created xsi:type="dcterms:W3CDTF">2023-01-15T22:36:16Z</dcterms:created>
  <dcterms:modified xsi:type="dcterms:W3CDTF">2023-01-15T22:52:20Z</dcterms:modified>
</cp:coreProperties>
</file>