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x-wav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301" r:id="rId2"/>
    <p:sldId id="336" r:id="rId3"/>
    <p:sldId id="334" r:id="rId4"/>
    <p:sldId id="282" r:id="rId5"/>
    <p:sldId id="302" r:id="rId6"/>
    <p:sldId id="337" r:id="rId7"/>
    <p:sldId id="338" r:id="rId8"/>
    <p:sldId id="339" r:id="rId9"/>
    <p:sldId id="303" r:id="rId10"/>
    <p:sldId id="342" r:id="rId11"/>
    <p:sldId id="340" r:id="rId12"/>
    <p:sldId id="304" r:id="rId13"/>
    <p:sldId id="317" r:id="rId14"/>
    <p:sldId id="332" r:id="rId15"/>
  </p:sldIdLst>
  <p:sldSz cx="12192000" cy="6858000"/>
  <p:notesSz cx="6858000" cy="9144000"/>
  <p:custDataLst>
    <p:tags r:id="rId17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2438C"/>
    <a:srgbClr val="FF3300"/>
    <a:srgbClr val="07443C"/>
    <a:srgbClr val="E5FFE5"/>
    <a:srgbClr val="D9FFD9"/>
    <a:srgbClr val="FF6600"/>
    <a:srgbClr val="CA520A"/>
    <a:srgbClr val="3086B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653" autoAdjust="0"/>
    <p:restoredTop sz="94660"/>
  </p:normalViewPr>
  <p:slideViewPr>
    <p:cSldViewPr snapToGrid="0">
      <p:cViewPr varScale="1">
        <p:scale>
          <a:sx n="70" d="100"/>
          <a:sy n="70" d="100"/>
        </p:scale>
        <p:origin x="8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55" d="100"/>
        <a:sy n="55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9838AB-85A9-440F-BF0F-A3A1EC1DA239}" type="datetimeFigureOut">
              <a:rPr lang="zh-CN" altLang="en-US" smtClean="0"/>
              <a:t>2021/12/23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5E78E2-18C1-4EEB-BA27-78770F185C3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67528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5E78E2-18C1-4EEB-BA27-78770F185C31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435014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Với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phần</a:t>
            </a:r>
            <a:r>
              <a:rPr lang="en-US" baseline="0" dirty="0" smtClean="0"/>
              <a:t> KĐ </a:t>
            </a:r>
            <a:r>
              <a:rPr lang="en-US" baseline="0" dirty="0" err="1" smtClean="0"/>
              <a:t>này</a:t>
            </a:r>
            <a:r>
              <a:rPr lang="en-US" baseline="0" dirty="0" smtClean="0"/>
              <a:t> </a:t>
            </a:r>
            <a:r>
              <a:rPr lang="en-US" dirty="0" smtClean="0"/>
              <a:t>GV </a:t>
            </a:r>
            <a:r>
              <a:rPr lang="en-US" dirty="0" err="1" smtClean="0"/>
              <a:t>có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thể</a:t>
            </a:r>
            <a:r>
              <a:rPr lang="en-US" baseline="0" dirty="0" smtClean="0"/>
              <a:t> </a:t>
            </a:r>
            <a:r>
              <a:rPr lang="en-US" dirty="0" err="1" smtClean="0"/>
              <a:t>tạo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bài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tập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trên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phần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mềm</a:t>
            </a:r>
            <a:r>
              <a:rPr lang="en-US" baseline="0" dirty="0" smtClean="0"/>
              <a:t> </a:t>
            </a:r>
            <a:r>
              <a:rPr lang="en-US" baseline="0" dirty="0" err="1" smtClean="0"/>
              <a:t>Quizziz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dưới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dạng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câu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trả</a:t>
            </a:r>
            <a:r>
              <a:rPr lang="en-US" baseline="0" dirty="0" smtClean="0"/>
              <a:t> </a:t>
            </a:r>
            <a:r>
              <a:rPr lang="en-US" baseline="0" dirty="0" err="1" smtClean="0"/>
              <a:t>lời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ngắn</a:t>
            </a:r>
            <a:r>
              <a:rPr lang="en-US" baseline="0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5E78E2-18C1-4EEB-BA27-78770F185C31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638560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5E78E2-18C1-4EEB-BA27-78770F185C31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0762942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CFA826-E658-4CB5-A9AD-3C9DEA137DE0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9359016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5E78E2-18C1-4EEB-BA27-78770F185C31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4350149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5E78E2-18C1-4EEB-BA27-78770F185C31}" type="slidenum">
              <a:rPr lang="zh-CN" altLang="en-US" smtClean="0"/>
              <a:t>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4350149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5E78E2-18C1-4EEB-BA27-78770F185C31}" type="slidenum">
              <a:rPr lang="zh-CN" altLang="en-US" smtClean="0"/>
              <a:t>12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4350149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CFA826-E658-4CB5-A9AD-3C9DEA137DE0}" type="slidenum">
              <a:rPr lang="zh-CN" altLang="en-US" smtClean="0"/>
              <a:t>13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5432714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5E78E2-18C1-4EEB-BA27-78770F185C31}" type="slidenum">
              <a:rPr lang="zh-CN" altLang="en-US" smtClean="0"/>
              <a:t>14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390858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137458" y="265370"/>
            <a:ext cx="10515600" cy="632402"/>
          </a:xfrm>
        </p:spPr>
        <p:txBody>
          <a:bodyPr>
            <a:normAutofit/>
          </a:bodyPr>
          <a:lstStyle>
            <a:lvl1pPr>
              <a:defRPr sz="3200" b="1">
                <a:solidFill>
                  <a:schemeClr val="tx2"/>
                </a:solidFill>
              </a:defRPr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2021/12/23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644060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>
        <p:random/>
      </p:transition>
    </mc:Choice>
    <mc:Fallback xmlns="">
      <p:transition spd="slow" advClick="0">
        <p:random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bg>
      <p:bgPr>
        <a:blipFill dpi="0" rotWithShape="1">
          <a:blip r:embed="rId2"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2021/12/23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65230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>
        <p:random/>
      </p:transition>
    </mc:Choice>
    <mc:Fallback xmlns="">
      <p:transition spd="slow" advClick="0">
        <p:random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0C721-00F0-49A5-8986-DFDB39C600B4}" type="datetimeFigureOut">
              <a:rPr lang="zh-CN" altLang="en-US" smtClean="0"/>
              <a:t>2021/12/23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8E5C5-05D3-4171-9F3F-37013136371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873601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>
        <p:random/>
      </p:transition>
    </mc:Choice>
    <mc:Fallback xmlns="">
      <p:transition spd="slow" advClick="0">
        <p:random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目录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227819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>
        <p:random/>
      </p:transition>
    </mc:Choice>
    <mc:Fallback xmlns="">
      <p:transition spd="slow" advClick="0">
        <p:random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6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  <a:t>2021/12/23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030940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7" r:id="rId3"/>
    <p:sldLayoutId id="2147483658" r:id="rId4"/>
  </p:sldLayoutIdLst>
  <mc:AlternateContent xmlns:mc="http://schemas.openxmlformats.org/markup-compatibility/2006" xmlns:p14="http://schemas.microsoft.com/office/powerpoint/2010/main">
    <mc:Choice Requires="p14">
      <p:transition spd="slow" p14:dur="2000" advClick="0">
        <p:random/>
      </p:transition>
    </mc:Choice>
    <mc:Fallback xmlns="">
      <p:transition spd="slow" advClick="0">
        <p:random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3.xml"/><Relationship Id="rId1" Type="http://schemas.openxmlformats.org/officeDocument/2006/relationships/audio" Target="../media/audio1.wav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11"/>
          <p:cNvSpPr txBox="1"/>
          <p:nvPr/>
        </p:nvSpPr>
        <p:spPr bwMode="auto">
          <a:xfrm>
            <a:off x="5328576" y="4118564"/>
            <a:ext cx="1533488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zh-CN"/>
            </a:defPPr>
            <a:lvl1pPr algn="ctr">
              <a:spcBef>
                <a:spcPct val="20000"/>
              </a:spcBef>
              <a:buFont typeface="Arial" panose="020B0604020202020204" pitchFamily="34" charset="0"/>
              <a:buNone/>
              <a:defRPr sz="6000">
                <a:solidFill>
                  <a:schemeClr val="bg2"/>
                </a:solidFill>
                <a:latin typeface="华文琥珀" panose="02010800040101010101" pitchFamily="2" charset="-122"/>
                <a:ea typeface="华文琥珀" panose="02010800040101010101" pitchFamily="2" charset="-122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zh-CN" sz="80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01</a:t>
            </a:r>
            <a:endParaRPr lang="zh-CN" altLang="en-US" sz="80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7" name="组合 2">
            <a:extLst>
              <a:ext uri="{FF2B5EF4-FFF2-40B4-BE49-F238E27FC236}">
                <a16:creationId xmlns:a16="http://schemas.microsoft.com/office/drawing/2014/main" xmlns="" id="{C4B323E5-48D9-4AF0-A1F0-830C0CF0BFB9}"/>
              </a:ext>
            </a:extLst>
          </p:cNvPr>
          <p:cNvGrpSpPr/>
          <p:nvPr/>
        </p:nvGrpSpPr>
        <p:grpSpPr>
          <a:xfrm>
            <a:off x="2382777" y="2137445"/>
            <a:ext cx="7585945" cy="1023870"/>
            <a:chOff x="2538591" y="1678450"/>
            <a:chExt cx="3945223" cy="1023870"/>
          </a:xfrm>
        </p:grpSpPr>
        <p:sp>
          <p:nvSpPr>
            <p:cNvPr id="8" name="文本框 3">
              <a:extLst>
                <a:ext uri="{FF2B5EF4-FFF2-40B4-BE49-F238E27FC236}">
                  <a16:creationId xmlns:a16="http://schemas.microsoft.com/office/drawing/2014/main" xmlns="" id="{09460B6B-2E9E-435E-A6C7-27E9AD9B25C6}"/>
                </a:ext>
              </a:extLst>
            </p:cNvPr>
            <p:cNvSpPr txBox="1"/>
            <p:nvPr/>
          </p:nvSpPr>
          <p:spPr>
            <a:xfrm>
              <a:off x="2538591" y="1678450"/>
              <a:ext cx="3945223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6000" b="1">
                  <a:ln w="85725">
                    <a:solidFill>
                      <a:srgbClr val="FDFDFD"/>
                    </a:solidFill>
                  </a:ln>
                  <a:solidFill>
                    <a:schemeClr val="bg1"/>
                  </a:solidFill>
                  <a:effectLst>
                    <a:outerShdw blurRad="63500" sx="102000" sy="102000" algn="ctr" rotWithShape="0">
                      <a:prstClr val="black">
                        <a:alpha val="40000"/>
                      </a:prstClr>
                    </a:outerShdw>
                  </a:effectLst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  <a:sym typeface="+mn-lt"/>
                </a:rPr>
                <a:t>KHỞI ĐỘNG</a:t>
              </a:r>
              <a:endParaRPr lang="zh-CN" altLang="en-US" sz="6000" b="1" dirty="0">
                <a:ln w="85725">
                  <a:solidFill>
                    <a:srgbClr val="FDFDFD"/>
                  </a:solidFill>
                </a:ln>
                <a:solidFill>
                  <a:schemeClr val="bg1"/>
                </a:solidFill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+mn-lt"/>
              </a:endParaRPr>
            </a:p>
          </p:txBody>
        </p:sp>
        <p:sp>
          <p:nvSpPr>
            <p:cNvPr id="9" name="文本框 42">
              <a:extLst>
                <a:ext uri="{FF2B5EF4-FFF2-40B4-BE49-F238E27FC236}">
                  <a16:creationId xmlns:a16="http://schemas.microsoft.com/office/drawing/2014/main" xmlns="" id="{BF3B8795-B81B-4FBE-95AC-1E8BAA69ED62}"/>
                </a:ext>
              </a:extLst>
            </p:cNvPr>
            <p:cNvSpPr txBox="1"/>
            <p:nvPr/>
          </p:nvSpPr>
          <p:spPr>
            <a:xfrm>
              <a:off x="2538591" y="1686657"/>
              <a:ext cx="3945223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6000" b="1" dirty="0">
                  <a:solidFill>
                    <a:srgbClr val="07443C"/>
                  </a:solidFill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  <a:sym typeface="+mn-lt"/>
                </a:rPr>
                <a:t>KHỞI ĐỘNG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9066567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>
        <p:random/>
      </p:transition>
    </mc:Choice>
    <mc:Fallback xmlns="">
      <p:transition spd="slow" advClick="0"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1079108" y="0"/>
            <a:ext cx="10592937" cy="16312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>
                <a:latin typeface="Times New Roman" panose="02020603050405020304" pitchFamily="18" charset="0"/>
              </a:rPr>
              <a:t>	</a:t>
            </a:r>
            <a:r>
              <a:rPr lang="en-US" sz="2800" b="1" dirty="0" err="1" smtClean="0">
                <a:solidFill>
                  <a:srgbClr val="02438C"/>
                </a:solidFill>
                <a:latin typeface="Times New Roman" panose="02020603050405020304" pitchFamily="18" charset="0"/>
              </a:rPr>
              <a:t>Bài</a:t>
            </a:r>
            <a:r>
              <a:rPr lang="en-US" sz="2800" b="1" dirty="0" smtClean="0">
                <a:solidFill>
                  <a:srgbClr val="02438C"/>
                </a:solidFill>
                <a:latin typeface="Times New Roman" panose="02020603050405020304" pitchFamily="18" charset="0"/>
              </a:rPr>
              <a:t> 1: </a:t>
            </a:r>
            <a:r>
              <a:rPr lang="en-US" sz="2800" b="1" dirty="0" err="1">
                <a:solidFill>
                  <a:srgbClr val="02438C"/>
                </a:solidFill>
                <a:latin typeface="Times New Roman" panose="02020603050405020304" pitchFamily="18" charset="0"/>
              </a:rPr>
              <a:t>Trong</a:t>
            </a:r>
            <a:r>
              <a:rPr lang="en-US" sz="2800" b="1" dirty="0">
                <a:solidFill>
                  <a:srgbClr val="02438C"/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2438C"/>
                </a:solidFill>
                <a:latin typeface="Times New Roman" panose="02020603050405020304" pitchFamily="18" charset="0"/>
              </a:rPr>
              <a:t>bảng</a:t>
            </a:r>
            <a:r>
              <a:rPr lang="en-US" sz="2800" b="1" dirty="0">
                <a:solidFill>
                  <a:srgbClr val="02438C"/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2438C"/>
                </a:solidFill>
                <a:latin typeface="Times New Roman" panose="02020603050405020304" pitchFamily="18" charset="0"/>
              </a:rPr>
              <a:t>sau</a:t>
            </a:r>
            <a:r>
              <a:rPr lang="en-US" sz="2800" b="1" dirty="0">
                <a:solidFill>
                  <a:srgbClr val="02438C"/>
                </a:solidFill>
                <a:latin typeface="Times New Roman" panose="02020603050405020304" pitchFamily="18" charset="0"/>
              </a:rPr>
              <a:t>, </a:t>
            </a:r>
            <a:r>
              <a:rPr lang="en-US" sz="2800" b="1" dirty="0" err="1">
                <a:solidFill>
                  <a:srgbClr val="02438C"/>
                </a:solidFill>
                <a:latin typeface="Times New Roman" panose="02020603050405020304" pitchFamily="18" charset="0"/>
              </a:rPr>
              <a:t>cột</a:t>
            </a:r>
            <a:r>
              <a:rPr lang="en-US" sz="2800" b="1" dirty="0">
                <a:solidFill>
                  <a:srgbClr val="02438C"/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2438C"/>
                </a:solidFill>
                <a:latin typeface="Times New Roman" panose="02020603050405020304" pitchFamily="18" charset="0"/>
              </a:rPr>
              <a:t>cuối</a:t>
            </a:r>
            <a:r>
              <a:rPr lang="en-US" sz="2800" b="1" dirty="0">
                <a:solidFill>
                  <a:srgbClr val="02438C"/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2438C"/>
                </a:solidFill>
                <a:latin typeface="Times New Roman" panose="02020603050405020304" pitchFamily="18" charset="0"/>
              </a:rPr>
              <a:t>cùng</a:t>
            </a:r>
            <a:r>
              <a:rPr lang="en-US" sz="2800" b="1" dirty="0">
                <a:solidFill>
                  <a:srgbClr val="02438C"/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2438C"/>
                </a:solidFill>
                <a:latin typeface="Times New Roman" panose="02020603050405020304" pitchFamily="18" charset="0"/>
              </a:rPr>
              <a:t>ghi</a:t>
            </a:r>
            <a:r>
              <a:rPr lang="en-US" sz="2800" b="1" dirty="0">
                <a:solidFill>
                  <a:srgbClr val="02438C"/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2438C"/>
                </a:solidFill>
                <a:latin typeface="Times New Roman" panose="02020603050405020304" pitchFamily="18" charset="0"/>
              </a:rPr>
              <a:t>tỉ</a:t>
            </a:r>
            <a:r>
              <a:rPr lang="en-US" sz="2800" b="1" dirty="0">
                <a:solidFill>
                  <a:srgbClr val="02438C"/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2438C"/>
                </a:solidFill>
                <a:latin typeface="Times New Roman" panose="02020603050405020304" pitchFamily="18" charset="0"/>
              </a:rPr>
              <a:t>số</a:t>
            </a:r>
            <a:r>
              <a:rPr lang="en-US" sz="2800" b="1" dirty="0">
                <a:solidFill>
                  <a:srgbClr val="02438C"/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2438C"/>
                </a:solidFill>
                <a:latin typeface="Times New Roman" panose="02020603050405020304" pitchFamily="18" charset="0"/>
              </a:rPr>
              <a:t>phần</a:t>
            </a:r>
            <a:r>
              <a:rPr lang="en-US" sz="2800" b="1" dirty="0">
                <a:solidFill>
                  <a:srgbClr val="02438C"/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2438C"/>
                </a:solidFill>
                <a:latin typeface="Times New Roman" panose="02020603050405020304" pitchFamily="18" charset="0"/>
              </a:rPr>
              <a:t>trăm</a:t>
            </a:r>
            <a:r>
              <a:rPr lang="en-US" sz="2800" b="1" dirty="0">
                <a:solidFill>
                  <a:srgbClr val="02438C"/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2438C"/>
                </a:solidFill>
                <a:latin typeface="Times New Roman" panose="02020603050405020304" pitchFamily="18" charset="0"/>
              </a:rPr>
              <a:t>của</a:t>
            </a:r>
            <a:r>
              <a:rPr lang="en-US" sz="2800" b="1" dirty="0">
                <a:solidFill>
                  <a:srgbClr val="02438C"/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2438C"/>
                </a:solidFill>
                <a:latin typeface="Times New Roman" panose="02020603050405020304" pitchFamily="18" charset="0"/>
              </a:rPr>
              <a:t>học</a:t>
            </a:r>
            <a:r>
              <a:rPr lang="en-US" sz="2800" b="1" dirty="0">
                <a:solidFill>
                  <a:srgbClr val="02438C"/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2438C"/>
                </a:solidFill>
                <a:latin typeface="Times New Roman" panose="02020603050405020304" pitchFamily="18" charset="0"/>
              </a:rPr>
              <a:t>sinh</a:t>
            </a:r>
            <a:r>
              <a:rPr lang="en-US" sz="2800" b="1" dirty="0">
                <a:solidFill>
                  <a:srgbClr val="02438C"/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2438C"/>
                </a:solidFill>
                <a:latin typeface="Times New Roman" panose="02020603050405020304" pitchFamily="18" charset="0"/>
              </a:rPr>
              <a:t>nữ</a:t>
            </a:r>
            <a:r>
              <a:rPr lang="en-US" sz="2800" b="1" dirty="0">
                <a:solidFill>
                  <a:srgbClr val="02438C"/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2438C"/>
                </a:solidFill>
                <a:latin typeface="Times New Roman" panose="02020603050405020304" pitchFamily="18" charset="0"/>
              </a:rPr>
              <a:t>và</a:t>
            </a:r>
            <a:r>
              <a:rPr lang="en-US" sz="2800" b="1" dirty="0">
                <a:solidFill>
                  <a:srgbClr val="02438C"/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2438C"/>
                </a:solidFill>
                <a:latin typeface="Times New Roman" panose="02020603050405020304" pitchFamily="18" charset="0"/>
              </a:rPr>
              <a:t>tổng</a:t>
            </a:r>
            <a:r>
              <a:rPr lang="en-US" sz="2800" b="1" dirty="0">
                <a:solidFill>
                  <a:srgbClr val="02438C"/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2438C"/>
                </a:solidFill>
                <a:latin typeface="Times New Roman" panose="02020603050405020304" pitchFamily="18" charset="0"/>
              </a:rPr>
              <a:t>số</a:t>
            </a:r>
            <a:r>
              <a:rPr lang="en-US" sz="2800" b="1" dirty="0">
                <a:solidFill>
                  <a:srgbClr val="02438C"/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2438C"/>
                </a:solidFill>
                <a:latin typeface="Times New Roman" panose="02020603050405020304" pitchFamily="18" charset="0"/>
              </a:rPr>
              <a:t>học</a:t>
            </a:r>
            <a:r>
              <a:rPr lang="en-US" sz="2800" b="1" dirty="0">
                <a:solidFill>
                  <a:srgbClr val="02438C"/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2438C"/>
                </a:solidFill>
                <a:latin typeface="Times New Roman" panose="02020603050405020304" pitchFamily="18" charset="0"/>
              </a:rPr>
              <a:t>sinh</a:t>
            </a:r>
            <a:r>
              <a:rPr lang="en-US" sz="2800" b="1" dirty="0">
                <a:solidFill>
                  <a:srgbClr val="02438C"/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2438C"/>
                </a:solidFill>
                <a:latin typeface="Times New Roman" panose="02020603050405020304" pitchFamily="18" charset="0"/>
              </a:rPr>
              <a:t>của</a:t>
            </a:r>
            <a:r>
              <a:rPr lang="en-US" sz="2800" b="1" dirty="0">
                <a:solidFill>
                  <a:srgbClr val="02438C"/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2438C"/>
                </a:solidFill>
                <a:latin typeface="Times New Roman" panose="02020603050405020304" pitchFamily="18" charset="0"/>
              </a:rPr>
              <a:t>một</a:t>
            </a:r>
            <a:r>
              <a:rPr lang="en-US" sz="2800" b="1" dirty="0">
                <a:solidFill>
                  <a:srgbClr val="02438C"/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2438C"/>
                </a:solidFill>
                <a:latin typeface="Times New Roman" panose="02020603050405020304" pitchFamily="18" charset="0"/>
              </a:rPr>
              <a:t>trường</a:t>
            </a:r>
            <a:r>
              <a:rPr lang="en-US" sz="2800" b="1" dirty="0">
                <a:solidFill>
                  <a:srgbClr val="02438C"/>
                </a:solidFill>
                <a:latin typeface="Times New Roman" panose="02020603050405020304" pitchFamily="18" charset="0"/>
              </a:rPr>
              <a:t>. </a:t>
            </a:r>
            <a:r>
              <a:rPr lang="en-US" sz="2800" b="1" dirty="0" err="1">
                <a:solidFill>
                  <a:srgbClr val="02438C"/>
                </a:solidFill>
                <a:latin typeface="Times New Roman" panose="02020603050405020304" pitchFamily="18" charset="0"/>
              </a:rPr>
              <a:t>Hãy</a:t>
            </a:r>
            <a:r>
              <a:rPr lang="en-US" sz="2800" b="1" dirty="0">
                <a:solidFill>
                  <a:srgbClr val="02438C"/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2438C"/>
                </a:solidFill>
                <a:latin typeface="Times New Roman" panose="02020603050405020304" pitchFamily="18" charset="0"/>
              </a:rPr>
              <a:t>dùng</a:t>
            </a:r>
            <a:r>
              <a:rPr lang="en-US" sz="2800" b="1" dirty="0">
                <a:solidFill>
                  <a:srgbClr val="02438C"/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2438C"/>
                </a:solidFill>
                <a:latin typeface="Times New Roman" panose="02020603050405020304" pitchFamily="18" charset="0"/>
              </a:rPr>
              <a:t>máy</a:t>
            </a:r>
            <a:r>
              <a:rPr lang="en-US" sz="2800" b="1" dirty="0">
                <a:solidFill>
                  <a:srgbClr val="02438C"/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2438C"/>
                </a:solidFill>
                <a:latin typeface="Times New Roman" panose="02020603050405020304" pitchFamily="18" charset="0"/>
              </a:rPr>
              <a:t>tính</a:t>
            </a:r>
            <a:r>
              <a:rPr lang="en-US" sz="2800" b="1" dirty="0">
                <a:solidFill>
                  <a:srgbClr val="02438C"/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2438C"/>
                </a:solidFill>
                <a:latin typeface="Times New Roman" panose="02020603050405020304" pitchFamily="18" charset="0"/>
              </a:rPr>
              <a:t>bỏ</a:t>
            </a:r>
            <a:r>
              <a:rPr lang="en-US" sz="2800" b="1" dirty="0">
                <a:solidFill>
                  <a:srgbClr val="02438C"/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2438C"/>
                </a:solidFill>
                <a:latin typeface="Times New Roman" panose="02020603050405020304" pitchFamily="18" charset="0"/>
              </a:rPr>
              <a:t>túi</a:t>
            </a:r>
            <a:r>
              <a:rPr lang="en-US" sz="2800" b="1" dirty="0">
                <a:solidFill>
                  <a:srgbClr val="02438C"/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2438C"/>
                </a:solidFill>
                <a:latin typeface="Times New Roman" panose="02020603050405020304" pitchFamily="18" charset="0"/>
              </a:rPr>
              <a:t>để</a:t>
            </a:r>
            <a:r>
              <a:rPr lang="en-US" sz="2800" b="1" dirty="0">
                <a:solidFill>
                  <a:srgbClr val="02438C"/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2438C"/>
                </a:solidFill>
                <a:latin typeface="Times New Roman" panose="02020603050405020304" pitchFamily="18" charset="0"/>
              </a:rPr>
              <a:t>tính</a:t>
            </a:r>
            <a:r>
              <a:rPr lang="en-US" sz="2800" b="1" dirty="0">
                <a:solidFill>
                  <a:srgbClr val="02438C"/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2438C"/>
                </a:solidFill>
                <a:latin typeface="Times New Roman" panose="02020603050405020304" pitchFamily="18" charset="0"/>
              </a:rPr>
              <a:t>và</a:t>
            </a:r>
            <a:r>
              <a:rPr lang="en-US" sz="2800" b="1" dirty="0">
                <a:solidFill>
                  <a:srgbClr val="02438C"/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2438C"/>
                </a:solidFill>
                <a:latin typeface="Times New Roman" panose="02020603050405020304" pitchFamily="18" charset="0"/>
              </a:rPr>
              <a:t>viết</a:t>
            </a:r>
            <a:r>
              <a:rPr lang="en-US" sz="2800" b="1" dirty="0">
                <a:solidFill>
                  <a:srgbClr val="02438C"/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2438C"/>
                </a:solidFill>
                <a:latin typeface="Times New Roman" panose="02020603050405020304" pitchFamily="18" charset="0"/>
              </a:rPr>
              <a:t>kết</a:t>
            </a:r>
            <a:r>
              <a:rPr lang="en-US" sz="2800" b="1" dirty="0">
                <a:solidFill>
                  <a:srgbClr val="02438C"/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2438C"/>
                </a:solidFill>
                <a:latin typeface="Times New Roman" panose="02020603050405020304" pitchFamily="18" charset="0"/>
              </a:rPr>
              <a:t>quả</a:t>
            </a:r>
            <a:r>
              <a:rPr lang="en-US" sz="2800" b="1" dirty="0">
                <a:solidFill>
                  <a:srgbClr val="02438C"/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2438C"/>
                </a:solidFill>
                <a:latin typeface="Times New Roman" panose="02020603050405020304" pitchFamily="18" charset="0"/>
              </a:rPr>
              <a:t>vào</a:t>
            </a:r>
            <a:r>
              <a:rPr lang="en-US" sz="2800" b="1" dirty="0">
                <a:solidFill>
                  <a:srgbClr val="02438C"/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2438C"/>
                </a:solidFill>
                <a:latin typeface="Times New Roman" panose="02020603050405020304" pitchFamily="18" charset="0"/>
              </a:rPr>
              <a:t>cột</a:t>
            </a:r>
            <a:r>
              <a:rPr lang="en-US" sz="2800" b="1" dirty="0">
                <a:solidFill>
                  <a:srgbClr val="02438C"/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2438C"/>
                </a:solidFill>
                <a:latin typeface="Times New Roman" panose="02020603050405020304" pitchFamily="18" charset="0"/>
              </a:rPr>
              <a:t>đó</a:t>
            </a:r>
            <a:r>
              <a:rPr lang="en-US" sz="2800" b="1" dirty="0">
                <a:solidFill>
                  <a:srgbClr val="02438C"/>
                </a:solidFill>
                <a:latin typeface="Times New Roman" panose="02020603050405020304" pitchFamily="18" charset="0"/>
              </a:rPr>
              <a:t>.</a:t>
            </a:r>
          </a:p>
        </p:txBody>
      </p:sp>
      <p:graphicFrame>
        <p:nvGraphicFramePr>
          <p:cNvPr id="11" name="Group 5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274105"/>
              </p:ext>
            </p:extLst>
          </p:nvPr>
        </p:nvGraphicFramePr>
        <p:xfrm>
          <a:off x="600503" y="1758357"/>
          <a:ext cx="10890912" cy="4560476"/>
        </p:xfrm>
        <a:graphic>
          <a:graphicData uri="http://schemas.openxmlformats.org/drawingml/2006/table">
            <a:tbl>
              <a:tblPr/>
              <a:tblGrid>
                <a:gridCol w="2722728"/>
                <a:gridCol w="2722728"/>
                <a:gridCol w="2722728"/>
                <a:gridCol w="2722728"/>
              </a:tblGrid>
              <a:tr h="148159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Trường</a:t>
                      </a:r>
                      <a:endParaRPr kumimoji="0" lang="en-US" sz="3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Số</a:t>
                      </a:r>
                      <a:r>
                        <a:rPr kumimoji="0" lang="en-US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học</a:t>
                      </a:r>
                      <a:r>
                        <a:rPr kumimoji="0" lang="en-US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kumimoji="0" lang="en-US" sz="3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sinh</a:t>
                      </a:r>
                      <a:endParaRPr kumimoji="0" lang="en-US" sz="3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Số</a:t>
                      </a:r>
                      <a:r>
                        <a:rPr kumimoji="0" lang="en-US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học</a:t>
                      </a:r>
                      <a:r>
                        <a:rPr kumimoji="0" lang="en-US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kumimoji="0" lang="en-US" sz="3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sinh</a:t>
                      </a:r>
                      <a:r>
                        <a:rPr kumimoji="0" lang="en-US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nữ</a:t>
                      </a:r>
                      <a:endParaRPr kumimoji="0" lang="en-US" sz="3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Tỉ</a:t>
                      </a:r>
                      <a:r>
                        <a:rPr kumimoji="0" lang="en-US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kumimoji="0" lang="en-US" sz="3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số</a:t>
                      </a:r>
                      <a:r>
                        <a:rPr kumimoji="0" lang="en-US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% </a:t>
                      </a:r>
                      <a:r>
                        <a:rPr kumimoji="0" lang="en-US" sz="3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của</a:t>
                      </a:r>
                      <a:r>
                        <a:rPr kumimoji="0" lang="en-US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HS </a:t>
                      </a:r>
                      <a:r>
                        <a:rPr kumimoji="0" lang="en-US" sz="3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nữ</a:t>
                      </a:r>
                      <a:r>
                        <a:rPr kumimoji="0" lang="en-US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kumimoji="0" lang="en-US" sz="3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và</a:t>
                      </a:r>
                      <a:r>
                        <a:rPr kumimoji="0" lang="en-US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kumimoji="0" lang="en-US" sz="3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tổng</a:t>
                      </a:r>
                      <a:r>
                        <a:rPr kumimoji="0" lang="en-US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kumimoji="0" lang="en-US" sz="3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số</a:t>
                      </a:r>
                      <a:r>
                        <a:rPr kumimoji="0" lang="en-US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HS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70326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An </a:t>
                      </a:r>
                      <a:r>
                        <a:rPr kumimoji="0" lang="en-US" sz="3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Hà</a:t>
                      </a:r>
                      <a:endParaRPr kumimoji="0" lang="en-US" sz="3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612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311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70220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An </a:t>
                      </a:r>
                      <a:r>
                        <a:rPr kumimoji="0" lang="en-US" sz="3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Hải</a:t>
                      </a:r>
                      <a:endParaRPr kumimoji="0" lang="en-US" sz="3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578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294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70326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An </a:t>
                      </a:r>
                      <a:r>
                        <a:rPr kumimoji="0" lang="en-US" sz="3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Dương</a:t>
                      </a:r>
                      <a:endParaRPr kumimoji="0" lang="en-US" sz="3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714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356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70220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An </a:t>
                      </a:r>
                      <a:r>
                        <a:rPr kumimoji="0" lang="en-US" sz="3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Sơn</a:t>
                      </a:r>
                      <a:endParaRPr kumimoji="0" lang="en-US" sz="3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807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400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sp>
        <p:nvSpPr>
          <p:cNvPr id="12" name="Text Box 47"/>
          <p:cNvSpPr txBox="1">
            <a:spLocks noChangeArrowheads="1"/>
          </p:cNvSpPr>
          <p:nvPr/>
        </p:nvSpPr>
        <p:spPr bwMode="auto">
          <a:xfrm>
            <a:off x="9293084" y="3467393"/>
            <a:ext cx="2378963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50,81%</a:t>
            </a:r>
            <a:endParaRPr lang="en-US" sz="4000" b="1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3" name="Text Box 48"/>
          <p:cNvSpPr txBox="1">
            <a:spLocks noChangeArrowheads="1"/>
          </p:cNvSpPr>
          <p:nvPr/>
        </p:nvSpPr>
        <p:spPr bwMode="auto">
          <a:xfrm>
            <a:off x="9293084" y="4188776"/>
            <a:ext cx="2378963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50,86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%</a:t>
            </a:r>
          </a:p>
        </p:txBody>
      </p:sp>
      <p:sp>
        <p:nvSpPr>
          <p:cNvPr id="14" name="Text Box 49"/>
          <p:cNvSpPr txBox="1">
            <a:spLocks noChangeArrowheads="1"/>
          </p:cNvSpPr>
          <p:nvPr/>
        </p:nvSpPr>
        <p:spPr bwMode="auto">
          <a:xfrm>
            <a:off x="9293083" y="4876379"/>
            <a:ext cx="2378963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49,85%</a:t>
            </a:r>
          </a:p>
        </p:txBody>
      </p:sp>
      <p:sp>
        <p:nvSpPr>
          <p:cNvPr id="15" name="Text Box 50"/>
          <p:cNvSpPr txBox="1">
            <a:spLocks noChangeArrowheads="1"/>
          </p:cNvSpPr>
          <p:nvPr/>
        </p:nvSpPr>
        <p:spPr bwMode="auto">
          <a:xfrm>
            <a:off x="9293082" y="5563982"/>
            <a:ext cx="2378963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49,56%</a:t>
            </a:r>
          </a:p>
        </p:txBody>
      </p:sp>
    </p:spTree>
    <p:extLst>
      <p:ext uri="{BB962C8B-B14F-4D97-AF65-F5344CB8AC3E}">
        <p14:creationId xmlns:p14="http://schemas.microsoft.com/office/powerpoint/2010/main" val="15552388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>
        <p:random/>
      </p:transition>
    </mc:Choice>
    <mc:Fallback xmlns="">
      <p:transition spd="slow" advClick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2" grpId="0"/>
      <p:bldP spid="13" grpId="0"/>
      <p:bldP spid="14" grpId="0"/>
      <p:bldP spid="1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2"/>
          <p:cNvSpPr txBox="1">
            <a:spLocks noChangeArrowheads="1"/>
          </p:cNvSpPr>
          <p:nvPr/>
        </p:nvSpPr>
        <p:spPr bwMode="auto">
          <a:xfrm>
            <a:off x="1676400" y="230872"/>
            <a:ext cx="8915400" cy="20621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>
                <a:latin typeface="Times New Roman" panose="02020603050405020304" pitchFamily="18" charset="0"/>
              </a:rPr>
              <a:t>	</a:t>
            </a:r>
            <a:r>
              <a:rPr lang="en-US" sz="2800" b="1" dirty="0" err="1" smtClean="0">
                <a:solidFill>
                  <a:srgbClr val="0243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b="1" dirty="0" smtClean="0">
                <a:solidFill>
                  <a:srgbClr val="0243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</a:t>
            </a:r>
            <a:r>
              <a:rPr lang="en-US" sz="2800" b="1" dirty="0">
                <a:solidFill>
                  <a:srgbClr val="0243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b="1" dirty="0" err="1">
                <a:solidFill>
                  <a:srgbClr val="0243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Trung</a:t>
            </a:r>
            <a:r>
              <a:rPr lang="en-US" sz="2800" b="1" dirty="0">
                <a:solidFill>
                  <a:srgbClr val="0243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243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bình</a:t>
            </a:r>
            <a:r>
              <a:rPr lang="en-US" sz="2800" b="1" dirty="0">
                <a:solidFill>
                  <a:srgbClr val="0243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243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xay</a:t>
            </a:r>
            <a:r>
              <a:rPr lang="en-US" sz="2800" b="1" dirty="0">
                <a:solidFill>
                  <a:srgbClr val="0243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243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xát</a:t>
            </a:r>
            <a:r>
              <a:rPr lang="en-US" sz="2800" b="1" dirty="0">
                <a:solidFill>
                  <a:srgbClr val="0243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en-US" sz="2800" b="1" dirty="0" err="1">
                <a:solidFill>
                  <a:srgbClr val="0243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tạ</a:t>
            </a:r>
            <a:r>
              <a:rPr lang="en-US" sz="2800" b="1" dirty="0">
                <a:solidFill>
                  <a:srgbClr val="0243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243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thóc</a:t>
            </a:r>
            <a:r>
              <a:rPr lang="en-US" sz="2800" b="1" dirty="0">
                <a:solidFill>
                  <a:srgbClr val="0243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243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sz="2800" b="1" dirty="0">
                <a:solidFill>
                  <a:srgbClr val="0243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243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thu</a:t>
            </a:r>
            <a:r>
              <a:rPr lang="en-US" sz="2800" b="1" dirty="0">
                <a:solidFill>
                  <a:srgbClr val="0243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243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800" b="1" dirty="0">
                <a:solidFill>
                  <a:srgbClr val="0243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69kg </a:t>
            </a:r>
            <a:r>
              <a:rPr lang="en-US" sz="2800" b="1" dirty="0" err="1">
                <a:solidFill>
                  <a:srgbClr val="0243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gạo</a:t>
            </a:r>
            <a:r>
              <a:rPr lang="en-US" sz="2800" b="1" dirty="0">
                <a:solidFill>
                  <a:srgbClr val="0243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b="1" dirty="0" err="1">
                <a:solidFill>
                  <a:srgbClr val="0243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tức</a:t>
            </a:r>
            <a:r>
              <a:rPr lang="en-US" sz="2800" b="1" dirty="0">
                <a:solidFill>
                  <a:srgbClr val="0243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243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b="1" dirty="0">
                <a:solidFill>
                  <a:srgbClr val="0243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243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tỉ</a:t>
            </a:r>
            <a:r>
              <a:rPr lang="en-US" sz="2800" b="1" dirty="0">
                <a:solidFill>
                  <a:srgbClr val="0243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243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b="1" dirty="0">
                <a:solidFill>
                  <a:srgbClr val="0243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% </a:t>
            </a:r>
            <a:r>
              <a:rPr lang="en-US" sz="2800" b="1" dirty="0" err="1">
                <a:solidFill>
                  <a:srgbClr val="0243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b="1" dirty="0">
                <a:solidFill>
                  <a:srgbClr val="0243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243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gạo</a:t>
            </a:r>
            <a:r>
              <a:rPr lang="en-US" sz="2800" b="1" dirty="0">
                <a:solidFill>
                  <a:srgbClr val="0243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243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b="1" dirty="0">
                <a:solidFill>
                  <a:srgbClr val="0243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243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thóc</a:t>
            </a:r>
            <a:r>
              <a:rPr lang="en-US" sz="2800" b="1" dirty="0">
                <a:solidFill>
                  <a:srgbClr val="0243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243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b="1" dirty="0">
                <a:solidFill>
                  <a:srgbClr val="0243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69%. </a:t>
            </a:r>
            <a:r>
              <a:rPr lang="en-US" sz="2800" b="1" dirty="0" err="1">
                <a:solidFill>
                  <a:srgbClr val="0243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2800" b="1" dirty="0">
                <a:solidFill>
                  <a:srgbClr val="0243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243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máy</a:t>
            </a:r>
            <a:r>
              <a:rPr lang="en-US" sz="2800" b="1" dirty="0">
                <a:solidFill>
                  <a:srgbClr val="0243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243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800" b="1" dirty="0">
                <a:solidFill>
                  <a:srgbClr val="0243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243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bỏ</a:t>
            </a:r>
            <a:r>
              <a:rPr lang="en-US" sz="2800" b="1" dirty="0">
                <a:solidFill>
                  <a:srgbClr val="0243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243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túi</a:t>
            </a:r>
            <a:r>
              <a:rPr lang="en-US" sz="2800" b="1" dirty="0">
                <a:solidFill>
                  <a:srgbClr val="0243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b="1" dirty="0" err="1">
                <a:solidFill>
                  <a:srgbClr val="0243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sz="2800" b="1" dirty="0">
                <a:solidFill>
                  <a:srgbClr val="0243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243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800" b="1" dirty="0">
                <a:solidFill>
                  <a:srgbClr val="0243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243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b="1" dirty="0">
                <a:solidFill>
                  <a:srgbClr val="0243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243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gạo</a:t>
            </a:r>
            <a:r>
              <a:rPr lang="en-US" sz="2800" b="1" dirty="0">
                <a:solidFill>
                  <a:srgbClr val="0243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243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thu</a:t>
            </a:r>
            <a:r>
              <a:rPr lang="en-US" sz="2800" b="1" dirty="0">
                <a:solidFill>
                  <a:srgbClr val="0243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243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800" b="1" dirty="0">
                <a:solidFill>
                  <a:srgbClr val="0243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243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2800" b="1" dirty="0">
                <a:solidFill>
                  <a:srgbClr val="0243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243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xay</a:t>
            </a:r>
            <a:r>
              <a:rPr lang="en-US" sz="2800" b="1" dirty="0">
                <a:solidFill>
                  <a:srgbClr val="0243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243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xát</a:t>
            </a:r>
            <a:r>
              <a:rPr lang="en-US" sz="2800" b="1" dirty="0">
                <a:solidFill>
                  <a:srgbClr val="0243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243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thóc</a:t>
            </a:r>
            <a:r>
              <a:rPr lang="en-US" sz="2800" b="1" dirty="0">
                <a:solidFill>
                  <a:srgbClr val="0243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243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b="1" dirty="0">
                <a:solidFill>
                  <a:srgbClr val="0243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243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2800" b="1" dirty="0">
                <a:solidFill>
                  <a:srgbClr val="0243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243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2800" b="1" dirty="0">
                <a:solidFill>
                  <a:srgbClr val="0243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ô </a:t>
            </a:r>
            <a:r>
              <a:rPr lang="en-US" sz="2800" b="1" dirty="0" err="1">
                <a:solidFill>
                  <a:srgbClr val="0243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trống</a:t>
            </a:r>
            <a:r>
              <a:rPr lang="en-US" sz="2800" b="1" dirty="0">
                <a:solidFill>
                  <a:srgbClr val="0243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800" b="1" dirty="0" err="1">
                <a:solidFill>
                  <a:srgbClr val="0243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2800" b="1" dirty="0">
                <a:solidFill>
                  <a:srgbClr val="0243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243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mẫu</a:t>
            </a:r>
            <a:r>
              <a:rPr lang="en-US" sz="2800" b="1" dirty="0">
                <a:solidFill>
                  <a:srgbClr val="0243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:</a:t>
            </a:r>
          </a:p>
        </p:txBody>
      </p:sp>
      <p:graphicFrame>
        <p:nvGraphicFramePr>
          <p:cNvPr id="16453" name="Group 6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3716857"/>
              </p:ext>
            </p:extLst>
          </p:nvPr>
        </p:nvGraphicFramePr>
        <p:xfrm>
          <a:off x="2770496" y="2443102"/>
          <a:ext cx="6373504" cy="4267200"/>
        </p:xfrm>
        <a:graphic>
          <a:graphicData uri="http://schemas.openxmlformats.org/drawingml/2006/table">
            <a:tbl>
              <a:tblPr/>
              <a:tblGrid>
                <a:gridCol w="3186752"/>
                <a:gridCol w="3186752"/>
              </a:tblGrid>
              <a:tr h="52669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Thóc</a:t>
                      </a:r>
                      <a:r>
                        <a:rPr kumimoji="0" lang="en-US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 (kg)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Gạo (kg)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52669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100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64493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150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52669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125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52669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110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52669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88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sp>
        <p:nvSpPr>
          <p:cNvPr id="16454" name="Text Box 70"/>
          <p:cNvSpPr txBox="1">
            <a:spLocks noChangeArrowheads="1"/>
          </p:cNvSpPr>
          <p:nvPr/>
        </p:nvSpPr>
        <p:spPr bwMode="auto">
          <a:xfrm>
            <a:off x="6134100" y="3890928"/>
            <a:ext cx="25146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103,5</a:t>
            </a:r>
          </a:p>
        </p:txBody>
      </p:sp>
      <p:sp>
        <p:nvSpPr>
          <p:cNvPr id="16455" name="Text Box 71"/>
          <p:cNvSpPr txBox="1">
            <a:spLocks noChangeArrowheads="1"/>
          </p:cNvSpPr>
          <p:nvPr/>
        </p:nvSpPr>
        <p:spPr bwMode="auto">
          <a:xfrm>
            <a:off x="6134100" y="4598536"/>
            <a:ext cx="25146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86,25</a:t>
            </a:r>
          </a:p>
        </p:txBody>
      </p:sp>
      <p:sp>
        <p:nvSpPr>
          <p:cNvPr id="16456" name="Text Box 72"/>
          <p:cNvSpPr txBox="1">
            <a:spLocks noChangeArrowheads="1"/>
          </p:cNvSpPr>
          <p:nvPr/>
        </p:nvSpPr>
        <p:spPr bwMode="auto">
          <a:xfrm>
            <a:off x="6045389" y="5300211"/>
            <a:ext cx="25146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75,9</a:t>
            </a:r>
          </a:p>
        </p:txBody>
      </p:sp>
      <p:sp>
        <p:nvSpPr>
          <p:cNvPr id="16457" name="Text Box 73"/>
          <p:cNvSpPr txBox="1">
            <a:spLocks noChangeArrowheads="1"/>
          </p:cNvSpPr>
          <p:nvPr/>
        </p:nvSpPr>
        <p:spPr bwMode="auto">
          <a:xfrm>
            <a:off x="6134100" y="6013752"/>
            <a:ext cx="25146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60,72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7099679" y="3124453"/>
            <a:ext cx="146031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44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69</a:t>
            </a:r>
          </a:p>
          <a:p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41768990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>
        <p:random/>
      </p:transition>
    </mc:Choice>
    <mc:Fallback xmlns="">
      <p:transition spd="slow" advClick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7" dur="2000"/>
                                        <p:tgtEl>
                                          <p:spTgt spid="16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164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64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64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64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64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64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64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64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64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6" grpId="0"/>
      <p:bldP spid="16454" grpId="0"/>
      <p:bldP spid="16455" grpId="0"/>
      <p:bldP spid="16456" grpId="0"/>
      <p:bldP spid="16457" grpId="0"/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11"/>
          <p:cNvSpPr txBox="1"/>
          <p:nvPr/>
        </p:nvSpPr>
        <p:spPr bwMode="auto">
          <a:xfrm>
            <a:off x="5328576" y="4118564"/>
            <a:ext cx="1533488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zh-CN"/>
            </a:defPPr>
            <a:lvl1pPr algn="ctr">
              <a:spcBef>
                <a:spcPct val="20000"/>
              </a:spcBef>
              <a:buFont typeface="Arial" panose="020B0604020202020204" pitchFamily="34" charset="0"/>
              <a:buNone/>
              <a:defRPr sz="6000">
                <a:solidFill>
                  <a:schemeClr val="bg2"/>
                </a:solidFill>
                <a:latin typeface="华文琥珀" panose="02010800040101010101" pitchFamily="2" charset="-122"/>
                <a:ea typeface="华文琥珀" panose="02010800040101010101" pitchFamily="2" charset="-122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zh-CN" sz="80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04</a:t>
            </a:r>
            <a:endParaRPr lang="zh-CN" altLang="en-US" sz="80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7" name="组合 2">
            <a:extLst>
              <a:ext uri="{FF2B5EF4-FFF2-40B4-BE49-F238E27FC236}">
                <a16:creationId xmlns:a16="http://schemas.microsoft.com/office/drawing/2014/main" xmlns="" id="{C4B323E5-48D9-4AF0-A1F0-830C0CF0BFB9}"/>
              </a:ext>
            </a:extLst>
          </p:cNvPr>
          <p:cNvGrpSpPr/>
          <p:nvPr/>
        </p:nvGrpSpPr>
        <p:grpSpPr>
          <a:xfrm>
            <a:off x="2382775" y="2137445"/>
            <a:ext cx="7588636" cy="1015999"/>
            <a:chOff x="2538591" y="1678450"/>
            <a:chExt cx="3946621" cy="1015999"/>
          </a:xfrm>
        </p:grpSpPr>
        <p:sp>
          <p:nvSpPr>
            <p:cNvPr id="8" name="文本框 3">
              <a:extLst>
                <a:ext uri="{FF2B5EF4-FFF2-40B4-BE49-F238E27FC236}">
                  <a16:creationId xmlns:a16="http://schemas.microsoft.com/office/drawing/2014/main" xmlns="" id="{09460B6B-2E9E-435E-A6C7-27E9AD9B25C6}"/>
                </a:ext>
              </a:extLst>
            </p:cNvPr>
            <p:cNvSpPr txBox="1"/>
            <p:nvPr/>
          </p:nvSpPr>
          <p:spPr>
            <a:xfrm>
              <a:off x="2538591" y="1678450"/>
              <a:ext cx="3945223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6000" b="1">
                  <a:ln w="85725">
                    <a:solidFill>
                      <a:srgbClr val="FDFDFD"/>
                    </a:solidFill>
                  </a:ln>
                  <a:solidFill>
                    <a:schemeClr val="bg1"/>
                  </a:solidFill>
                  <a:effectLst>
                    <a:outerShdw blurRad="63500" sx="102000" sy="102000" algn="ctr" rotWithShape="0">
                      <a:prstClr val="black">
                        <a:alpha val="40000"/>
                      </a:prstClr>
                    </a:outerShdw>
                  </a:effectLst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  <a:sym typeface="+mn-lt"/>
                </a:rPr>
                <a:t>VẬN DỤNG</a:t>
              </a:r>
              <a:endParaRPr lang="zh-CN" altLang="en-US" sz="6000" b="1" dirty="0">
                <a:ln w="85725">
                  <a:solidFill>
                    <a:srgbClr val="FDFDFD"/>
                  </a:solidFill>
                </a:ln>
                <a:solidFill>
                  <a:schemeClr val="bg1"/>
                </a:solidFill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+mn-lt"/>
              </a:endParaRPr>
            </a:p>
          </p:txBody>
        </p:sp>
        <p:sp>
          <p:nvSpPr>
            <p:cNvPr id="9" name="文本框 42">
              <a:extLst>
                <a:ext uri="{FF2B5EF4-FFF2-40B4-BE49-F238E27FC236}">
                  <a16:creationId xmlns:a16="http://schemas.microsoft.com/office/drawing/2014/main" xmlns="" id="{BF3B8795-B81B-4FBE-95AC-1E8BAA69ED62}"/>
                </a:ext>
              </a:extLst>
            </p:cNvPr>
            <p:cNvSpPr txBox="1"/>
            <p:nvPr/>
          </p:nvSpPr>
          <p:spPr>
            <a:xfrm>
              <a:off x="2539989" y="1678786"/>
              <a:ext cx="3945223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6000" b="1">
                  <a:solidFill>
                    <a:srgbClr val="07443C"/>
                  </a:solidFill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  <a:sym typeface="+mn-lt"/>
                </a:rPr>
                <a:t>VẬN DỤNG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0767214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>
        <p:random/>
      </p:transition>
    </mc:Choice>
    <mc:Fallback xmlns="">
      <p:transition spd="slow" advClick="0"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618698" y="1364776"/>
            <a:ext cx="1110927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600" dirty="0" err="1" smtClean="0">
                <a:solidFill>
                  <a:srgbClr val="0243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3600" dirty="0" smtClean="0">
                <a:solidFill>
                  <a:srgbClr val="0243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243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luận</a:t>
            </a:r>
            <a:r>
              <a:rPr lang="en-US" sz="3600" dirty="0" smtClean="0">
                <a:solidFill>
                  <a:srgbClr val="0243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600" dirty="0" err="1" smtClean="0">
                <a:solidFill>
                  <a:srgbClr val="0243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Nhờ</a:t>
            </a:r>
            <a:r>
              <a:rPr lang="en-US" sz="3600" dirty="0" smtClean="0">
                <a:solidFill>
                  <a:srgbClr val="0243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243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máy</a:t>
            </a:r>
            <a:r>
              <a:rPr lang="en-US" sz="3600" dirty="0" smtClean="0">
                <a:solidFill>
                  <a:srgbClr val="0243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243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3600" dirty="0" smtClean="0">
                <a:solidFill>
                  <a:srgbClr val="0243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243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bỏ</a:t>
            </a:r>
            <a:r>
              <a:rPr lang="en-US" sz="3600" dirty="0" smtClean="0">
                <a:solidFill>
                  <a:srgbClr val="0243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243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túi</a:t>
            </a:r>
            <a:r>
              <a:rPr lang="en-US" sz="3600" dirty="0" smtClean="0">
                <a:solidFill>
                  <a:srgbClr val="0243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en-US" sz="3600" dirty="0" err="1" smtClean="0">
                <a:solidFill>
                  <a:srgbClr val="0243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3600" dirty="0" smtClean="0">
                <a:solidFill>
                  <a:srgbClr val="0243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243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600" dirty="0" smtClean="0">
                <a:solidFill>
                  <a:srgbClr val="0243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243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rất</a:t>
            </a:r>
            <a:r>
              <a:rPr lang="en-US" sz="3600" dirty="0" smtClean="0">
                <a:solidFill>
                  <a:srgbClr val="0243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243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nhanh</a:t>
            </a:r>
            <a:r>
              <a:rPr lang="en-US" sz="3600" dirty="0" smtClean="0">
                <a:solidFill>
                  <a:srgbClr val="0243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dirty="0" err="1" smtClean="0">
                <a:solidFill>
                  <a:srgbClr val="0243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nhưng</a:t>
            </a:r>
            <a:r>
              <a:rPr lang="en-US" sz="3600" dirty="0" smtClean="0">
                <a:solidFill>
                  <a:srgbClr val="0243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3600" dirty="0" err="1" smtClean="0">
                <a:solidFill>
                  <a:srgbClr val="0243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600" dirty="0" smtClean="0">
                <a:solidFill>
                  <a:srgbClr val="0243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243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600" dirty="0" smtClean="0">
                <a:solidFill>
                  <a:srgbClr val="0243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243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3600" dirty="0" smtClean="0">
                <a:solidFill>
                  <a:srgbClr val="0243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243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3600" dirty="0" smtClean="0">
                <a:solidFill>
                  <a:srgbClr val="0243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dirty="0" err="1" smtClean="0">
                <a:solidFill>
                  <a:srgbClr val="0243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chúng</a:t>
            </a:r>
            <a:r>
              <a:rPr lang="en-US" sz="3600" dirty="0" smtClean="0">
                <a:solidFill>
                  <a:srgbClr val="0243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en-US" sz="3600" dirty="0" err="1" smtClean="0">
                <a:solidFill>
                  <a:srgbClr val="0243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sẽ</a:t>
            </a:r>
            <a:r>
              <a:rPr lang="en-US" sz="3600" dirty="0" smtClean="0">
                <a:solidFill>
                  <a:srgbClr val="0243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243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3600" dirty="0" smtClean="0">
                <a:solidFill>
                  <a:srgbClr val="0243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243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sz="3600" dirty="0" smtClean="0">
                <a:solidFill>
                  <a:srgbClr val="0243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243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3600" dirty="0" smtClean="0">
                <a:solidFill>
                  <a:srgbClr val="0243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243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máy</a:t>
            </a:r>
            <a:r>
              <a:rPr lang="en-US" sz="3600" dirty="0" smtClean="0">
                <a:solidFill>
                  <a:srgbClr val="0243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243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3600" dirty="0" smtClean="0">
                <a:solidFill>
                  <a:srgbClr val="0243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243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bỏ</a:t>
            </a:r>
            <a:r>
              <a:rPr lang="en-US" sz="3600" dirty="0" smtClean="0">
                <a:solidFill>
                  <a:srgbClr val="0243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243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túi</a:t>
            </a:r>
            <a:r>
              <a:rPr lang="en-US" sz="3600" dirty="0" smtClean="0">
                <a:solidFill>
                  <a:srgbClr val="0243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dirty="0" err="1" smtClean="0">
                <a:solidFill>
                  <a:srgbClr val="0243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sz="3600" dirty="0" smtClean="0">
                <a:solidFill>
                  <a:srgbClr val="0243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243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chúng</a:t>
            </a:r>
            <a:r>
              <a:rPr lang="en-US" sz="3600" dirty="0" smtClean="0">
                <a:solidFill>
                  <a:srgbClr val="0243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en-US" sz="3600" dirty="0" err="1" smtClean="0">
                <a:solidFill>
                  <a:srgbClr val="0243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còn</a:t>
            </a:r>
            <a:r>
              <a:rPr lang="en-US" sz="3600" dirty="0" smtClean="0">
                <a:solidFill>
                  <a:srgbClr val="0243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243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muốn</a:t>
            </a:r>
            <a:r>
              <a:rPr lang="en-US" sz="3600" dirty="0" smtClean="0">
                <a:solidFill>
                  <a:srgbClr val="0243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243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rèn</a:t>
            </a:r>
            <a:r>
              <a:rPr lang="en-US" sz="3600" dirty="0" smtClean="0">
                <a:solidFill>
                  <a:srgbClr val="0243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243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luyện</a:t>
            </a:r>
            <a:r>
              <a:rPr lang="en-US" sz="3600" dirty="0" smtClean="0">
                <a:solidFill>
                  <a:srgbClr val="0243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243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kĩ</a:t>
            </a:r>
            <a:r>
              <a:rPr lang="en-US" sz="3600" dirty="0" smtClean="0">
                <a:solidFill>
                  <a:srgbClr val="0243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243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năng</a:t>
            </a:r>
            <a:r>
              <a:rPr lang="en-US" sz="3600" dirty="0" smtClean="0">
                <a:solidFill>
                  <a:srgbClr val="0243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243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3600" dirty="0" smtClean="0">
                <a:solidFill>
                  <a:srgbClr val="0243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243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r>
              <a:rPr lang="en-US" sz="3600" dirty="0" smtClean="0">
                <a:solidFill>
                  <a:srgbClr val="0243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243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en-US" sz="3600" dirty="0" smtClean="0">
                <a:solidFill>
                  <a:srgbClr val="0243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243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thường</a:t>
            </a:r>
            <a:r>
              <a:rPr lang="en-US" sz="3600" dirty="0" smtClean="0">
                <a:solidFill>
                  <a:srgbClr val="0243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243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3600" dirty="0" smtClean="0">
                <a:solidFill>
                  <a:srgbClr val="0243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243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sz="3600" dirty="0" smtClean="0">
                <a:solidFill>
                  <a:srgbClr val="0243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243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dùng</a:t>
            </a:r>
            <a:r>
              <a:rPr lang="en-US" sz="3600" dirty="0" smtClean="0">
                <a:solidFill>
                  <a:srgbClr val="0243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243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máy</a:t>
            </a:r>
            <a:r>
              <a:rPr lang="en-US" sz="3600" dirty="0" smtClean="0">
                <a:solidFill>
                  <a:srgbClr val="0243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243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3600" dirty="0" smtClean="0">
                <a:solidFill>
                  <a:srgbClr val="0243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600" dirty="0">
              <a:solidFill>
                <a:srgbClr val="02438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24866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>
        <p:random/>
      </p:transition>
    </mc:Choice>
    <mc:Fallback xmlns="">
      <p:transition spd="slow" advClick="0"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文本框 42">
            <a:extLst>
              <a:ext uri="{FF2B5EF4-FFF2-40B4-BE49-F238E27FC236}">
                <a16:creationId xmlns:a16="http://schemas.microsoft.com/office/drawing/2014/main" xmlns="" id="{BF3B8795-B81B-4FBE-95AC-1E8BAA69ED62}"/>
              </a:ext>
            </a:extLst>
          </p:cNvPr>
          <p:cNvSpPr txBox="1"/>
          <p:nvPr/>
        </p:nvSpPr>
        <p:spPr>
          <a:xfrm>
            <a:off x="2314535" y="1741659"/>
            <a:ext cx="758594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4000" b="1" dirty="0" err="1" smtClean="0">
                <a:solidFill>
                  <a:srgbClr val="07443C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  <a:sym typeface="+mn-lt"/>
              </a:rPr>
              <a:t>Chuẩn</a:t>
            </a:r>
            <a:r>
              <a:rPr lang="en-US" altLang="zh-CN" sz="4000" b="1" dirty="0" smtClean="0">
                <a:solidFill>
                  <a:srgbClr val="07443C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  <a:sym typeface="+mn-lt"/>
              </a:rPr>
              <a:t> </a:t>
            </a:r>
            <a:r>
              <a:rPr lang="en-US" altLang="zh-CN" sz="4000" b="1" dirty="0" err="1" smtClean="0">
                <a:solidFill>
                  <a:srgbClr val="07443C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  <a:sym typeface="+mn-lt"/>
              </a:rPr>
              <a:t>bị</a:t>
            </a:r>
            <a:r>
              <a:rPr lang="en-US" altLang="zh-CN" sz="4000" b="1" dirty="0" smtClean="0">
                <a:solidFill>
                  <a:srgbClr val="07443C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  <a:sym typeface="+mn-lt"/>
              </a:rPr>
              <a:t> </a:t>
            </a:r>
            <a:r>
              <a:rPr lang="en-US" altLang="zh-CN" sz="4000" b="1" dirty="0" err="1" smtClean="0">
                <a:solidFill>
                  <a:srgbClr val="07443C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  <a:sym typeface="+mn-lt"/>
              </a:rPr>
              <a:t>bài</a:t>
            </a:r>
            <a:r>
              <a:rPr lang="en-US" altLang="zh-CN" sz="4000" b="1" dirty="0" smtClean="0">
                <a:solidFill>
                  <a:srgbClr val="07443C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  <a:sym typeface="+mn-lt"/>
              </a:rPr>
              <a:t> </a:t>
            </a:r>
            <a:r>
              <a:rPr lang="en-US" altLang="zh-CN" sz="4000" b="1" dirty="0" err="1" smtClean="0">
                <a:solidFill>
                  <a:srgbClr val="07443C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  <a:sym typeface="+mn-lt"/>
              </a:rPr>
              <a:t>Sau</a:t>
            </a:r>
            <a:r>
              <a:rPr lang="en-US" altLang="zh-CN" sz="4000" b="1" dirty="0" smtClean="0">
                <a:solidFill>
                  <a:srgbClr val="07443C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  <a:sym typeface="+mn-lt"/>
              </a:rPr>
              <a:t>: </a:t>
            </a:r>
          </a:p>
          <a:p>
            <a:pPr algn="ctr"/>
            <a:r>
              <a:rPr lang="en-US" altLang="zh-CN" sz="4000" b="1" dirty="0" err="1" smtClean="0">
                <a:solidFill>
                  <a:srgbClr val="07443C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  <a:sym typeface="+mn-lt"/>
              </a:rPr>
              <a:t>Hình</a:t>
            </a:r>
            <a:r>
              <a:rPr lang="en-US" altLang="zh-CN" sz="4000" b="1" dirty="0" smtClean="0">
                <a:solidFill>
                  <a:srgbClr val="07443C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  <a:sym typeface="+mn-lt"/>
              </a:rPr>
              <a:t> tam </a:t>
            </a:r>
            <a:r>
              <a:rPr lang="en-US" altLang="zh-CN" sz="4000" b="1" dirty="0" err="1" smtClean="0">
                <a:solidFill>
                  <a:srgbClr val="07443C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  <a:sym typeface="+mn-lt"/>
              </a:rPr>
              <a:t>giác</a:t>
            </a:r>
            <a:r>
              <a:rPr lang="en-US" altLang="zh-CN" sz="4000" b="1" dirty="0" smtClean="0">
                <a:solidFill>
                  <a:srgbClr val="07443C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  <a:sym typeface="+mn-lt"/>
              </a:rPr>
              <a:t> (</a:t>
            </a:r>
            <a:r>
              <a:rPr lang="en-US" altLang="zh-CN" sz="4000" b="1" dirty="0" err="1" smtClean="0">
                <a:solidFill>
                  <a:srgbClr val="07443C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  <a:sym typeface="+mn-lt"/>
              </a:rPr>
              <a:t>trang</a:t>
            </a:r>
            <a:r>
              <a:rPr lang="en-US" altLang="zh-CN" sz="4000" b="1" dirty="0" smtClean="0">
                <a:solidFill>
                  <a:srgbClr val="07443C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  <a:sym typeface="+mn-lt"/>
              </a:rPr>
              <a:t> 85).</a:t>
            </a:r>
            <a:endParaRPr lang="en-US" altLang="zh-CN" sz="4000" b="1" dirty="0">
              <a:solidFill>
                <a:srgbClr val="07443C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1868044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>
        <p:random/>
      </p:transition>
    </mc:Choice>
    <mc:Fallback xmlns="">
      <p:transition spd="slow" advClick="0"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1828800" y="274638"/>
            <a:ext cx="8610600" cy="1690640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rgbClr val="FFFF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/>
          </a:bodyPr>
          <a:lstStyle/>
          <a:p>
            <a:pPr algn="l"/>
            <a:r>
              <a:rPr lang="en-US" sz="3600" b="1" dirty="0" smtClean="0">
                <a:solidFill>
                  <a:srgbClr val="02438C"/>
                </a:solidFill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dùng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máy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bỏ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túi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nêu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10243" name="Text Box 3"/>
          <p:cNvSpPr txBox="1">
            <a:spLocks noChangeArrowheads="1"/>
          </p:cNvSpPr>
          <p:nvPr/>
        </p:nvSpPr>
        <p:spPr bwMode="auto">
          <a:xfrm>
            <a:off x="1469598" y="1977978"/>
            <a:ext cx="50927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dirty="0">
                <a:solidFill>
                  <a:srgbClr val="02438C"/>
                </a:solidFill>
                <a:cs typeface="Arial" panose="020B0604020202020204" pitchFamily="34" charset="0"/>
              </a:rPr>
              <a:t>a)  126,45 + 796,892</a:t>
            </a:r>
          </a:p>
        </p:txBody>
      </p:sp>
      <p:sp>
        <p:nvSpPr>
          <p:cNvPr id="10244" name="Text Box 4"/>
          <p:cNvSpPr txBox="1">
            <a:spLocks noChangeArrowheads="1"/>
          </p:cNvSpPr>
          <p:nvPr/>
        </p:nvSpPr>
        <p:spPr bwMode="auto">
          <a:xfrm>
            <a:off x="6714698" y="1977978"/>
            <a:ext cx="5334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>
                <a:solidFill>
                  <a:srgbClr val="02438C"/>
                </a:solidFill>
                <a:cs typeface="Arial" panose="020B0604020202020204" pitchFamily="34" charset="0"/>
              </a:rPr>
              <a:t>=</a:t>
            </a:r>
          </a:p>
        </p:txBody>
      </p:sp>
      <p:sp>
        <p:nvSpPr>
          <p:cNvPr id="10245" name="Text Box 5"/>
          <p:cNvSpPr txBox="1">
            <a:spLocks noChangeArrowheads="1"/>
          </p:cNvSpPr>
          <p:nvPr/>
        </p:nvSpPr>
        <p:spPr bwMode="auto">
          <a:xfrm>
            <a:off x="1456898" y="2932065"/>
            <a:ext cx="51816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dirty="0">
                <a:solidFill>
                  <a:srgbClr val="02438C"/>
                </a:solidFill>
                <a:cs typeface="Arial" panose="020B0604020202020204" pitchFamily="34" charset="0"/>
              </a:rPr>
              <a:t>b)  352,19 – 189,471</a:t>
            </a:r>
          </a:p>
        </p:txBody>
      </p:sp>
      <p:sp>
        <p:nvSpPr>
          <p:cNvPr id="10246" name="Text Box 6"/>
          <p:cNvSpPr txBox="1">
            <a:spLocks noChangeArrowheads="1"/>
          </p:cNvSpPr>
          <p:nvPr/>
        </p:nvSpPr>
        <p:spPr bwMode="auto">
          <a:xfrm>
            <a:off x="7476698" y="2862215"/>
            <a:ext cx="23622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>
                <a:solidFill>
                  <a:srgbClr val="02438C"/>
                </a:solidFill>
                <a:cs typeface="Arial" panose="020B0604020202020204" pitchFamily="34" charset="0"/>
              </a:rPr>
              <a:t> </a:t>
            </a:r>
            <a:r>
              <a:rPr lang="en-US" sz="4000" b="1">
                <a:solidFill>
                  <a:srgbClr val="02438C"/>
                </a:solidFill>
                <a:cs typeface="Arial" panose="020B0604020202020204" pitchFamily="34" charset="0"/>
              </a:rPr>
              <a:t>162, 719</a:t>
            </a:r>
          </a:p>
        </p:txBody>
      </p:sp>
      <p:sp>
        <p:nvSpPr>
          <p:cNvPr id="10247" name="Text Box 7"/>
          <p:cNvSpPr txBox="1">
            <a:spLocks noChangeArrowheads="1"/>
          </p:cNvSpPr>
          <p:nvPr/>
        </p:nvSpPr>
        <p:spPr bwMode="auto">
          <a:xfrm>
            <a:off x="7629098" y="1965278"/>
            <a:ext cx="22098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>
                <a:solidFill>
                  <a:srgbClr val="02438C"/>
                </a:solidFill>
                <a:cs typeface="Arial" panose="020B0604020202020204" pitchFamily="34" charset="0"/>
              </a:rPr>
              <a:t> 923,342</a:t>
            </a:r>
          </a:p>
        </p:txBody>
      </p:sp>
      <p:sp>
        <p:nvSpPr>
          <p:cNvPr id="10248" name="Text Box 8"/>
          <p:cNvSpPr txBox="1">
            <a:spLocks noChangeArrowheads="1"/>
          </p:cNvSpPr>
          <p:nvPr/>
        </p:nvSpPr>
        <p:spPr bwMode="auto">
          <a:xfrm>
            <a:off x="1456898" y="3852815"/>
            <a:ext cx="46482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>
                <a:solidFill>
                  <a:srgbClr val="02438C"/>
                </a:solidFill>
                <a:cs typeface="Arial" panose="020B0604020202020204" pitchFamily="34" charset="0"/>
              </a:rPr>
              <a:t>c)   75,54  x   39</a:t>
            </a:r>
          </a:p>
        </p:txBody>
      </p:sp>
      <p:sp>
        <p:nvSpPr>
          <p:cNvPr id="10249" name="Text Box 9"/>
          <p:cNvSpPr txBox="1">
            <a:spLocks noChangeArrowheads="1"/>
          </p:cNvSpPr>
          <p:nvPr/>
        </p:nvSpPr>
        <p:spPr bwMode="auto">
          <a:xfrm>
            <a:off x="7476698" y="3832178"/>
            <a:ext cx="23622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>
                <a:solidFill>
                  <a:srgbClr val="02438C"/>
                </a:solidFill>
                <a:cs typeface="Arial" panose="020B0604020202020204" pitchFamily="34" charset="0"/>
              </a:rPr>
              <a:t> </a:t>
            </a:r>
            <a:r>
              <a:rPr lang="en-US" sz="4000" b="1">
                <a:solidFill>
                  <a:srgbClr val="02438C"/>
                </a:solidFill>
                <a:cs typeface="Arial" panose="020B0604020202020204" pitchFamily="34" charset="0"/>
              </a:rPr>
              <a:t>2 946,06</a:t>
            </a:r>
            <a:r>
              <a:rPr lang="en-US" sz="3600" b="1">
                <a:solidFill>
                  <a:srgbClr val="02438C"/>
                </a:solidFill>
                <a:cs typeface="Arial" panose="020B0604020202020204" pitchFamily="34" charset="0"/>
              </a:rPr>
              <a:t>    </a:t>
            </a:r>
          </a:p>
        </p:txBody>
      </p:sp>
      <p:sp>
        <p:nvSpPr>
          <p:cNvPr id="10250" name="Text Box 10"/>
          <p:cNvSpPr txBox="1">
            <a:spLocks noChangeArrowheads="1"/>
          </p:cNvSpPr>
          <p:nvPr/>
        </p:nvSpPr>
        <p:spPr bwMode="auto">
          <a:xfrm>
            <a:off x="1533098" y="4810078"/>
            <a:ext cx="39624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>
                <a:solidFill>
                  <a:srgbClr val="02438C"/>
                </a:solidFill>
                <a:cs typeface="Arial" panose="020B0604020202020204" pitchFamily="34" charset="0"/>
              </a:rPr>
              <a:t>d)  308,85 : 14,5</a:t>
            </a:r>
          </a:p>
        </p:txBody>
      </p:sp>
      <p:sp>
        <p:nvSpPr>
          <p:cNvPr id="10251" name="Text Box 11"/>
          <p:cNvSpPr txBox="1">
            <a:spLocks noChangeArrowheads="1"/>
          </p:cNvSpPr>
          <p:nvPr/>
        </p:nvSpPr>
        <p:spPr bwMode="auto">
          <a:xfrm>
            <a:off x="8403798" y="4735465"/>
            <a:ext cx="13589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>
                <a:solidFill>
                  <a:srgbClr val="02438C"/>
                </a:solidFill>
                <a:cs typeface="Arial" panose="020B0604020202020204" pitchFamily="34" charset="0"/>
              </a:rPr>
              <a:t> 21,3</a:t>
            </a:r>
          </a:p>
        </p:txBody>
      </p:sp>
      <p:sp>
        <p:nvSpPr>
          <p:cNvPr id="10252" name="Text Box 12"/>
          <p:cNvSpPr txBox="1">
            <a:spLocks noChangeArrowheads="1"/>
          </p:cNvSpPr>
          <p:nvPr/>
        </p:nvSpPr>
        <p:spPr bwMode="auto">
          <a:xfrm>
            <a:off x="6714698" y="2862215"/>
            <a:ext cx="5334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>
                <a:solidFill>
                  <a:srgbClr val="02438C"/>
                </a:solidFill>
                <a:cs typeface="Arial" panose="020B0604020202020204" pitchFamily="34" charset="0"/>
              </a:rPr>
              <a:t>=</a:t>
            </a:r>
          </a:p>
        </p:txBody>
      </p:sp>
      <p:sp>
        <p:nvSpPr>
          <p:cNvPr id="10253" name="Text Box 13"/>
          <p:cNvSpPr txBox="1">
            <a:spLocks noChangeArrowheads="1"/>
          </p:cNvSpPr>
          <p:nvPr/>
        </p:nvSpPr>
        <p:spPr bwMode="auto">
          <a:xfrm>
            <a:off x="6714698" y="3870278"/>
            <a:ext cx="5334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>
                <a:solidFill>
                  <a:srgbClr val="02438C"/>
                </a:solidFill>
                <a:cs typeface="Arial" panose="020B0604020202020204" pitchFamily="34" charset="0"/>
              </a:rPr>
              <a:t>=</a:t>
            </a:r>
          </a:p>
        </p:txBody>
      </p:sp>
      <p:sp>
        <p:nvSpPr>
          <p:cNvPr id="10254" name="Text Box 14"/>
          <p:cNvSpPr txBox="1">
            <a:spLocks noChangeArrowheads="1"/>
          </p:cNvSpPr>
          <p:nvPr/>
        </p:nvSpPr>
        <p:spPr bwMode="auto">
          <a:xfrm>
            <a:off x="6714698" y="4798965"/>
            <a:ext cx="5334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>
                <a:solidFill>
                  <a:srgbClr val="02438C"/>
                </a:solidFill>
                <a:cs typeface="Arial" panose="020B0604020202020204" pitchFamily="34" charset="0"/>
              </a:rPr>
              <a:t>=</a:t>
            </a:r>
          </a:p>
        </p:txBody>
      </p:sp>
    </p:spTree>
    <p:extLst>
      <p:ext uri="{BB962C8B-B14F-4D97-AF65-F5344CB8AC3E}">
        <p14:creationId xmlns:p14="http://schemas.microsoft.com/office/powerpoint/2010/main" val="8951583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>
        <p:random/>
      </p:transition>
    </mc:Choice>
    <mc:Fallback xmlns="">
      <p:transition spd="slow" advClick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0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0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02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02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02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 mute="1"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02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02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 mute="1">
                                        <p:cTn display="0" masterRel="sameClick">
                                          <p:stCondLst>
                                            <p:cond evt="begin" delay="0">
                                              <p:tn val="5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02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02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 mute="1">
                                        <p:cTn display="0" masterRel="sameClick">
                                          <p:stCondLst>
                                            <p:cond evt="begin" delay="0">
                                              <p:tn val="5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102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02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 mute="1">
                                        <p:cTn display="0" masterRel="sameClick">
                                          <p:stCondLst>
                                            <p:cond evt="begin" delay="0">
                                              <p:tn val="6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/>
      <p:bldP spid="10244" grpId="0"/>
      <p:bldP spid="10245" grpId="0"/>
      <p:bldP spid="10246" grpId="0"/>
      <p:bldP spid="10247" grpId="0"/>
      <p:bldP spid="10248" grpId="0"/>
      <p:bldP spid="10249" grpId="0"/>
      <p:bldP spid="10250" grpId="0"/>
      <p:bldP spid="10251" grpId="0"/>
      <p:bldP spid="10252" grpId="0"/>
      <p:bldP spid="10253" grpId="0"/>
      <p:bldP spid="1025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文本框 36"/>
          <p:cNvSpPr txBox="1">
            <a:spLocks noChangeArrowheads="1"/>
          </p:cNvSpPr>
          <p:nvPr/>
        </p:nvSpPr>
        <p:spPr bwMode="auto">
          <a:xfrm>
            <a:off x="4424221" y="4369899"/>
            <a:ext cx="3523553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 err="1">
                <a:solidFill>
                  <a:schemeClr val="tx2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Sách</a:t>
            </a:r>
            <a:r>
              <a:rPr lang="en-US" altLang="zh-CN" sz="2800" dirty="0">
                <a:solidFill>
                  <a:schemeClr val="tx2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en-US" altLang="zh-CN" sz="2800" dirty="0" err="1">
                <a:solidFill>
                  <a:schemeClr val="tx2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giáo</a:t>
            </a:r>
            <a:r>
              <a:rPr lang="en-US" altLang="zh-CN" sz="2800" dirty="0">
                <a:solidFill>
                  <a:schemeClr val="tx2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en-US" altLang="zh-CN" sz="2800" dirty="0" err="1">
                <a:solidFill>
                  <a:schemeClr val="tx2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khoa</a:t>
            </a:r>
            <a:r>
              <a:rPr lang="en-US" altLang="zh-CN" sz="2800" dirty="0">
                <a:solidFill>
                  <a:schemeClr val="tx2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 err="1">
                <a:solidFill>
                  <a:schemeClr val="tx2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trang</a:t>
            </a:r>
            <a:r>
              <a:rPr lang="en-US" altLang="zh-CN" sz="2800" dirty="0">
                <a:solidFill>
                  <a:schemeClr val="tx2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en-US" altLang="zh-CN" sz="2800" dirty="0" smtClean="0">
                <a:solidFill>
                  <a:schemeClr val="tx2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82</a:t>
            </a:r>
            <a:endParaRPr lang="zh-CN" altLang="en-US" sz="2800" dirty="0">
              <a:solidFill>
                <a:schemeClr val="tx2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15" name="文本框 42">
            <a:extLst>
              <a:ext uri="{FF2B5EF4-FFF2-40B4-BE49-F238E27FC236}">
                <a16:creationId xmlns:a16="http://schemas.microsoft.com/office/drawing/2014/main" xmlns="" id="{657E0F61-00ED-45F4-A544-C50BB3F7A855}"/>
              </a:ext>
            </a:extLst>
          </p:cNvPr>
          <p:cNvSpPr txBox="1"/>
          <p:nvPr/>
        </p:nvSpPr>
        <p:spPr>
          <a:xfrm>
            <a:off x="2491962" y="1894059"/>
            <a:ext cx="7585945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40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  <a:sym typeface="+mn-lt"/>
              </a:rPr>
              <a:t>SỬ DỤNG MÁY TÍNH BỎ TÚI ĐỂ GIẢI TOÁN VỀ TỈ </a:t>
            </a:r>
            <a:r>
              <a:rPr lang="en-US" altLang="zh-CN" sz="4000" b="1" dirty="0"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  <a:sym typeface="+mn-lt"/>
              </a:rPr>
              <a:t>SỐ PHẦN TRĂM</a:t>
            </a:r>
          </a:p>
        </p:txBody>
      </p:sp>
      <p:sp>
        <p:nvSpPr>
          <p:cNvPr id="3" name="Rectangle 2"/>
          <p:cNvSpPr/>
          <p:nvPr/>
        </p:nvSpPr>
        <p:spPr>
          <a:xfrm>
            <a:off x="5040503" y="849379"/>
            <a:ext cx="3057889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4000" dirty="0">
                <a:solidFill>
                  <a:srgbClr val="002060"/>
                </a:solidFill>
                <a:effectLst>
                  <a:reflection blurRad="6350" stA="55000" endA="300" endPos="455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MÔN: </a:t>
            </a:r>
            <a:r>
              <a:rPr lang="en-US" sz="4000" dirty="0" smtClean="0">
                <a:solidFill>
                  <a:srgbClr val="002060"/>
                </a:solidFill>
                <a:effectLst>
                  <a:reflection blurRad="6350" stA="55000" endA="300" endPos="455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endParaRPr lang="en-US" sz="4000" dirty="0">
              <a:solidFill>
                <a:srgbClr val="002060"/>
              </a:solidFill>
              <a:effectLst>
                <a:reflection blurRad="6350" stA="55000" endA="300" endPos="45500" dir="5400000" sy="-100000" algn="bl" rotWithShape="0"/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02849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>
        <p:random/>
      </p:transition>
    </mc:Choice>
    <mc:Fallback xmlns="">
      <p:transition spd="slow" advClick="0"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标题 16"/>
          <p:cNvSpPr>
            <a:spLocks noGrp="1"/>
          </p:cNvSpPr>
          <p:nvPr>
            <p:ph type="title"/>
          </p:nvPr>
        </p:nvSpPr>
        <p:spPr>
          <a:xfrm>
            <a:off x="3803732" y="534326"/>
            <a:ext cx="3683924" cy="632402"/>
          </a:xfrm>
          <a:solidFill>
            <a:srgbClr val="D9FFD9"/>
          </a:solidFill>
        </p:spPr>
        <p:txBody>
          <a:bodyPr>
            <a:noAutofit/>
          </a:bodyPr>
          <a:lstStyle/>
          <a:p>
            <a:pPr algn="ctr"/>
            <a:r>
              <a:rPr lang="en-US" altLang="zh-CN" sz="4000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Yêu</a:t>
            </a:r>
            <a:r>
              <a:rPr lang="en-US" altLang="zh-CN" sz="4000" dirty="0" smtClean="0"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altLang="zh-CN" sz="4000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cầu</a:t>
            </a:r>
            <a:r>
              <a:rPr lang="en-US" altLang="zh-CN" sz="4000" dirty="0" smtClean="0"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altLang="zh-CN" sz="4000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cần</a:t>
            </a:r>
            <a:r>
              <a:rPr lang="en-US" altLang="zh-CN" sz="4000" dirty="0" smtClean="0"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altLang="zh-CN" sz="4000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đạt</a:t>
            </a:r>
            <a:endParaRPr lang="zh-CN" altLang="en-US" sz="4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1469964" y="1441995"/>
            <a:ext cx="9953211" cy="3748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  <a:buClr>
                <a:schemeClr val="hlink"/>
              </a:buClr>
              <a:buSzPct val="120000"/>
            </a:pPr>
            <a:r>
              <a:rPr lang="en-US" sz="4400" i="1" dirty="0" smtClean="0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- </a:t>
            </a:r>
            <a:r>
              <a:rPr lang="en-US" sz="4400" i="1" dirty="0" err="1" smtClean="0">
                <a:solidFill>
                  <a:srgbClr val="02438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Biết</a:t>
            </a:r>
            <a:r>
              <a:rPr lang="en-US" sz="4400" i="1" dirty="0" smtClean="0">
                <a:solidFill>
                  <a:srgbClr val="02438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 </a:t>
            </a:r>
            <a:r>
              <a:rPr lang="en-US" sz="4400" i="1" dirty="0" err="1" smtClean="0">
                <a:solidFill>
                  <a:srgbClr val="02438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sử</a:t>
            </a:r>
            <a:r>
              <a:rPr lang="en-US" sz="4400" i="1" dirty="0" smtClean="0">
                <a:solidFill>
                  <a:srgbClr val="02438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 </a:t>
            </a:r>
            <a:r>
              <a:rPr lang="en-US" sz="4400" i="1" dirty="0" err="1" smtClean="0">
                <a:solidFill>
                  <a:srgbClr val="02438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dụng</a:t>
            </a:r>
            <a:r>
              <a:rPr lang="en-US" sz="4400" i="1" dirty="0" smtClean="0">
                <a:solidFill>
                  <a:srgbClr val="02438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 </a:t>
            </a:r>
            <a:r>
              <a:rPr lang="en-US" sz="4400" i="1" dirty="0" err="1" smtClean="0">
                <a:solidFill>
                  <a:srgbClr val="02438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máy</a:t>
            </a:r>
            <a:r>
              <a:rPr lang="en-US" sz="4400" i="1" dirty="0" smtClean="0">
                <a:solidFill>
                  <a:srgbClr val="02438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 </a:t>
            </a:r>
            <a:r>
              <a:rPr lang="en-US" sz="4400" i="1" dirty="0" err="1" smtClean="0">
                <a:solidFill>
                  <a:srgbClr val="02438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tính</a:t>
            </a:r>
            <a:r>
              <a:rPr lang="en-US" sz="4400" i="1" dirty="0" smtClean="0">
                <a:solidFill>
                  <a:srgbClr val="02438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 </a:t>
            </a:r>
            <a:r>
              <a:rPr lang="en-US" sz="4400" i="1" dirty="0" err="1" smtClean="0">
                <a:solidFill>
                  <a:srgbClr val="02438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bỏ</a:t>
            </a:r>
            <a:r>
              <a:rPr lang="en-US" sz="4400" i="1" dirty="0" smtClean="0">
                <a:solidFill>
                  <a:srgbClr val="02438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 </a:t>
            </a:r>
            <a:r>
              <a:rPr lang="en-US" sz="4400" i="1" dirty="0" err="1" smtClean="0">
                <a:solidFill>
                  <a:srgbClr val="02438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túi</a:t>
            </a:r>
            <a:r>
              <a:rPr lang="en-US" sz="4400" i="1" dirty="0" smtClean="0">
                <a:solidFill>
                  <a:srgbClr val="02438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 </a:t>
            </a:r>
            <a:r>
              <a:rPr lang="en-US" sz="4400" i="1" dirty="0" err="1" smtClean="0">
                <a:solidFill>
                  <a:srgbClr val="02438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để</a:t>
            </a:r>
            <a:r>
              <a:rPr lang="en-US" sz="4400" i="1" dirty="0" smtClean="0">
                <a:solidFill>
                  <a:srgbClr val="02438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 </a:t>
            </a:r>
            <a:r>
              <a:rPr lang="en-US" sz="4400" i="1" dirty="0" err="1" smtClean="0">
                <a:solidFill>
                  <a:srgbClr val="02438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hỗ</a:t>
            </a:r>
            <a:r>
              <a:rPr lang="en-US" sz="4400" i="1" dirty="0" smtClean="0">
                <a:solidFill>
                  <a:srgbClr val="02438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 </a:t>
            </a:r>
            <a:r>
              <a:rPr lang="en-US" sz="4400" i="1" dirty="0" err="1" smtClean="0">
                <a:solidFill>
                  <a:srgbClr val="02438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trợ</a:t>
            </a:r>
            <a:r>
              <a:rPr lang="en-US" sz="4400" i="1" dirty="0" smtClean="0">
                <a:solidFill>
                  <a:srgbClr val="02438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 </a:t>
            </a:r>
            <a:r>
              <a:rPr lang="en-US" sz="4400" i="1" dirty="0" err="1" smtClean="0">
                <a:solidFill>
                  <a:srgbClr val="02438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giải</a:t>
            </a:r>
            <a:r>
              <a:rPr lang="en-US" sz="4400" i="1" dirty="0" smtClean="0">
                <a:solidFill>
                  <a:srgbClr val="02438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 </a:t>
            </a:r>
            <a:r>
              <a:rPr lang="en-US" sz="4400" i="1" dirty="0" err="1" smtClean="0">
                <a:solidFill>
                  <a:srgbClr val="02438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các</a:t>
            </a:r>
            <a:r>
              <a:rPr lang="en-US" sz="4400" i="1" dirty="0" smtClean="0">
                <a:solidFill>
                  <a:srgbClr val="02438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 </a:t>
            </a:r>
            <a:r>
              <a:rPr lang="en-US" sz="4400" i="1" dirty="0" err="1" smtClean="0">
                <a:solidFill>
                  <a:srgbClr val="02438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bài</a:t>
            </a:r>
            <a:r>
              <a:rPr lang="en-US" sz="4400" i="1" dirty="0" smtClean="0">
                <a:solidFill>
                  <a:srgbClr val="02438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 </a:t>
            </a:r>
            <a:r>
              <a:rPr lang="en-US" sz="4400" i="1" dirty="0" err="1" smtClean="0">
                <a:solidFill>
                  <a:srgbClr val="02438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toán</a:t>
            </a:r>
            <a:r>
              <a:rPr lang="en-US" sz="4400" i="1" dirty="0" smtClean="0">
                <a:solidFill>
                  <a:srgbClr val="02438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 </a:t>
            </a:r>
            <a:r>
              <a:rPr lang="en-US" sz="4400" i="1" dirty="0" err="1" smtClean="0">
                <a:solidFill>
                  <a:srgbClr val="02438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về</a:t>
            </a:r>
            <a:r>
              <a:rPr lang="en-US" sz="4400" i="1" dirty="0" smtClean="0">
                <a:solidFill>
                  <a:srgbClr val="02438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 </a:t>
            </a:r>
            <a:r>
              <a:rPr lang="en-US" sz="4400" i="1" dirty="0" err="1" smtClean="0">
                <a:solidFill>
                  <a:srgbClr val="02438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tỉ</a:t>
            </a:r>
            <a:r>
              <a:rPr lang="en-US" sz="4400" i="1" dirty="0" smtClean="0">
                <a:solidFill>
                  <a:srgbClr val="02438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 </a:t>
            </a:r>
            <a:r>
              <a:rPr lang="en-US" sz="4400" i="1" dirty="0" err="1" smtClean="0">
                <a:solidFill>
                  <a:srgbClr val="02438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số</a:t>
            </a:r>
            <a:r>
              <a:rPr lang="en-US" sz="4400" i="1" dirty="0" smtClean="0">
                <a:solidFill>
                  <a:srgbClr val="02438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 </a:t>
            </a:r>
            <a:r>
              <a:rPr lang="en-US" sz="4400" i="1" dirty="0" err="1" smtClean="0">
                <a:solidFill>
                  <a:srgbClr val="02438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phần</a:t>
            </a:r>
            <a:r>
              <a:rPr lang="en-US" sz="4400" i="1" dirty="0" smtClean="0">
                <a:solidFill>
                  <a:srgbClr val="02438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 </a:t>
            </a:r>
            <a:r>
              <a:rPr lang="en-US" sz="4400" i="1" dirty="0" err="1" smtClean="0">
                <a:solidFill>
                  <a:srgbClr val="02438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trăm</a:t>
            </a:r>
            <a:r>
              <a:rPr lang="en-US" sz="4400" i="1" dirty="0" smtClean="0">
                <a:solidFill>
                  <a:srgbClr val="02438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. </a:t>
            </a:r>
          </a:p>
          <a:p>
            <a:pPr>
              <a:spcBef>
                <a:spcPct val="20000"/>
              </a:spcBef>
              <a:buClr>
                <a:schemeClr val="hlink"/>
              </a:buClr>
              <a:buSzPct val="120000"/>
            </a:pPr>
            <a:r>
              <a:rPr lang="en-US" sz="4400" i="1" dirty="0" err="1" smtClean="0">
                <a:solidFill>
                  <a:srgbClr val="02438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Rèn</a:t>
            </a:r>
            <a:r>
              <a:rPr lang="en-US" sz="4400" i="1" dirty="0" smtClean="0">
                <a:solidFill>
                  <a:srgbClr val="02438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 </a:t>
            </a:r>
            <a:r>
              <a:rPr lang="en-US" sz="4400" i="1" dirty="0" err="1">
                <a:solidFill>
                  <a:srgbClr val="02438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kĩ</a:t>
            </a:r>
            <a:r>
              <a:rPr lang="en-US" sz="4400" i="1" dirty="0">
                <a:solidFill>
                  <a:srgbClr val="02438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 </a:t>
            </a:r>
            <a:r>
              <a:rPr lang="en-US" sz="4400" i="1" dirty="0" err="1">
                <a:solidFill>
                  <a:srgbClr val="02438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năng</a:t>
            </a:r>
            <a:r>
              <a:rPr lang="en-US" sz="4400" i="1" dirty="0">
                <a:solidFill>
                  <a:srgbClr val="02438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 </a:t>
            </a:r>
            <a:r>
              <a:rPr lang="en-US" sz="4400" i="1" dirty="0" err="1">
                <a:solidFill>
                  <a:srgbClr val="02438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sử</a:t>
            </a:r>
            <a:r>
              <a:rPr lang="en-US" sz="4400" i="1" dirty="0">
                <a:solidFill>
                  <a:srgbClr val="02438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 </a:t>
            </a:r>
            <a:r>
              <a:rPr lang="en-US" sz="4400" i="1" dirty="0" err="1">
                <a:solidFill>
                  <a:srgbClr val="02438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dụng</a:t>
            </a:r>
            <a:r>
              <a:rPr lang="en-US" sz="4400" i="1" dirty="0">
                <a:solidFill>
                  <a:srgbClr val="02438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 </a:t>
            </a:r>
            <a:r>
              <a:rPr lang="en-US" sz="4400" i="1" dirty="0" err="1">
                <a:solidFill>
                  <a:srgbClr val="02438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máy</a:t>
            </a:r>
            <a:r>
              <a:rPr lang="en-US" sz="4400" i="1" dirty="0">
                <a:solidFill>
                  <a:srgbClr val="02438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 </a:t>
            </a:r>
            <a:r>
              <a:rPr lang="en-US" sz="4400" i="1" dirty="0" err="1">
                <a:solidFill>
                  <a:srgbClr val="02438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tính</a:t>
            </a:r>
            <a:r>
              <a:rPr lang="en-US" sz="4400" i="1" dirty="0">
                <a:solidFill>
                  <a:srgbClr val="02438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 </a:t>
            </a:r>
            <a:r>
              <a:rPr lang="en-US" sz="4400" i="1" dirty="0" err="1">
                <a:solidFill>
                  <a:srgbClr val="02438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bỏ</a:t>
            </a:r>
            <a:r>
              <a:rPr lang="en-US" sz="4400" i="1" dirty="0">
                <a:solidFill>
                  <a:srgbClr val="02438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 </a:t>
            </a:r>
            <a:r>
              <a:rPr lang="en-US" sz="4400" i="1" dirty="0" err="1">
                <a:solidFill>
                  <a:srgbClr val="02438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túi</a:t>
            </a:r>
            <a:r>
              <a:rPr lang="en-US" sz="4400" i="1" dirty="0" smtClean="0">
                <a:solidFill>
                  <a:srgbClr val="02438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. </a:t>
            </a:r>
            <a:endParaRPr lang="en-US" sz="4400" i="1" dirty="0">
              <a:solidFill>
                <a:srgbClr val="02438C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anose="02020603050405020304" pitchFamily="18" charset="0"/>
            </a:endParaRPr>
          </a:p>
          <a:p>
            <a:pPr>
              <a:spcBef>
                <a:spcPct val="20000"/>
              </a:spcBef>
              <a:buClr>
                <a:schemeClr val="hlink"/>
              </a:buClr>
              <a:buSzPct val="120000"/>
            </a:pPr>
            <a:r>
              <a:rPr lang="en-US" sz="4400" i="1" dirty="0" smtClean="0">
                <a:solidFill>
                  <a:srgbClr val="02438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- </a:t>
            </a:r>
            <a:r>
              <a:rPr lang="en-US" sz="4400" i="1" dirty="0" err="1" smtClean="0">
                <a:solidFill>
                  <a:srgbClr val="02438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Ôn</a:t>
            </a:r>
            <a:r>
              <a:rPr lang="en-US" sz="4400" i="1" dirty="0" smtClean="0">
                <a:solidFill>
                  <a:srgbClr val="02438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 </a:t>
            </a:r>
            <a:r>
              <a:rPr lang="en-US" sz="4400" i="1" dirty="0" err="1">
                <a:solidFill>
                  <a:srgbClr val="02438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tập</a:t>
            </a:r>
            <a:r>
              <a:rPr lang="en-US" sz="4400" i="1" dirty="0">
                <a:solidFill>
                  <a:srgbClr val="02438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 </a:t>
            </a:r>
            <a:r>
              <a:rPr lang="en-US" sz="4400" i="1" dirty="0" err="1">
                <a:solidFill>
                  <a:srgbClr val="02438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các</a:t>
            </a:r>
            <a:r>
              <a:rPr lang="en-US" sz="4400" i="1" dirty="0">
                <a:solidFill>
                  <a:srgbClr val="02438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 </a:t>
            </a:r>
            <a:r>
              <a:rPr lang="en-US" sz="4400" i="1" dirty="0" err="1">
                <a:solidFill>
                  <a:srgbClr val="02438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bài</a:t>
            </a:r>
            <a:r>
              <a:rPr lang="en-US" sz="4400" i="1" dirty="0">
                <a:solidFill>
                  <a:srgbClr val="02438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 </a:t>
            </a:r>
            <a:r>
              <a:rPr lang="en-US" sz="4400" i="1" dirty="0" err="1">
                <a:solidFill>
                  <a:srgbClr val="02438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toán</a:t>
            </a:r>
            <a:r>
              <a:rPr lang="en-US" sz="4400" i="1" dirty="0">
                <a:solidFill>
                  <a:srgbClr val="02438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 </a:t>
            </a:r>
            <a:r>
              <a:rPr lang="en-US" sz="4400" i="1" dirty="0" err="1">
                <a:solidFill>
                  <a:srgbClr val="02438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cơ</a:t>
            </a:r>
            <a:r>
              <a:rPr lang="en-US" sz="4400" i="1" dirty="0">
                <a:solidFill>
                  <a:srgbClr val="02438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 </a:t>
            </a:r>
            <a:r>
              <a:rPr lang="en-US" sz="4400" i="1" dirty="0" err="1">
                <a:solidFill>
                  <a:srgbClr val="02438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bản</a:t>
            </a:r>
            <a:r>
              <a:rPr lang="en-US" sz="4400" i="1" dirty="0">
                <a:solidFill>
                  <a:srgbClr val="02438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 </a:t>
            </a:r>
            <a:r>
              <a:rPr lang="en-US" sz="4400" i="1" dirty="0" err="1">
                <a:solidFill>
                  <a:srgbClr val="02438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về</a:t>
            </a:r>
            <a:r>
              <a:rPr lang="en-US" sz="4400" i="1" dirty="0">
                <a:solidFill>
                  <a:srgbClr val="02438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 </a:t>
            </a:r>
            <a:r>
              <a:rPr lang="en-US" sz="4400" i="1" dirty="0" err="1">
                <a:solidFill>
                  <a:srgbClr val="02438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tỉ</a:t>
            </a:r>
            <a:r>
              <a:rPr lang="en-US" sz="4400" i="1" dirty="0">
                <a:solidFill>
                  <a:srgbClr val="02438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 </a:t>
            </a:r>
            <a:r>
              <a:rPr lang="en-US" sz="4400" i="1" dirty="0" err="1">
                <a:solidFill>
                  <a:srgbClr val="02438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số</a:t>
            </a:r>
            <a:r>
              <a:rPr lang="en-US" sz="4400" i="1" dirty="0">
                <a:solidFill>
                  <a:srgbClr val="02438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 </a:t>
            </a:r>
            <a:r>
              <a:rPr lang="en-US" sz="4400" i="1" dirty="0" err="1">
                <a:solidFill>
                  <a:srgbClr val="02438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phần</a:t>
            </a:r>
            <a:r>
              <a:rPr lang="en-US" sz="4400" i="1" dirty="0">
                <a:solidFill>
                  <a:srgbClr val="02438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 </a:t>
            </a:r>
            <a:r>
              <a:rPr lang="en-US" sz="4400" i="1" dirty="0" err="1">
                <a:solidFill>
                  <a:srgbClr val="02438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trăm</a:t>
            </a:r>
            <a:r>
              <a:rPr lang="en-US" sz="4400" i="1" dirty="0">
                <a:solidFill>
                  <a:srgbClr val="02438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5556865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>
        <p:random/>
      </p:transition>
    </mc:Choice>
    <mc:Fallback xmlns="">
      <p:transition spd="slow" advClick="0"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11"/>
          <p:cNvSpPr txBox="1"/>
          <p:nvPr/>
        </p:nvSpPr>
        <p:spPr bwMode="auto">
          <a:xfrm>
            <a:off x="5328576" y="4118564"/>
            <a:ext cx="1533488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zh-CN"/>
            </a:defPPr>
            <a:lvl1pPr algn="ctr">
              <a:spcBef>
                <a:spcPct val="20000"/>
              </a:spcBef>
              <a:buFont typeface="Arial" panose="020B0604020202020204" pitchFamily="34" charset="0"/>
              <a:buNone/>
              <a:defRPr sz="6000">
                <a:solidFill>
                  <a:schemeClr val="bg2"/>
                </a:solidFill>
                <a:latin typeface="华文琥珀" panose="02010800040101010101" pitchFamily="2" charset="-122"/>
                <a:ea typeface="华文琥珀" panose="02010800040101010101" pitchFamily="2" charset="-122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zh-CN" sz="80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02</a:t>
            </a:r>
            <a:endParaRPr lang="zh-CN" altLang="en-US" sz="80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7" name="组合 2">
            <a:extLst>
              <a:ext uri="{FF2B5EF4-FFF2-40B4-BE49-F238E27FC236}">
                <a16:creationId xmlns:a16="http://schemas.microsoft.com/office/drawing/2014/main" xmlns="" id="{C4B323E5-48D9-4AF0-A1F0-830C0CF0BFB9}"/>
              </a:ext>
            </a:extLst>
          </p:cNvPr>
          <p:cNvGrpSpPr/>
          <p:nvPr/>
        </p:nvGrpSpPr>
        <p:grpSpPr>
          <a:xfrm>
            <a:off x="2364303" y="1509372"/>
            <a:ext cx="7585947" cy="1947197"/>
            <a:chOff x="2538590" y="1678450"/>
            <a:chExt cx="3945224" cy="1947197"/>
          </a:xfrm>
        </p:grpSpPr>
        <p:sp>
          <p:nvSpPr>
            <p:cNvPr id="8" name="文本框 3">
              <a:extLst>
                <a:ext uri="{FF2B5EF4-FFF2-40B4-BE49-F238E27FC236}">
                  <a16:creationId xmlns:a16="http://schemas.microsoft.com/office/drawing/2014/main" xmlns="" id="{09460B6B-2E9E-435E-A6C7-27E9AD9B25C6}"/>
                </a:ext>
              </a:extLst>
            </p:cNvPr>
            <p:cNvSpPr txBox="1"/>
            <p:nvPr/>
          </p:nvSpPr>
          <p:spPr>
            <a:xfrm>
              <a:off x="2538591" y="1678450"/>
              <a:ext cx="3945223" cy="193899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6000" b="1">
                  <a:ln w="85725">
                    <a:solidFill>
                      <a:srgbClr val="FDFDFD"/>
                    </a:solidFill>
                  </a:ln>
                  <a:solidFill>
                    <a:schemeClr val="bg1"/>
                  </a:solidFill>
                  <a:effectLst>
                    <a:outerShdw blurRad="63500" sx="102000" sy="102000" algn="ctr" rotWithShape="0">
                      <a:prstClr val="black">
                        <a:alpha val="40000"/>
                      </a:prstClr>
                    </a:outerShdw>
                  </a:effectLst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  <a:sym typeface="+mn-lt"/>
                </a:rPr>
                <a:t>HÌNH THÀNH </a:t>
              </a:r>
            </a:p>
            <a:p>
              <a:pPr algn="ctr"/>
              <a:r>
                <a:rPr lang="en-US" altLang="zh-CN" sz="6000" b="1">
                  <a:ln w="85725">
                    <a:solidFill>
                      <a:srgbClr val="FDFDFD"/>
                    </a:solidFill>
                  </a:ln>
                  <a:solidFill>
                    <a:schemeClr val="bg1"/>
                  </a:solidFill>
                  <a:effectLst>
                    <a:outerShdw blurRad="63500" sx="102000" sy="102000" algn="ctr" rotWithShape="0">
                      <a:prstClr val="black">
                        <a:alpha val="40000"/>
                      </a:prstClr>
                    </a:outerShdw>
                  </a:effectLst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  <a:sym typeface="+mn-lt"/>
                </a:rPr>
                <a:t>KIẾN THỨC MỚI</a:t>
              </a:r>
              <a:endParaRPr lang="zh-CN" altLang="en-US" sz="6000" b="1" dirty="0">
                <a:ln w="85725">
                  <a:solidFill>
                    <a:srgbClr val="FDFDFD"/>
                  </a:solidFill>
                </a:ln>
                <a:solidFill>
                  <a:schemeClr val="bg1"/>
                </a:solidFill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+mn-lt"/>
              </a:endParaRPr>
            </a:p>
          </p:txBody>
        </p:sp>
        <p:sp>
          <p:nvSpPr>
            <p:cNvPr id="9" name="文本框 42">
              <a:extLst>
                <a:ext uri="{FF2B5EF4-FFF2-40B4-BE49-F238E27FC236}">
                  <a16:creationId xmlns:a16="http://schemas.microsoft.com/office/drawing/2014/main" xmlns="" id="{BF3B8795-B81B-4FBE-95AC-1E8BAA69ED62}"/>
                </a:ext>
              </a:extLst>
            </p:cNvPr>
            <p:cNvSpPr txBox="1"/>
            <p:nvPr/>
          </p:nvSpPr>
          <p:spPr>
            <a:xfrm>
              <a:off x="2538590" y="1686655"/>
              <a:ext cx="3945223" cy="193899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6000" b="1">
                  <a:solidFill>
                    <a:srgbClr val="07443C"/>
                  </a:solidFill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  <a:sym typeface="+mn-lt"/>
                </a:rPr>
                <a:t>HÌNH THÀNH</a:t>
              </a:r>
            </a:p>
            <a:p>
              <a:pPr algn="ctr"/>
              <a:r>
                <a:rPr lang="en-US" altLang="zh-CN" sz="6000" b="1">
                  <a:solidFill>
                    <a:srgbClr val="07443C"/>
                  </a:solidFill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  <a:sym typeface="+mn-lt"/>
                </a:rPr>
                <a:t>KIẾN THỨC MỚI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3198708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>
        <p:random/>
      </p:transition>
    </mc:Choice>
    <mc:Fallback xmlns="">
      <p:transition spd="slow" advClick="0"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3" name="Rectangle 5"/>
          <p:cNvSpPr>
            <a:spLocks noChangeArrowheads="1"/>
          </p:cNvSpPr>
          <p:nvPr/>
        </p:nvSpPr>
        <p:spPr bwMode="auto">
          <a:xfrm>
            <a:off x="-65964" y="456062"/>
            <a:ext cx="82296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Font typeface="Wingdings" panose="05000000000000000000" pitchFamily="2" charset="2"/>
              <a:buChar char="Ø"/>
            </a:pPr>
            <a:endParaRPr lang="en-US" i="1">
              <a:solidFill>
                <a:schemeClr val="hlink"/>
              </a:solidFill>
              <a:latin typeface="VNI-Helve" pitchFamily="2" charset="0"/>
            </a:endParaRPr>
          </a:p>
          <a:p>
            <a:endParaRPr lang="en-US" i="1">
              <a:solidFill>
                <a:schemeClr val="hlink"/>
              </a:solidFill>
              <a:latin typeface="VNI-Helve" pitchFamily="2" charset="0"/>
            </a:endParaRPr>
          </a:p>
        </p:txBody>
      </p:sp>
      <p:sp>
        <p:nvSpPr>
          <p:cNvPr id="12300" name="Text Box 12"/>
          <p:cNvSpPr txBox="1">
            <a:spLocks noChangeArrowheads="1"/>
          </p:cNvSpPr>
          <p:nvPr/>
        </p:nvSpPr>
        <p:spPr bwMode="auto">
          <a:xfrm>
            <a:off x="1105611" y="303662"/>
            <a:ext cx="10972657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>
                <a:solidFill>
                  <a:srgbClr val="02438C"/>
                </a:solidFill>
                <a:latin typeface="Times New Roman" panose="02020603050405020304" pitchFamily="18" charset="0"/>
              </a:rPr>
              <a:t>a) </a:t>
            </a:r>
            <a:r>
              <a:rPr lang="en-US" sz="4400" b="1" dirty="0" err="1">
                <a:solidFill>
                  <a:srgbClr val="02438C"/>
                </a:solidFill>
                <a:latin typeface="Times New Roman" panose="02020603050405020304" pitchFamily="18" charset="0"/>
              </a:rPr>
              <a:t>Ví</a:t>
            </a:r>
            <a:r>
              <a:rPr lang="en-US" sz="4400" b="1" dirty="0">
                <a:solidFill>
                  <a:srgbClr val="02438C"/>
                </a:solidFill>
                <a:latin typeface="Times New Roman" panose="02020603050405020304" pitchFamily="18" charset="0"/>
              </a:rPr>
              <a:t> </a:t>
            </a:r>
            <a:r>
              <a:rPr lang="en-US" sz="4400" b="1" dirty="0" err="1">
                <a:solidFill>
                  <a:srgbClr val="02438C"/>
                </a:solidFill>
                <a:latin typeface="Times New Roman" panose="02020603050405020304" pitchFamily="18" charset="0"/>
              </a:rPr>
              <a:t>dụ</a:t>
            </a:r>
            <a:r>
              <a:rPr lang="en-US" sz="4400" b="1" dirty="0">
                <a:solidFill>
                  <a:srgbClr val="02438C"/>
                </a:solidFill>
                <a:latin typeface="Times New Roman" panose="02020603050405020304" pitchFamily="18" charset="0"/>
              </a:rPr>
              <a:t> 1:Tính </a:t>
            </a:r>
            <a:r>
              <a:rPr lang="en-US" sz="4400" b="1" dirty="0" err="1">
                <a:solidFill>
                  <a:srgbClr val="02438C"/>
                </a:solidFill>
                <a:latin typeface="Times New Roman" panose="02020603050405020304" pitchFamily="18" charset="0"/>
              </a:rPr>
              <a:t>tỉ</a:t>
            </a:r>
            <a:r>
              <a:rPr lang="en-US" sz="4400" b="1" dirty="0">
                <a:solidFill>
                  <a:srgbClr val="02438C"/>
                </a:solidFill>
                <a:latin typeface="Times New Roman" panose="02020603050405020304" pitchFamily="18" charset="0"/>
              </a:rPr>
              <a:t> </a:t>
            </a:r>
            <a:r>
              <a:rPr lang="en-US" sz="4400" b="1" dirty="0" err="1">
                <a:solidFill>
                  <a:srgbClr val="02438C"/>
                </a:solidFill>
                <a:latin typeface="Times New Roman" panose="02020603050405020304" pitchFamily="18" charset="0"/>
              </a:rPr>
              <a:t>số</a:t>
            </a:r>
            <a:r>
              <a:rPr lang="en-US" sz="4400" b="1" dirty="0">
                <a:solidFill>
                  <a:srgbClr val="02438C"/>
                </a:solidFill>
                <a:latin typeface="Times New Roman" panose="02020603050405020304" pitchFamily="18" charset="0"/>
              </a:rPr>
              <a:t> </a:t>
            </a:r>
            <a:r>
              <a:rPr lang="en-US" sz="4400" b="1" dirty="0" err="1">
                <a:solidFill>
                  <a:srgbClr val="02438C"/>
                </a:solidFill>
                <a:latin typeface="Times New Roman" panose="02020603050405020304" pitchFamily="18" charset="0"/>
              </a:rPr>
              <a:t>phần</a:t>
            </a:r>
            <a:r>
              <a:rPr lang="en-US" sz="4400" b="1" dirty="0">
                <a:solidFill>
                  <a:srgbClr val="02438C"/>
                </a:solidFill>
                <a:latin typeface="Times New Roman" panose="02020603050405020304" pitchFamily="18" charset="0"/>
              </a:rPr>
              <a:t> </a:t>
            </a:r>
            <a:r>
              <a:rPr lang="en-US" sz="4400" b="1" dirty="0" err="1">
                <a:solidFill>
                  <a:srgbClr val="02438C"/>
                </a:solidFill>
                <a:latin typeface="Times New Roman" panose="02020603050405020304" pitchFamily="18" charset="0"/>
              </a:rPr>
              <a:t>trăm</a:t>
            </a:r>
            <a:r>
              <a:rPr lang="en-US" sz="4400" b="1" dirty="0">
                <a:solidFill>
                  <a:srgbClr val="02438C"/>
                </a:solidFill>
                <a:latin typeface="Times New Roman" panose="02020603050405020304" pitchFamily="18" charset="0"/>
              </a:rPr>
              <a:t> </a:t>
            </a:r>
            <a:r>
              <a:rPr lang="en-US" sz="4400" b="1" dirty="0" err="1">
                <a:solidFill>
                  <a:srgbClr val="02438C"/>
                </a:solidFill>
                <a:latin typeface="Times New Roman" panose="02020603050405020304" pitchFamily="18" charset="0"/>
              </a:rPr>
              <a:t>của</a:t>
            </a:r>
            <a:r>
              <a:rPr lang="en-US" sz="4400" b="1" dirty="0">
                <a:solidFill>
                  <a:srgbClr val="02438C"/>
                </a:solidFill>
                <a:latin typeface="Times New Roman" panose="02020603050405020304" pitchFamily="18" charset="0"/>
              </a:rPr>
              <a:t> 7 </a:t>
            </a:r>
            <a:r>
              <a:rPr lang="en-US" sz="4400" b="1" dirty="0" err="1">
                <a:solidFill>
                  <a:srgbClr val="02438C"/>
                </a:solidFill>
                <a:latin typeface="Times New Roman" panose="02020603050405020304" pitchFamily="18" charset="0"/>
              </a:rPr>
              <a:t>và</a:t>
            </a:r>
            <a:r>
              <a:rPr lang="en-US" sz="4400" b="1" dirty="0">
                <a:solidFill>
                  <a:srgbClr val="02438C"/>
                </a:solidFill>
                <a:latin typeface="Times New Roman" panose="02020603050405020304" pitchFamily="18" charset="0"/>
              </a:rPr>
              <a:t> 40.</a:t>
            </a:r>
          </a:p>
        </p:txBody>
      </p:sp>
      <p:sp>
        <p:nvSpPr>
          <p:cNvPr id="12301" name="Text Box 13"/>
          <p:cNvSpPr txBox="1">
            <a:spLocks noChangeArrowheads="1"/>
          </p:cNvSpPr>
          <p:nvPr/>
        </p:nvSpPr>
        <p:spPr bwMode="auto">
          <a:xfrm>
            <a:off x="1686636" y="1422991"/>
            <a:ext cx="62484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>
                <a:solidFill>
                  <a:srgbClr val="02438C"/>
                </a:solidFill>
                <a:latin typeface="Times New Roman" panose="02020603050405020304" pitchFamily="18" charset="0"/>
              </a:rPr>
              <a:t>Ta lần lượt ấn các phím :</a:t>
            </a:r>
          </a:p>
        </p:txBody>
      </p:sp>
      <p:sp>
        <p:nvSpPr>
          <p:cNvPr id="12302" name="Text Box 14"/>
          <p:cNvSpPr txBox="1">
            <a:spLocks noChangeArrowheads="1"/>
          </p:cNvSpPr>
          <p:nvPr/>
        </p:nvSpPr>
        <p:spPr bwMode="auto">
          <a:xfrm>
            <a:off x="1243088" y="2665863"/>
            <a:ext cx="609600" cy="771525"/>
          </a:xfrm>
          <a:prstGeom prst="rect">
            <a:avLst/>
          </a:prstGeom>
          <a:solidFill>
            <a:srgbClr val="FFFF00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7</a:t>
            </a:r>
          </a:p>
        </p:txBody>
      </p:sp>
      <p:sp>
        <p:nvSpPr>
          <p:cNvPr id="12303" name="Text Box 15"/>
          <p:cNvSpPr txBox="1">
            <a:spLocks noChangeArrowheads="1"/>
          </p:cNvSpPr>
          <p:nvPr/>
        </p:nvSpPr>
        <p:spPr bwMode="auto">
          <a:xfrm>
            <a:off x="1928888" y="2665863"/>
            <a:ext cx="609600" cy="771525"/>
          </a:xfrm>
          <a:prstGeom prst="rect">
            <a:avLst/>
          </a:prstGeom>
          <a:solidFill>
            <a:srgbClr val="FFFF00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b="1">
                <a:solidFill>
                  <a:srgbClr val="FF0000"/>
                </a:solidFill>
                <a:latin typeface="Times New Roman" panose="02020603050405020304" pitchFamily="18" charset="0"/>
              </a:rPr>
              <a:t>:</a:t>
            </a:r>
          </a:p>
        </p:txBody>
      </p:sp>
      <p:sp>
        <p:nvSpPr>
          <p:cNvPr id="12304" name="Line 16"/>
          <p:cNvSpPr>
            <a:spLocks noChangeShapeType="1"/>
          </p:cNvSpPr>
          <p:nvPr/>
        </p:nvSpPr>
        <p:spPr bwMode="auto">
          <a:xfrm>
            <a:off x="2033663" y="3123062"/>
            <a:ext cx="3810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solidFill>
                <a:srgbClr val="FF0000"/>
              </a:solidFill>
            </a:endParaRPr>
          </a:p>
        </p:txBody>
      </p:sp>
      <p:sp>
        <p:nvSpPr>
          <p:cNvPr id="12305" name="Text Box 17"/>
          <p:cNvSpPr txBox="1">
            <a:spLocks noChangeArrowheads="1"/>
          </p:cNvSpPr>
          <p:nvPr/>
        </p:nvSpPr>
        <p:spPr bwMode="auto">
          <a:xfrm>
            <a:off x="2614688" y="2665863"/>
            <a:ext cx="609600" cy="771525"/>
          </a:xfrm>
          <a:prstGeom prst="rect">
            <a:avLst/>
          </a:prstGeom>
          <a:solidFill>
            <a:srgbClr val="FFFF00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b="1">
                <a:solidFill>
                  <a:srgbClr val="FF0000"/>
                </a:solidFill>
                <a:latin typeface="Times New Roman" panose="02020603050405020304" pitchFamily="18" charset="0"/>
              </a:rPr>
              <a:t>4</a:t>
            </a:r>
          </a:p>
        </p:txBody>
      </p:sp>
      <p:sp>
        <p:nvSpPr>
          <p:cNvPr id="12306" name="Text Box 18"/>
          <p:cNvSpPr txBox="1">
            <a:spLocks noChangeArrowheads="1"/>
          </p:cNvSpPr>
          <p:nvPr/>
        </p:nvSpPr>
        <p:spPr bwMode="auto">
          <a:xfrm>
            <a:off x="3300488" y="2665863"/>
            <a:ext cx="609600" cy="771525"/>
          </a:xfrm>
          <a:prstGeom prst="rect">
            <a:avLst/>
          </a:prstGeom>
          <a:solidFill>
            <a:srgbClr val="FFFF00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b="1">
                <a:solidFill>
                  <a:srgbClr val="FF0000"/>
                </a:solidFill>
                <a:latin typeface="Times New Roman" panose="02020603050405020304" pitchFamily="18" charset="0"/>
              </a:rPr>
              <a:t>0</a:t>
            </a:r>
          </a:p>
        </p:txBody>
      </p:sp>
      <p:sp>
        <p:nvSpPr>
          <p:cNvPr id="12307" name="Text Box 19"/>
          <p:cNvSpPr txBox="1">
            <a:spLocks noChangeArrowheads="1"/>
          </p:cNvSpPr>
          <p:nvPr/>
        </p:nvSpPr>
        <p:spPr bwMode="auto">
          <a:xfrm>
            <a:off x="3986288" y="2665863"/>
            <a:ext cx="609600" cy="771525"/>
          </a:xfrm>
          <a:prstGeom prst="rect">
            <a:avLst/>
          </a:prstGeom>
          <a:solidFill>
            <a:srgbClr val="FFFF00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b="1">
                <a:solidFill>
                  <a:srgbClr val="FF0000"/>
                </a:solidFill>
                <a:latin typeface="Times New Roman" panose="02020603050405020304" pitchFamily="18" charset="0"/>
              </a:rPr>
              <a:t>=</a:t>
            </a:r>
          </a:p>
        </p:txBody>
      </p:sp>
      <p:sp>
        <p:nvSpPr>
          <p:cNvPr id="12308" name="Text Box 20"/>
          <p:cNvSpPr txBox="1">
            <a:spLocks noChangeArrowheads="1"/>
          </p:cNvSpPr>
          <p:nvPr/>
        </p:nvSpPr>
        <p:spPr bwMode="auto">
          <a:xfrm>
            <a:off x="4900688" y="2656338"/>
            <a:ext cx="4343400" cy="771525"/>
          </a:xfrm>
          <a:prstGeom prst="rect">
            <a:avLst/>
          </a:prstGeom>
          <a:solidFill>
            <a:srgbClr val="FFFF00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>
                <a:solidFill>
                  <a:srgbClr val="FF0000"/>
                </a:solidFill>
                <a:latin typeface="Times New Roman" panose="02020603050405020304" pitchFamily="18" charset="0"/>
              </a:rPr>
              <a:t>Màn hình: 0,175</a:t>
            </a:r>
          </a:p>
        </p:txBody>
      </p:sp>
      <p:sp>
        <p:nvSpPr>
          <p:cNvPr id="12309" name="Text Box 21"/>
          <p:cNvSpPr txBox="1">
            <a:spLocks noChangeArrowheads="1"/>
          </p:cNvSpPr>
          <p:nvPr/>
        </p:nvSpPr>
        <p:spPr bwMode="auto">
          <a:xfrm>
            <a:off x="1852688" y="3504062"/>
            <a:ext cx="73152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err="1">
                <a:solidFill>
                  <a:srgbClr val="02438C"/>
                </a:solidFill>
                <a:latin typeface="Times New Roman" panose="02020603050405020304" pitchFamily="18" charset="0"/>
              </a:rPr>
              <a:t>Có</a:t>
            </a:r>
            <a:r>
              <a:rPr lang="en-US" sz="4400" b="1" dirty="0">
                <a:solidFill>
                  <a:srgbClr val="02438C"/>
                </a:solidFill>
                <a:latin typeface="Times New Roman" panose="02020603050405020304" pitchFamily="18" charset="0"/>
              </a:rPr>
              <a:t> </a:t>
            </a:r>
            <a:r>
              <a:rPr lang="en-US" sz="4400" b="1" dirty="0" err="1">
                <a:solidFill>
                  <a:srgbClr val="02438C"/>
                </a:solidFill>
                <a:latin typeface="Times New Roman" panose="02020603050405020304" pitchFamily="18" charset="0"/>
              </a:rPr>
              <a:t>thể</a:t>
            </a:r>
            <a:r>
              <a:rPr lang="en-US" sz="4400" b="1" dirty="0">
                <a:solidFill>
                  <a:srgbClr val="02438C"/>
                </a:solidFill>
                <a:latin typeface="Times New Roman" panose="02020603050405020304" pitchFamily="18" charset="0"/>
              </a:rPr>
              <a:t> </a:t>
            </a:r>
            <a:r>
              <a:rPr lang="en-US" sz="4400" b="1" dirty="0" err="1">
                <a:solidFill>
                  <a:srgbClr val="02438C"/>
                </a:solidFill>
                <a:latin typeface="Times New Roman" panose="02020603050405020304" pitchFamily="18" charset="0"/>
              </a:rPr>
              <a:t>lần</a:t>
            </a:r>
            <a:r>
              <a:rPr lang="en-US" sz="4400" b="1" dirty="0">
                <a:solidFill>
                  <a:srgbClr val="02438C"/>
                </a:solidFill>
                <a:latin typeface="Times New Roman" panose="02020603050405020304" pitchFamily="18" charset="0"/>
              </a:rPr>
              <a:t> </a:t>
            </a:r>
            <a:r>
              <a:rPr lang="en-US" sz="4400" b="1" dirty="0" err="1">
                <a:solidFill>
                  <a:srgbClr val="02438C"/>
                </a:solidFill>
                <a:latin typeface="Times New Roman" panose="02020603050405020304" pitchFamily="18" charset="0"/>
              </a:rPr>
              <a:t>lượt</a:t>
            </a:r>
            <a:r>
              <a:rPr lang="en-US" sz="4400" b="1" dirty="0">
                <a:solidFill>
                  <a:srgbClr val="02438C"/>
                </a:solidFill>
                <a:latin typeface="Times New Roman" panose="02020603050405020304" pitchFamily="18" charset="0"/>
              </a:rPr>
              <a:t> </a:t>
            </a:r>
            <a:r>
              <a:rPr lang="en-US" sz="4400" b="1" dirty="0" err="1">
                <a:solidFill>
                  <a:srgbClr val="02438C"/>
                </a:solidFill>
                <a:latin typeface="Times New Roman" panose="02020603050405020304" pitchFamily="18" charset="0"/>
              </a:rPr>
              <a:t>ấn</a:t>
            </a:r>
            <a:r>
              <a:rPr lang="en-US" sz="4400" b="1" dirty="0">
                <a:solidFill>
                  <a:srgbClr val="02438C"/>
                </a:solidFill>
                <a:latin typeface="Times New Roman" panose="02020603050405020304" pitchFamily="18" charset="0"/>
              </a:rPr>
              <a:t> </a:t>
            </a:r>
            <a:r>
              <a:rPr lang="en-US" sz="4400" b="1" dirty="0" err="1">
                <a:solidFill>
                  <a:srgbClr val="02438C"/>
                </a:solidFill>
                <a:latin typeface="Times New Roman" panose="02020603050405020304" pitchFamily="18" charset="0"/>
              </a:rPr>
              <a:t>các</a:t>
            </a:r>
            <a:r>
              <a:rPr lang="en-US" sz="4400" b="1" dirty="0">
                <a:solidFill>
                  <a:srgbClr val="02438C"/>
                </a:solidFill>
                <a:latin typeface="Times New Roman" panose="02020603050405020304" pitchFamily="18" charset="0"/>
              </a:rPr>
              <a:t> </a:t>
            </a:r>
            <a:r>
              <a:rPr lang="en-US" sz="4400" b="1" dirty="0" err="1">
                <a:solidFill>
                  <a:srgbClr val="02438C"/>
                </a:solidFill>
                <a:latin typeface="Times New Roman" panose="02020603050405020304" pitchFamily="18" charset="0"/>
              </a:rPr>
              <a:t>phím</a:t>
            </a:r>
            <a:r>
              <a:rPr lang="en-US" sz="4400" b="1" dirty="0">
                <a:solidFill>
                  <a:srgbClr val="02438C"/>
                </a:solidFill>
                <a:latin typeface="Times New Roman" panose="02020603050405020304" pitchFamily="18" charset="0"/>
              </a:rPr>
              <a:t> :</a:t>
            </a:r>
          </a:p>
        </p:txBody>
      </p:sp>
      <p:sp>
        <p:nvSpPr>
          <p:cNvPr id="12310" name="Text Box 22"/>
          <p:cNvSpPr txBox="1">
            <a:spLocks noChangeArrowheads="1"/>
          </p:cNvSpPr>
          <p:nvPr/>
        </p:nvSpPr>
        <p:spPr bwMode="auto">
          <a:xfrm>
            <a:off x="1243088" y="4332738"/>
            <a:ext cx="609600" cy="7715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b="1">
                <a:solidFill>
                  <a:srgbClr val="FF0000"/>
                </a:solidFill>
                <a:latin typeface="Times New Roman" panose="02020603050405020304" pitchFamily="18" charset="0"/>
              </a:rPr>
              <a:t>7</a:t>
            </a:r>
          </a:p>
        </p:txBody>
      </p:sp>
      <p:sp>
        <p:nvSpPr>
          <p:cNvPr id="12311" name="Text Box 23"/>
          <p:cNvSpPr txBox="1">
            <a:spLocks noChangeArrowheads="1"/>
          </p:cNvSpPr>
          <p:nvPr/>
        </p:nvSpPr>
        <p:spPr bwMode="auto">
          <a:xfrm>
            <a:off x="1928888" y="4332738"/>
            <a:ext cx="609600" cy="7715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b="1">
                <a:solidFill>
                  <a:srgbClr val="FF0000"/>
                </a:solidFill>
                <a:latin typeface="Times New Roman" panose="02020603050405020304" pitchFamily="18" charset="0"/>
              </a:rPr>
              <a:t>:</a:t>
            </a:r>
          </a:p>
        </p:txBody>
      </p:sp>
      <p:sp>
        <p:nvSpPr>
          <p:cNvPr id="12312" name="Line 24"/>
          <p:cNvSpPr>
            <a:spLocks noChangeShapeType="1"/>
          </p:cNvSpPr>
          <p:nvPr/>
        </p:nvSpPr>
        <p:spPr bwMode="auto">
          <a:xfrm>
            <a:off x="2033663" y="4799462"/>
            <a:ext cx="3810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solidFill>
                <a:srgbClr val="FF0000"/>
              </a:solidFill>
            </a:endParaRPr>
          </a:p>
        </p:txBody>
      </p:sp>
      <p:sp>
        <p:nvSpPr>
          <p:cNvPr id="12313" name="Text Box 25"/>
          <p:cNvSpPr txBox="1">
            <a:spLocks noChangeArrowheads="1"/>
          </p:cNvSpPr>
          <p:nvPr/>
        </p:nvSpPr>
        <p:spPr bwMode="auto">
          <a:xfrm>
            <a:off x="2614688" y="4332738"/>
            <a:ext cx="609600" cy="7715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b="1">
                <a:solidFill>
                  <a:srgbClr val="FF0000"/>
                </a:solidFill>
                <a:latin typeface="Times New Roman" panose="02020603050405020304" pitchFamily="18" charset="0"/>
              </a:rPr>
              <a:t>4</a:t>
            </a:r>
          </a:p>
        </p:txBody>
      </p:sp>
      <p:sp>
        <p:nvSpPr>
          <p:cNvPr id="12314" name="Text Box 26"/>
          <p:cNvSpPr txBox="1">
            <a:spLocks noChangeArrowheads="1"/>
          </p:cNvSpPr>
          <p:nvPr/>
        </p:nvSpPr>
        <p:spPr bwMode="auto">
          <a:xfrm>
            <a:off x="3300488" y="4332738"/>
            <a:ext cx="609600" cy="7715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b="1">
                <a:solidFill>
                  <a:srgbClr val="FF0000"/>
                </a:solidFill>
                <a:latin typeface="Times New Roman" panose="02020603050405020304" pitchFamily="18" charset="0"/>
              </a:rPr>
              <a:t>0</a:t>
            </a:r>
          </a:p>
        </p:txBody>
      </p:sp>
      <p:sp>
        <p:nvSpPr>
          <p:cNvPr id="12315" name="Text Box 27"/>
          <p:cNvSpPr txBox="1">
            <a:spLocks noChangeArrowheads="1"/>
          </p:cNvSpPr>
          <p:nvPr/>
        </p:nvSpPr>
        <p:spPr bwMode="auto">
          <a:xfrm>
            <a:off x="3986288" y="4332738"/>
            <a:ext cx="685800" cy="7715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b="1">
                <a:solidFill>
                  <a:srgbClr val="FF0000"/>
                </a:solidFill>
                <a:latin typeface="Times New Roman" panose="02020603050405020304" pitchFamily="18" charset="0"/>
              </a:rPr>
              <a:t>%</a:t>
            </a:r>
          </a:p>
        </p:txBody>
      </p:sp>
      <p:sp>
        <p:nvSpPr>
          <p:cNvPr id="12316" name="Text Box 28"/>
          <p:cNvSpPr txBox="1">
            <a:spLocks noChangeArrowheads="1"/>
          </p:cNvSpPr>
          <p:nvPr/>
        </p:nvSpPr>
        <p:spPr bwMode="auto">
          <a:xfrm>
            <a:off x="4900688" y="4332738"/>
            <a:ext cx="4343400" cy="7715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>
                <a:solidFill>
                  <a:srgbClr val="FF0000"/>
                </a:solidFill>
                <a:latin typeface="Times New Roman" panose="02020603050405020304" pitchFamily="18" charset="0"/>
              </a:rPr>
              <a:t>Màn hình: 17.5</a:t>
            </a:r>
          </a:p>
        </p:txBody>
      </p:sp>
    </p:spTree>
    <p:extLst>
      <p:ext uri="{BB962C8B-B14F-4D97-AF65-F5344CB8AC3E}">
        <p14:creationId xmlns:p14="http://schemas.microsoft.com/office/powerpoint/2010/main" val="27818705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>
        <p:random/>
      </p:transition>
    </mc:Choice>
    <mc:Fallback xmlns="">
      <p:transition spd="slow" advClick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23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123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123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123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23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2000"/>
                                        <p:tgtEl>
                                          <p:spTgt spid="123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7" dur="2000"/>
                                        <p:tgtEl>
                                          <p:spTgt spid="123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2" dur="2000"/>
                                        <p:tgtEl>
                                          <p:spTgt spid="123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7" dur="2000"/>
                                        <p:tgtEl>
                                          <p:spTgt spid="123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2" dur="2000"/>
                                        <p:tgtEl>
                                          <p:spTgt spid="123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7" dur="2000"/>
                                        <p:tgtEl>
                                          <p:spTgt spid="123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2" dur="2000"/>
                                        <p:tgtEl>
                                          <p:spTgt spid="123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7" dur="500"/>
                                        <p:tgtEl>
                                          <p:spTgt spid="123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2" dur="2000"/>
                                        <p:tgtEl>
                                          <p:spTgt spid="123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7" dur="2000"/>
                                        <p:tgtEl>
                                          <p:spTgt spid="12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82" dur="2000"/>
                                        <p:tgtEl>
                                          <p:spTgt spid="123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87" dur="2000"/>
                                        <p:tgtEl>
                                          <p:spTgt spid="12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300" grpId="0"/>
      <p:bldP spid="12301" grpId="0"/>
      <p:bldP spid="12302" grpId="0" animBg="1"/>
      <p:bldP spid="12303" grpId="0" animBg="1"/>
      <p:bldP spid="12304" grpId="0" animBg="1"/>
      <p:bldP spid="12305" grpId="0" animBg="1"/>
      <p:bldP spid="12306" grpId="0" animBg="1"/>
      <p:bldP spid="12307" grpId="0" animBg="1"/>
      <p:bldP spid="12308" grpId="0" animBg="1"/>
      <p:bldP spid="12309" grpId="0"/>
      <p:bldP spid="12310" grpId="0" animBg="1"/>
      <p:bldP spid="12311" grpId="0" animBg="1"/>
      <p:bldP spid="12312" grpId="0" animBg="1"/>
      <p:bldP spid="12313" grpId="0" animBg="1"/>
      <p:bldP spid="12314" grpId="0" animBg="1"/>
      <p:bldP spid="12315" grpId="0" animBg="1"/>
      <p:bldP spid="1231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5" name="Picture 3">
            <a:hlinkClick r:id="" action="ppaction://media"/>
          </p:cNvPr>
          <p:cNvPicPr>
            <a:picLocks noRot="1" noChangeAspect="1" noChangeArrowheads="1"/>
          </p:cNvPicPr>
          <p:nvPr>
            <a:wavAudioFile r:embed="rId1" name="ELPHRG01.wav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6324600"/>
            <a:ext cx="304800" cy="304800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</p:spPr>
      </p:pic>
      <p:sp>
        <p:nvSpPr>
          <p:cNvPr id="13316" name="Text Box 4"/>
          <p:cNvSpPr txBox="1">
            <a:spLocks noChangeArrowheads="1"/>
          </p:cNvSpPr>
          <p:nvPr/>
        </p:nvSpPr>
        <p:spPr bwMode="auto">
          <a:xfrm>
            <a:off x="2133600" y="762000"/>
            <a:ext cx="5943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144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3716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8288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2860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  <a:buClr>
                <a:schemeClr val="hlink"/>
              </a:buClr>
              <a:buFontTx/>
              <a:buAutoNum type="romanUcPeriod"/>
            </a:pPr>
            <a:endParaRPr lang="en-US" sz="3200" b="1">
              <a:solidFill>
                <a:schemeClr val="hlink"/>
              </a:solidFill>
              <a:latin typeface="Times" panose="02020603050405020304" pitchFamily="18" charset="0"/>
            </a:endParaRPr>
          </a:p>
        </p:txBody>
      </p:sp>
      <p:sp>
        <p:nvSpPr>
          <p:cNvPr id="13317" name="Rectangle 5"/>
          <p:cNvSpPr>
            <a:spLocks noChangeArrowheads="1"/>
          </p:cNvSpPr>
          <p:nvPr/>
        </p:nvSpPr>
        <p:spPr bwMode="auto">
          <a:xfrm>
            <a:off x="1981200" y="1752600"/>
            <a:ext cx="82296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Font typeface="Wingdings" panose="05000000000000000000" pitchFamily="2" charset="2"/>
              <a:buChar char="Ø"/>
            </a:pPr>
            <a:endParaRPr lang="en-US" i="1">
              <a:solidFill>
                <a:schemeClr val="hlink"/>
              </a:solidFill>
              <a:latin typeface="VNI-Helve" pitchFamily="2" charset="0"/>
            </a:endParaRPr>
          </a:p>
          <a:p>
            <a:endParaRPr lang="en-US" i="1">
              <a:solidFill>
                <a:schemeClr val="hlink"/>
              </a:solidFill>
              <a:latin typeface="VNI-Helve" pitchFamily="2" charset="0"/>
            </a:endParaRPr>
          </a:p>
        </p:txBody>
      </p:sp>
      <p:sp>
        <p:nvSpPr>
          <p:cNvPr id="13318" name="Line 6"/>
          <p:cNvSpPr>
            <a:spLocks noChangeShapeType="1"/>
          </p:cNvSpPr>
          <p:nvPr/>
        </p:nvSpPr>
        <p:spPr bwMode="auto">
          <a:xfrm>
            <a:off x="3276600" y="152400"/>
            <a:ext cx="6096000" cy="76200"/>
          </a:xfrm>
          <a:prstGeom prst="line">
            <a:avLst/>
          </a:prstGeom>
          <a:noFill/>
          <a:ln w="57150" cmpd="thinThick">
            <a:solidFill>
              <a:srgbClr val="FF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21" name="Text Box 9"/>
          <p:cNvSpPr txBox="1">
            <a:spLocks noChangeArrowheads="1"/>
          </p:cNvSpPr>
          <p:nvPr/>
        </p:nvSpPr>
        <p:spPr bwMode="auto">
          <a:xfrm>
            <a:off x="1600200" y="204787"/>
            <a:ext cx="70104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>
                <a:solidFill>
                  <a:srgbClr val="02438C"/>
                </a:solidFill>
                <a:latin typeface="Times New Roman" panose="02020603050405020304" pitchFamily="18" charset="0"/>
              </a:rPr>
              <a:t>b) Ví dụ 2:Tính 34% của 56.</a:t>
            </a:r>
          </a:p>
        </p:txBody>
      </p:sp>
      <p:sp>
        <p:nvSpPr>
          <p:cNvPr id="13322" name="Text Box 10"/>
          <p:cNvSpPr txBox="1">
            <a:spLocks noChangeArrowheads="1"/>
          </p:cNvSpPr>
          <p:nvPr/>
        </p:nvSpPr>
        <p:spPr bwMode="auto">
          <a:xfrm>
            <a:off x="1752600" y="1119187"/>
            <a:ext cx="62484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>
                <a:solidFill>
                  <a:srgbClr val="02438C"/>
                </a:solidFill>
                <a:latin typeface="Times New Roman" panose="02020603050405020304" pitchFamily="18" charset="0"/>
              </a:rPr>
              <a:t>Ta lần lượt ấn các phím :</a:t>
            </a:r>
          </a:p>
        </p:txBody>
      </p:sp>
      <p:sp>
        <p:nvSpPr>
          <p:cNvPr id="13323" name="Text Box 11"/>
          <p:cNvSpPr txBox="1">
            <a:spLocks noChangeArrowheads="1"/>
          </p:cNvSpPr>
          <p:nvPr/>
        </p:nvSpPr>
        <p:spPr bwMode="auto">
          <a:xfrm>
            <a:off x="1828800" y="2590801"/>
            <a:ext cx="609600" cy="7715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b="1">
                <a:solidFill>
                  <a:srgbClr val="FF0000"/>
                </a:solidFill>
                <a:latin typeface="Times New Roman" panose="02020603050405020304" pitchFamily="18" charset="0"/>
              </a:rPr>
              <a:t>5</a:t>
            </a:r>
          </a:p>
        </p:txBody>
      </p:sp>
      <p:sp>
        <p:nvSpPr>
          <p:cNvPr id="13324" name="Text Box 12"/>
          <p:cNvSpPr txBox="1">
            <a:spLocks noChangeArrowheads="1"/>
          </p:cNvSpPr>
          <p:nvPr/>
        </p:nvSpPr>
        <p:spPr bwMode="auto">
          <a:xfrm>
            <a:off x="2514600" y="2590801"/>
            <a:ext cx="609600" cy="7715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b="1">
                <a:solidFill>
                  <a:srgbClr val="FF0000"/>
                </a:solidFill>
                <a:latin typeface="Times New Roman" panose="02020603050405020304" pitchFamily="18" charset="0"/>
              </a:rPr>
              <a:t>6</a:t>
            </a:r>
          </a:p>
        </p:txBody>
      </p:sp>
      <p:sp>
        <p:nvSpPr>
          <p:cNvPr id="13326" name="Text Box 14"/>
          <p:cNvSpPr txBox="1">
            <a:spLocks noChangeArrowheads="1"/>
          </p:cNvSpPr>
          <p:nvPr/>
        </p:nvSpPr>
        <p:spPr bwMode="auto">
          <a:xfrm>
            <a:off x="3200400" y="2590801"/>
            <a:ext cx="609600" cy="7715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b="1">
                <a:solidFill>
                  <a:srgbClr val="FF0000"/>
                </a:solidFill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13327" name="Text Box 15"/>
          <p:cNvSpPr txBox="1">
            <a:spLocks noChangeArrowheads="1"/>
          </p:cNvSpPr>
          <p:nvPr/>
        </p:nvSpPr>
        <p:spPr bwMode="auto">
          <a:xfrm>
            <a:off x="3886200" y="2590801"/>
            <a:ext cx="609600" cy="7715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b="1">
                <a:solidFill>
                  <a:srgbClr val="FF0000"/>
                </a:solidFill>
                <a:latin typeface="Times New Roman" panose="02020603050405020304" pitchFamily="18" charset="0"/>
              </a:rPr>
              <a:t>3</a:t>
            </a:r>
          </a:p>
        </p:txBody>
      </p:sp>
      <p:sp>
        <p:nvSpPr>
          <p:cNvPr id="13328" name="Text Box 16"/>
          <p:cNvSpPr txBox="1">
            <a:spLocks noChangeArrowheads="1"/>
          </p:cNvSpPr>
          <p:nvPr/>
        </p:nvSpPr>
        <p:spPr bwMode="auto">
          <a:xfrm>
            <a:off x="4572000" y="2590801"/>
            <a:ext cx="609600" cy="7715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b="1">
                <a:solidFill>
                  <a:srgbClr val="FF0000"/>
                </a:solidFill>
                <a:latin typeface="Times New Roman" panose="02020603050405020304" pitchFamily="18" charset="0"/>
              </a:rPr>
              <a:t>4</a:t>
            </a:r>
          </a:p>
        </p:txBody>
      </p:sp>
      <p:sp>
        <p:nvSpPr>
          <p:cNvPr id="13329" name="Text Box 17"/>
          <p:cNvSpPr txBox="1">
            <a:spLocks noChangeArrowheads="1"/>
          </p:cNvSpPr>
          <p:nvPr/>
        </p:nvSpPr>
        <p:spPr bwMode="auto">
          <a:xfrm>
            <a:off x="5257800" y="2581276"/>
            <a:ext cx="762000" cy="7715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>
                <a:solidFill>
                  <a:srgbClr val="FF0000"/>
                </a:solidFill>
                <a:latin typeface="Times New Roman" panose="02020603050405020304" pitchFamily="18" charset="0"/>
              </a:rPr>
              <a:t>%</a:t>
            </a:r>
          </a:p>
        </p:txBody>
      </p:sp>
      <p:sp>
        <p:nvSpPr>
          <p:cNvPr id="13330" name="Text Box 18"/>
          <p:cNvSpPr txBox="1">
            <a:spLocks noChangeArrowheads="1"/>
          </p:cNvSpPr>
          <p:nvPr/>
        </p:nvSpPr>
        <p:spPr bwMode="auto">
          <a:xfrm>
            <a:off x="6324600" y="2581276"/>
            <a:ext cx="4267200" cy="7715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>
                <a:solidFill>
                  <a:srgbClr val="FF0000"/>
                </a:solidFill>
                <a:latin typeface="Times New Roman" panose="02020603050405020304" pitchFamily="18" charset="0"/>
              </a:rPr>
              <a:t>Màn hình: 19.04</a:t>
            </a:r>
          </a:p>
        </p:txBody>
      </p:sp>
      <p:sp>
        <p:nvSpPr>
          <p:cNvPr id="13331" name="Text Box 19"/>
          <p:cNvSpPr txBox="1">
            <a:spLocks noChangeArrowheads="1"/>
          </p:cNvSpPr>
          <p:nvPr/>
        </p:nvSpPr>
        <p:spPr bwMode="auto">
          <a:xfrm>
            <a:off x="1600200" y="3697124"/>
            <a:ext cx="8991600" cy="1776412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Máy</a:t>
            </a:r>
            <a:r>
              <a:rPr lang="en-US" sz="44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sz="44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tính</a:t>
            </a:r>
            <a:r>
              <a:rPr lang="en-US" sz="44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sz="44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đã</a:t>
            </a:r>
            <a:r>
              <a:rPr lang="en-US" sz="44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sz="44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tính</a:t>
            </a:r>
            <a:r>
              <a:rPr lang="en-US" sz="44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: </a:t>
            </a:r>
          </a:p>
          <a:p>
            <a:pPr algn="ctr">
              <a:spcBef>
                <a:spcPct val="50000"/>
              </a:spcBef>
            </a:pPr>
            <a:r>
              <a:rPr lang="en-US" sz="44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56 x 34% = 56 x 34 : 100 = 19.04</a:t>
            </a:r>
          </a:p>
        </p:txBody>
      </p:sp>
      <p:sp>
        <p:nvSpPr>
          <p:cNvPr id="13337" name="Text Box 25"/>
          <p:cNvSpPr txBox="1">
            <a:spLocks noChangeArrowheads="1"/>
          </p:cNvSpPr>
          <p:nvPr/>
        </p:nvSpPr>
        <p:spPr bwMode="auto">
          <a:xfrm>
            <a:off x="1752600" y="5857876"/>
            <a:ext cx="8382000" cy="7715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b="1">
                <a:solidFill>
                  <a:srgbClr val="FF0000"/>
                </a:solidFill>
                <a:latin typeface="Times New Roman" panose="02020603050405020304" pitchFamily="18" charset="0"/>
              </a:rPr>
              <a:t>Vậy: 34% của 56 là 19,04</a:t>
            </a:r>
          </a:p>
        </p:txBody>
      </p:sp>
    </p:spTree>
    <p:extLst>
      <p:ext uri="{BB962C8B-B14F-4D97-AF65-F5344CB8AC3E}">
        <p14:creationId xmlns:p14="http://schemas.microsoft.com/office/powerpoint/2010/main" val="31848992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>
        <p:random/>
      </p:transition>
    </mc:Choice>
    <mc:Fallback xmlns="">
      <p:transition spd="slow" advClick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33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133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133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133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133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2000"/>
                                        <p:tgtEl>
                                          <p:spTgt spid="133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7" dur="2000"/>
                                        <p:tgtEl>
                                          <p:spTgt spid="133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2" dur="2000"/>
                                        <p:tgtEl>
                                          <p:spTgt spid="133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7" dur="2000"/>
                                        <p:tgtEl>
                                          <p:spTgt spid="133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2" dur="2000"/>
                                        <p:tgtEl>
                                          <p:spTgt spid="133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7" dur="2000"/>
                                        <p:tgtEl>
                                          <p:spTgt spid="133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58" repeatCount="indefinite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3315"/>
                </p:tgtEl>
              </p:cMediaNode>
            </p:audio>
          </p:childTnLst>
        </p:cTn>
      </p:par>
    </p:tnLst>
    <p:bldLst>
      <p:bldP spid="13321" grpId="0"/>
      <p:bldP spid="13322" grpId="0"/>
      <p:bldP spid="13323" grpId="0" animBg="1"/>
      <p:bldP spid="13324" grpId="0" animBg="1"/>
      <p:bldP spid="13326" grpId="0" animBg="1"/>
      <p:bldP spid="13327" grpId="0" animBg="1"/>
      <p:bldP spid="13328" grpId="0" animBg="1"/>
      <p:bldP spid="13329" grpId="0" animBg="1"/>
      <p:bldP spid="13330" grpId="0" animBg="1"/>
      <p:bldP spid="13331" grpId="0" animBg="1"/>
      <p:bldP spid="1333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2"/>
          <p:cNvSpPr txBox="1">
            <a:spLocks noChangeArrowheads="1"/>
          </p:cNvSpPr>
          <p:nvPr/>
        </p:nvSpPr>
        <p:spPr bwMode="auto">
          <a:xfrm>
            <a:off x="4419600" y="40386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 sz="2400">
              <a:latin typeface="Tahoma" panose="020B0604030504040204" pitchFamily="34" charset="0"/>
            </a:endParaRPr>
          </a:p>
        </p:txBody>
      </p:sp>
      <p:sp>
        <p:nvSpPr>
          <p:cNvPr id="14340" name="Text Box 4"/>
          <p:cNvSpPr txBox="1">
            <a:spLocks noChangeArrowheads="1"/>
          </p:cNvSpPr>
          <p:nvPr/>
        </p:nvSpPr>
        <p:spPr bwMode="auto">
          <a:xfrm>
            <a:off x="959890" y="762000"/>
            <a:ext cx="5943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144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3716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8288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2860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  <a:buClr>
                <a:schemeClr val="hlink"/>
              </a:buClr>
              <a:buFontTx/>
              <a:buAutoNum type="romanUcPeriod"/>
            </a:pPr>
            <a:endParaRPr lang="en-US" sz="3200" b="1">
              <a:solidFill>
                <a:srgbClr val="02438C"/>
              </a:solidFill>
              <a:latin typeface="Times" panose="02020603050405020304" pitchFamily="18" charset="0"/>
            </a:endParaRPr>
          </a:p>
        </p:txBody>
      </p:sp>
      <p:sp>
        <p:nvSpPr>
          <p:cNvPr id="14341" name="Rectangle 5"/>
          <p:cNvSpPr>
            <a:spLocks noChangeArrowheads="1"/>
          </p:cNvSpPr>
          <p:nvPr/>
        </p:nvSpPr>
        <p:spPr bwMode="auto">
          <a:xfrm>
            <a:off x="1981200" y="1752600"/>
            <a:ext cx="82296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Font typeface="Wingdings" panose="05000000000000000000" pitchFamily="2" charset="2"/>
              <a:buChar char="Ø"/>
            </a:pPr>
            <a:endParaRPr lang="en-US" i="1">
              <a:solidFill>
                <a:schemeClr val="hlink"/>
              </a:solidFill>
              <a:latin typeface="VNI-Helve" pitchFamily="2" charset="0"/>
            </a:endParaRPr>
          </a:p>
          <a:p>
            <a:endParaRPr lang="en-US" i="1">
              <a:solidFill>
                <a:schemeClr val="hlink"/>
              </a:solidFill>
              <a:latin typeface="VNI-Helve" pitchFamily="2" charset="0"/>
            </a:endParaRPr>
          </a:p>
        </p:txBody>
      </p:sp>
      <p:sp>
        <p:nvSpPr>
          <p:cNvPr id="14344" name="Text Box 8"/>
          <p:cNvSpPr txBox="1">
            <a:spLocks noChangeArrowheads="1"/>
          </p:cNvSpPr>
          <p:nvPr/>
        </p:nvSpPr>
        <p:spPr bwMode="auto">
          <a:xfrm>
            <a:off x="1905000" y="306049"/>
            <a:ext cx="10226724" cy="144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>
                <a:solidFill>
                  <a:srgbClr val="02438C"/>
                </a:solidFill>
                <a:latin typeface="Times New Roman" panose="02020603050405020304" pitchFamily="18" charset="0"/>
              </a:rPr>
              <a:t>c) </a:t>
            </a:r>
            <a:r>
              <a:rPr lang="en-US" sz="4400" b="1" dirty="0" err="1">
                <a:solidFill>
                  <a:srgbClr val="02438C"/>
                </a:solidFill>
                <a:latin typeface="Times New Roman" panose="02020603050405020304" pitchFamily="18" charset="0"/>
              </a:rPr>
              <a:t>Ví</a:t>
            </a:r>
            <a:r>
              <a:rPr lang="en-US" sz="4400" b="1" dirty="0">
                <a:solidFill>
                  <a:srgbClr val="02438C"/>
                </a:solidFill>
                <a:latin typeface="Times New Roman" panose="02020603050405020304" pitchFamily="18" charset="0"/>
              </a:rPr>
              <a:t> </a:t>
            </a:r>
            <a:r>
              <a:rPr lang="en-US" sz="4400" b="1" dirty="0" err="1">
                <a:solidFill>
                  <a:srgbClr val="02438C"/>
                </a:solidFill>
                <a:latin typeface="Times New Roman" panose="02020603050405020304" pitchFamily="18" charset="0"/>
              </a:rPr>
              <a:t>dụ</a:t>
            </a:r>
            <a:r>
              <a:rPr lang="en-US" sz="4400" b="1" dirty="0">
                <a:solidFill>
                  <a:srgbClr val="02438C"/>
                </a:solidFill>
                <a:latin typeface="Times New Roman" panose="02020603050405020304" pitchFamily="18" charset="0"/>
              </a:rPr>
              <a:t> 3:Tìm </a:t>
            </a:r>
            <a:r>
              <a:rPr lang="en-US" sz="4400" b="1" dirty="0" err="1">
                <a:solidFill>
                  <a:srgbClr val="02438C"/>
                </a:solidFill>
                <a:latin typeface="Times New Roman" panose="02020603050405020304" pitchFamily="18" charset="0"/>
              </a:rPr>
              <a:t>một</a:t>
            </a:r>
            <a:r>
              <a:rPr lang="en-US" sz="4400" b="1" dirty="0">
                <a:solidFill>
                  <a:srgbClr val="02438C"/>
                </a:solidFill>
                <a:latin typeface="Times New Roman" panose="02020603050405020304" pitchFamily="18" charset="0"/>
              </a:rPr>
              <a:t> </a:t>
            </a:r>
            <a:r>
              <a:rPr lang="en-US" sz="4400" b="1" dirty="0" err="1">
                <a:solidFill>
                  <a:srgbClr val="02438C"/>
                </a:solidFill>
                <a:latin typeface="Times New Roman" panose="02020603050405020304" pitchFamily="18" charset="0"/>
              </a:rPr>
              <a:t>số</a:t>
            </a:r>
            <a:r>
              <a:rPr lang="en-US" sz="4400" b="1" dirty="0">
                <a:solidFill>
                  <a:srgbClr val="02438C"/>
                </a:solidFill>
                <a:latin typeface="Times New Roman" panose="02020603050405020304" pitchFamily="18" charset="0"/>
              </a:rPr>
              <a:t> </a:t>
            </a:r>
            <a:r>
              <a:rPr lang="en-US" sz="4400" b="1" dirty="0" err="1">
                <a:solidFill>
                  <a:srgbClr val="02438C"/>
                </a:solidFill>
                <a:latin typeface="Times New Roman" panose="02020603050405020304" pitchFamily="18" charset="0"/>
              </a:rPr>
              <a:t>biết</a:t>
            </a:r>
            <a:r>
              <a:rPr lang="en-US" sz="4400" b="1" dirty="0">
                <a:solidFill>
                  <a:srgbClr val="02438C"/>
                </a:solidFill>
                <a:latin typeface="Times New Roman" panose="02020603050405020304" pitchFamily="18" charset="0"/>
              </a:rPr>
              <a:t> 65% </a:t>
            </a:r>
            <a:r>
              <a:rPr lang="en-US" sz="4400" b="1" dirty="0" err="1">
                <a:solidFill>
                  <a:srgbClr val="02438C"/>
                </a:solidFill>
                <a:latin typeface="Times New Roman" panose="02020603050405020304" pitchFamily="18" charset="0"/>
              </a:rPr>
              <a:t>của</a:t>
            </a:r>
            <a:r>
              <a:rPr lang="en-US" sz="4400" b="1" dirty="0">
                <a:solidFill>
                  <a:srgbClr val="02438C"/>
                </a:solidFill>
                <a:latin typeface="Times New Roman" panose="02020603050405020304" pitchFamily="18" charset="0"/>
              </a:rPr>
              <a:t> </a:t>
            </a:r>
            <a:r>
              <a:rPr lang="en-US" sz="4400" b="1" dirty="0" err="1">
                <a:solidFill>
                  <a:srgbClr val="02438C"/>
                </a:solidFill>
                <a:latin typeface="Times New Roman" panose="02020603050405020304" pitchFamily="18" charset="0"/>
              </a:rPr>
              <a:t>nó</a:t>
            </a:r>
            <a:r>
              <a:rPr lang="en-US" sz="4400" b="1" dirty="0">
                <a:solidFill>
                  <a:srgbClr val="02438C"/>
                </a:solidFill>
                <a:latin typeface="Times New Roman" panose="02020603050405020304" pitchFamily="18" charset="0"/>
              </a:rPr>
              <a:t> </a:t>
            </a:r>
            <a:r>
              <a:rPr lang="en-US" sz="4400" b="1" dirty="0" err="1">
                <a:solidFill>
                  <a:srgbClr val="02438C"/>
                </a:solidFill>
                <a:latin typeface="Times New Roman" panose="02020603050405020304" pitchFamily="18" charset="0"/>
              </a:rPr>
              <a:t>bằng</a:t>
            </a:r>
            <a:r>
              <a:rPr lang="en-US" sz="4400" b="1" dirty="0">
                <a:solidFill>
                  <a:srgbClr val="02438C"/>
                </a:solidFill>
                <a:latin typeface="Times New Roman" panose="02020603050405020304" pitchFamily="18" charset="0"/>
              </a:rPr>
              <a:t> 78.</a:t>
            </a:r>
          </a:p>
        </p:txBody>
      </p:sp>
      <p:sp>
        <p:nvSpPr>
          <p:cNvPr id="14345" name="Text Box 9"/>
          <p:cNvSpPr txBox="1">
            <a:spLocks noChangeArrowheads="1"/>
          </p:cNvSpPr>
          <p:nvPr/>
        </p:nvSpPr>
        <p:spPr bwMode="auto">
          <a:xfrm>
            <a:off x="2636290" y="1676400"/>
            <a:ext cx="62484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>
                <a:solidFill>
                  <a:srgbClr val="02438C"/>
                </a:solidFill>
                <a:latin typeface="Times New Roman" panose="02020603050405020304" pitchFamily="18" charset="0"/>
              </a:rPr>
              <a:t>Ta lần lượt ấn các phím :</a:t>
            </a:r>
          </a:p>
        </p:txBody>
      </p:sp>
      <p:sp>
        <p:nvSpPr>
          <p:cNvPr id="14346" name="Text Box 10"/>
          <p:cNvSpPr txBox="1">
            <a:spLocks noChangeArrowheads="1"/>
          </p:cNvSpPr>
          <p:nvPr/>
        </p:nvSpPr>
        <p:spPr bwMode="auto">
          <a:xfrm>
            <a:off x="1624078" y="2590801"/>
            <a:ext cx="609600" cy="7715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b="1">
                <a:solidFill>
                  <a:srgbClr val="FF0000"/>
                </a:solidFill>
                <a:latin typeface="Times New Roman" panose="02020603050405020304" pitchFamily="18" charset="0"/>
              </a:rPr>
              <a:t>7</a:t>
            </a:r>
          </a:p>
        </p:txBody>
      </p:sp>
      <p:sp>
        <p:nvSpPr>
          <p:cNvPr id="14347" name="Text Box 11"/>
          <p:cNvSpPr txBox="1">
            <a:spLocks noChangeArrowheads="1"/>
          </p:cNvSpPr>
          <p:nvPr/>
        </p:nvSpPr>
        <p:spPr bwMode="auto">
          <a:xfrm>
            <a:off x="2309878" y="2590801"/>
            <a:ext cx="609600" cy="7715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b="1">
                <a:solidFill>
                  <a:srgbClr val="FF0000"/>
                </a:solidFill>
                <a:latin typeface="Times New Roman" panose="02020603050405020304" pitchFamily="18" charset="0"/>
              </a:rPr>
              <a:t>8</a:t>
            </a:r>
          </a:p>
        </p:txBody>
      </p:sp>
      <p:sp>
        <p:nvSpPr>
          <p:cNvPr id="14348" name="Text Box 12"/>
          <p:cNvSpPr txBox="1">
            <a:spLocks noChangeArrowheads="1"/>
          </p:cNvSpPr>
          <p:nvPr/>
        </p:nvSpPr>
        <p:spPr bwMode="auto">
          <a:xfrm>
            <a:off x="2995678" y="2590801"/>
            <a:ext cx="609600" cy="7715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b="1">
                <a:solidFill>
                  <a:srgbClr val="FF0000"/>
                </a:solidFill>
                <a:latin typeface="Times New Roman" panose="02020603050405020304" pitchFamily="18" charset="0"/>
              </a:rPr>
              <a:t>:</a:t>
            </a:r>
          </a:p>
        </p:txBody>
      </p:sp>
      <p:sp>
        <p:nvSpPr>
          <p:cNvPr id="14349" name="Text Box 13"/>
          <p:cNvSpPr txBox="1">
            <a:spLocks noChangeArrowheads="1"/>
          </p:cNvSpPr>
          <p:nvPr/>
        </p:nvSpPr>
        <p:spPr bwMode="auto">
          <a:xfrm>
            <a:off x="3681478" y="2590801"/>
            <a:ext cx="609600" cy="7715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b="1">
                <a:solidFill>
                  <a:srgbClr val="FF0000"/>
                </a:solidFill>
                <a:latin typeface="Times New Roman" panose="02020603050405020304" pitchFamily="18" charset="0"/>
              </a:rPr>
              <a:t>6</a:t>
            </a:r>
          </a:p>
        </p:txBody>
      </p:sp>
      <p:sp>
        <p:nvSpPr>
          <p:cNvPr id="14350" name="Text Box 14"/>
          <p:cNvSpPr txBox="1">
            <a:spLocks noChangeArrowheads="1"/>
          </p:cNvSpPr>
          <p:nvPr/>
        </p:nvSpPr>
        <p:spPr bwMode="auto">
          <a:xfrm>
            <a:off x="4367278" y="2590801"/>
            <a:ext cx="609600" cy="7715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5</a:t>
            </a:r>
          </a:p>
        </p:txBody>
      </p:sp>
      <p:sp>
        <p:nvSpPr>
          <p:cNvPr id="14351" name="Text Box 15"/>
          <p:cNvSpPr txBox="1">
            <a:spLocks noChangeArrowheads="1"/>
          </p:cNvSpPr>
          <p:nvPr/>
        </p:nvSpPr>
        <p:spPr bwMode="auto">
          <a:xfrm>
            <a:off x="5053078" y="2581276"/>
            <a:ext cx="762000" cy="7715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>
                <a:solidFill>
                  <a:srgbClr val="FF0000"/>
                </a:solidFill>
                <a:latin typeface="Times New Roman" panose="02020603050405020304" pitchFamily="18" charset="0"/>
              </a:rPr>
              <a:t>%</a:t>
            </a:r>
          </a:p>
        </p:txBody>
      </p:sp>
      <p:sp>
        <p:nvSpPr>
          <p:cNvPr id="14352" name="Text Box 16"/>
          <p:cNvSpPr txBox="1">
            <a:spLocks noChangeArrowheads="1"/>
          </p:cNvSpPr>
          <p:nvPr/>
        </p:nvSpPr>
        <p:spPr bwMode="auto">
          <a:xfrm>
            <a:off x="6119878" y="2581276"/>
            <a:ext cx="4267200" cy="7715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>
                <a:solidFill>
                  <a:srgbClr val="FF0000"/>
                </a:solidFill>
                <a:latin typeface="Times New Roman" panose="02020603050405020304" pitchFamily="18" charset="0"/>
              </a:rPr>
              <a:t>Màn hình: 120</a:t>
            </a:r>
          </a:p>
        </p:txBody>
      </p:sp>
      <p:sp>
        <p:nvSpPr>
          <p:cNvPr id="14353" name="Text Box 17"/>
          <p:cNvSpPr txBox="1">
            <a:spLocks noChangeArrowheads="1"/>
          </p:cNvSpPr>
          <p:nvPr/>
        </p:nvSpPr>
        <p:spPr bwMode="auto">
          <a:xfrm>
            <a:off x="1575174" y="3571023"/>
            <a:ext cx="8991600" cy="1776412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Máy</a:t>
            </a:r>
            <a:r>
              <a:rPr lang="en-US" sz="44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sz="44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tính</a:t>
            </a:r>
            <a:r>
              <a:rPr lang="en-US" sz="44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sz="44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đã</a:t>
            </a:r>
            <a:r>
              <a:rPr lang="en-US" sz="44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sz="44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tính</a:t>
            </a:r>
            <a:r>
              <a:rPr lang="en-US" sz="44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: </a:t>
            </a:r>
          </a:p>
          <a:p>
            <a:pPr algn="ctr">
              <a:spcBef>
                <a:spcPct val="50000"/>
              </a:spcBef>
            </a:pPr>
            <a:r>
              <a:rPr lang="en-US" sz="44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78 : 65% = 78 : 65 x 100 = 120</a:t>
            </a:r>
          </a:p>
        </p:txBody>
      </p:sp>
      <p:sp>
        <p:nvSpPr>
          <p:cNvPr id="14354" name="Text Box 18"/>
          <p:cNvSpPr txBox="1">
            <a:spLocks noChangeArrowheads="1"/>
          </p:cNvSpPr>
          <p:nvPr/>
        </p:nvSpPr>
        <p:spPr bwMode="auto">
          <a:xfrm>
            <a:off x="1569490" y="5815012"/>
            <a:ext cx="8382000" cy="7715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Vậy</a:t>
            </a:r>
            <a:r>
              <a:rPr lang="en-US" sz="44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: </a:t>
            </a:r>
            <a:r>
              <a:rPr lang="en-US" sz="44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số</a:t>
            </a:r>
            <a:r>
              <a:rPr lang="en-US" sz="44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sz="44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cần</a:t>
            </a:r>
            <a:r>
              <a:rPr lang="en-US" sz="44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sz="44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tìm</a:t>
            </a:r>
            <a:r>
              <a:rPr lang="en-US" sz="44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sz="44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là</a:t>
            </a:r>
            <a:r>
              <a:rPr lang="en-US" sz="44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120</a:t>
            </a:r>
          </a:p>
        </p:txBody>
      </p:sp>
      <p:sp>
        <p:nvSpPr>
          <p:cNvPr id="14355" name="Line 19"/>
          <p:cNvSpPr>
            <a:spLocks noChangeShapeType="1"/>
          </p:cNvSpPr>
          <p:nvPr/>
        </p:nvSpPr>
        <p:spPr bwMode="auto">
          <a:xfrm>
            <a:off x="3109978" y="3048713"/>
            <a:ext cx="3810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74333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>
        <p:random/>
      </p:transition>
    </mc:Choice>
    <mc:Fallback xmlns="">
      <p:transition spd="slow" advClick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43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143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143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143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143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2000"/>
                                        <p:tgtEl>
                                          <p:spTgt spid="143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9" dur="2000"/>
                                        <p:tgtEl>
                                          <p:spTgt spid="143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4" dur="2000"/>
                                        <p:tgtEl>
                                          <p:spTgt spid="143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9" dur="2000"/>
                                        <p:tgtEl>
                                          <p:spTgt spid="143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4" dur="2000"/>
                                        <p:tgtEl>
                                          <p:spTgt spid="143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9" dur="2000"/>
                                        <p:tgtEl>
                                          <p:spTgt spid="14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4" grpId="0"/>
      <p:bldP spid="14345" grpId="0"/>
      <p:bldP spid="14346" grpId="0" animBg="1"/>
      <p:bldP spid="14347" grpId="0" animBg="1"/>
      <p:bldP spid="14348" grpId="0" animBg="1"/>
      <p:bldP spid="14349" grpId="0" animBg="1"/>
      <p:bldP spid="14350" grpId="0" animBg="1"/>
      <p:bldP spid="14351" grpId="0" animBg="1"/>
      <p:bldP spid="14352" grpId="0" animBg="1"/>
      <p:bldP spid="14353" grpId="0" animBg="1"/>
      <p:bldP spid="14354" grpId="0" animBg="1"/>
      <p:bldP spid="1435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11"/>
          <p:cNvSpPr txBox="1"/>
          <p:nvPr/>
        </p:nvSpPr>
        <p:spPr bwMode="auto">
          <a:xfrm>
            <a:off x="5328576" y="4118564"/>
            <a:ext cx="1533488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zh-CN"/>
            </a:defPPr>
            <a:lvl1pPr algn="ctr">
              <a:spcBef>
                <a:spcPct val="20000"/>
              </a:spcBef>
              <a:buFont typeface="Arial" panose="020B0604020202020204" pitchFamily="34" charset="0"/>
              <a:buNone/>
              <a:defRPr sz="6000">
                <a:solidFill>
                  <a:schemeClr val="bg2"/>
                </a:solidFill>
                <a:latin typeface="华文琥珀" panose="02010800040101010101" pitchFamily="2" charset="-122"/>
                <a:ea typeface="华文琥珀" panose="02010800040101010101" pitchFamily="2" charset="-122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zh-CN" sz="8000">
                <a:solidFill>
                  <a:schemeClr val="tx2"/>
                </a:solidFill>
              </a:rPr>
              <a:t>03</a:t>
            </a:r>
            <a:endParaRPr lang="zh-CN" altLang="en-US" sz="8000" dirty="0">
              <a:solidFill>
                <a:schemeClr val="tx2"/>
              </a:solidFill>
            </a:endParaRPr>
          </a:p>
        </p:txBody>
      </p:sp>
      <p:grpSp>
        <p:nvGrpSpPr>
          <p:cNvPr id="7" name="组合 2">
            <a:extLst>
              <a:ext uri="{FF2B5EF4-FFF2-40B4-BE49-F238E27FC236}">
                <a16:creationId xmlns:a16="http://schemas.microsoft.com/office/drawing/2014/main" xmlns="" id="{C4B323E5-48D9-4AF0-A1F0-830C0CF0BFB9}"/>
              </a:ext>
            </a:extLst>
          </p:cNvPr>
          <p:cNvGrpSpPr/>
          <p:nvPr/>
        </p:nvGrpSpPr>
        <p:grpSpPr>
          <a:xfrm>
            <a:off x="2364303" y="1508339"/>
            <a:ext cx="7588635" cy="1940025"/>
            <a:chOff x="2538591" y="1677417"/>
            <a:chExt cx="3946621" cy="1940025"/>
          </a:xfrm>
        </p:grpSpPr>
        <p:sp>
          <p:nvSpPr>
            <p:cNvPr id="8" name="文本框 3">
              <a:extLst>
                <a:ext uri="{FF2B5EF4-FFF2-40B4-BE49-F238E27FC236}">
                  <a16:creationId xmlns:a16="http://schemas.microsoft.com/office/drawing/2014/main" xmlns="" id="{09460B6B-2E9E-435E-A6C7-27E9AD9B25C6}"/>
                </a:ext>
              </a:extLst>
            </p:cNvPr>
            <p:cNvSpPr txBox="1"/>
            <p:nvPr/>
          </p:nvSpPr>
          <p:spPr>
            <a:xfrm>
              <a:off x="2538591" y="1678450"/>
              <a:ext cx="3945223" cy="193899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6000" b="1">
                  <a:ln w="85725">
                    <a:solidFill>
                      <a:srgbClr val="FDFDFD"/>
                    </a:solidFill>
                  </a:ln>
                  <a:solidFill>
                    <a:schemeClr val="bg1"/>
                  </a:solidFill>
                  <a:effectLst>
                    <a:outerShdw blurRad="63500" sx="102000" sy="102000" algn="ctr" rotWithShape="0">
                      <a:prstClr val="black">
                        <a:alpha val="40000"/>
                      </a:prstClr>
                    </a:outerShdw>
                  </a:effectLst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  <a:sym typeface="+mn-lt"/>
                </a:rPr>
                <a:t>LUYỆN TẬP</a:t>
              </a:r>
            </a:p>
            <a:p>
              <a:pPr algn="ctr"/>
              <a:r>
                <a:rPr lang="en-US" altLang="zh-CN" sz="6000" b="1">
                  <a:ln w="85725">
                    <a:solidFill>
                      <a:srgbClr val="FDFDFD"/>
                    </a:solidFill>
                  </a:ln>
                  <a:solidFill>
                    <a:schemeClr val="bg1"/>
                  </a:solidFill>
                  <a:effectLst>
                    <a:outerShdw blurRad="63500" sx="102000" sy="102000" algn="ctr" rotWithShape="0">
                      <a:prstClr val="black">
                        <a:alpha val="40000"/>
                      </a:prstClr>
                    </a:outerShdw>
                  </a:effectLst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  <a:sym typeface="+mn-lt"/>
                </a:rPr>
                <a:t>THỰC HÀNH</a:t>
              </a:r>
            </a:p>
          </p:txBody>
        </p:sp>
        <p:sp>
          <p:nvSpPr>
            <p:cNvPr id="9" name="文本框 42">
              <a:extLst>
                <a:ext uri="{FF2B5EF4-FFF2-40B4-BE49-F238E27FC236}">
                  <a16:creationId xmlns:a16="http://schemas.microsoft.com/office/drawing/2014/main" xmlns="" id="{BF3B8795-B81B-4FBE-95AC-1E8BAA69ED62}"/>
                </a:ext>
              </a:extLst>
            </p:cNvPr>
            <p:cNvSpPr txBox="1"/>
            <p:nvPr/>
          </p:nvSpPr>
          <p:spPr>
            <a:xfrm>
              <a:off x="2539989" y="1677417"/>
              <a:ext cx="3945223" cy="193899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6000" b="1">
                  <a:solidFill>
                    <a:srgbClr val="07443C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  <a:sym typeface="+mn-lt"/>
                </a:rPr>
                <a:t>LUYỆN TẬP</a:t>
              </a:r>
            </a:p>
            <a:p>
              <a:pPr algn="ctr"/>
              <a:r>
                <a:rPr lang="en-US" altLang="zh-CN" sz="6000" b="1">
                  <a:solidFill>
                    <a:srgbClr val="07443C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  <a:sym typeface="+mn-lt"/>
                </a:rPr>
                <a:t>THỰC HÀNH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3783328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>
        <p:random/>
      </p:transition>
    </mc:Choice>
    <mc:Fallback xmlns="">
      <p:transition spd="slow" advClick="0"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69f7ee484368fd4d0791515d6212e3c7957fb"/>
  <p:tag name="ISPRING_PRESENTATION_TITLE" val="创意儿童教育培训动态PPT说课模板"/>
</p:tagLst>
</file>

<file path=ppt/theme/theme1.xml><?xml version="1.0" encoding="utf-8"?>
<a:theme xmlns:a="http://schemas.openxmlformats.org/drawingml/2006/main" name="Office 主题">
  <a:themeElements>
    <a:clrScheme name="自定义 1685">
      <a:dk1>
        <a:sysClr val="windowText" lastClr="000000"/>
      </a:dk1>
      <a:lt1>
        <a:sysClr val="window" lastClr="FFFFFF"/>
      </a:lt1>
      <a:dk2>
        <a:srgbClr val="07443C"/>
      </a:dk2>
      <a:lt2>
        <a:srgbClr val="CA520A"/>
      </a:lt2>
      <a:accent1>
        <a:srgbClr val="CA520A"/>
      </a:accent1>
      <a:accent2>
        <a:srgbClr val="07443C"/>
      </a:accent2>
      <a:accent3>
        <a:srgbClr val="CA520A"/>
      </a:accent3>
      <a:accent4>
        <a:srgbClr val="07443C"/>
      </a:accent4>
      <a:accent5>
        <a:srgbClr val="CA520A"/>
      </a:accent5>
      <a:accent6>
        <a:srgbClr val="07443C"/>
      </a:accent6>
      <a:hlink>
        <a:srgbClr val="0563C1"/>
      </a:hlink>
      <a:folHlink>
        <a:srgbClr val="954F72"/>
      </a:folHlink>
    </a:clrScheme>
    <a:fontScheme name="自定义 1">
      <a:majorFont>
        <a:latin typeface="Arial Black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715</TotalTime>
  <Words>462</Words>
  <Application>Microsoft Office PowerPoint</Application>
  <PresentationFormat>Widescreen</PresentationFormat>
  <Paragraphs>126</Paragraphs>
  <Slides>14</Slides>
  <Notes>9</Notes>
  <HiddenSlides>0</HiddenSlides>
  <MMClips>1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6" baseType="lpstr">
      <vt:lpstr>微软雅黑</vt:lpstr>
      <vt:lpstr>宋体</vt:lpstr>
      <vt:lpstr>Arial</vt:lpstr>
      <vt:lpstr>Arial Black</vt:lpstr>
      <vt:lpstr>Calibri</vt:lpstr>
      <vt:lpstr>华文琥珀</vt:lpstr>
      <vt:lpstr>Tahoma</vt:lpstr>
      <vt:lpstr>Times</vt:lpstr>
      <vt:lpstr>Times New Roman</vt:lpstr>
      <vt:lpstr>VNI-Helve</vt:lpstr>
      <vt:lpstr>Wingdings</vt:lpstr>
      <vt:lpstr>Office 主题</vt:lpstr>
      <vt:lpstr>PowerPoint Presentation</vt:lpstr>
      <vt:lpstr> Hãy dùng máy tính bỏ túi để tính và nêu kết quả các phép tính sau: </vt:lpstr>
      <vt:lpstr>PowerPoint Presentation</vt:lpstr>
      <vt:lpstr>Yêu cầu cần đạt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创意儿童教育培训动态PPT说课模板</dc:title>
  <dc:creator>1</dc:creator>
  <cp:lastModifiedBy>Admin</cp:lastModifiedBy>
  <cp:revision>54</cp:revision>
  <dcterms:created xsi:type="dcterms:W3CDTF">2015-05-05T08:02:14Z</dcterms:created>
  <dcterms:modified xsi:type="dcterms:W3CDTF">2021-12-23T14:39:47Z</dcterms:modified>
</cp:coreProperties>
</file>