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1.wav" ContentType="audio/wav"/>
  <Override PartName="/ppt/media/audio2.wav" ContentType="audio/wav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48" r:id="rId2"/>
    <p:sldId id="352" r:id="rId3"/>
    <p:sldId id="381" r:id="rId4"/>
    <p:sldId id="379" r:id="rId5"/>
    <p:sldId id="380" r:id="rId6"/>
    <p:sldId id="349" r:id="rId7"/>
    <p:sldId id="351" r:id="rId8"/>
    <p:sldId id="375" r:id="rId9"/>
    <p:sldId id="355" r:id="rId10"/>
    <p:sldId id="376" r:id="rId11"/>
    <p:sldId id="383" r:id="rId12"/>
    <p:sldId id="357" r:id="rId13"/>
    <p:sldId id="350" r:id="rId14"/>
    <p:sldId id="358" r:id="rId15"/>
    <p:sldId id="374" r:id="rId16"/>
    <p:sldId id="367" r:id="rId17"/>
    <p:sldId id="373" r:id="rId18"/>
    <p:sldId id="360" r:id="rId19"/>
    <p:sldId id="361" r:id="rId20"/>
    <p:sldId id="368" r:id="rId21"/>
    <p:sldId id="369" r:id="rId22"/>
    <p:sldId id="370" r:id="rId23"/>
    <p:sldId id="371" r:id="rId24"/>
    <p:sldId id="378" r:id="rId25"/>
    <p:sldId id="362" r:id="rId26"/>
    <p:sldId id="313" r:id="rId27"/>
    <p:sldId id="315" r:id="rId28"/>
    <p:sldId id="325" r:id="rId29"/>
    <p:sldId id="326" r:id="rId30"/>
    <p:sldId id="334" r:id="rId31"/>
    <p:sldId id="363" r:id="rId32"/>
    <p:sldId id="365" r:id="rId33"/>
    <p:sldId id="382" r:id="rId34"/>
    <p:sldId id="337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60093"/>
    <a:srgbClr val="6600FF"/>
    <a:srgbClr val="FFCC00"/>
    <a:srgbClr val="FFFF66"/>
    <a:srgbClr val="9933FF"/>
    <a:srgbClr val="A50021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4660"/>
  </p:normalViewPr>
  <p:slideViewPr>
    <p:cSldViewPr>
      <p:cViewPr varScale="1">
        <p:scale>
          <a:sx n="69" d="100"/>
          <a:sy n="69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5C450FB-938B-4520-9175-B465937FF500}" type="datetimeFigureOut">
              <a:rPr lang="en-US"/>
              <a:pPr>
                <a:defRPr/>
              </a:pPr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D0C85B2-B674-425E-AD18-16DDBF621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31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0F0672F-784B-4C04-85B3-58CDDDA9C38B}" type="slidenum">
              <a:rPr lang="vi-VN" altLang="vi-VN" smtClean="0">
                <a:cs typeface="Arial" pitchFamily="34" charset="0"/>
              </a:rPr>
              <a:pPr eaLnBrk="1" hangingPunct="1"/>
              <a:t>1</a:t>
            </a:fld>
            <a:endParaRPr lang="vi-VN" altLang="vi-VN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文本占位符 18434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- GV nêu mục tiêu của bài.</a:t>
            </a:r>
          </a:p>
        </p:txBody>
      </p:sp>
      <p:sp>
        <p:nvSpPr>
          <p:cNvPr id="9220" name="灯片编号占位符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792E63D2-F23E-4120-A1DE-3E50A6D849ED}" type="slidenum">
              <a:rPr lang="en-US" altLang="zh-CN">
                <a:cs typeface="Arial" charset="0"/>
              </a:rPr>
              <a:pPr/>
              <a:t>4</a:t>
            </a:fld>
            <a:endParaRPr lang="zh-CN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>
              <a:latin typeface="Calibri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FE16C7F-C6FD-4640-B3AD-D69974D6BB21}" type="slidenum">
              <a:rPr lang="en-US" altLang="vi-VN" smtClean="0"/>
              <a:pPr eaLnBrk="1" hangingPunct="1"/>
              <a:t>28</a:t>
            </a:fld>
            <a:endParaRPr lang="en-US" alt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64A1D-6F7C-4D8E-8F8A-335F6BD1A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608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BCCA9-A22E-4F1B-91DB-5133D19E4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93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BCCA9-A22E-4F1B-91DB-5133D19E4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90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BCCA9-A22E-4F1B-91DB-5133D19E4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85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BCCA9-A22E-4F1B-91DB-5133D19E4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83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BCCA9-A22E-4F1B-91DB-5133D19E4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64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BCCA9-A22E-4F1B-91DB-5133D19E4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1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BCCA9-A22E-4F1B-91DB-5133D19E4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76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BCCA9-A22E-4F1B-91DB-5133D19E4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28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45A5E-9C0A-44B9-BAFA-2F5819CCC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648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AD4DE-4707-479D-BD82-7F80678ED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21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E4A2E-0FA2-4145-B917-443702BCE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88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6D0CE-EC0C-4805-809A-084DFBA13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7629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DDC3C-F025-4C2A-B090-5E6707BF3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3366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6C04C-3A62-47C9-AD22-42A934235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610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3DA00-F66E-473A-B286-02777AEFE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335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2089B-40EB-4B34-B48C-72E32344F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52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B75B-4FA7-454A-8C6C-99DBD1F5D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033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39A4A-496C-45F4-88E6-7F96F1659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443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BCCA9-A22E-4F1B-91DB-5133D19E4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04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BCCA9-A22E-4F1B-91DB-5133D19E4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71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BCCA9-A22E-4F1B-91DB-5133D19E4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41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F7928716-C536-49CD-8C4B-41F282725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0" r:id="rId8"/>
    <p:sldLayoutId id="2147483669" r:id="rId9"/>
    <p:sldLayoutId id="2147483668" r:id="rId10"/>
    <p:sldLayoutId id="2147483667" r:id="rId11"/>
    <p:sldLayoutId id="2147483666" r:id="rId12"/>
    <p:sldLayoutId id="2147483665" r:id="rId13"/>
    <p:sldLayoutId id="2147483664" r:id="rId14"/>
    <p:sldLayoutId id="2147483663" r:id="rId15"/>
    <p:sldLayoutId id="2147483662" r:id="rId16"/>
    <p:sldLayoutId id="2147483661" r:id="rId17"/>
    <p:sldLayoutId id="2147483656" r:id="rId18"/>
    <p:sldLayoutId id="2147483657" r:id="rId19"/>
    <p:sldLayoutId id="2147483658" r:id="rId20"/>
    <p:sldLayoutId id="2147483659" r:id="rId21"/>
    <p:sldLayoutId id="2147483660" r:id="rId2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esktop\TU&#7846;N%207\B&#224;i%20so&#7841;n%20SXH\B&#224;i%20so&#7841;n%20SXH\video\Th&#244;ng%20&#273;i&#7879;p%20truy&#7873;n%20h&#236;nh%20ph&#242;ng%20ch&#7889;ng%20d&#7883;ch%20b&#7879;nh%20s&#7889;t%20xu&#7845;t%20huy&#7871;t%20v&#224;%20d&#7883;ch%20b&#7879;nh%20do%20vi%20r&#250;t%20Zika.mp4" TargetMode="External"/><Relationship Id="rId1" Type="http://schemas.microsoft.com/office/2007/relationships/media" Target="file:///C:\Users\Admin\Desktop\TU&#7846;N%207\B&#224;i%20so&#7841;n%20SXH\B&#224;i%20so&#7841;n%20SXH\video\Th&#244;ng%20&#273;i&#7879;p%20truy&#7873;n%20h&#236;nh%20ph&#242;ng%20ch&#7889;ng%20d&#7883;ch%20b&#7879;nh%20s&#7889;t%20xu&#7845;t%20huy&#7871;t%20v&#224;%20d&#7883;ch%20b&#7879;nh%20do%20vi%20r&#250;t%20Zika.mp4" TargetMode="Externa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5.png"/><Relationship Id="rId18" Type="http://schemas.openxmlformats.org/officeDocument/2006/relationships/slide" Target="slide31.xml"/><Relationship Id="rId3" Type="http://schemas.microsoft.com/office/2007/relationships/media" Target="../media/media1.WAV"/><Relationship Id="rId7" Type="http://schemas.openxmlformats.org/officeDocument/2006/relationships/audio" Target="../media/audio1.wav"/><Relationship Id="rId12" Type="http://schemas.openxmlformats.org/officeDocument/2006/relationships/image" Target="../media/image24.gif"/><Relationship Id="rId17" Type="http://schemas.openxmlformats.org/officeDocument/2006/relationships/slide" Target="slide32.xml"/><Relationship Id="rId2" Type="http://schemas.openxmlformats.org/officeDocument/2006/relationships/audio" Target="file:///D:\Rung%20Chuong%20Vang\8.%20Ket%20thuc%20cau%20hoi.wav" TargetMode="External"/><Relationship Id="rId16" Type="http://schemas.openxmlformats.org/officeDocument/2006/relationships/slide" Target="slide29.xml"/><Relationship Id="rId1" Type="http://schemas.openxmlformats.org/officeDocument/2006/relationships/audio" Target="file:///D:\Rung%20Chuong%20Vang\chaomung.wav" TargetMode="Externa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3.gif"/><Relationship Id="rId5" Type="http://schemas.openxmlformats.org/officeDocument/2006/relationships/slideLayout" Target="../slideLayouts/slideLayout7.xml"/><Relationship Id="rId15" Type="http://schemas.openxmlformats.org/officeDocument/2006/relationships/slide" Target="slide30.xml"/><Relationship Id="rId10" Type="http://schemas.openxmlformats.org/officeDocument/2006/relationships/image" Target="../media/image22.png"/><Relationship Id="rId4" Type="http://schemas.openxmlformats.org/officeDocument/2006/relationships/audio" Target="../media/media1.WAV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4.gif"/><Relationship Id="rId3" Type="http://schemas.openxmlformats.org/officeDocument/2006/relationships/audio" Target="../media/audio1.wav"/><Relationship Id="rId7" Type="http://schemas.openxmlformats.org/officeDocument/2006/relationships/image" Target="../media/image28.gif"/><Relationship Id="rId12" Type="http://schemas.openxmlformats.org/officeDocument/2006/relationships/image" Target="../media/image3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11" Type="http://schemas.openxmlformats.org/officeDocument/2006/relationships/image" Target="../media/image32.gif"/><Relationship Id="rId5" Type="http://schemas.openxmlformats.org/officeDocument/2006/relationships/image" Target="../media/image27.jpeg"/><Relationship Id="rId10" Type="http://schemas.openxmlformats.org/officeDocument/2006/relationships/image" Target="../media/image31.gif"/><Relationship Id="rId4" Type="http://schemas.openxmlformats.org/officeDocument/2006/relationships/audio" Target="../media/audio4.wav"/><Relationship Id="rId9" Type="http://schemas.openxmlformats.org/officeDocument/2006/relationships/image" Target="../media/image30.gif"/><Relationship Id="rId1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4.gif"/><Relationship Id="rId3" Type="http://schemas.openxmlformats.org/officeDocument/2006/relationships/audio" Target="../media/audio1.wav"/><Relationship Id="rId7" Type="http://schemas.openxmlformats.org/officeDocument/2006/relationships/image" Target="../media/image28.gif"/><Relationship Id="rId12" Type="http://schemas.openxmlformats.org/officeDocument/2006/relationships/image" Target="../media/image3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11" Type="http://schemas.openxmlformats.org/officeDocument/2006/relationships/image" Target="../media/image32.gif"/><Relationship Id="rId5" Type="http://schemas.openxmlformats.org/officeDocument/2006/relationships/image" Target="../media/image27.jpeg"/><Relationship Id="rId10" Type="http://schemas.openxmlformats.org/officeDocument/2006/relationships/image" Target="../media/image31.gif"/><Relationship Id="rId4" Type="http://schemas.openxmlformats.org/officeDocument/2006/relationships/audio" Target="../media/audio4.wav"/><Relationship Id="rId9" Type="http://schemas.openxmlformats.org/officeDocument/2006/relationships/image" Target="../media/image30.gif"/><Relationship Id="rId1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4.gif"/><Relationship Id="rId3" Type="http://schemas.openxmlformats.org/officeDocument/2006/relationships/audio" Target="../media/audio1.wav"/><Relationship Id="rId7" Type="http://schemas.openxmlformats.org/officeDocument/2006/relationships/image" Target="../media/image28.gif"/><Relationship Id="rId12" Type="http://schemas.openxmlformats.org/officeDocument/2006/relationships/image" Target="../media/image3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11" Type="http://schemas.openxmlformats.org/officeDocument/2006/relationships/image" Target="../media/image32.gif"/><Relationship Id="rId5" Type="http://schemas.openxmlformats.org/officeDocument/2006/relationships/image" Target="../media/image27.jpeg"/><Relationship Id="rId10" Type="http://schemas.openxmlformats.org/officeDocument/2006/relationships/image" Target="../media/image31.gif"/><Relationship Id="rId4" Type="http://schemas.openxmlformats.org/officeDocument/2006/relationships/audio" Target="../media/audio4.wav"/><Relationship Id="rId9" Type="http://schemas.openxmlformats.org/officeDocument/2006/relationships/image" Target="../media/image30.gif"/><Relationship Id="rId1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4.gif"/><Relationship Id="rId3" Type="http://schemas.openxmlformats.org/officeDocument/2006/relationships/audio" Target="../media/audio1.wav"/><Relationship Id="rId7" Type="http://schemas.openxmlformats.org/officeDocument/2006/relationships/image" Target="../media/image28.gif"/><Relationship Id="rId12" Type="http://schemas.openxmlformats.org/officeDocument/2006/relationships/image" Target="../media/image3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11" Type="http://schemas.openxmlformats.org/officeDocument/2006/relationships/image" Target="../media/image32.gif"/><Relationship Id="rId5" Type="http://schemas.openxmlformats.org/officeDocument/2006/relationships/image" Target="../media/image27.jpeg"/><Relationship Id="rId10" Type="http://schemas.openxmlformats.org/officeDocument/2006/relationships/image" Target="../media/image31.gif"/><Relationship Id="rId4" Type="http://schemas.openxmlformats.org/officeDocument/2006/relationships/audio" Target="../media/audio4.wav"/><Relationship Id="rId9" Type="http://schemas.openxmlformats.org/officeDocument/2006/relationships/image" Target="../media/image30.gif"/><Relationship Id="rId1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\Desktop\TU&#7846;N%207\B&#224;i%20so&#7841;n%20SXH\B&#224;i%20so&#7841;n%20SXH\Dau%20hieu%20chuan.mp4" TargetMode="External"/><Relationship Id="rId1" Type="http://schemas.microsoft.com/office/2007/relationships/media" Target="file:///C:\Users\Admin\Desktop\TU&#7846;N%207\B&#224;i%20so&#7841;n%20SXH\B&#224;i%20so&#7841;n%20SXH\Dau%20hieu%20chuan.mp4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685800" y="5340350"/>
            <a:ext cx="7848600" cy="553980"/>
          </a:xfrm>
          <a:prstGeom prst="rect">
            <a:avLst/>
          </a:prstGeom>
          <a:ln>
            <a:prstDash val="dash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2" tIns="45711" rIns="91422" bIns="45711">
            <a:spAutoFit/>
          </a:bodyPr>
          <a:lstStyle/>
          <a:p>
            <a:pPr algn="ctr">
              <a:lnSpc>
                <a:spcPts val="3599"/>
              </a:lnSpc>
              <a:defRPr/>
            </a:pPr>
            <a:r>
              <a:rPr lang="en-US" sz="3600" b="1" i="1" dirty="0" err="1">
                <a:solidFill>
                  <a:srgbClr val="FF0000"/>
                </a:solidFill>
                <a:ea typeface="BankGothic-Medium"/>
                <a:cs typeface="BankGothic-Medium"/>
              </a:rPr>
              <a:t>Khoa</a:t>
            </a:r>
            <a:r>
              <a:rPr lang="en-US" sz="3600" b="1" i="1" dirty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a typeface="BankGothic-Medium"/>
                <a:cs typeface="BankGothic-Medium"/>
              </a:rPr>
              <a:t>học</a:t>
            </a:r>
            <a:r>
              <a:rPr lang="en-US" sz="3600" b="1" i="1" dirty="0">
                <a:solidFill>
                  <a:srgbClr val="FF0000"/>
                </a:solidFill>
                <a:ea typeface="BankGothic-Medium"/>
                <a:cs typeface="BankGothic-Medium"/>
              </a:rPr>
              <a:t> – </a:t>
            </a:r>
            <a:r>
              <a:rPr lang="en-US" sz="3600" b="1" i="1" dirty="0" err="1">
                <a:solidFill>
                  <a:srgbClr val="FF0000"/>
                </a:solidFill>
                <a:ea typeface="BankGothic-Medium"/>
                <a:cs typeface="BankGothic-Medium"/>
              </a:rPr>
              <a:t>Lớp</a:t>
            </a:r>
            <a:r>
              <a:rPr lang="en-US" sz="3600" b="1" i="1" dirty="0">
                <a:solidFill>
                  <a:srgbClr val="FF0000"/>
                </a:solidFill>
                <a:ea typeface="BankGothic-Medium"/>
                <a:cs typeface="BankGothic-Medium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ea typeface="BankGothic-Medium"/>
                <a:cs typeface="BankGothic-Medium"/>
              </a:rPr>
              <a:t>5</a:t>
            </a:r>
            <a:endParaRPr lang="en-US" sz="3600" b="1" i="1" dirty="0">
              <a:solidFill>
                <a:srgbClr val="FF0000"/>
              </a:solidFill>
              <a:ea typeface="BankGothic-Medium"/>
              <a:cs typeface="BankGothic-Medium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1600200"/>
            <a:ext cx="6096000" cy="5257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9832248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36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PHÒNG BỆNH SỐT </a:t>
            </a:r>
            <a:r>
              <a:rPr lang="en-US" sz="36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XuẤT</a:t>
            </a:r>
            <a:r>
              <a:rPr lang="en-US" sz="36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HUYẾT</a:t>
            </a:r>
          </a:p>
        </p:txBody>
      </p:sp>
      <p:pic>
        <p:nvPicPr>
          <p:cNvPr id="8" name="Picture 7" descr="maxresdefault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752600"/>
            <a:ext cx="4724400" cy="327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297180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Tx/>
              <a:buNone/>
              <a:defRPr/>
            </a:pPr>
            <a:endPara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70000"/>
              </a:lnSpc>
              <a:buFontTx/>
              <a:buAutoNum type="arabicPeriod"/>
              <a:defRPr/>
            </a:pP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da,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cam….</a:t>
            </a:r>
          </a:p>
          <a:p>
            <a:pPr marL="514350" indent="-514350" algn="just">
              <a:lnSpc>
                <a:spcPct val="170000"/>
              </a:lnSpc>
              <a:buFontTx/>
              <a:buAutoNum type="arabicPeriod" startAt="2"/>
              <a:defRPr/>
            </a:pP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vong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vắc-xin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lnSpc>
                <a:spcPct val="170000"/>
              </a:lnSpc>
              <a:buFontTx/>
              <a:buAutoNum type="arabicPeriod"/>
              <a:defRPr/>
            </a:pP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525963"/>
          </a:xfrm>
        </p:spPr>
        <p:txBody>
          <a:bodyPr>
            <a:normAutofit/>
          </a:bodyPr>
          <a:lstStyle/>
          <a:p>
            <a:pPr algn="just">
              <a:buFontTx/>
              <a:buNone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		</a:t>
            </a:r>
            <a:r>
              <a:rPr lang="en-US" sz="2800" dirty="0" err="1" smtClean="0">
                <a:solidFill>
                  <a:srgbClr val="0000CC"/>
                </a:solidFill>
              </a:rPr>
              <a:t>Đáp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án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chị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tự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đánh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vì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không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có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trong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bài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chị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gửi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em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0" indent="0" algn="just">
              <a:buNone/>
              <a:defRPr/>
            </a:pP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destop\h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286808" cy="6358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550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b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00240"/>
            <a:ext cx="5715040" cy="380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858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 descr="tmp58D5.tmp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143000"/>
            <a:ext cx="4254500" cy="4946650"/>
          </a:xfrm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304800" y="1143000"/>
            <a:ext cx="37338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vi-VN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 sốt xuất huyết do một loại vi-rút gây ra. Vi-rút này sống trong máu người bệnh. Muỗi vằn hút máu người bệnh rồi truyền vi-rút sang cho người lành.</a:t>
            </a:r>
          </a:p>
          <a:p>
            <a:pPr algn="just" eaLnBrk="1" hangingPunct="1"/>
            <a:r>
              <a:rPr lang="en-US" altLang="vi-VN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Muỗi vằn sống trong nhà, đốt người cả ban ngày và ban đêm. Bọ gậy muỗi vằn thường sống ở các chum, vại, bể nước,…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525963"/>
          </a:xfrm>
        </p:spPr>
        <p:txBody>
          <a:bodyPr>
            <a:normAutofit/>
          </a:bodyPr>
          <a:lstStyle/>
          <a:p>
            <a:pPr algn="just">
              <a:buFontTx/>
              <a:buNone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		</a:t>
            </a:r>
            <a:r>
              <a:rPr lang="en-US" sz="2800" dirty="0" err="1" smtClean="0">
                <a:solidFill>
                  <a:srgbClr val="0000CC"/>
                </a:solidFill>
              </a:rPr>
              <a:t>Thảo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luận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nhóm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để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trả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lời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các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câu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hỏi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sau</a:t>
            </a:r>
            <a:r>
              <a:rPr lang="en-US" sz="2800" dirty="0" smtClean="0">
                <a:solidFill>
                  <a:srgbClr val="0000CC"/>
                </a:solidFill>
              </a:rPr>
              <a:t>: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en-US" sz="2800" dirty="0" err="1" smtClean="0">
                <a:solidFill>
                  <a:srgbClr val="C00000"/>
                </a:solidFill>
              </a:rPr>
              <a:t>Tác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nhân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gây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bệnh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sốt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xuất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huyết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là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gì</a:t>
            </a:r>
            <a:r>
              <a:rPr lang="en-US" sz="2800" dirty="0" smtClean="0">
                <a:solidFill>
                  <a:srgbClr val="C00000"/>
                </a:solidFill>
              </a:rPr>
              <a:t>?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en-US" sz="2800" dirty="0" err="1" smtClean="0">
                <a:solidFill>
                  <a:srgbClr val="C00000"/>
                </a:solidFill>
              </a:rPr>
              <a:t>Bệnh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được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lây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truyền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như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thế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nào</a:t>
            </a:r>
            <a:r>
              <a:rPr lang="en-US" sz="2800" dirty="0" smtClean="0">
                <a:solidFill>
                  <a:srgbClr val="C00000"/>
                </a:solidFill>
              </a:rPr>
              <a:t>?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en-US" sz="2800" dirty="0" err="1" smtClean="0">
                <a:solidFill>
                  <a:srgbClr val="C00000"/>
                </a:solidFill>
              </a:rPr>
              <a:t>Muỗi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vằn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có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đặc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điểm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gì</a:t>
            </a:r>
            <a:r>
              <a:rPr lang="en-US" sz="2800" dirty="0" smtClean="0">
                <a:solidFill>
                  <a:srgbClr val="C00000"/>
                </a:solidFill>
              </a:rPr>
              <a:t>?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D:\destop\Anh\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3"/>
            <a:ext cx="8643998" cy="6429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ANd9GcSjZAhhZB_BIc58a7QJO4JY4jJKVAS_zsHhSXh4mdUM6olk9jbDokAtDVt1_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76400"/>
            <a:ext cx="428628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2819400" y="9144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2895600" y="685800"/>
            <a:ext cx="2644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</a:rPr>
              <a:t>Muỗi vằn</a:t>
            </a:r>
          </a:p>
        </p:txBody>
      </p:sp>
      <p:pic>
        <p:nvPicPr>
          <p:cNvPr id="9222" name="Picture 13" descr="20101207153141_mu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0100" y="1676400"/>
            <a:ext cx="424818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top\h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0005" cy="62865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525963"/>
          </a:xfrm>
        </p:spPr>
        <p:txBody>
          <a:bodyPr>
            <a:normAutofit/>
          </a:bodyPr>
          <a:lstStyle/>
          <a:p>
            <a:pPr algn="just">
              <a:buFontTx/>
              <a:buNone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	   </a:t>
            </a:r>
            <a:r>
              <a:rPr lang="en-US" sz="2800" dirty="0" smtClean="0">
                <a:solidFill>
                  <a:srgbClr val="0000CC"/>
                </a:solidFill>
              </a:rPr>
              <a:t>- </a:t>
            </a:r>
            <a:r>
              <a:rPr lang="en-US" sz="3600" dirty="0" err="1" smtClean="0">
                <a:solidFill>
                  <a:srgbClr val="0000CC"/>
                </a:solidFill>
              </a:rPr>
              <a:t>Sốt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xuất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huyết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là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bệnh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truyền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nhiễm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cấp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tính</a:t>
            </a:r>
            <a:r>
              <a:rPr lang="en-US" sz="3600" dirty="0" smtClean="0">
                <a:solidFill>
                  <a:srgbClr val="0000CC"/>
                </a:solidFill>
              </a:rPr>
              <a:t> do vi </a:t>
            </a:r>
            <a:r>
              <a:rPr lang="en-US" sz="3600" dirty="0" err="1" smtClean="0">
                <a:solidFill>
                  <a:srgbClr val="0000CC"/>
                </a:solidFill>
              </a:rPr>
              <a:t>rút</a:t>
            </a:r>
            <a:r>
              <a:rPr lang="en-US" sz="3600" dirty="0" smtClean="0">
                <a:solidFill>
                  <a:srgbClr val="0000CC"/>
                </a:solidFill>
              </a:rPr>
              <a:t> Dengue </a:t>
            </a:r>
            <a:r>
              <a:rPr lang="en-US" sz="3600" dirty="0" err="1" smtClean="0">
                <a:solidFill>
                  <a:srgbClr val="0000CC"/>
                </a:solidFill>
              </a:rPr>
              <a:t>gây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ra</a:t>
            </a:r>
            <a:r>
              <a:rPr lang="en-US" sz="3600" dirty="0" smtClean="0">
                <a:solidFill>
                  <a:srgbClr val="0000CC"/>
                </a:solidFill>
              </a:rPr>
              <a:t>.</a:t>
            </a:r>
          </a:p>
          <a:p>
            <a:pPr algn="just">
              <a:buFontTx/>
              <a:buNone/>
              <a:defRPr/>
            </a:pPr>
            <a:r>
              <a:rPr lang="en-US" sz="3600" dirty="0" smtClean="0">
                <a:solidFill>
                  <a:srgbClr val="0000CC"/>
                </a:solidFill>
              </a:rPr>
              <a:t>     - </a:t>
            </a:r>
            <a:r>
              <a:rPr lang="en-US" sz="3600" dirty="0" err="1" smtClean="0">
                <a:solidFill>
                  <a:srgbClr val="0000CC"/>
                </a:solidFill>
              </a:rPr>
              <a:t>Muỗi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vằn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là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trung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gian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truyền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bệnh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từ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người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bệnh</a:t>
            </a:r>
            <a:r>
              <a:rPr lang="en-US" sz="3600" dirty="0" smtClean="0">
                <a:solidFill>
                  <a:srgbClr val="0000CC"/>
                </a:solidFill>
              </a:rPr>
              <a:t> sang </a:t>
            </a:r>
            <a:r>
              <a:rPr lang="en-US" sz="3600" dirty="0" err="1" smtClean="0">
                <a:solidFill>
                  <a:srgbClr val="0000CC"/>
                </a:solidFill>
              </a:rPr>
              <a:t>người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lành</a:t>
            </a:r>
            <a:endParaRPr lang="en-US" sz="3600" dirty="0" smtClean="0">
              <a:solidFill>
                <a:srgbClr val="C00000"/>
              </a:solidFill>
            </a:endParaRPr>
          </a:p>
          <a:p>
            <a:pPr marL="0" indent="0" algn="just">
              <a:buNone/>
              <a:defRPr/>
            </a:pP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b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86000"/>
            <a:ext cx="6634163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6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9906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4000" b="1" kern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0287" y="2420888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4943" y="3826495"/>
            <a:ext cx="5697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969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1CCA6-4A39-4576-964A-D58D9A895472}" type="slidenum">
              <a:rPr lang="en-US"/>
              <a:pPr/>
              <a:t>20</a:t>
            </a:fld>
            <a:endParaRPr lang="en-US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571604" y="428604"/>
            <a:ext cx="5448668" cy="523220"/>
          </a:xfrm>
          <a:prstGeom prst="rect">
            <a:avLst/>
          </a:prstGeom>
          <a:solidFill>
            <a:srgbClr val="67CB7F"/>
          </a:solidFill>
          <a:ln w="38100" cmpd="dbl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Quan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sát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tranh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và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trả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lời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câu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hỏi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: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4039" name="Picture 7" descr="scan0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3200400" cy="2298700"/>
          </a:xfrm>
          <a:prstGeom prst="rect">
            <a:avLst/>
          </a:prstGeom>
          <a:noFill/>
        </p:spPr>
      </p:pic>
      <p:pic>
        <p:nvPicPr>
          <p:cNvPr id="44040" name="Picture 8" descr="scan00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357298"/>
            <a:ext cx="2457480" cy="2222500"/>
          </a:xfrm>
          <a:prstGeom prst="rect">
            <a:avLst/>
          </a:prstGeom>
          <a:noFill/>
        </p:spPr>
      </p:pic>
      <p:pic>
        <p:nvPicPr>
          <p:cNvPr id="44041" name="Picture 9" descr="scan00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285860"/>
            <a:ext cx="3048000" cy="2298700"/>
          </a:xfrm>
          <a:prstGeom prst="rect">
            <a:avLst/>
          </a:prstGeom>
          <a:noFill/>
        </p:spPr>
      </p:pic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1428728" y="3643314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572000" y="3643314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7358082" y="3714752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>
            <a:off x="571472" y="4071942"/>
            <a:ext cx="8229600" cy="16764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l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nội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từng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marL="457200" indent="-457200" algn="l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bệnh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sốt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xuất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huyết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 autoUpdateAnimBg="0"/>
      <p:bldP spid="44042" grpId="0" autoUpdateAnimBg="0"/>
      <p:bldP spid="44043" grpId="0" autoUpdateAnimBg="0"/>
      <p:bldP spid="44044" grpId="0" autoUpdateAnimBg="0"/>
      <p:bldP spid="44045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ss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6781800" cy="550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304800" y="5638800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Beå nöôùc coù naép ñaäy, baïn nöõ ñang queùt saân , baïn nam khôi thoâng coáng raõnh (ñeå khoâng cho muoãi ñeû tröùng.)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ssh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14290"/>
            <a:ext cx="4619625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0" y="2209800"/>
            <a:ext cx="38862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Moät baïn nguû coù maøn,keå caû ban ngaøy ñeå ngaên khoâng cho muoãi ñoát vì muoãi vaèn ñoát ngöôøi  caû ban ngaøy vaø ban ñeâm.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3" descr="ssh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85728"/>
            <a:ext cx="472440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228600" y="2819400"/>
            <a:ext cx="3886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Chum nöôùc coù naép daäy, (ñeå ngaên khoâng cho muoãi vaøo ñeû tröùng).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altLang="en-US" sz="2800" b="1" dirty="0" err="1" smtClean="0">
                <a:solidFill>
                  <a:srgbClr val="C00000"/>
                </a:solidFill>
              </a:rPr>
              <a:t>Cách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</a:rPr>
              <a:t>phòng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</a:rPr>
              <a:t>bệnh</a:t>
            </a:r>
            <a:endParaRPr lang="en-US" alt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6934200" cy="20574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altLang="en-US" sz="2400" smtClean="0">
                <a:solidFill>
                  <a:srgbClr val="0000CC"/>
                </a:solidFill>
              </a:rPr>
              <a:t>Giữ vệ sinh nhà ở và môi trường xung quanh.</a:t>
            </a:r>
          </a:p>
          <a:p>
            <a:pPr>
              <a:buFontTx/>
              <a:buChar char="-"/>
            </a:pPr>
            <a:r>
              <a:rPr lang="en-US" altLang="en-US" sz="2400" smtClean="0">
                <a:solidFill>
                  <a:srgbClr val="0000CC"/>
                </a:solidFill>
              </a:rPr>
              <a:t>Diệt muỗi, diệt bọ gậy.</a:t>
            </a:r>
          </a:p>
          <a:p>
            <a:pPr>
              <a:buFontTx/>
              <a:buChar char="-"/>
            </a:pPr>
            <a:r>
              <a:rPr lang="en-US" altLang="en-US" sz="2400" smtClean="0">
                <a:solidFill>
                  <a:srgbClr val="0000CC"/>
                </a:solidFill>
              </a:rPr>
              <a:t>Tránh để muỗi đốt.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Clip nào em không biết</a:t>
            </a:r>
            <a:endParaRPr lang="vi-VN"/>
          </a:p>
        </p:txBody>
      </p:sp>
      <p:pic>
        <p:nvPicPr>
          <p:cNvPr id="4" name="Thông điệp truyền hình phòng chống dịch bệnh sốt xuất huyết và dịch bệnh do vi rút Zika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4282" y="214289"/>
            <a:ext cx="8715436" cy="653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83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0" y="706"/>
            <a:ext cx="9147629" cy="6857294"/>
          </a:xfrm>
          <a:prstGeom prst="rect">
            <a:avLst/>
          </a:prstGeom>
        </p:spPr>
      </p:pic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533400" y="609600"/>
            <a:ext cx="8153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 dirty="0" err="1" smtClean="0">
                <a:solidFill>
                  <a:srgbClr val="FFFF00"/>
                </a:solidFill>
              </a:rPr>
              <a:t>Trò</a:t>
            </a:r>
            <a:r>
              <a:rPr lang="en-US" altLang="vi-VN" sz="4400" b="1" dirty="0" smtClean="0">
                <a:solidFill>
                  <a:srgbClr val="FFFF00"/>
                </a:solidFill>
              </a:rPr>
              <a:t> </a:t>
            </a:r>
            <a:r>
              <a:rPr lang="en-US" altLang="vi-VN" sz="4400" b="1" dirty="0" err="1">
                <a:solidFill>
                  <a:srgbClr val="FFFF00"/>
                </a:solidFill>
              </a:rPr>
              <a:t>chơi</a:t>
            </a:r>
            <a:r>
              <a:rPr lang="en-US" altLang="vi-VN" sz="4400" b="1" dirty="0">
                <a:solidFill>
                  <a:srgbClr val="FFFF00"/>
                </a:solidFill>
              </a:rPr>
              <a:t> “ </a:t>
            </a:r>
            <a:r>
              <a:rPr lang="en-US" altLang="vi-VN" sz="4400" b="1" dirty="0" err="1">
                <a:solidFill>
                  <a:srgbClr val="FFFF00"/>
                </a:solidFill>
              </a:rPr>
              <a:t>Miếng</a:t>
            </a:r>
            <a:r>
              <a:rPr lang="en-US" altLang="vi-VN" sz="4400" b="1" dirty="0">
                <a:solidFill>
                  <a:srgbClr val="FFFF00"/>
                </a:solidFill>
              </a:rPr>
              <a:t> </a:t>
            </a:r>
            <a:r>
              <a:rPr lang="en-US" altLang="vi-VN" sz="4400" b="1" dirty="0" err="1">
                <a:solidFill>
                  <a:srgbClr val="FFFF00"/>
                </a:solidFill>
              </a:rPr>
              <a:t>ghép</a:t>
            </a:r>
            <a:r>
              <a:rPr lang="en-US" altLang="vi-VN" sz="4400" b="1" dirty="0">
                <a:solidFill>
                  <a:srgbClr val="FFFF00"/>
                </a:solidFill>
              </a:rPr>
              <a:t> </a:t>
            </a:r>
            <a:r>
              <a:rPr lang="en-US" altLang="vi-VN" sz="4400" b="1" dirty="0" err="1">
                <a:solidFill>
                  <a:srgbClr val="FFFF00"/>
                </a:solidFill>
              </a:rPr>
              <a:t>bí</a:t>
            </a:r>
            <a:r>
              <a:rPr lang="en-US" altLang="vi-VN" sz="4400" b="1" dirty="0">
                <a:solidFill>
                  <a:srgbClr val="FFFF00"/>
                </a:solidFill>
              </a:rPr>
              <a:t> </a:t>
            </a:r>
            <a:r>
              <a:rPr lang="en-US" altLang="vi-VN" sz="4400" b="1" dirty="0" err="1">
                <a:solidFill>
                  <a:srgbClr val="FFFF00"/>
                </a:solidFill>
              </a:rPr>
              <a:t>ẩn</a:t>
            </a:r>
            <a:r>
              <a:rPr lang="en-US" altLang="vi-VN" sz="4400" b="1" dirty="0">
                <a:solidFill>
                  <a:srgbClr val="FFFF00"/>
                </a:solidFill>
              </a:rPr>
              <a:t>”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5029200" y="1600200"/>
            <a:ext cx="2743200" cy="209013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4000" dirty="0" smtClean="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  <a:endParaRPr lang="en-US" sz="40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 rot="5400000">
            <a:off x="2738571" y="538029"/>
            <a:ext cx="2052939" cy="4177281"/>
          </a:xfrm>
          <a:prstGeom prst="flowChartManualInput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4000" dirty="0" smtClean="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  <a:endParaRPr lang="en-US" sz="40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4648200" y="3657600"/>
            <a:ext cx="3124200" cy="206476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4000" dirty="0" smtClean="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  <a:endParaRPr lang="en-US" sz="40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 rot="5400000">
            <a:off x="2545789" y="2788210"/>
            <a:ext cx="2057504" cy="3796283"/>
          </a:xfrm>
          <a:prstGeom prst="flowChartManualInput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4000" dirty="0" smtClean="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  <a:endParaRPr lang="en-US" sz="40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92"/>
            <a:ext cx="9147629" cy="6857294"/>
          </a:xfrm>
          <a:prstGeom prst="rect">
            <a:avLst/>
          </a:prstGeom>
        </p:spPr>
      </p:pic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20032" y="1676400"/>
            <a:ext cx="7772400" cy="31085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vi-VN" altLang="vi-VN" sz="2800" b="1" dirty="0">
                <a:solidFill>
                  <a:srgbClr val="D60093"/>
                </a:solidFill>
              </a:rPr>
              <a:t>Luật </a:t>
            </a:r>
            <a:r>
              <a:rPr lang="vi-VN" altLang="vi-VN" sz="2800" b="1" dirty="0" smtClean="0">
                <a:solidFill>
                  <a:srgbClr val="D60093"/>
                </a:solidFill>
              </a:rPr>
              <a:t>chơi</a:t>
            </a:r>
            <a:endParaRPr lang="en-US" altLang="vi-VN" sz="2800" dirty="0">
              <a:solidFill>
                <a:srgbClr val="D60093"/>
              </a:solidFill>
            </a:endParaRPr>
          </a:p>
          <a:p>
            <a:pPr algn="just" eaLnBrk="1" hangingPunct="1"/>
            <a:r>
              <a:rPr lang="en-US" altLang="vi-VN" sz="2400" dirty="0">
                <a:solidFill>
                  <a:srgbClr val="6600FF"/>
                </a:solidFill>
              </a:rPr>
              <a:t>	</a:t>
            </a:r>
            <a:r>
              <a:rPr lang="en-US" altLang="vi-VN" sz="2800" b="1" dirty="0" err="1">
                <a:solidFill>
                  <a:srgbClr val="6600FF"/>
                </a:solidFill>
              </a:rPr>
              <a:t>Có</a:t>
            </a:r>
            <a:r>
              <a:rPr lang="en-US" altLang="vi-VN" sz="2800" b="1" dirty="0">
                <a:solidFill>
                  <a:srgbClr val="6600FF"/>
                </a:solidFill>
              </a:rPr>
              <a:t> </a:t>
            </a:r>
            <a:r>
              <a:rPr lang="vi-VN" altLang="vi-VN" sz="2800" b="1" dirty="0" smtClean="0">
                <a:solidFill>
                  <a:srgbClr val="6600FF"/>
                </a:solidFill>
              </a:rPr>
              <a:t>4 </a:t>
            </a:r>
            <a:r>
              <a:rPr lang="vi-VN" altLang="vi-VN" sz="2800" b="1" dirty="0">
                <a:solidFill>
                  <a:srgbClr val="6600FF"/>
                </a:solidFill>
              </a:rPr>
              <a:t>miếng ghép, tương ứng với mỗi miếng ghép là một câu hỏi, hay một t</a:t>
            </a:r>
            <a:r>
              <a:rPr lang="en-US" altLang="vi-VN" sz="2800" b="1" dirty="0">
                <a:solidFill>
                  <a:srgbClr val="6600FF"/>
                </a:solidFill>
              </a:rPr>
              <a:t>ì</a:t>
            </a:r>
            <a:r>
              <a:rPr lang="vi-VN" altLang="vi-VN" sz="2800" b="1" dirty="0">
                <a:solidFill>
                  <a:srgbClr val="6600FF"/>
                </a:solidFill>
              </a:rPr>
              <a:t>nh huống trong cuộc sống. </a:t>
            </a:r>
            <a:r>
              <a:rPr lang="en-US" altLang="vi-VN" sz="2800" b="1" dirty="0">
                <a:solidFill>
                  <a:srgbClr val="6600FF"/>
                </a:solidFill>
              </a:rPr>
              <a:t>T</a:t>
            </a:r>
            <a:r>
              <a:rPr lang="vi-VN" altLang="vi-VN" sz="2800" b="1" dirty="0">
                <a:solidFill>
                  <a:srgbClr val="6600FF"/>
                </a:solidFill>
              </a:rPr>
              <a:t>hời gian </a:t>
            </a:r>
            <a:r>
              <a:rPr lang="en-US" altLang="vi-VN" sz="2800" b="1" dirty="0">
                <a:solidFill>
                  <a:srgbClr val="6600FF"/>
                </a:solidFill>
              </a:rPr>
              <a:t>5</a:t>
            </a:r>
            <a:r>
              <a:rPr lang="vi-VN" altLang="vi-VN" sz="2800" b="1" dirty="0">
                <a:solidFill>
                  <a:srgbClr val="6600FF"/>
                </a:solidFill>
              </a:rPr>
              <a:t> giây để suy nghĩ và đưa ra câu trả lời. Hết thời gian </a:t>
            </a:r>
            <a:r>
              <a:rPr lang="en-US" altLang="vi-VN" sz="2800" b="1" dirty="0">
                <a:solidFill>
                  <a:srgbClr val="6600FF"/>
                </a:solidFill>
              </a:rPr>
              <a:t>5</a:t>
            </a:r>
            <a:r>
              <a:rPr lang="vi-VN" altLang="vi-VN" sz="2800" b="1" dirty="0">
                <a:solidFill>
                  <a:srgbClr val="6600FF"/>
                </a:solidFill>
              </a:rPr>
              <a:t> giây, nếu không có câu trả lời</a:t>
            </a:r>
            <a:r>
              <a:rPr lang="en-US" altLang="vi-VN" sz="2800" b="1" dirty="0">
                <a:solidFill>
                  <a:srgbClr val="6600FF"/>
                </a:solidFill>
              </a:rPr>
              <a:t>, </a:t>
            </a:r>
            <a:r>
              <a:rPr lang="en-US" altLang="vi-VN" sz="2800" b="1" dirty="0" err="1">
                <a:solidFill>
                  <a:srgbClr val="6600FF"/>
                </a:solidFill>
              </a:rPr>
              <a:t>em</a:t>
            </a:r>
            <a:r>
              <a:rPr lang="en-US" altLang="vi-VN" sz="2800" b="1" dirty="0">
                <a:solidFill>
                  <a:srgbClr val="6600FF"/>
                </a:solidFill>
              </a:rPr>
              <a:t> </a:t>
            </a:r>
            <a:r>
              <a:rPr lang="vi-VN" altLang="vi-VN" sz="2800" b="1" dirty="0">
                <a:solidFill>
                  <a:srgbClr val="6600FF"/>
                </a:solidFill>
              </a:rPr>
              <a:t>sẽ phải nhường phần chơi của mình cho bạn khác. </a:t>
            </a:r>
            <a:endParaRPr lang="en-US" altLang="vi-VN" sz="2800" b="1" dirty="0">
              <a:solidFill>
                <a:srgbClr val="6600FF"/>
              </a:solidFill>
            </a:endParaRPr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1669486" y="762332"/>
            <a:ext cx="58013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3200" b="1" dirty="0" err="1">
                <a:solidFill>
                  <a:srgbClr val="FFFF00"/>
                </a:solidFill>
              </a:rPr>
              <a:t>Trò</a:t>
            </a:r>
            <a:r>
              <a:rPr lang="en-US" altLang="vi-VN" sz="3200" b="1" dirty="0">
                <a:solidFill>
                  <a:srgbClr val="FFFF00"/>
                </a:solidFill>
              </a:rPr>
              <a:t> </a:t>
            </a:r>
            <a:r>
              <a:rPr lang="en-US" altLang="vi-VN" sz="3200" b="1" dirty="0" err="1">
                <a:solidFill>
                  <a:srgbClr val="FFFF00"/>
                </a:solidFill>
              </a:rPr>
              <a:t>chơi</a:t>
            </a:r>
            <a:r>
              <a:rPr lang="en-US" altLang="vi-VN" sz="3200" b="1" dirty="0">
                <a:solidFill>
                  <a:srgbClr val="FFFF00"/>
                </a:solidFill>
              </a:rPr>
              <a:t> “ </a:t>
            </a:r>
            <a:r>
              <a:rPr lang="en-US" altLang="vi-VN" sz="3200" b="1" dirty="0" err="1">
                <a:solidFill>
                  <a:srgbClr val="FFFF00"/>
                </a:solidFill>
              </a:rPr>
              <a:t>Miếng</a:t>
            </a:r>
            <a:r>
              <a:rPr lang="en-US" altLang="vi-VN" sz="3200" b="1" dirty="0">
                <a:solidFill>
                  <a:srgbClr val="FFFF00"/>
                </a:solidFill>
              </a:rPr>
              <a:t> </a:t>
            </a:r>
            <a:r>
              <a:rPr lang="en-US" altLang="vi-VN" sz="3200" b="1" dirty="0" err="1">
                <a:solidFill>
                  <a:srgbClr val="FFFF00"/>
                </a:solidFill>
              </a:rPr>
              <a:t>ghép</a:t>
            </a:r>
            <a:r>
              <a:rPr lang="en-US" altLang="vi-VN" sz="3200" b="1" dirty="0">
                <a:solidFill>
                  <a:srgbClr val="FFFF00"/>
                </a:solidFill>
              </a:rPr>
              <a:t> </a:t>
            </a:r>
            <a:r>
              <a:rPr lang="en-US" altLang="vi-VN" sz="3200" b="1" dirty="0" err="1">
                <a:solidFill>
                  <a:srgbClr val="FFFF00"/>
                </a:solidFill>
              </a:rPr>
              <a:t>bí</a:t>
            </a:r>
            <a:r>
              <a:rPr lang="en-US" altLang="vi-VN" sz="3200" b="1" dirty="0">
                <a:solidFill>
                  <a:srgbClr val="FFFF00"/>
                </a:solidFill>
              </a:rPr>
              <a:t> </a:t>
            </a:r>
            <a:r>
              <a:rPr lang="en-US" altLang="vi-VN" sz="3200" b="1" dirty="0" err="1">
                <a:solidFill>
                  <a:srgbClr val="FFFF00"/>
                </a:solidFill>
              </a:rPr>
              <a:t>ẩn</a:t>
            </a:r>
            <a:r>
              <a:rPr lang="en-US" altLang="vi-VN" sz="3200" b="1" dirty="0">
                <a:solidFill>
                  <a:srgbClr val="FFFF00"/>
                </a:solidFill>
              </a:rPr>
              <a:t>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/>
          <p:cNvSpPr>
            <a:spLocks noChangeArrowheads="1"/>
          </p:cNvSpPr>
          <p:nvPr/>
        </p:nvSpPr>
        <p:spPr bwMode="auto">
          <a:xfrm>
            <a:off x="315913" y="4699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pic>
        <p:nvPicPr>
          <p:cNvPr id="8195" name="Picture 20" descr="Sot xuat huyet copy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562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Text Box 10"/>
          <p:cNvSpPr txBox="1">
            <a:spLocks noChangeArrowheads="1"/>
          </p:cNvSpPr>
          <p:nvPr/>
        </p:nvSpPr>
        <p:spPr bwMode="auto">
          <a:xfrm>
            <a:off x="481013" y="903288"/>
            <a:ext cx="8305800" cy="153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TRÒ CHƠI “Ô SỐ MAY MẮN”</a:t>
            </a:r>
          </a:p>
        </p:txBody>
      </p:sp>
      <p:pic>
        <p:nvPicPr>
          <p:cNvPr id="112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26150"/>
            <a:ext cx="1381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8" name="Group 4"/>
          <p:cNvGrpSpPr>
            <a:grpSpLocks/>
          </p:cNvGrpSpPr>
          <p:nvPr/>
        </p:nvGrpSpPr>
        <p:grpSpPr bwMode="auto">
          <a:xfrm>
            <a:off x="685800" y="838200"/>
            <a:ext cx="8458200" cy="617538"/>
            <a:chOff x="216" y="760"/>
            <a:chExt cx="5328" cy="632"/>
          </a:xfrm>
        </p:grpSpPr>
        <p:pic>
          <p:nvPicPr>
            <p:cNvPr id="8215" name="Picture 6" descr="33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6" name="Picture 7" descr="13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50" y="760"/>
              <a:ext cx="1911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7" name="Picture 8" descr="13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3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64E52471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5" descr="linh7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298450"/>
            <a:ext cx="15621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Rectangle 7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343400" y="1600200"/>
            <a:ext cx="2780373" cy="2133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4000" dirty="0" smtClean="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  <a:endParaRPr lang="en-US" sz="40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129" name="AutoShape 1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 rot="5400000">
            <a:off x="2209799" y="914401"/>
            <a:ext cx="2209799" cy="3581399"/>
          </a:xfrm>
          <a:prstGeom prst="flowChartManualInput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4000" dirty="0" smtClean="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  <a:endParaRPr lang="en-US" sz="40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7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495800" y="3733800"/>
            <a:ext cx="2613462" cy="2209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4000" dirty="0" smtClean="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  <a:endParaRPr lang="en-US" sz="40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23" name="AutoShape 10">
            <a:hlinkClick r:id="rId18" action="ppaction://hlinksldjump"/>
          </p:cNvPr>
          <p:cNvSpPr>
            <a:spLocks noChangeArrowheads="1"/>
          </p:cNvSpPr>
          <p:nvPr/>
        </p:nvSpPr>
        <p:spPr bwMode="auto">
          <a:xfrm rot="5400000">
            <a:off x="2286000" y="2971800"/>
            <a:ext cx="2209800" cy="3733800"/>
          </a:xfrm>
          <a:prstGeom prst="flowChartManualInput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0000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4000" dirty="0" smtClean="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  <a:endParaRPr lang="en-US" sz="4000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2" name="Smiley Face 1">
            <a:hlinkClick r:id="rId15" action="ppaction://hlinksldjump"/>
          </p:cNvPr>
          <p:cNvSpPr/>
          <p:nvPr/>
        </p:nvSpPr>
        <p:spPr>
          <a:xfrm>
            <a:off x="7010400" y="5824538"/>
            <a:ext cx="893763" cy="67945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7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4" fill="hold"/>
                                        <p:tgtEl>
                                          <p:spTgt spid="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0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48"/>
          <p:cNvSpPr>
            <a:spLocks noChangeArrowheads="1"/>
          </p:cNvSpPr>
          <p:nvPr/>
        </p:nvSpPr>
        <p:spPr bwMode="auto">
          <a:xfrm>
            <a:off x="0" y="2971800"/>
            <a:ext cx="1295400" cy="1219200"/>
          </a:xfrm>
          <a:prstGeom prst="hexagon">
            <a:avLst>
              <a:gd name="adj" fmla="val 26563"/>
              <a:gd name="vf" fmla="val 115470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Trả lời</a:t>
            </a:r>
          </a:p>
        </p:txBody>
      </p:sp>
      <p:grpSp>
        <p:nvGrpSpPr>
          <p:cNvPr id="9220" name="Group 26"/>
          <p:cNvGrpSpPr>
            <a:grpSpLocks/>
          </p:cNvGrpSpPr>
          <p:nvPr/>
        </p:nvGrpSpPr>
        <p:grpSpPr bwMode="auto">
          <a:xfrm>
            <a:off x="0" y="1371600"/>
            <a:ext cx="1371600" cy="1219200"/>
            <a:chOff x="0" y="1371600"/>
            <a:chExt cx="1371600" cy="1219200"/>
          </a:xfrm>
        </p:grpSpPr>
        <p:sp>
          <p:nvSpPr>
            <p:cNvPr id="9232" name="AutoShape 16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371600"/>
              <a:ext cx="1295400" cy="1219200"/>
            </a:xfrm>
            <a:prstGeom prst="hexagon">
              <a:avLst>
                <a:gd name="adj" fmla="val 26563"/>
                <a:gd name="vf" fmla="val 115470"/>
              </a:avLst>
            </a:prstGeom>
            <a:solidFill>
              <a:schemeClr val="bg1"/>
            </a:solidFill>
            <a:ln w="38100" cmpd="dbl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grpSp>
          <p:nvGrpSpPr>
            <p:cNvPr id="9233" name="Group 52"/>
            <p:cNvGrpSpPr>
              <a:grpSpLocks/>
            </p:cNvGrpSpPr>
            <p:nvPr/>
          </p:nvGrpSpPr>
          <p:grpSpPr bwMode="auto">
            <a:xfrm>
              <a:off x="152400" y="1676400"/>
              <a:ext cx="1219200" cy="538163"/>
              <a:chOff x="4512" y="3792"/>
              <a:chExt cx="785" cy="417"/>
            </a:xfrm>
          </p:grpSpPr>
          <p:pic>
            <p:nvPicPr>
              <p:cNvPr id="2" name="Picture 53" descr="ani32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12" y="3792"/>
                <a:ext cx="432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35" name="Text Box 54">
                <a:hlinkClick r:id="rId6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4610" y="3851"/>
                <a:ext cx="687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vi-VN" sz="2400">
                    <a:latin typeface=".VnArial Narrow" pitchFamily="34" charset="0"/>
                  </a:rPr>
                  <a:t>Home</a:t>
                </a:r>
              </a:p>
            </p:txBody>
          </p:sp>
        </p:grpSp>
      </p:grpSp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2362200" y="130175"/>
            <a:ext cx="381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00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Câu 1</a:t>
            </a:r>
          </a:p>
        </p:txBody>
      </p:sp>
      <p:sp>
        <p:nvSpPr>
          <p:cNvPr id="9222" name="AutoShape 46"/>
          <p:cNvSpPr>
            <a:spLocks noChangeArrowheads="1"/>
          </p:cNvSpPr>
          <p:nvPr/>
        </p:nvSpPr>
        <p:spPr bwMode="auto">
          <a:xfrm>
            <a:off x="76200" y="762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36" name="Picture 10" descr="1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" descr="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2" descr="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3" descr="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4" descr="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2" descr="bell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65113"/>
            <a:ext cx="768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14282" y="5000636"/>
            <a:ext cx="52149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eaLnBrk="1" hangingPunct="1">
              <a:defRPr/>
            </a:pPr>
            <a:endParaRPr lang="en-US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>
              <a:buFontTx/>
              <a:buAutoNum type="alphaLcPeriod"/>
              <a:defRPr/>
            </a:pP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b.    Vi-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14600" y="1262063"/>
            <a:ext cx="3370263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>
          <a:xfrm>
            <a:off x="3571868" y="6072206"/>
            <a:ext cx="500066" cy="5715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4"/>
          <p:cNvSpPr txBox="1">
            <a:spLocks noChangeArrowheads="1"/>
          </p:cNvSpPr>
          <p:nvPr/>
        </p:nvSpPr>
        <p:spPr bwMode="auto">
          <a:xfrm>
            <a:off x="762000" y="1573213"/>
            <a:ext cx="7620000" cy="244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35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</a:rPr>
              <a:t>KHOA HỌC</a:t>
            </a:r>
            <a:endParaRPr lang="en-US" altLang="en-US" sz="243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altLang="en-US" sz="2087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en-US" sz="487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PHÒNG BỆNH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en-US" sz="487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SỐT XUẤT HUYẾT</a:t>
            </a:r>
            <a:endParaRPr lang="en-US" altLang="en-US" sz="487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171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3900488"/>
            <a:ext cx="3379788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270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48"/>
          <p:cNvSpPr>
            <a:spLocks noChangeArrowheads="1"/>
          </p:cNvSpPr>
          <p:nvPr/>
        </p:nvSpPr>
        <p:spPr bwMode="auto">
          <a:xfrm>
            <a:off x="0" y="2971800"/>
            <a:ext cx="1295400" cy="1219200"/>
          </a:xfrm>
          <a:prstGeom prst="hexagon">
            <a:avLst>
              <a:gd name="adj" fmla="val 26563"/>
              <a:gd name="vf" fmla="val 115470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Trả lời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2362200" y="130175"/>
            <a:ext cx="381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00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Câu 2</a:t>
            </a:r>
          </a:p>
        </p:txBody>
      </p:sp>
      <p:grpSp>
        <p:nvGrpSpPr>
          <p:cNvPr id="10245" name="Group 24"/>
          <p:cNvGrpSpPr>
            <a:grpSpLocks/>
          </p:cNvGrpSpPr>
          <p:nvPr/>
        </p:nvGrpSpPr>
        <p:grpSpPr bwMode="auto">
          <a:xfrm>
            <a:off x="0" y="1371600"/>
            <a:ext cx="1371600" cy="1219200"/>
            <a:chOff x="0" y="1371600"/>
            <a:chExt cx="1371600" cy="1219200"/>
          </a:xfrm>
        </p:grpSpPr>
        <p:sp>
          <p:nvSpPr>
            <p:cNvPr id="10256" name="AutoShape 16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371600"/>
              <a:ext cx="1295400" cy="1219200"/>
            </a:xfrm>
            <a:prstGeom prst="hexagon">
              <a:avLst>
                <a:gd name="adj" fmla="val 26563"/>
                <a:gd name="vf" fmla="val 115470"/>
              </a:avLst>
            </a:prstGeom>
            <a:solidFill>
              <a:schemeClr val="bg1"/>
            </a:solidFill>
            <a:ln w="38100" cmpd="dbl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grpSp>
          <p:nvGrpSpPr>
            <p:cNvPr id="10257" name="Group 52"/>
            <p:cNvGrpSpPr>
              <a:grpSpLocks/>
            </p:cNvGrpSpPr>
            <p:nvPr/>
          </p:nvGrpSpPr>
          <p:grpSpPr bwMode="auto">
            <a:xfrm>
              <a:off x="152400" y="1676400"/>
              <a:ext cx="1219200" cy="538163"/>
              <a:chOff x="4512" y="3792"/>
              <a:chExt cx="785" cy="417"/>
            </a:xfrm>
          </p:grpSpPr>
          <p:pic>
            <p:nvPicPr>
              <p:cNvPr id="10258" name="Picture 53" descr="ani32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12" y="3792"/>
                <a:ext cx="432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9" name="Text Box 54">
                <a:hlinkClick r:id="rId6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3851"/>
                <a:ext cx="785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vi-VN" sz="2400">
                    <a:latin typeface=".VnArial Narrow" pitchFamily="34" charset="0"/>
                  </a:rPr>
                  <a:t>Home</a:t>
                </a:r>
              </a:p>
            </p:txBody>
          </p:sp>
        </p:grpSp>
      </p:grpSp>
      <p:sp>
        <p:nvSpPr>
          <p:cNvPr id="10246" name="AutoShape 46"/>
          <p:cNvSpPr>
            <a:spLocks noChangeArrowheads="1"/>
          </p:cNvSpPr>
          <p:nvPr/>
        </p:nvSpPr>
        <p:spPr bwMode="auto">
          <a:xfrm>
            <a:off x="76200" y="762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36" name="Picture 10" descr="1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" descr="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2" descr="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3" descr="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4" descr="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2" descr="bell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69875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52400" y="4953000"/>
            <a:ext cx="5486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 i="1" dirty="0" err="1">
                <a:solidFill>
                  <a:srgbClr val="C00000"/>
                </a:solidFill>
              </a:rPr>
              <a:t>Muỗi</a:t>
            </a:r>
            <a:r>
              <a:rPr lang="en-US" altLang="en-US" sz="2400" b="1" i="1" dirty="0">
                <a:solidFill>
                  <a:srgbClr val="C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</a:rPr>
              <a:t>truyền</a:t>
            </a:r>
            <a:r>
              <a:rPr lang="en-US" altLang="en-US" sz="2400" b="1" i="1" dirty="0">
                <a:solidFill>
                  <a:srgbClr val="C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</a:rPr>
              <a:t>bệnh</a:t>
            </a:r>
            <a:r>
              <a:rPr lang="en-US" altLang="en-US" sz="2400" b="1" i="1" dirty="0">
                <a:solidFill>
                  <a:srgbClr val="C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</a:rPr>
              <a:t>sốt</a:t>
            </a:r>
            <a:r>
              <a:rPr lang="en-US" altLang="en-US" sz="2400" b="1" i="1" dirty="0">
                <a:solidFill>
                  <a:srgbClr val="C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</a:rPr>
              <a:t>xuất</a:t>
            </a:r>
            <a:r>
              <a:rPr lang="en-US" altLang="en-US" sz="2400" b="1" i="1" dirty="0">
                <a:solidFill>
                  <a:srgbClr val="C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</a:rPr>
              <a:t>huyết</a:t>
            </a:r>
            <a:r>
              <a:rPr lang="en-US" altLang="en-US" sz="2400" b="1" i="1" dirty="0">
                <a:solidFill>
                  <a:srgbClr val="C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</a:rPr>
              <a:t>có</a:t>
            </a:r>
            <a:r>
              <a:rPr lang="en-US" altLang="en-US" sz="2400" b="1" i="1" dirty="0">
                <a:solidFill>
                  <a:srgbClr val="C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</a:rPr>
              <a:t>tên</a:t>
            </a:r>
            <a:r>
              <a:rPr lang="en-US" altLang="en-US" sz="2400" b="1" i="1" dirty="0">
                <a:solidFill>
                  <a:srgbClr val="C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</a:rPr>
              <a:t>là</a:t>
            </a:r>
            <a:r>
              <a:rPr lang="en-US" altLang="en-US" sz="2400" b="1" i="1" dirty="0">
                <a:solidFill>
                  <a:srgbClr val="C0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</a:rPr>
              <a:t>gì</a:t>
            </a:r>
            <a:r>
              <a:rPr lang="en-US" altLang="en-US" sz="2400" b="1" i="1" dirty="0">
                <a:solidFill>
                  <a:srgbClr val="C00000"/>
                </a:solidFill>
              </a:rPr>
              <a:t>?</a:t>
            </a:r>
          </a:p>
          <a:p>
            <a:pPr algn="ctr" eaLnBrk="1" hangingPunct="1"/>
            <a:endParaRPr lang="en-US" altLang="en-US" sz="2400" b="1" i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en-US" altLang="en-US" sz="2400" b="1" i="1" dirty="0">
                <a:solidFill>
                  <a:srgbClr val="0000CC"/>
                </a:solidFill>
              </a:rPr>
              <a:t>a. </a:t>
            </a:r>
            <a:r>
              <a:rPr lang="en-US" altLang="en-US" sz="2400" b="1" i="1" dirty="0" err="1">
                <a:solidFill>
                  <a:srgbClr val="0000CC"/>
                </a:solidFill>
              </a:rPr>
              <a:t>Muỗi</a:t>
            </a:r>
            <a:r>
              <a:rPr lang="en-US" altLang="en-US" sz="2400" b="1" i="1" dirty="0">
                <a:solidFill>
                  <a:srgbClr val="0000CC"/>
                </a:solidFill>
              </a:rPr>
              <a:t> a-</a:t>
            </a:r>
            <a:r>
              <a:rPr lang="en-US" altLang="en-US" sz="2400" b="1" i="1" dirty="0" err="1">
                <a:solidFill>
                  <a:srgbClr val="0000CC"/>
                </a:solidFill>
              </a:rPr>
              <a:t>nô</a:t>
            </a:r>
            <a:r>
              <a:rPr lang="en-US" altLang="en-US" sz="2400" b="1" i="1" dirty="0">
                <a:solidFill>
                  <a:srgbClr val="0000CC"/>
                </a:solidFill>
              </a:rPr>
              <a:t>-</a:t>
            </a:r>
            <a:r>
              <a:rPr lang="en-US" altLang="en-US" sz="2400" b="1" i="1" dirty="0" err="1">
                <a:solidFill>
                  <a:srgbClr val="0000CC"/>
                </a:solidFill>
              </a:rPr>
              <a:t>phen</a:t>
            </a:r>
            <a:r>
              <a:rPr lang="en-US" altLang="en-US" sz="2400" b="1" i="1" dirty="0">
                <a:solidFill>
                  <a:srgbClr val="0000CC"/>
                </a:solidFill>
              </a:rPr>
              <a:t>         b. </a:t>
            </a:r>
            <a:r>
              <a:rPr lang="en-US" altLang="en-US" sz="2400" b="1" i="1" dirty="0" err="1">
                <a:solidFill>
                  <a:srgbClr val="0000CC"/>
                </a:solidFill>
              </a:rPr>
              <a:t>Muỗi</a:t>
            </a:r>
            <a:r>
              <a:rPr lang="en-US" altLang="en-US" sz="2400" b="1" i="1" dirty="0">
                <a:solidFill>
                  <a:srgbClr val="0000CC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CC"/>
                </a:solidFill>
              </a:rPr>
              <a:t>vằn</a:t>
            </a:r>
            <a:endParaRPr lang="en-US" altLang="en-US" sz="2400" b="1" i="1" dirty="0">
              <a:solidFill>
                <a:srgbClr val="0000CC"/>
              </a:solidFill>
            </a:endParaRPr>
          </a:p>
        </p:txBody>
      </p:sp>
      <p:pic>
        <p:nvPicPr>
          <p:cNvPr id="22" name="Picture 21" descr="an_phen4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14600" y="1219200"/>
            <a:ext cx="335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>
          <a:xfrm>
            <a:off x="3571868" y="6072206"/>
            <a:ext cx="500066" cy="5715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48"/>
          <p:cNvSpPr>
            <a:spLocks noChangeArrowheads="1"/>
          </p:cNvSpPr>
          <p:nvPr/>
        </p:nvSpPr>
        <p:spPr bwMode="auto">
          <a:xfrm>
            <a:off x="0" y="2971800"/>
            <a:ext cx="1295400" cy="1219200"/>
          </a:xfrm>
          <a:prstGeom prst="hexagon">
            <a:avLst>
              <a:gd name="adj" fmla="val 26563"/>
              <a:gd name="vf" fmla="val 115470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Trả lời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2362200" y="130175"/>
            <a:ext cx="381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000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Câu</a:t>
            </a:r>
            <a:r>
              <a:rPr lang="en-US" altLang="vi-VN" sz="4000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vi-VN" sz="40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endParaRPr lang="en-US" altLang="vi-VN" sz="4000" dirty="0">
              <a:solidFill>
                <a:srgbClr val="FFFF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10245" name="Group 24"/>
          <p:cNvGrpSpPr>
            <a:grpSpLocks/>
          </p:cNvGrpSpPr>
          <p:nvPr/>
        </p:nvGrpSpPr>
        <p:grpSpPr bwMode="auto">
          <a:xfrm>
            <a:off x="0" y="1371600"/>
            <a:ext cx="1371600" cy="1219200"/>
            <a:chOff x="0" y="1371600"/>
            <a:chExt cx="1371600" cy="1219200"/>
          </a:xfrm>
        </p:grpSpPr>
        <p:sp>
          <p:nvSpPr>
            <p:cNvPr id="10256" name="AutoShape 16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371600"/>
              <a:ext cx="1295400" cy="1219200"/>
            </a:xfrm>
            <a:prstGeom prst="hexagon">
              <a:avLst>
                <a:gd name="adj" fmla="val 26563"/>
                <a:gd name="vf" fmla="val 115470"/>
              </a:avLst>
            </a:prstGeom>
            <a:solidFill>
              <a:schemeClr val="bg1"/>
            </a:solidFill>
            <a:ln w="38100" cmpd="dbl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grpSp>
          <p:nvGrpSpPr>
            <p:cNvPr id="10257" name="Group 52"/>
            <p:cNvGrpSpPr>
              <a:grpSpLocks/>
            </p:cNvGrpSpPr>
            <p:nvPr/>
          </p:nvGrpSpPr>
          <p:grpSpPr bwMode="auto">
            <a:xfrm>
              <a:off x="152400" y="1676400"/>
              <a:ext cx="1219200" cy="538163"/>
              <a:chOff x="4512" y="3792"/>
              <a:chExt cx="785" cy="417"/>
            </a:xfrm>
          </p:grpSpPr>
          <p:pic>
            <p:nvPicPr>
              <p:cNvPr id="10258" name="Picture 53" descr="ani32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12" y="3792"/>
                <a:ext cx="432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9" name="Text Box 54">
                <a:hlinkClick r:id="rId6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3851"/>
                <a:ext cx="785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vi-VN" sz="2400">
                    <a:latin typeface=".VnArial Narrow" pitchFamily="34" charset="0"/>
                  </a:rPr>
                  <a:t>Home</a:t>
                </a:r>
              </a:p>
            </p:txBody>
          </p:sp>
        </p:grpSp>
      </p:grpSp>
      <p:sp>
        <p:nvSpPr>
          <p:cNvPr id="10246" name="AutoShape 46"/>
          <p:cNvSpPr>
            <a:spLocks noChangeArrowheads="1"/>
          </p:cNvSpPr>
          <p:nvPr/>
        </p:nvSpPr>
        <p:spPr bwMode="auto">
          <a:xfrm>
            <a:off x="76200" y="762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36" name="Picture 10" descr="1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" descr="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2" descr="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3" descr="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4" descr="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2" descr="bell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69875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42910" y="4929198"/>
            <a:ext cx="4929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14600" y="1219200"/>
            <a:ext cx="3352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547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48"/>
          <p:cNvSpPr>
            <a:spLocks noChangeArrowheads="1"/>
          </p:cNvSpPr>
          <p:nvPr/>
        </p:nvSpPr>
        <p:spPr bwMode="auto">
          <a:xfrm>
            <a:off x="0" y="2971800"/>
            <a:ext cx="1295400" cy="1219200"/>
          </a:xfrm>
          <a:prstGeom prst="hexagon">
            <a:avLst>
              <a:gd name="adj" fmla="val 26563"/>
              <a:gd name="vf" fmla="val 115470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Trả lời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2362200" y="130175"/>
            <a:ext cx="381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000" dirty="0" err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Câu</a:t>
            </a:r>
            <a:r>
              <a:rPr lang="en-US" altLang="vi-VN" sz="4000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vi-VN" sz="40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endParaRPr lang="en-US" altLang="vi-VN" sz="4000" dirty="0">
              <a:solidFill>
                <a:srgbClr val="FFFF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10245" name="Group 24"/>
          <p:cNvGrpSpPr>
            <a:grpSpLocks/>
          </p:cNvGrpSpPr>
          <p:nvPr/>
        </p:nvGrpSpPr>
        <p:grpSpPr bwMode="auto">
          <a:xfrm>
            <a:off x="0" y="1371600"/>
            <a:ext cx="1371600" cy="1219200"/>
            <a:chOff x="0" y="1371600"/>
            <a:chExt cx="1371600" cy="1219200"/>
          </a:xfrm>
        </p:grpSpPr>
        <p:sp>
          <p:nvSpPr>
            <p:cNvPr id="10256" name="AutoShape 16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1371600"/>
              <a:ext cx="1295400" cy="1219200"/>
            </a:xfrm>
            <a:prstGeom prst="hexagon">
              <a:avLst>
                <a:gd name="adj" fmla="val 26563"/>
                <a:gd name="vf" fmla="val 115470"/>
              </a:avLst>
            </a:prstGeom>
            <a:solidFill>
              <a:schemeClr val="bg1"/>
            </a:solidFill>
            <a:ln w="38100" cmpd="dbl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grpSp>
          <p:nvGrpSpPr>
            <p:cNvPr id="10257" name="Group 52"/>
            <p:cNvGrpSpPr>
              <a:grpSpLocks/>
            </p:cNvGrpSpPr>
            <p:nvPr/>
          </p:nvGrpSpPr>
          <p:grpSpPr bwMode="auto">
            <a:xfrm>
              <a:off x="152400" y="1676400"/>
              <a:ext cx="1219200" cy="538163"/>
              <a:chOff x="4512" y="3792"/>
              <a:chExt cx="785" cy="417"/>
            </a:xfrm>
          </p:grpSpPr>
          <p:pic>
            <p:nvPicPr>
              <p:cNvPr id="10258" name="Picture 53" descr="ani32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12" y="3792"/>
                <a:ext cx="432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9" name="Text Box 54">
                <a:hlinkClick r:id="rId6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3851"/>
                <a:ext cx="785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vi-VN" sz="2400">
                    <a:latin typeface=".VnArial Narrow" pitchFamily="34" charset="0"/>
                  </a:rPr>
                  <a:t>Home</a:t>
                </a:r>
              </a:p>
            </p:txBody>
          </p:sp>
        </p:grpSp>
      </p:grpSp>
      <p:sp>
        <p:nvSpPr>
          <p:cNvPr id="10246" name="AutoShape 46"/>
          <p:cNvSpPr>
            <a:spLocks noChangeArrowheads="1"/>
          </p:cNvSpPr>
          <p:nvPr/>
        </p:nvSpPr>
        <p:spPr bwMode="auto">
          <a:xfrm>
            <a:off x="76200" y="762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38100" cmpd="dbl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36" name="Picture 10" descr="1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" descr="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2" descr="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3" descr="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4" descr="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2" descr="bell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69875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71470" y="5214950"/>
            <a:ext cx="6143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ở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14600" y="1219200"/>
            <a:ext cx="335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889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6">
            <a:extLst>
              <a:ext uri="{FF2B5EF4-FFF2-40B4-BE49-F238E27FC236}">
                <a16:creationId xmlns:a16="http://schemas.microsoft.com/office/drawing/2014/main" id="{A2DB6D93-1599-4AED-B968-655FB40E7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vi-VN" altLang="en-US" sz="1350">
              <a:latin typeface="Times New Roman" panose="02020603050405020304" pitchFamily="18" charset="0"/>
            </a:endParaRPr>
          </a:p>
        </p:txBody>
      </p:sp>
      <p:pic>
        <p:nvPicPr>
          <p:cNvPr id="37891" name="Picture 12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857250"/>
            <a:ext cx="9715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12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138"/>
            <a:ext cx="9715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8FD87A-2F42-4E12-990E-4B7D7ADB53D9}"/>
              </a:ext>
            </a:extLst>
          </p:cNvPr>
          <p:cNvSpPr txBox="1"/>
          <p:nvPr/>
        </p:nvSpPr>
        <p:spPr>
          <a:xfrm>
            <a:off x="1143001" y="2007258"/>
            <a:ext cx="2660815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28625" indent="-42862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0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/>
                <a:ea typeface="HP001 5Ha" pitchFamily="34" charset="-127"/>
              </a:rPr>
              <a:t>Dặn</a:t>
            </a:r>
            <a:r>
              <a:rPr lang="en-US" sz="3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/>
                <a:ea typeface="HP001 5Ha" pitchFamily="34" charset="-127"/>
              </a:rPr>
              <a:t> </a:t>
            </a:r>
            <a:r>
              <a:rPr lang="en-US" sz="30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/>
                <a:ea typeface="HP001 5Ha" pitchFamily="34" charset="-127"/>
              </a:rPr>
              <a:t>dò</a:t>
            </a:r>
            <a:r>
              <a:rPr lang="en-US" sz="3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/>
                <a:ea typeface="HP001 5Ha" pitchFamily="34" charset="-127"/>
              </a:rPr>
              <a:t>:</a:t>
            </a:r>
          </a:p>
        </p:txBody>
      </p:sp>
      <p:sp>
        <p:nvSpPr>
          <p:cNvPr id="37894" name="Rectangle 2"/>
          <p:cNvSpPr>
            <a:spLocks noChangeArrowheads="1"/>
          </p:cNvSpPr>
          <p:nvPr/>
        </p:nvSpPr>
        <p:spPr bwMode="auto">
          <a:xfrm>
            <a:off x="1143000" y="2606675"/>
            <a:ext cx="685800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80000"/>
              </a:lnSpc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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thuộc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ghi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nhớ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SGK/29).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>
              <a:lnSpc>
                <a:spcPct val="180000"/>
              </a:lnSpc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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Chuẩn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Phòng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bệnh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viêm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não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15816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esktop\n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Picture 2" descr="Valentine 09 01 "/>
          <p:cNvSpPr>
            <a:spLocks noChangeAspect="1" noChangeArrowheads="1"/>
          </p:cNvSpPr>
          <p:nvPr/>
        </p:nvSpPr>
        <p:spPr bwMode="auto">
          <a:xfrm>
            <a:off x="0" y="4724400"/>
            <a:ext cx="563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18436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225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05200"/>
            <a:ext cx="2976563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961313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681790" y="1233369"/>
            <a:ext cx="326143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22537" name="Rectangle 7"/>
          <p:cNvSpPr>
            <a:spLocks noChangeArrowheads="1"/>
          </p:cNvSpPr>
          <p:nvPr/>
        </p:nvSpPr>
        <p:spPr bwMode="auto">
          <a:xfrm>
            <a:off x="614363" y="3821113"/>
            <a:ext cx="874871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altLang="en-US" sz="2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534" name="Rectangle 1"/>
          <p:cNvSpPr>
            <a:spLocks noChangeArrowheads="1"/>
          </p:cNvSpPr>
          <p:nvPr/>
        </p:nvSpPr>
        <p:spPr bwMode="auto">
          <a:xfrm>
            <a:off x="944563" y="3180670"/>
            <a:ext cx="7451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en-US" sz="2400" b="1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HS ý </a:t>
            </a:r>
            <a:r>
              <a:rPr lang="en-US" sz="2400" b="1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ngăn</a:t>
            </a:r>
            <a:r>
              <a:rPr 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chặn</a:t>
            </a:r>
            <a:r>
              <a:rPr 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muỗi</a:t>
            </a:r>
            <a:r>
              <a:rPr 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đốt</a:t>
            </a:r>
            <a:r>
              <a:rPr 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vi-V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535" name="Rectangle 1"/>
          <p:cNvSpPr>
            <a:spLocks noChangeArrowheads="1"/>
          </p:cNvSpPr>
          <p:nvPr/>
        </p:nvSpPr>
        <p:spPr bwMode="auto">
          <a:xfrm>
            <a:off x="1137444" y="2181224"/>
            <a:ext cx="7702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HS </a:t>
            </a:r>
            <a:r>
              <a:rPr lang="en-US" sz="2400" b="1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</a:t>
            </a:r>
            <a:r>
              <a:rPr 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sốt</a:t>
            </a:r>
            <a:r>
              <a:rPr 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huyết</a:t>
            </a:r>
            <a:r>
              <a:rPr 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vi-V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14338" y="2273300"/>
            <a:ext cx="558800" cy="3603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81BFFDF-5DC0-49CF-92CC-FDCED12A4A56}"/>
              </a:ext>
            </a:extLst>
          </p:cNvPr>
          <p:cNvSpPr/>
          <p:nvPr/>
        </p:nvSpPr>
        <p:spPr>
          <a:xfrm>
            <a:off x="466612" y="4384674"/>
            <a:ext cx="557213" cy="3603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00" name="Rectangle 1"/>
          <p:cNvSpPr>
            <a:spLocks noChangeArrowheads="1"/>
          </p:cNvSpPr>
          <p:nvPr/>
        </p:nvSpPr>
        <p:spPr bwMode="auto">
          <a:xfrm>
            <a:off x="1137444" y="4203700"/>
            <a:ext cx="74533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vi-VN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781BFFDF-5DC0-49CF-92CC-FDCED12A4A56}"/>
              </a:ext>
            </a:extLst>
          </p:cNvPr>
          <p:cNvSpPr/>
          <p:nvPr/>
        </p:nvSpPr>
        <p:spPr>
          <a:xfrm>
            <a:off x="389505" y="3263106"/>
            <a:ext cx="558800" cy="3603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00B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85049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5FFE28-77B0-414A-A73F-AADFBCEE6C03}"/>
              </a:ext>
            </a:extLst>
          </p:cNvPr>
          <p:cNvSpPr txBox="1">
            <a:spLocks/>
          </p:cNvSpPr>
          <p:nvPr/>
        </p:nvSpPr>
        <p:spPr bwMode="auto">
          <a:xfrm>
            <a:off x="1925638" y="2673350"/>
            <a:ext cx="49403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/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en-US" sz="49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90661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b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28802"/>
            <a:ext cx="701150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525963"/>
          </a:xfrm>
        </p:spPr>
        <p:txBody>
          <a:bodyPr>
            <a:normAutofit/>
          </a:bodyPr>
          <a:lstStyle/>
          <a:p>
            <a:pPr algn="just">
              <a:buFontTx/>
              <a:buNone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		</a:t>
            </a:r>
            <a:r>
              <a:rPr lang="en-US" sz="2800" dirty="0" err="1" smtClean="0">
                <a:solidFill>
                  <a:srgbClr val="0000CC"/>
                </a:solidFill>
              </a:rPr>
              <a:t>Xem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đoạn</a:t>
            </a:r>
            <a:r>
              <a:rPr lang="en-US" sz="2800" dirty="0" smtClean="0">
                <a:solidFill>
                  <a:srgbClr val="0000CC"/>
                </a:solidFill>
              </a:rPr>
              <a:t> clip, </a:t>
            </a:r>
            <a:r>
              <a:rPr lang="en-US" sz="2800" dirty="0" err="1" smtClean="0">
                <a:solidFill>
                  <a:srgbClr val="0000CC"/>
                </a:solidFill>
              </a:rPr>
              <a:t>dựa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vào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nội</a:t>
            </a:r>
            <a:r>
              <a:rPr lang="en-US" sz="2800" dirty="0" smtClean="0">
                <a:solidFill>
                  <a:srgbClr val="0000CC"/>
                </a:solidFill>
              </a:rPr>
              <a:t> dung </a:t>
            </a:r>
            <a:r>
              <a:rPr lang="en-US" sz="2800" dirty="0" err="1" smtClean="0">
                <a:solidFill>
                  <a:srgbClr val="0000CC"/>
                </a:solidFill>
              </a:rPr>
              <a:t>đoạn</a:t>
            </a:r>
            <a:r>
              <a:rPr lang="en-US" sz="2800" dirty="0" smtClean="0">
                <a:solidFill>
                  <a:srgbClr val="0000CC"/>
                </a:solidFill>
              </a:rPr>
              <a:t> clip, </a:t>
            </a:r>
            <a:r>
              <a:rPr lang="en-US" sz="2800" dirty="0" err="1" smtClean="0">
                <a:solidFill>
                  <a:srgbClr val="0000CC"/>
                </a:solidFill>
              </a:rPr>
              <a:t>và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hiểu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biết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bản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thân</a:t>
            </a:r>
            <a:r>
              <a:rPr lang="en-US" sz="2800" dirty="0" smtClean="0">
                <a:solidFill>
                  <a:srgbClr val="0000CC"/>
                </a:solidFill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</a:rPr>
              <a:t>hãy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thảo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luận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nhóm</a:t>
            </a:r>
            <a:r>
              <a:rPr lang="en-US" sz="2800" dirty="0" smtClean="0">
                <a:solidFill>
                  <a:srgbClr val="0000CC"/>
                </a:solidFill>
              </a:rPr>
              <a:t> 2 </a:t>
            </a:r>
            <a:r>
              <a:rPr lang="en-US" sz="2800" dirty="0" err="1" smtClean="0">
                <a:solidFill>
                  <a:srgbClr val="0000CC"/>
                </a:solidFill>
              </a:rPr>
              <a:t>để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trả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lời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các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câu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hỏi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sau</a:t>
            </a:r>
            <a:r>
              <a:rPr lang="en-US" sz="2800" dirty="0" smtClean="0">
                <a:solidFill>
                  <a:srgbClr val="0000CC"/>
                </a:solidFill>
              </a:rPr>
              <a:t>: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en-US" sz="2800" dirty="0" err="1" smtClean="0">
                <a:solidFill>
                  <a:srgbClr val="C00000"/>
                </a:solidFill>
              </a:rPr>
              <a:t>Dấu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hiệu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của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bệnh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sốt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xuất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huyết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là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gì</a:t>
            </a:r>
            <a:r>
              <a:rPr lang="en-US" sz="2800" dirty="0" smtClean="0">
                <a:solidFill>
                  <a:srgbClr val="C00000"/>
                </a:solidFill>
              </a:rPr>
              <a:t>?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en-US" sz="2800" dirty="0" err="1" smtClean="0">
                <a:solidFill>
                  <a:srgbClr val="C00000"/>
                </a:solidFill>
              </a:rPr>
              <a:t>Bệnh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sốt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xuất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huyết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gây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nguy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hiểm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như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thế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nào</a:t>
            </a:r>
            <a:r>
              <a:rPr lang="en-US" sz="2800" dirty="0">
                <a:solidFill>
                  <a:srgbClr val="C00000"/>
                </a:solidFill>
              </a:rPr>
              <a:t>?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0" indent="0" algn="just">
              <a:buNone/>
              <a:defRPr/>
            </a:pP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Dau hieu chuan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4282" y="214289"/>
            <a:ext cx="8643998" cy="64829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525963"/>
          </a:xfrm>
        </p:spPr>
        <p:txBody>
          <a:bodyPr>
            <a:normAutofit/>
          </a:bodyPr>
          <a:lstStyle/>
          <a:p>
            <a:pPr algn="just">
              <a:buFontTx/>
              <a:buNone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		</a:t>
            </a:r>
            <a:r>
              <a:rPr lang="en-US" sz="2800" dirty="0" err="1" smtClean="0">
                <a:solidFill>
                  <a:srgbClr val="0000CC"/>
                </a:solidFill>
              </a:rPr>
              <a:t>Xem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đoạn</a:t>
            </a:r>
            <a:r>
              <a:rPr lang="en-US" sz="2800" dirty="0" smtClean="0">
                <a:solidFill>
                  <a:srgbClr val="0000CC"/>
                </a:solidFill>
              </a:rPr>
              <a:t> clip, </a:t>
            </a:r>
            <a:r>
              <a:rPr lang="en-US" sz="2800" dirty="0" err="1" smtClean="0">
                <a:solidFill>
                  <a:srgbClr val="0000CC"/>
                </a:solidFill>
              </a:rPr>
              <a:t>dựa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vào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nội</a:t>
            </a:r>
            <a:r>
              <a:rPr lang="en-US" sz="2800" dirty="0" smtClean="0">
                <a:solidFill>
                  <a:srgbClr val="0000CC"/>
                </a:solidFill>
              </a:rPr>
              <a:t> dung </a:t>
            </a:r>
            <a:r>
              <a:rPr lang="en-US" sz="2800" dirty="0" err="1" smtClean="0">
                <a:solidFill>
                  <a:srgbClr val="0000CC"/>
                </a:solidFill>
              </a:rPr>
              <a:t>đoạn</a:t>
            </a:r>
            <a:r>
              <a:rPr lang="en-US" sz="2800" dirty="0" smtClean="0">
                <a:solidFill>
                  <a:srgbClr val="0000CC"/>
                </a:solidFill>
              </a:rPr>
              <a:t> clip, </a:t>
            </a:r>
            <a:r>
              <a:rPr lang="en-US" sz="2800" dirty="0" err="1" smtClean="0">
                <a:solidFill>
                  <a:srgbClr val="0000CC"/>
                </a:solidFill>
              </a:rPr>
              <a:t>và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hiểu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biết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bản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thân</a:t>
            </a:r>
            <a:r>
              <a:rPr lang="en-US" sz="2800" dirty="0" smtClean="0">
                <a:solidFill>
                  <a:srgbClr val="0000CC"/>
                </a:solidFill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</a:rPr>
              <a:t>hãy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thảo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luận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nhóm</a:t>
            </a:r>
            <a:r>
              <a:rPr lang="en-US" sz="2800" dirty="0" smtClean="0">
                <a:solidFill>
                  <a:srgbClr val="0000CC"/>
                </a:solidFill>
              </a:rPr>
              <a:t> 2 </a:t>
            </a:r>
            <a:r>
              <a:rPr lang="en-US" sz="2800" dirty="0" err="1" smtClean="0">
                <a:solidFill>
                  <a:srgbClr val="0000CC"/>
                </a:solidFill>
              </a:rPr>
              <a:t>để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trả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lời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các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câu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hỏi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sau</a:t>
            </a:r>
            <a:r>
              <a:rPr lang="en-US" sz="2800" dirty="0" smtClean="0">
                <a:solidFill>
                  <a:srgbClr val="0000CC"/>
                </a:solidFill>
              </a:rPr>
              <a:t>: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en-US" sz="2800" dirty="0" err="1" smtClean="0">
                <a:solidFill>
                  <a:srgbClr val="C00000"/>
                </a:solidFill>
              </a:rPr>
              <a:t>Dấu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hiệu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của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bệnh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sốt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xuất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huyết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là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gì</a:t>
            </a:r>
            <a:r>
              <a:rPr lang="en-US" sz="2800" dirty="0" smtClean="0">
                <a:solidFill>
                  <a:srgbClr val="C00000"/>
                </a:solidFill>
              </a:rPr>
              <a:t>?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en-US" sz="2800" dirty="0" err="1" smtClean="0">
                <a:solidFill>
                  <a:srgbClr val="C00000"/>
                </a:solidFill>
              </a:rPr>
              <a:t>Bệnh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sốt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xuất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huyết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gây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nguy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hiểm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như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thế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nào</a:t>
            </a:r>
            <a:r>
              <a:rPr lang="en-US" sz="2800" dirty="0">
                <a:solidFill>
                  <a:srgbClr val="C00000"/>
                </a:solidFill>
              </a:rPr>
              <a:t>?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0" indent="0" algn="just">
              <a:buNone/>
              <a:defRPr/>
            </a:pP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848"/>
  <p:tag name="ISPRING_RESOURCE_PATHS_HASH_PRESENTER" val="72a0ea16e0bcf3b8b8b2111098a1f49c47b616"/>
  <p:tag name="MMPROD_UIDATA" val="&lt;database version=&quot;7.0&quot;&gt;&lt;object type=&quot;1&quot; unique_id=&quot;10001&quot;&gt;&lt;object type=&quot;2&quot; unique_id=&quot;51693&quot;&gt;&lt;object type=&quot;3&quot; unique_id=&quot;51704&quot;&gt;&lt;property id=&quot;20148&quot; value=&quot;5&quot;/&gt;&lt;property id=&quot;20300&quot; value=&quot;Slide 5&quot;/&gt;&lt;property id=&quot;20307&quot; value=&quot;313&quot;/&gt;&lt;/object&gt;&lt;object type=&quot;3&quot; unique_id=&quot;51705&quot;&gt;&lt;property id=&quot;20148&quot; value=&quot;5&quot;/&gt;&lt;property id=&quot;20300&quot; value=&quot;Slide 6&quot;/&gt;&lt;property id=&quot;20307&quot; value=&quot;315&quot;/&gt;&lt;/object&gt;&lt;object type=&quot;3&quot; unique_id=&quot;51706&quot;&gt;&lt;property id=&quot;20148&quot; value=&quot;5&quot;/&gt;&lt;property id=&quot;20300&quot; value=&quot;Slide 15&quot;/&gt;&lt;property id=&quot;20307&quot; value=&quot;314&quot;/&gt;&lt;/object&gt;&lt;object type=&quot;3&quot; unique_id=&quot;51887&quot;&gt;&lt;property id=&quot;20148&quot; value=&quot;5&quot;/&gt;&lt;property id=&quot;20300&quot; value=&quot;Slide 7&quot;/&gt;&lt;property id=&quot;20307&quot; value=&quot;325&quot;/&gt;&lt;/object&gt;&lt;object type=&quot;3&quot; unique_id=&quot;51888&quot;&gt;&lt;property id=&quot;20148&quot; value=&quot;5&quot;/&gt;&lt;property id=&quot;20300&quot; value=&quot;Slide 8&quot;/&gt;&lt;property id=&quot;20307&quot; value=&quot;326&quot;/&gt;&lt;/object&gt;&lt;object type=&quot;3&quot; unique_id=&quot;51889&quot;&gt;&lt;property id=&quot;20148&quot; value=&quot;5&quot;/&gt;&lt;property id=&quot;20300&quot; value=&quot;Slide 10&quot;/&gt;&lt;property id=&quot;20307&quot; value=&quot;327&quot;/&gt;&lt;/object&gt;&lt;object type=&quot;3&quot; unique_id=&quot;51890&quot;&gt;&lt;property id=&quot;20148&quot; value=&quot;5&quot;/&gt;&lt;property id=&quot;20300&quot; value=&quot;Slide 11&quot;/&gt;&lt;property id=&quot;20307&quot; value=&quot;328&quot;/&gt;&lt;/object&gt;&lt;object type=&quot;3&quot; unique_id=&quot;51891&quot;&gt;&lt;property id=&quot;20148&quot; value=&quot;5&quot;/&gt;&lt;property id=&quot;20300&quot; value=&quot;Slide 12&quot;/&gt;&lt;property id=&quot;20307&quot; value=&quot;330&quot;/&gt;&lt;/object&gt;&lt;object type=&quot;3&quot; unique_id=&quot;51892&quot;&gt;&lt;property id=&quot;20148&quot; value=&quot;5&quot;/&gt;&lt;property id=&quot;20300&quot; value=&quot;Slide 9&quot;/&gt;&lt;property id=&quot;20307&quot; value=&quot;334&quot;/&gt;&lt;/object&gt;&lt;object type=&quot;3&quot; unique_id=&quot;51893&quot;&gt;&lt;property id=&quot;20148&quot; value=&quot;5&quot;/&gt;&lt;property id=&quot;20300&quot; value=&quot;Slide 13&quot;/&gt;&lt;property id=&quot;20307&quot; value=&quot;331&quot;/&gt;&lt;/object&gt;&lt;object type=&quot;3&quot; unique_id=&quot;52003&quot;&gt;&lt;property id=&quot;20148&quot; value=&quot;5&quot;/&gt;&lt;property id=&quot;20300&quot; value=&quot;Slide 18&quot;/&gt;&lt;property id=&quot;20307&quot; value=&quot;337&quot;/&gt;&lt;/object&gt;&lt;object type=&quot;3&quot; unique_id=&quot;52006&quot;&gt;&lt;property id=&quot;20148&quot; value=&quot;5&quot;/&gt;&lt;property id=&quot;20300&quot; value=&quot;Slide 14&quot;/&gt;&lt;property id=&quot;20307&quot; value=&quot;346&quot;/&gt;&lt;/object&gt;&lt;object type=&quot;3&quot; unique_id=&quot;52007&quot;&gt;&lt;property id=&quot;20148&quot; value=&quot;5&quot;/&gt;&lt;property id=&quot;20300&quot; value=&quot;Slide 16&quot;/&gt;&lt;property id=&quot;20307&quot; value=&quot;345&quot;/&gt;&lt;/object&gt;&lt;object type=&quot;3&quot; unique_id=&quot;52008&quot;&gt;&lt;property id=&quot;20148&quot; value=&quot;5&quot;/&gt;&lt;property id=&quot;20300&quot; value=&quot;Slide 17&quot;/&gt;&lt;property id=&quot;20307&quot; value=&quot;347&quot;/&gt;&lt;/object&gt;&lt;object type=&quot;3&quot; unique_id=&quot;52228&quot;&gt;&lt;property id=&quot;20148&quot; value=&quot;5&quot;/&gt;&lt;property id=&quot;20300&quot; value=&quot;Slide 1&quot;/&gt;&lt;property id=&quot;20307&quot; value=&quot;348&quot;/&gt;&lt;/object&gt;&lt;object type=&quot;3&quot; unique_id=&quot;52229&quot;&gt;&lt;property id=&quot;20148&quot; value=&quot;5&quot;/&gt;&lt;property id=&quot;20300&quot; value=&quot;Slide 2 - &amp;quot;Hoạt động 1: &amp;#x0D;&amp;#x0A;Tác nhân và con đường lây truyền bệnh sốt xuất huyết&amp;quot;&quot;/&gt;&lt;property id=&quot;20307&quot; value=&quot;349&quot;/&gt;&lt;/object&gt;&lt;object type=&quot;3&quot; unique_id=&quot;52230&quot;&gt;&lt;property id=&quot;20148&quot; value=&quot;5&quot;/&gt;&lt;property id=&quot;20300&quot; value=&quot;Slide 3&quot;/&gt;&lt;property id=&quot;20307&quot; value=&quot;350&quot;/&gt;&lt;/object&gt;&lt;object type=&quot;3&quot; unique_id=&quot;52231&quot;&gt;&lt;property id=&quot;20148&quot; value=&quot;5&quot;/&gt;&lt;property id=&quot;20300&quot; value=&quot;Slide 4&quot;/&gt;&lt;property id=&quot;20307&quot; value=&quot;351&quot;/&gt;&lt;/object&gt;&lt;/object&gt;&lt;object type=&quot;8&quot; unique_id=&quot;51699&quot;&gt;&lt;/object&gt;&lt;/object&gt;&lt;/database&gt;"/>
  <p:tag name="SECTOMILLISECCONVERTED" val="1"/>
  <p:tag name="INKNOELEADERBOARD" val="-6608853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giới thiệu"/>
  <p:tag name="ISPRING_SLIDE_INDENT_LEVEL" val="0"/>
  <p:tag name="ISPRING_PRESENTER_ID" val="{10C2E839-06D5-4E6F-A6D4-AED00BF7FA7B}"/>
  <p:tag name="GENSWF_ADVANCE_TIME" val="37.997"/>
  <p:tag name="ISPRING_SLIDE_ID" val="{EE82096E-7A0F-4041-9BFE-6A9F3300EABF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534</Words>
  <Application>Microsoft Office PowerPoint</Application>
  <PresentationFormat>On-screen Show (4:3)</PresentationFormat>
  <Paragraphs>91</Paragraphs>
  <Slides>34</Slides>
  <Notes>3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SimSun</vt:lpstr>
      <vt:lpstr>.VnArial Narrow</vt:lpstr>
      <vt:lpstr>Arial</vt:lpstr>
      <vt:lpstr>BankGothic-Medium</vt:lpstr>
      <vt:lpstr>Calibri</vt:lpstr>
      <vt:lpstr>HP001 5Ha</vt:lpstr>
      <vt:lpstr>Times New Roman</vt:lpstr>
      <vt:lpstr>VNI-Times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1:  Dấu hiệu và sự nguy hiểm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 Tác nhân và con đường lây truyền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3:  Cách phòng bệnh</vt:lpstr>
      <vt:lpstr>PowerPoint Presentation</vt:lpstr>
      <vt:lpstr>PowerPoint Presentation</vt:lpstr>
      <vt:lpstr>PowerPoint Presentation</vt:lpstr>
      <vt:lpstr>PowerPoint Presentation</vt:lpstr>
      <vt:lpstr>Cách phòng bệnh</vt:lpstr>
      <vt:lpstr>Clip nào em không biết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208</cp:revision>
  <dcterms:created xsi:type="dcterms:W3CDTF">2009-11-10T02:26:04Z</dcterms:created>
  <dcterms:modified xsi:type="dcterms:W3CDTF">2021-10-10T02:22:01Z</dcterms:modified>
</cp:coreProperties>
</file>