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256" r:id="rId2"/>
    <p:sldId id="478" r:id="rId3"/>
    <p:sldId id="479" r:id="rId4"/>
    <p:sldId id="480" r:id="rId5"/>
    <p:sldId id="481" r:id="rId6"/>
    <p:sldId id="433" r:id="rId7"/>
    <p:sldId id="482" r:id="rId8"/>
    <p:sldId id="437" r:id="rId9"/>
    <p:sldId id="434" r:id="rId10"/>
    <p:sldId id="435" r:id="rId11"/>
    <p:sldId id="436" r:id="rId12"/>
    <p:sldId id="438" r:id="rId13"/>
    <p:sldId id="483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A4438"/>
    <a:srgbClr val="FBF2D3"/>
    <a:srgbClr val="0000FF"/>
    <a:srgbClr val="0000CC"/>
    <a:srgbClr val="296EB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36" y="27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7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6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6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0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525EBC1-91E5-757C-FEE8-7E35A1C62B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99" y="1"/>
            <a:ext cx="2533028" cy="251232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240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Bài Một số hoạt động kết nối với xã hội của trường học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(Tiết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78DF9CD-FCC5-8077-FB3F-827AFEF8B22E}"/>
              </a:ext>
            </a:extLst>
          </p:cNvPr>
          <p:cNvSpPr txBox="1"/>
          <p:nvPr/>
        </p:nvSpPr>
        <p:spPr>
          <a:xfrm>
            <a:off x="2651103" y="5721774"/>
            <a:ext cx="5892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719" y="845904"/>
            <a:ext cx="1516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tự đánh giá việc tham gia của em trong hoạt động kết nối với xã hội theo gợi ý dưới đây và chia sẻ với bạn.</a:t>
            </a:r>
            <a:endParaRPr lang="en-US" sz="3600" b="1" dirty="0">
              <a:solidFill>
                <a:srgbClr val="4A443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CB070-B6B4-E4D1-7951-90F63DF9B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490" y="2438400"/>
            <a:ext cx="13579658" cy="5222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15BB94-49D1-E246-5143-B675F2B4ED76}"/>
              </a:ext>
            </a:extLst>
          </p:cNvPr>
          <p:cNvSpPr txBox="1"/>
          <p:nvPr/>
        </p:nvSpPr>
        <p:spPr>
          <a:xfrm>
            <a:off x="6702583" y="4079365"/>
            <a:ext cx="4399507" cy="1015663"/>
          </a:xfrm>
          <a:prstGeom prst="rect">
            <a:avLst/>
          </a:prstGeom>
          <a:solidFill>
            <a:srgbClr val="FBF2D3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 gia hoạt động văn nghệ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2B9EDB-D79F-578B-AFDC-7C14835FE958}"/>
              </a:ext>
            </a:extLst>
          </p:cNvPr>
          <p:cNvSpPr txBox="1"/>
          <p:nvPr/>
        </p:nvSpPr>
        <p:spPr>
          <a:xfrm>
            <a:off x="6715663" y="5374765"/>
            <a:ext cx="4399507" cy="553998"/>
          </a:xfrm>
          <a:prstGeom prst="rect">
            <a:avLst/>
          </a:prstGeom>
          <a:solidFill>
            <a:srgbClr val="FBF2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 hùng biện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EB722D-B2E8-96F1-BB2B-B604060642A9}"/>
              </a:ext>
            </a:extLst>
          </p:cNvPr>
          <p:cNvSpPr txBox="1"/>
          <p:nvPr/>
        </p:nvSpPr>
        <p:spPr>
          <a:xfrm>
            <a:off x="2274938" y="6111702"/>
            <a:ext cx="4399507" cy="1015663"/>
          </a:xfrm>
          <a:prstGeom prst="rect">
            <a:avLst/>
          </a:prstGeom>
          <a:solidFill>
            <a:srgbClr val="FBF2D3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4A443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hội</a:t>
            </a:r>
          </a:p>
          <a:p>
            <a:pPr algn="ctr"/>
            <a:r>
              <a:rPr lang="en-US" sz="3000" b="1">
                <a:solidFill>
                  <a:srgbClr val="4A443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Trái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2DE2BC-02F8-8534-9A2A-29A58E4AF270}"/>
              </a:ext>
            </a:extLst>
          </p:cNvPr>
          <p:cNvSpPr txBox="1"/>
          <p:nvPr/>
        </p:nvSpPr>
        <p:spPr>
          <a:xfrm>
            <a:off x="6911091" y="6283732"/>
            <a:ext cx="4191000" cy="553998"/>
          </a:xfrm>
          <a:prstGeom prst="rect">
            <a:avLst/>
          </a:prstGeom>
          <a:solidFill>
            <a:srgbClr val="FBF2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 gia vẽ tranh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C0CF25-4F19-81DC-E448-971D9A15AED4}"/>
              </a:ext>
            </a:extLst>
          </p:cNvPr>
          <p:cNvSpPr txBox="1"/>
          <p:nvPr/>
        </p:nvSpPr>
        <p:spPr>
          <a:xfrm>
            <a:off x="11938289" y="5408783"/>
            <a:ext cx="1781226" cy="553998"/>
          </a:xfrm>
          <a:prstGeom prst="rect">
            <a:avLst/>
          </a:prstGeom>
          <a:solidFill>
            <a:srgbClr val="FBF2D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10232C-C2E7-C596-B37D-8EC27A90F9CF}"/>
              </a:ext>
            </a:extLst>
          </p:cNvPr>
          <p:cNvSpPr txBox="1"/>
          <p:nvPr/>
        </p:nvSpPr>
        <p:spPr>
          <a:xfrm>
            <a:off x="11938289" y="6344767"/>
            <a:ext cx="1781226" cy="553998"/>
          </a:xfrm>
          <a:prstGeom prst="rect">
            <a:avLst/>
          </a:prstGeom>
          <a:solidFill>
            <a:srgbClr val="FBF2D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3797B8-0378-9896-8E1C-B6723DD63CEA}"/>
              </a:ext>
            </a:extLst>
          </p:cNvPr>
          <p:cNvSpPr txBox="1"/>
          <p:nvPr/>
        </p:nvSpPr>
        <p:spPr>
          <a:xfrm>
            <a:off x="11939773" y="4363567"/>
            <a:ext cx="1781226" cy="553998"/>
          </a:xfrm>
          <a:prstGeom prst="rect">
            <a:avLst/>
          </a:prstGeom>
          <a:solidFill>
            <a:srgbClr val="FBF2D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>
                <a:solidFill>
                  <a:srgbClr val="4A4438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endParaRPr lang="en-US" sz="3000" b="1">
              <a:solidFill>
                <a:srgbClr val="4A4438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1A406557-5786-F673-B4FF-84E6BC543C91}"/>
              </a:ext>
            </a:extLst>
          </p:cNvPr>
          <p:cNvSpPr/>
          <p:nvPr/>
        </p:nvSpPr>
        <p:spPr>
          <a:xfrm>
            <a:off x="7740956" y="28303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</a:t>
            </a:r>
            <a:r>
              <a:rPr lang="nl-NL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hành.</a:t>
            </a:r>
            <a:endParaRPr lang="en-US" sz="3600" b="1" u="sng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062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204119" y="14478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 mình cùng tích cực tham gia các hoạt động kết với xã hội của trường học các bạn nhé!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xmlns="" id="{FF3F639D-BE72-86BE-9348-C272BC4D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7556" l="9947" r="89876">
                        <a14:foregroundMark x1="31439" y1="14222" x2="37833" y2="10667"/>
                        <a14:foregroundMark x1="47425" y1="9111" x2="56838" y2="7333"/>
                        <a14:foregroundMark x1="41563" y1="7111" x2="44405" y2="5778"/>
                        <a14:foregroundMark x1="36412" y1="64667" x2="34636" y2="80444"/>
                        <a14:foregroundMark x1="30551" y1="77556" x2="44583" y2="85556"/>
                        <a14:foregroundMark x1="40142" y1="96222" x2="50622" y2="96222"/>
                        <a14:foregroundMark x1="49378" y1="96000" x2="57904" y2="93778"/>
                        <a14:foregroundMark x1="32149" y1="93778" x2="42806" y2="93556"/>
                        <a14:foregroundMark x1="60036" y1="97556" x2="60036" y2="97556"/>
                        <a14:foregroundMark x1="61279" y1="96222" x2="61279" y2="96222"/>
                        <a14:foregroundMark x1="62877" y1="95556" x2="62877" y2="95556"/>
                        <a14:foregroundMark x1="28952" y1="95556" x2="28952" y2="95556"/>
                        <a14:foregroundMark x1="27353" y1="95556" x2="27886" y2="95111"/>
                        <a14:foregroundMark x1="26998" y1="94889" x2="26998" y2="94889"/>
                        <a14:foregroundMark x1="25755" y1="94889" x2="25755" y2="94889"/>
                        <a14:foregroundMark x1="68028" y1="18889" x2="68028" y2="18889"/>
                        <a14:foregroundMark x1="23268" y1="40000" x2="23268" y2="40000"/>
                        <a14:foregroundMark x1="59147" y1="61111" x2="59147" y2="61111"/>
                        <a14:foregroundMark x1="73712" y1="65333" x2="76909" y2="53333"/>
                        <a14:foregroundMark x1="67851" y1="84222" x2="77087" y2="72889"/>
                        <a14:foregroundMark x1="83837" y1="53333" x2="80284" y2="35778"/>
                        <a14:foregroundMark x1="77442" y1="28444" x2="70870" y2="18889"/>
                        <a14:foregroundMark x1="66785" y1="13111" x2="60924" y2="10889"/>
                        <a14:foregroundMark x1="30018" y1="15111" x2="21314" y2="26889"/>
                        <a14:foregroundMark x1="19183" y1="36222" x2="18472" y2="57556"/>
                        <a14:foregroundMark x1="21670" y1="66444" x2="23801" y2="74222"/>
                        <a14:foregroundMark x1="24867" y1="77333" x2="26998" y2="80222"/>
                        <a14:foregroundMark x1="26643" y1="81111" x2="26643" y2="81111"/>
                        <a14:foregroundMark x1="26110" y1="81111" x2="26110" y2="81111"/>
                        <a14:foregroundMark x1="64121" y1="95778" x2="64121" y2="95778"/>
                        <a14:foregroundMark x1="48845" y1="6222" x2="46714" y2="7111"/>
                        <a14:foregroundMark x1="39609" y1="8667" x2="39076" y2="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319" y="4724400"/>
            <a:ext cx="5016500" cy="40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B16CA76-B0FC-A59C-C7EA-A793E8FA8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7971937-C446-B395-99F1-4C24E205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3733800"/>
            <a:ext cx="8001000" cy="5938520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C1A25A4-5300-DF6B-32EB-457E1C77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06" y="1981200"/>
            <a:ext cx="9382425" cy="30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C18FC0-CA83-B175-2F38-918BF1C2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239B1383-9928-4E4A-1DE9-788E9621A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87"/>
            <a:ext cx="16276638" cy="91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7B6DA1-BA67-B26D-99F0-89CABE30517E}"/>
              </a:ext>
            </a:extLst>
          </p:cNvPr>
          <p:cNvSpPr txBox="1"/>
          <p:nvPr/>
        </p:nvSpPr>
        <p:spPr>
          <a:xfrm>
            <a:off x="6196029" y="1310470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9E0D72-C7FD-2BF4-824D-B1AD6620356F}"/>
              </a:ext>
            </a:extLst>
          </p:cNvPr>
          <p:cNvSpPr txBox="1"/>
          <p:nvPr/>
        </p:nvSpPr>
        <p:spPr>
          <a:xfrm>
            <a:off x="3947319" y="18919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7966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5E27B45-DA70-272C-2F17-DF35A43F6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503498" y="2956850"/>
            <a:ext cx="5117101" cy="4034435"/>
          </a:xfrm>
          <a:prstGeom prst="cloud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319" y="838200"/>
            <a:ext cx="1546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</a:t>
            </a:r>
            <a:r>
              <a:rPr lang="nl-NL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sẻ những việc em đã làm để hưởng ứng Ngày hội An toàn giao thông ở trường và nói về một trong những việc làm đó </a:t>
            </a:r>
            <a:endParaRPr lang="en-US" sz="3600" b="1" u="sng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4D1224-EA7C-5B45-4FE4-D5B6A948E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87" y="2193528"/>
            <a:ext cx="4418588" cy="2945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D2E9C4-BCA5-B874-0478-1598D283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045" y="5410200"/>
            <a:ext cx="4569613" cy="3162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2DBF99-5368-32D2-6716-941D2821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80" y="5307314"/>
            <a:ext cx="4424458" cy="3131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E21123-0D37-515D-A1D8-4E0482216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025" y="2125328"/>
            <a:ext cx="4529596" cy="30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582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467525E-0427-1008-4FCF-1D4EDDBBF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40956" y="28303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</a:t>
            </a:r>
            <a:r>
              <a:rPr lang="nl-NL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hành.</a:t>
            </a:r>
            <a:endParaRPr lang="en-US" sz="3600" b="1" u="sng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19" y="1017178"/>
            <a:ext cx="1432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 một hoạt động kết nối với xã hội mà trường em đã tổ chức và thảo luận theo gợi ý sau.</a:t>
            </a:r>
            <a:endParaRPr lang="en-US" sz="3600" b="1" dirty="0">
              <a:solidFill>
                <a:srgbClr val="4A443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B6B457-611A-7691-3BB0-8FEE3BDFB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2" r="6240"/>
          <a:stretch/>
        </p:blipFill>
        <p:spPr>
          <a:xfrm>
            <a:off x="3032919" y="2362200"/>
            <a:ext cx="9982200" cy="5306347"/>
          </a:xfrm>
          <a:prstGeom prst="rect">
            <a:avLst/>
          </a:prstGeom>
          <a:ln>
            <a:solidFill>
              <a:srgbClr val="FF0066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E67F24D3-0AD6-439E-DE65-6E278F4F3F2B}"/>
              </a:ext>
            </a:extLst>
          </p:cNvPr>
          <p:cNvSpPr/>
          <p:nvPr/>
        </p:nvSpPr>
        <p:spPr>
          <a:xfrm>
            <a:off x="3687868" y="4214062"/>
            <a:ext cx="762000" cy="228600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C2C3FE3-218E-C127-569D-7968FD0619A3}"/>
              </a:ext>
            </a:extLst>
          </p:cNvPr>
          <p:cNvSpPr/>
          <p:nvPr/>
        </p:nvSpPr>
        <p:spPr>
          <a:xfrm>
            <a:off x="3687868" y="4678187"/>
            <a:ext cx="762000" cy="228600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91716007-3DA0-1D39-DAE2-407C9DC64265}"/>
              </a:ext>
            </a:extLst>
          </p:cNvPr>
          <p:cNvSpPr/>
          <p:nvPr/>
        </p:nvSpPr>
        <p:spPr>
          <a:xfrm>
            <a:off x="3687868" y="5142312"/>
            <a:ext cx="762000" cy="228600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D19C0911-6C21-CA0A-9688-CEE0C95E7006}"/>
              </a:ext>
            </a:extLst>
          </p:cNvPr>
          <p:cNvSpPr/>
          <p:nvPr/>
        </p:nvSpPr>
        <p:spPr>
          <a:xfrm>
            <a:off x="3687868" y="5643959"/>
            <a:ext cx="762000" cy="228600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20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5DD33A-66A3-FDED-2655-C820DEC54B99}"/>
              </a:ext>
            </a:extLst>
          </p:cNvPr>
          <p:cNvSpPr txBox="1"/>
          <p:nvPr/>
        </p:nvSpPr>
        <p:spPr>
          <a:xfrm>
            <a:off x="1280319" y="2438400"/>
            <a:ext cx="1423743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Tên hoạt động: </a:t>
            </a:r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quyên góp ủng hộ hội người mù.</a:t>
            </a:r>
          </a:p>
          <a:p>
            <a:pPr algn="just"/>
            <a:r>
              <a:rPr lang="vi-VN" sz="33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Ý nghĩa hoạt động:</a:t>
            </a:r>
          </a:p>
          <a:p>
            <a:pPr algn="just"/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Giúp đỡ hội người mù về cả vật chất lẫn tinh thần.</a:t>
            </a:r>
          </a:p>
          <a:p>
            <a:pPr algn="just"/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Thể hiện tinh thần đoàn kết, đùm bọc, giúp đỡ lẫn nhau của người Việt Nam.</a:t>
            </a:r>
          </a:p>
          <a:p>
            <a:pPr algn="just"/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Nâng cao tình yêu thương cho học sinh.</a:t>
            </a:r>
          </a:p>
          <a:p>
            <a:pPr algn="just"/>
            <a:r>
              <a:rPr lang="vi-VN" sz="33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Những việc em và các bạn đã tham gia: </a:t>
            </a:r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 gia hoạt động tuyên truyền, lắng nghe, chia sẻ, tham gia quyên góp ủng hộ tiền.</a:t>
            </a:r>
          </a:p>
          <a:p>
            <a:pPr algn="just"/>
            <a:r>
              <a:rPr lang="vi-VN" sz="33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Nhận xét sự tham gia của các bạn: </a:t>
            </a:r>
            <a:r>
              <a:rPr lang="vi-VN" sz="33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bạn tham gia rất nhiệt tình, năng nổ.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2587420A-2A4F-F942-B06E-E5C49F79216B}"/>
              </a:ext>
            </a:extLst>
          </p:cNvPr>
          <p:cNvSpPr/>
          <p:nvPr/>
        </p:nvSpPr>
        <p:spPr>
          <a:xfrm>
            <a:off x="7740956" y="28303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</a:t>
            </a:r>
            <a:r>
              <a:rPr lang="nl-NL" sz="36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hành.</a:t>
            </a:r>
            <a:endParaRPr lang="en-US" sz="3600" b="1" u="sng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F04ADB20-90A5-F8E3-C457-FCB5C7DC9721}"/>
              </a:ext>
            </a:extLst>
          </p:cNvPr>
          <p:cNvSpPr/>
          <p:nvPr/>
        </p:nvSpPr>
        <p:spPr>
          <a:xfrm>
            <a:off x="746919" y="1017178"/>
            <a:ext cx="1432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4A443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4A443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 một hoạt động kết nối với xã hội mà trường em đã tổ chức và thảo luận theo gợi ý sau.</a:t>
            </a:r>
            <a:endParaRPr lang="en-US" sz="3600" b="1" dirty="0">
              <a:solidFill>
                <a:srgbClr val="4A443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895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10068</TotalTime>
  <Words>339</Words>
  <Application>Microsoft Office PowerPoint</Application>
  <PresentationFormat>Custom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Brannboll Ny</vt:lpstr>
      <vt:lpstr>Arial</vt:lpstr>
      <vt:lpstr>AvantGarde</vt:lpstr>
      <vt:lpstr>Calibri</vt:lpstr>
      <vt:lpstr>SVN-Anastasia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1175</cp:revision>
  <dcterms:created xsi:type="dcterms:W3CDTF">2008-09-09T22:52:10Z</dcterms:created>
  <dcterms:modified xsi:type="dcterms:W3CDTF">2022-10-01T01:39:40Z</dcterms:modified>
</cp:coreProperties>
</file>