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1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50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27D3A0-B9F4-49FD-A797-8C922A54D779}" type="datetimeFigureOut">
              <a:rPr lang="en-US" smtClean="0"/>
              <a:t>13/10/2023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503AE4-39CF-461B-BED3-1D60B5698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250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835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2BA36-FAC2-4ABB-BE6B-A761855EA4C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29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72553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2BA36-FAC2-4ABB-BE6B-A761855EA4C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60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4A53-06B3-41F7-AF46-E5D0772FFCD3}" type="datetimeFigureOut">
              <a:rPr lang="en-US" smtClean="0"/>
              <a:t>13/10/2023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B032-B72A-4855-AC2F-F1C6A7F75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869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4A53-06B3-41F7-AF46-E5D0772FFCD3}" type="datetimeFigureOut">
              <a:rPr lang="en-US" smtClean="0"/>
              <a:t>13/10/2023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B032-B72A-4855-AC2F-F1C6A7F75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22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4A53-06B3-41F7-AF46-E5D0772FFCD3}" type="datetimeFigureOut">
              <a:rPr lang="en-US" smtClean="0"/>
              <a:t>13/10/2023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B032-B72A-4855-AC2F-F1C6A7F75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61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62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228600" y="190500"/>
            <a:ext cx="8729663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30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29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18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4A53-06B3-41F7-AF46-E5D0772FFCD3}" type="datetimeFigureOut">
              <a:rPr lang="en-US" smtClean="0"/>
              <a:t>13/10/2023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B032-B72A-4855-AC2F-F1C6A7F75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281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4A53-06B3-41F7-AF46-E5D0772FFCD3}" type="datetimeFigureOut">
              <a:rPr lang="en-US" smtClean="0"/>
              <a:t>13/10/2023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B032-B72A-4855-AC2F-F1C6A7F75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77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4A53-06B3-41F7-AF46-E5D0772FFCD3}" type="datetimeFigureOut">
              <a:rPr lang="en-US" smtClean="0"/>
              <a:t>13/10/2023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B032-B72A-4855-AC2F-F1C6A7F75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52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4A53-06B3-41F7-AF46-E5D0772FFCD3}" type="datetimeFigureOut">
              <a:rPr lang="en-US" smtClean="0"/>
              <a:t>13/10/2023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B032-B72A-4855-AC2F-F1C6A7F75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533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4A53-06B3-41F7-AF46-E5D0772FFCD3}" type="datetimeFigureOut">
              <a:rPr lang="en-US" smtClean="0"/>
              <a:t>13/10/2023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B032-B72A-4855-AC2F-F1C6A7F75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407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4A53-06B3-41F7-AF46-E5D0772FFCD3}" type="datetimeFigureOut">
              <a:rPr lang="en-US" smtClean="0"/>
              <a:t>13/10/2023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B032-B72A-4855-AC2F-F1C6A7F75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22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4A53-06B3-41F7-AF46-E5D0772FFCD3}" type="datetimeFigureOut">
              <a:rPr lang="en-US" smtClean="0"/>
              <a:t>13/10/2023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B032-B72A-4855-AC2F-F1C6A7F75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512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4A53-06B3-41F7-AF46-E5D0772FFCD3}" type="datetimeFigureOut">
              <a:rPr lang="en-US" smtClean="0"/>
              <a:t>13/10/2023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B032-B72A-4855-AC2F-F1C6A7F75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97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94A53-06B3-41F7-AF46-E5D0772FFCD3}" type="datetimeFigureOut">
              <a:rPr lang="en-US" smtClean="0"/>
              <a:t>13/10/2023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AB032-B72A-4855-AC2F-F1C6A7F75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7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jpg"/><Relationship Id="rId1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33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jpg"/><Relationship Id="rId1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F46E9B7-16A5-4AE7-92BA-287BC75B97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C154E082-B022-4479-A8F9-424D06B8EBE3}"/>
              </a:ext>
            </a:extLst>
          </p:cNvPr>
          <p:cNvSpPr/>
          <p:nvPr/>
        </p:nvSpPr>
        <p:spPr>
          <a:xfrm>
            <a:off x="-1" y="0"/>
            <a:ext cx="9144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FD4A67A-FF59-4105-B468-C3B4C1831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8"/>
            <a:ext cx="9144000" cy="8973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027E655-B325-42AD-82B9-A85796D399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383" y="4568057"/>
            <a:ext cx="1639440" cy="189011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2185730-5AFE-4724-A59F-AA7BC0019D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/>
        </p:blipFill>
        <p:spPr>
          <a:xfrm>
            <a:off x="0" y="6272170"/>
            <a:ext cx="9144000" cy="58583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5350D85-3830-491E-A0F9-A2C3526A2C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/>
        </p:blipFill>
        <p:spPr>
          <a:xfrm>
            <a:off x="1" y="4959574"/>
            <a:ext cx="2177142" cy="189842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E10F698-A635-4763-8440-7F27D65A5E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/>
        </p:blipFill>
        <p:spPr>
          <a:xfrm>
            <a:off x="0" y="6512426"/>
            <a:ext cx="9144000" cy="345575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15C619C1-02B1-49B1-B7A5-32BF9A3E369B}"/>
              </a:ext>
            </a:extLst>
          </p:cNvPr>
          <p:cNvGrpSpPr/>
          <p:nvPr/>
        </p:nvGrpSpPr>
        <p:grpSpPr>
          <a:xfrm>
            <a:off x="7610485" y="371534"/>
            <a:ext cx="1033454" cy="1015337"/>
            <a:chOff x="5253037" y="2590800"/>
            <a:chExt cx="2322286" cy="1711183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3E2D120-3468-4D4B-B4B9-C14444295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3A4EF704-B512-4B36-A236-7907CFE37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8F5319F2-4D02-40B1-8520-15B11B51A8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46" y="2094984"/>
            <a:ext cx="868646" cy="163053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002813B-2DDD-4B2C-BEF1-F3ED21D7B9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534401" y="2094984"/>
            <a:ext cx="868646" cy="163053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6A8BC6F-B181-4054-AA8B-81B23D186E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31" y="4130231"/>
            <a:ext cx="1325497" cy="226206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09600" y="2767280"/>
            <a:ext cx="77511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noProof="0" dirty="0" err="1">
                <a:solidFill>
                  <a:srgbClr val="FFAE24">
                    <a:lumMod val="50000"/>
                  </a:srgb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Ứng</a:t>
            </a:r>
            <a:r>
              <a:rPr lang="en-US" sz="8000" noProof="0" dirty="0">
                <a:solidFill>
                  <a:srgbClr val="FFAE24">
                    <a:lumMod val="50000"/>
                  </a:srgb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8000" noProof="0" dirty="0" err="1">
                <a:solidFill>
                  <a:srgbClr val="FFAE24">
                    <a:lumMod val="50000"/>
                  </a:srgb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xử</a:t>
            </a:r>
            <a:r>
              <a:rPr lang="en-US" sz="8000" noProof="0" dirty="0">
                <a:solidFill>
                  <a:srgbClr val="FFAE24">
                    <a:lumMod val="50000"/>
                  </a:srgb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8000" noProof="0" dirty="0" err="1">
                <a:solidFill>
                  <a:srgbClr val="FFAE24">
                    <a:lumMod val="50000"/>
                  </a:srgb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với</a:t>
            </a:r>
            <a:r>
              <a:rPr lang="en-US" sz="8000" noProof="0" dirty="0">
                <a:solidFill>
                  <a:srgbClr val="FFAE24">
                    <a:lumMod val="50000"/>
                  </a:srgb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8000" noProof="0" dirty="0" err="1">
                <a:solidFill>
                  <a:srgbClr val="FFAE24">
                    <a:lumMod val="50000"/>
                  </a:srgb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đồ</a:t>
            </a:r>
            <a:r>
              <a:rPr lang="en-US" sz="8000" noProof="0" dirty="0">
                <a:solidFill>
                  <a:srgbClr val="FFAE24">
                    <a:lumMod val="50000"/>
                  </a:srgb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8000" noProof="0" dirty="0" err="1">
                <a:solidFill>
                  <a:srgbClr val="FFAE24">
                    <a:lumMod val="50000"/>
                  </a:srgb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cũ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AE24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32" name="Google Shape;304;p20"/>
          <p:cNvSpPr txBox="1">
            <a:spLocks/>
          </p:cNvSpPr>
          <p:nvPr/>
        </p:nvSpPr>
        <p:spPr>
          <a:xfrm>
            <a:off x="1088572" y="1400553"/>
            <a:ext cx="7272176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Odibee Sans"/>
              </a:rPr>
              <a:t>Hoạt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Odibee Sans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Odibee Sans"/>
              </a:rPr>
              <a:t>động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Odibee Sans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Odibee Sans"/>
              </a:rPr>
              <a:t>trải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Odibee Sans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Odibee Sans"/>
              </a:rPr>
              <a:t>nghiệm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Odibee Sans"/>
              </a:rPr>
              <a:t> 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Odibee Sans"/>
            </a:endParaRPr>
          </a:p>
        </p:txBody>
      </p:sp>
    </p:spTree>
    <p:extLst>
      <p:ext uri="{BB962C8B-B14F-4D97-AF65-F5344CB8AC3E}">
        <p14:creationId xmlns:p14="http://schemas.microsoft.com/office/powerpoint/2010/main" val="288570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1597399" y="814071"/>
            <a:ext cx="6204092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04814" y="2296874"/>
            <a:ext cx="1313672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1897704" y="2293893"/>
            <a:ext cx="708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Thảo</a:t>
            </a:r>
            <a:r>
              <a:rPr lang="en-US" sz="48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lang="en-US" sz="48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luận</a:t>
            </a:r>
            <a:r>
              <a:rPr lang="en-US" sz="48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lang="en-US" sz="48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về</a:t>
            </a:r>
            <a:r>
              <a:rPr lang="en-US" sz="48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lang="en-US" sz="48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đồ</a:t>
            </a:r>
            <a:r>
              <a:rPr lang="en-US" sz="48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lang="en-US" sz="48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cũ</a:t>
            </a:r>
            <a:r>
              <a:rPr lang="en-US" sz="48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lang="en-US" sz="48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nên</a:t>
            </a:r>
            <a:r>
              <a:rPr lang="en-US" sz="48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lang="en-US" sz="48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dùng</a:t>
            </a:r>
            <a:r>
              <a:rPr lang="en-US" sz="48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lang="en-US" sz="48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tiếp</a:t>
            </a:r>
            <a:r>
              <a:rPr lang="en-US" sz="48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hay </a:t>
            </a:r>
            <a:r>
              <a:rPr lang="en-US" sz="48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bỏ</a:t>
            </a:r>
            <a:r>
              <a:rPr lang="en-US" sz="48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lang="en-US" sz="48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đi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Times New Roman" pitchFamily="18" charset="0"/>
              <a:ea typeface="Microsoft YaHei"/>
              <a:cs typeface="Times New Roman" pitchFamily="18" charset="0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9144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3982" y="3418312"/>
            <a:ext cx="1697471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81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8"/>
            <a:ext cx="9144000" cy="103652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7AC317-D1A0-4653-99B8-6CD6D5B060C5}"/>
              </a:ext>
            </a:extLst>
          </p:cNvPr>
          <p:cNvGrpSpPr/>
          <p:nvPr/>
        </p:nvGrpSpPr>
        <p:grpSpPr>
          <a:xfrm>
            <a:off x="247173" y="3761329"/>
            <a:ext cx="3082767" cy="2078195"/>
            <a:chOff x="8102761" y="4844834"/>
            <a:chExt cx="3962865" cy="1868089"/>
          </a:xfrm>
        </p:grpSpPr>
        <p:pic>
          <p:nvPicPr>
            <p:cNvPr id="16" name="Picture 15" descr="A group of kids sitting at a table&#10;&#10;Description automatically generated with low confidence">
              <a:extLst>
                <a:ext uri="{FF2B5EF4-FFF2-40B4-BE49-F238E27FC236}">
                  <a16:creationId xmlns:a16="http://schemas.microsoft.com/office/drawing/2014/main" id="{1B958252-697B-4AB7-874D-C27A69F66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5082" y="4844834"/>
              <a:ext cx="3630544" cy="1848623"/>
            </a:xfrm>
            <a:prstGeom prst="rect">
              <a:avLst/>
            </a:prstGeom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2B7ECE8-E866-4628-B80C-BA0CA645EC39}"/>
                </a:ext>
              </a:extLst>
            </p:cNvPr>
            <p:cNvSpPr/>
            <p:nvPr/>
          </p:nvSpPr>
          <p:spPr>
            <a:xfrm>
              <a:off x="8102761" y="6127297"/>
              <a:ext cx="3901585" cy="58562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Thảo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luận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nhóm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4</a:t>
              </a:r>
            </a:p>
          </p:txBody>
        </p:sp>
      </p:grpSp>
      <p:sp>
        <p:nvSpPr>
          <p:cNvPr id="18" name="Rounded Rectangular Callout 16">
            <a:extLst>
              <a:ext uri="{FF2B5EF4-FFF2-40B4-BE49-F238E27FC236}">
                <a16:creationId xmlns:a16="http://schemas.microsoft.com/office/drawing/2014/main" id="{2A97541F-C519-4AAE-9B07-4F908A908882}"/>
              </a:ext>
            </a:extLst>
          </p:cNvPr>
          <p:cNvSpPr/>
          <p:nvPr/>
        </p:nvSpPr>
        <p:spPr>
          <a:xfrm>
            <a:off x="247174" y="253798"/>
            <a:ext cx="8766722" cy="916406"/>
          </a:xfrm>
          <a:prstGeom prst="wedgeRoundRectCallout">
            <a:avLst>
              <a:gd name="adj1" fmla="val -35104"/>
              <a:gd name="adj2" fmla="val 162520"/>
              <a:gd name="adj3" fmla="val 16667"/>
            </a:avLst>
          </a:prstGeom>
          <a:solidFill>
            <a:srgbClr val="E6F7FF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2800" kern="0" dirty="0" err="1">
                <a:solidFill>
                  <a:srgbClr val="005279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kern="0" dirty="0">
                <a:solidFill>
                  <a:srgbClr val="00527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kern="0" dirty="0">
                <a:solidFill>
                  <a:srgbClr val="005279"/>
                </a:solidFill>
                <a:latin typeface="Times New Roman" pitchFamily="18" charset="0"/>
                <a:cs typeface="Times New Roman" pitchFamily="18" charset="0"/>
              </a:rPr>
              <a:t>lại các món đồ của mình và ghi ra giấy tên món đồ cũ.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5279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EC0DF371-FBCD-4CD4-9224-28E51848A3B6}"/>
              </a:ext>
            </a:extLst>
          </p:cNvPr>
          <p:cNvSpPr/>
          <p:nvPr/>
        </p:nvSpPr>
        <p:spPr>
          <a:xfrm>
            <a:off x="1917815" y="1527038"/>
            <a:ext cx="6056233" cy="815120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AD8CE7-20EE-4C14-BFFF-76BC95CC3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5012780"/>
            <a:ext cx="2079696" cy="18452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2" name="Rounded Rectangular Callout 18">
            <a:extLst>
              <a:ext uri="{FF2B5EF4-FFF2-40B4-BE49-F238E27FC236}">
                <a16:creationId xmlns:a16="http://schemas.microsoft.com/office/drawing/2014/main" id="{FBE2ACB3-A3EC-4EB6-9287-ADE89C52CD8E}"/>
              </a:ext>
            </a:extLst>
          </p:cNvPr>
          <p:cNvSpPr/>
          <p:nvPr/>
        </p:nvSpPr>
        <p:spPr>
          <a:xfrm>
            <a:off x="2819400" y="2782019"/>
            <a:ext cx="5661660" cy="815120"/>
          </a:xfrm>
          <a:prstGeom prst="wedgeRoundRectCallout">
            <a:avLst>
              <a:gd name="adj1" fmla="val -38669"/>
              <a:gd name="adj2" fmla="val 93968"/>
              <a:gd name="adj3" fmla="val 16667"/>
            </a:avLst>
          </a:prstGeom>
          <a:solidFill>
            <a:srgbClr val="FFC000"/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Đưa ra cách sửa chữa một số đồ cũ bị hỏng để có thể tiếp tục dùng 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ounded Rectangular Callout 18">
            <a:extLst>
              <a:ext uri="{FF2B5EF4-FFF2-40B4-BE49-F238E27FC236}">
                <a16:creationId xmlns:a16="http://schemas.microsoft.com/office/drawing/2014/main" id="{164E7569-ADE7-4B35-A56A-86F0215D6B6E}"/>
              </a:ext>
            </a:extLst>
          </p:cNvPr>
          <p:cNvSpPr/>
          <p:nvPr/>
        </p:nvSpPr>
        <p:spPr>
          <a:xfrm>
            <a:off x="3329940" y="4067741"/>
            <a:ext cx="5039668" cy="815120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hảo luận những cách chia tay với đồ cũ của em.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23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8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5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1449" y="2642198"/>
            <a:ext cx="670700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9144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079" y="1055085"/>
            <a:ext cx="1587726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7650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97850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06425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1925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7926" y="-100082"/>
            <a:ext cx="10004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5438" y="3705968"/>
            <a:ext cx="1748050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98835" y="974664"/>
            <a:ext cx="4778781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2492144" y="1130744"/>
            <a:ext cx="4392101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08723" y="1194857"/>
            <a:ext cx="818278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7247442" y="1211636"/>
            <a:ext cx="818279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04709" y="2128100"/>
            <a:ext cx="4408122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01" y="2840827"/>
            <a:ext cx="2886920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15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48483" y="-53999"/>
            <a:ext cx="2818136" cy="684000"/>
            <a:chOff x="3463600" y="-53999"/>
            <a:chExt cx="3372127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463600" y="-53999"/>
              <a:ext cx="3237942" cy="684000"/>
              <a:chOff x="3712129" y="1439447"/>
              <a:chExt cx="3237942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693414" y="1458162"/>
                <a:ext cx="684000" cy="646569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3804505" y="54000"/>
              <a:ext cx="30312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Gợi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ý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trả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lời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754" y="912155"/>
            <a:ext cx="4443047" cy="2958026"/>
            <a:chOff x="553540" y="1069809"/>
            <a:chExt cx="1906237" cy="1284957"/>
          </a:xfrm>
        </p:grpSpPr>
        <p:pic>
          <p:nvPicPr>
            <p:cNvPr id="22" name="图片 17">
              <a:extLst>
                <a:ext uri="{FF2B5EF4-FFF2-40B4-BE49-F238E27FC236}">
                  <a16:creationId xmlns:a16="http://schemas.microsoft.com/office/drawing/2014/main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66962" y="1263901"/>
              <a:ext cx="1792815" cy="1087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í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do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muốn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bỏ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hoặc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tiếp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tục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sử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cũ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em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299844" y="1808571"/>
            <a:ext cx="4938749" cy="1670766"/>
            <a:chOff x="1629819" y="733985"/>
            <a:chExt cx="9439138" cy="1670766"/>
          </a:xfrm>
        </p:grpSpPr>
        <p:pic>
          <p:nvPicPr>
            <p:cNvPr id="2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0" name="Straight Connector 29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4193628" y="823193"/>
            <a:ext cx="47168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Quần áo: bị ố vàng, rách, hỏng khóa, đứt khuy, bục chỉ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….</a:t>
            </a:r>
            <a:endParaRPr lang="vi-VN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Đồ chơi: bị gãy, vỡ, nứt, hỏng hoặc bị thiếu mất một phụ kiện,...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5556" y="-5302281"/>
            <a:ext cx="9134214" cy="103346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849D1DE-AC32-477E-AA4C-3BE595AD8ADF}"/>
              </a:ext>
            </a:extLst>
          </p:cNvPr>
          <p:cNvGrpSpPr/>
          <p:nvPr/>
        </p:nvGrpSpPr>
        <p:grpSpPr>
          <a:xfrm>
            <a:off x="-152400" y="4049667"/>
            <a:ext cx="4648201" cy="2727946"/>
            <a:chOff x="553540" y="1069809"/>
            <a:chExt cx="1776593" cy="1284957"/>
          </a:xfrm>
        </p:grpSpPr>
        <p:pic>
          <p:nvPicPr>
            <p:cNvPr id="25" name="图片 17">
              <a:extLst>
                <a:ext uri="{FF2B5EF4-FFF2-40B4-BE49-F238E27FC236}">
                  <a16:creationId xmlns:a16="http://schemas.microsoft.com/office/drawing/2014/main" id="{0732DAFC-711F-488A-A746-82FE969E5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4D4AAA1-8D9F-41CC-9774-C9AC1382F7D4}"/>
                </a:ext>
              </a:extLst>
            </p:cNvPr>
            <p:cNvSpPr txBox="1"/>
            <p:nvPr/>
          </p:nvSpPr>
          <p:spPr>
            <a:xfrm>
              <a:off x="587466" y="1227705"/>
              <a:ext cx="1708742" cy="1087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Cách sửa chữa một số đồ cũ bị hỏng để có thể tiếp tục dùng được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59A9B8C-52AE-418C-B2AE-F15227929AAA}"/>
              </a:ext>
            </a:extLst>
          </p:cNvPr>
          <p:cNvGrpSpPr/>
          <p:nvPr/>
        </p:nvGrpSpPr>
        <p:grpSpPr>
          <a:xfrm>
            <a:off x="4299844" y="4946083"/>
            <a:ext cx="4938749" cy="1670766"/>
            <a:chOff x="1629819" y="733985"/>
            <a:chExt cx="9439138" cy="1670766"/>
          </a:xfrm>
        </p:grpSpPr>
        <p:pic>
          <p:nvPicPr>
            <p:cNvPr id="33" name="图片 16">
              <a:extLst>
                <a:ext uri="{FF2B5EF4-FFF2-40B4-BE49-F238E27FC236}">
                  <a16:creationId xmlns:a16="http://schemas.microsoft.com/office/drawing/2014/main" id="{BEF365A1-8186-445C-864D-757E43ACA5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7DB53AC-E535-4A23-ACBF-449603CF3686}"/>
                </a:ext>
              </a:extLst>
            </p:cNvPr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3E559C54-66F3-4DEE-88DC-EAE2CC12EB65}"/>
              </a:ext>
            </a:extLst>
          </p:cNvPr>
          <p:cNvSpPr txBox="1"/>
          <p:nvPr/>
        </p:nvSpPr>
        <p:spPr>
          <a:xfrm>
            <a:off x="4193628" y="4395491"/>
            <a:ext cx="47168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Quần áo: khâu, vá, ghép các bộ đồ cũ với nhau,...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Đồ chơi: dùng keo gắn, dùng băng dính dán,...</a:t>
            </a:r>
          </a:p>
        </p:txBody>
      </p:sp>
    </p:spTree>
    <p:extLst>
      <p:ext uri="{BB962C8B-B14F-4D97-AF65-F5344CB8AC3E}">
        <p14:creationId xmlns:p14="http://schemas.microsoft.com/office/powerpoint/2010/main" val="160862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2971800" cy="684000"/>
            <a:chOff x="3521613" y="0"/>
            <a:chExt cx="3179929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046390" y="80389"/>
              <a:ext cx="23934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Gợi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ý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trả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lời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5734" y="2253167"/>
            <a:ext cx="4113104" cy="2727945"/>
            <a:chOff x="515300" y="1069809"/>
            <a:chExt cx="1814833" cy="1284957"/>
          </a:xfrm>
        </p:grpSpPr>
        <p:pic>
          <p:nvPicPr>
            <p:cNvPr id="22" name="图片 17">
              <a:extLst>
                <a:ext uri="{FF2B5EF4-FFF2-40B4-BE49-F238E27FC236}">
                  <a16:creationId xmlns:a16="http://schemas.microsoft.com/office/drawing/2014/main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515300" y="1346846"/>
              <a:ext cx="1806429" cy="565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cách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chia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tay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cũ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265335" y="3149583"/>
            <a:ext cx="4938749" cy="1670766"/>
            <a:chOff x="1629819" y="733985"/>
            <a:chExt cx="9439138" cy="1670766"/>
          </a:xfrm>
        </p:grpSpPr>
        <p:pic>
          <p:nvPicPr>
            <p:cNvPr id="2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0" name="Straight Connector 29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4299844" y="2672807"/>
            <a:ext cx="47168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Bỏ đi.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Cho, tặng.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Tái chế.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Tái sử dụng.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5556" y="-5302281"/>
            <a:ext cx="9134214" cy="103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9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9144000" cy="156882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772352" y="3341716"/>
            <a:ext cx="7079354" cy="1670766"/>
            <a:chOff x="1629819" y="733985"/>
            <a:chExt cx="9439138" cy="1670766"/>
          </a:xfrm>
        </p:grpSpPr>
        <p:pic>
          <p:nvPicPr>
            <p:cNvPr id="1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1651977" y="2349692"/>
            <a:ext cx="680438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2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rất nhiều cách để chia tay với đồ dùng cũ. Những món đồ mình không s</a:t>
            </a:r>
            <a:r>
              <a:rPr lang="en-US" sz="42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ử</a:t>
            </a:r>
            <a:r>
              <a:rPr lang="vi-VN" sz="42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dụng được nữa nh</a:t>
            </a:r>
            <a:r>
              <a:rPr lang="en-US" sz="4200" b="1" dirty="0" err="1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ưng</a:t>
            </a:r>
            <a:r>
              <a:rPr lang="vi-VN" sz="42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sẽ có ích v</a:t>
            </a:r>
            <a:r>
              <a:rPr lang="en-US" sz="42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ớ</a:t>
            </a:r>
            <a:r>
              <a:rPr lang="vi-VN" sz="42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người khác.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FF2D4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3C83B7-867B-4C4A-8733-859960FF3C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7" y="3500195"/>
            <a:ext cx="1535840" cy="20477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D9DDD03-1589-4EED-AA8A-8F34579E7B12}"/>
              </a:ext>
            </a:extLst>
          </p:cNvPr>
          <p:cNvGrpSpPr/>
          <p:nvPr/>
        </p:nvGrpSpPr>
        <p:grpSpPr>
          <a:xfrm>
            <a:off x="-228600" y="-161129"/>
            <a:ext cx="4038600" cy="2751929"/>
            <a:chOff x="911459" y="668944"/>
            <a:chExt cx="5384799" cy="304559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1821868-7DB1-4A50-A446-7B93A18116F0}"/>
                </a:ext>
              </a:extLst>
            </p:cNvPr>
            <p:cNvSpPr/>
            <p:nvPr/>
          </p:nvSpPr>
          <p:spPr>
            <a:xfrm>
              <a:off x="911459" y="1209040"/>
              <a:ext cx="5384799" cy="2095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Kết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luận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50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1598044" y="829084"/>
            <a:ext cx="6006590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81943" y="2119286"/>
            <a:ext cx="1313672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1841281" y="2178851"/>
            <a:ext cx="56943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Nói</a:t>
            </a:r>
            <a:r>
              <a:rPr lang="en-US" sz="48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lang="en-US" sz="48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lời</a:t>
            </a:r>
            <a:r>
              <a:rPr lang="en-US" sz="48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chia </a:t>
            </a:r>
            <a:r>
              <a:rPr lang="en-US" sz="48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tay</a:t>
            </a:r>
            <a:r>
              <a:rPr lang="en-US" sz="48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lang="en-US" sz="48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với</a:t>
            </a:r>
            <a:r>
              <a:rPr lang="en-US" sz="48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lang="en-US" sz="48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đồ</a:t>
            </a:r>
            <a:r>
              <a:rPr lang="en-US" sz="48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lang="en-US" sz="48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vật</a:t>
            </a:r>
            <a:r>
              <a:rPr lang="en-US" sz="48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lang="en-US" sz="48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cũ</a:t>
            </a:r>
            <a:r>
              <a:rPr lang="en-US" sz="48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Times New Roman" pitchFamily="18" charset="0"/>
              <a:ea typeface="Microsoft YaHei"/>
              <a:cs typeface="Times New Roman" pitchFamily="18" charset="0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89356"/>
            <a:ext cx="9144000" cy="9937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56077B-53C0-4869-9303-18B2896599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320" y="4018845"/>
            <a:ext cx="2244216" cy="29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2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5BC1544-A1BB-40DE-938D-90187B179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396" y="377771"/>
            <a:ext cx="3059324" cy="331216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7DF7EBB-44EA-4326-AD4D-AC7B783E9491}"/>
              </a:ext>
            </a:extLst>
          </p:cNvPr>
          <p:cNvGrpSpPr/>
          <p:nvPr/>
        </p:nvGrpSpPr>
        <p:grpSpPr>
          <a:xfrm rot="20814038">
            <a:off x="1446401" y="3329178"/>
            <a:ext cx="6134132" cy="3138064"/>
            <a:chOff x="283029" y="1746956"/>
            <a:chExt cx="4656642" cy="167818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00A1903-2353-4BA6-BBD8-2EE59299B537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14" name="Speech Bubble: Rectangle with Corners Rounded 13">
                <a:extLst>
                  <a:ext uri="{FF2B5EF4-FFF2-40B4-BE49-F238E27FC236}">
                    <a16:creationId xmlns:a16="http://schemas.microsoft.com/office/drawing/2014/main" id="{B1D74327-682A-4239-9A21-C2D3FCA3E7EE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Speech Bubble: Rectangle with Corners Rounded 14">
                <a:extLst>
                  <a:ext uri="{FF2B5EF4-FFF2-40B4-BE49-F238E27FC236}">
                    <a16:creationId xmlns:a16="http://schemas.microsoft.com/office/drawing/2014/main" id="{B383B275-B4C8-43BD-A673-BBCFAD2F77A9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文本框 18">
              <a:extLst>
                <a:ext uri="{FF2B5EF4-FFF2-40B4-BE49-F238E27FC236}">
                  <a16:creationId xmlns:a16="http://schemas.microsoft.com/office/drawing/2014/main" id="{EF06A4C2-F84E-43C8-935F-69937F57B821}"/>
                </a:ext>
              </a:extLst>
            </p:cNvPr>
            <p:cNvSpPr txBox="1"/>
            <p:nvPr/>
          </p:nvSpPr>
          <p:spPr>
            <a:xfrm>
              <a:off x="513038" y="1970971"/>
              <a:ext cx="4220653" cy="145417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dirty="0"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T</a:t>
              </a:r>
              <a:r>
                <a:rPr lang="nl-NL" sz="3600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hảo luận chia sẻ cách nói lời chia tay với một món đồ cũ của mình trước khi cho đi, bỏ đi, tái chế..</a:t>
              </a:r>
              <a:endParaRPr lang="zh-CN" altLang="en-US" sz="3600" dirty="0">
                <a:solidFill>
                  <a:srgbClr val="00206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914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019;p13">
            <a:extLst>
              <a:ext uri="{FF2B5EF4-FFF2-40B4-BE49-F238E27FC236}">
                <a16:creationId xmlns:a16="http://schemas.microsoft.com/office/drawing/2014/main" id="{313C8C88-2A36-4941-A254-0F035FF60C4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663866">
            <a:off x="1749215" y="2777175"/>
            <a:ext cx="1333001" cy="378473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355E32-FC68-4298-8B44-5B0CFFED26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676400"/>
            <a:ext cx="3505200" cy="508555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F10FEEF-E5F2-4570-A055-F8788BADA982}"/>
              </a:ext>
            </a:extLst>
          </p:cNvPr>
          <p:cNvGrpSpPr/>
          <p:nvPr/>
        </p:nvGrpSpPr>
        <p:grpSpPr>
          <a:xfrm flipH="1">
            <a:off x="502920" y="640994"/>
            <a:ext cx="4952999" cy="3169006"/>
            <a:chOff x="1883" y="2287988"/>
            <a:chExt cx="3294616" cy="1359670"/>
          </a:xfrm>
          <a:solidFill>
            <a:srgbClr val="F0F9E0"/>
          </a:solidFill>
        </p:grpSpPr>
        <p:sp>
          <p:nvSpPr>
            <p:cNvPr id="13" name="Rounded Rectangular Callout 7">
              <a:extLst>
                <a:ext uri="{FF2B5EF4-FFF2-40B4-BE49-F238E27FC236}">
                  <a16:creationId xmlns:a16="http://schemas.microsoft.com/office/drawing/2014/main" id="{0003E030-AE56-43EC-BA70-AE54924C352D}"/>
                </a:ext>
              </a:extLst>
            </p:cNvPr>
            <p:cNvSpPr/>
            <p:nvPr/>
          </p:nvSpPr>
          <p:spPr>
            <a:xfrm>
              <a:off x="24374" y="2287988"/>
              <a:ext cx="3249634" cy="1035968"/>
            </a:xfrm>
            <a:prstGeom prst="wedgeRoundRectCallout">
              <a:avLst>
                <a:gd name="adj1" fmla="val -1050"/>
                <a:gd name="adj2" fmla="val 92500"/>
                <a:gd name="adj3" fmla="val 16667"/>
              </a:avLst>
            </a:prstGeom>
            <a:solidFill>
              <a:srgbClr val="FF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6DD5E89-352E-46D9-BD78-612BDEFFFC02}"/>
                </a:ext>
              </a:extLst>
            </p:cNvPr>
            <p:cNvSpPr txBox="1"/>
            <p:nvPr/>
          </p:nvSpPr>
          <p:spPr>
            <a:xfrm>
              <a:off x="1883" y="2328919"/>
              <a:ext cx="3294616" cy="1318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Tạm biệt bạn nhé! Mong rằng </a:t>
              </a:r>
              <a:r>
                <a:rPr lang="nl-NL" sz="3300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bạn</a:t>
              </a:r>
              <a:r>
                <a:rPr lang="nl-NL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sẽ cảm thấy vui vẻ và hạnh phúc với người chủ mới </a:t>
              </a:r>
              <a:endParaRPr lang="en-US" sz="3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180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1449" y="2642198"/>
            <a:ext cx="670700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9144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079" y="1055085"/>
            <a:ext cx="1587726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7650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97850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06425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1925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7926" y="-100082"/>
            <a:ext cx="10004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5438" y="3705968"/>
            <a:ext cx="1748050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98835" y="974664"/>
            <a:ext cx="4778781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2492144" y="1130744"/>
            <a:ext cx="4392101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08723" y="1194857"/>
            <a:ext cx="818278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7247442" y="1211636"/>
            <a:ext cx="818279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04709" y="2128100"/>
            <a:ext cx="4408122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01" y="2840827"/>
            <a:ext cx="2886920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57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0" y="0"/>
            <a:ext cx="6559268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4982149" y="2146176"/>
            <a:ext cx="3818537" cy="4478038"/>
            <a:chOff x="7717197" y="2146176"/>
            <a:chExt cx="5091383" cy="447803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42051" y="3982073"/>
            <a:ext cx="834156" cy="984907"/>
          </a:xfrm>
          <a:prstGeom prst="rect">
            <a:avLst/>
          </a:prstGeom>
        </p:spPr>
      </p:pic>
      <p:pic>
        <p:nvPicPr>
          <p:cNvPr id="19" name="Hình ảnh 2">
            <a:extLst>
              <a:ext uri="{FF2B5EF4-FFF2-40B4-BE49-F238E27FC236}">
                <a16:creationId xmlns:a16="http://schemas.microsoft.com/office/drawing/2014/main" id="{BA98F467-CB91-9D2B-DBE6-E1C21D85651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03" y="898921"/>
            <a:ext cx="5029199" cy="32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02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9144000" cy="156882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772352" y="3341716"/>
            <a:ext cx="7079354" cy="1670766"/>
            <a:chOff x="1629819" y="733985"/>
            <a:chExt cx="9439138" cy="1670766"/>
          </a:xfrm>
        </p:grpSpPr>
        <p:pic>
          <p:nvPicPr>
            <p:cNvPr id="1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1712937" y="3453716"/>
            <a:ext cx="68043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200" b="1" dirty="0">
                <a:solidFill>
                  <a:srgbClr val="FF2D4E"/>
                </a:solidFill>
                <a:latin typeface="Times New Roman" pitchFamily="18" charset="0"/>
                <a:cs typeface="Times New Roman" pitchFamily="18" charset="0"/>
              </a:rPr>
              <a:t>Đồ dùng của mình cũng là những người bạn gắn bó với mình trong cuộc sống.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FF2D4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3C83B7-867B-4C4A-8733-859960FF3C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7" y="3500195"/>
            <a:ext cx="1535840" cy="20477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D9DDD03-1589-4EED-AA8A-8F34579E7B12}"/>
              </a:ext>
            </a:extLst>
          </p:cNvPr>
          <p:cNvGrpSpPr/>
          <p:nvPr/>
        </p:nvGrpSpPr>
        <p:grpSpPr>
          <a:xfrm>
            <a:off x="228600" y="544215"/>
            <a:ext cx="3657599" cy="3045590"/>
            <a:chOff x="1131334" y="668944"/>
            <a:chExt cx="4876798" cy="304559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1821868-7DB1-4A50-A446-7B93A18116F0}"/>
                </a:ext>
              </a:extLst>
            </p:cNvPr>
            <p:cNvSpPr/>
            <p:nvPr/>
          </p:nvSpPr>
          <p:spPr>
            <a:xfrm>
              <a:off x="1131334" y="1209040"/>
              <a:ext cx="4876798" cy="2095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luận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284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0" y="0"/>
            <a:ext cx="6559268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4982149" y="2146176"/>
            <a:ext cx="3818537" cy="4478038"/>
            <a:chOff x="7717197" y="2146176"/>
            <a:chExt cx="5091383" cy="447803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42051" y="3982073"/>
            <a:ext cx="834156" cy="9849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F07E44-CA7D-4A6D-B1FA-AF3899867C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333" y="1565637"/>
            <a:ext cx="483302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CDC9FB0-D2B8-4B85-B7A5-3F1A7CECE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787" y="985520"/>
            <a:ext cx="6987560" cy="36786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6C1301-6113-427F-8D89-9A90C50A1A8C}"/>
              </a:ext>
            </a:extLst>
          </p:cNvPr>
          <p:cNvSpPr txBox="1"/>
          <p:nvPr/>
        </p:nvSpPr>
        <p:spPr>
          <a:xfrm>
            <a:off x="1676400" y="1356079"/>
            <a:ext cx="6134100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3200" b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Phân loại những vật dụng cũ hoặc quá cũ không dùng được để tìm cách xử lí.</a:t>
            </a:r>
            <a:endParaRPr lang="en-US" sz="3200" b="1" dirty="0"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6A0378-6894-4442-AC47-166B349BE189}"/>
              </a:ext>
            </a:extLst>
          </p:cNvPr>
          <p:cNvSpPr txBox="1"/>
          <p:nvPr/>
        </p:nvSpPr>
        <p:spPr>
          <a:xfrm>
            <a:off x="1702886" y="3039203"/>
            <a:ext cx="6079904" cy="1222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3200" b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Nói lời chia tay với những vật dụng cũ của mình.</a:t>
            </a:r>
            <a:endParaRPr lang="en-US" sz="3200" b="1" dirty="0"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4A9E93D-6FDF-4F0D-88B8-7A27D771666F}"/>
              </a:ext>
            </a:extLst>
          </p:cNvPr>
          <p:cNvGrpSpPr/>
          <p:nvPr/>
        </p:nvGrpSpPr>
        <p:grpSpPr>
          <a:xfrm>
            <a:off x="3366153" y="4240648"/>
            <a:ext cx="2937374" cy="2746185"/>
            <a:chOff x="1197026" y="4232126"/>
            <a:chExt cx="3751815" cy="263071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B8A9849-9A7C-4A90-8D0F-52ED2BE28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765685E-0407-433B-ABB5-471AA576E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8F2BBE5-3FB6-4BB5-803C-274034A2AE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3932" y="-73107"/>
            <a:ext cx="2872877" cy="161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69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9152573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圆角矩形 15"/>
          <p:cNvSpPr/>
          <p:nvPr/>
        </p:nvSpPr>
        <p:spPr>
          <a:xfrm rot="240000">
            <a:off x="973455" y="1046481"/>
            <a:ext cx="7124224" cy="46323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/>
              <a:ea typeface="字魂105号-简雅黑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545306" y="-499745"/>
            <a:ext cx="9726930" cy="8587740"/>
            <a:chOff x="-1170" y="-787"/>
            <a:chExt cx="20424" cy="13524"/>
          </a:xfrm>
        </p:grpSpPr>
        <p:pic>
          <p:nvPicPr>
            <p:cNvPr id="4" name="图片 3" descr="橡皮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38" y="-209"/>
              <a:ext cx="4862" cy="4862"/>
            </a:xfrm>
            <a:prstGeom prst="rect">
              <a:avLst/>
            </a:prstGeom>
          </p:spPr>
        </p:pic>
        <p:pic>
          <p:nvPicPr>
            <p:cNvPr id="6" name="图片 5" descr="纸张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7" name="图片 6" descr="D:\资料\双麻花辫女孩.png双麻花辫女孩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20700000">
              <a:off x="12382" y="4379"/>
              <a:ext cx="6872" cy="6872"/>
            </a:xfrm>
            <a:prstGeom prst="rect">
              <a:avLst/>
            </a:prstGeom>
          </p:spPr>
        </p:pic>
        <p:pic>
          <p:nvPicPr>
            <p:cNvPr id="8" name="图片 7" descr="书本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51" y="-189"/>
              <a:ext cx="3055" cy="3055"/>
            </a:xfrm>
            <a:prstGeom prst="rect">
              <a:avLst/>
            </a:prstGeom>
          </p:spPr>
        </p:pic>
        <p:pic>
          <p:nvPicPr>
            <p:cNvPr id="9" name="图片 8" descr="甜甜圈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69" y="7706"/>
              <a:ext cx="5031" cy="5031"/>
            </a:xfrm>
            <a:prstGeom prst="rect">
              <a:avLst/>
            </a:prstGeom>
          </p:spPr>
        </p:pic>
        <p:pic>
          <p:nvPicPr>
            <p:cNvPr id="11" name="图片 10" descr="冰激凌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170" y="2777"/>
              <a:ext cx="3698" cy="3698"/>
            </a:xfrm>
            <a:prstGeom prst="rect">
              <a:avLst/>
            </a:prstGeom>
          </p:spPr>
        </p:pic>
        <p:pic>
          <p:nvPicPr>
            <p:cNvPr id="13" name="图片 12" descr="笔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88" y="-787"/>
              <a:ext cx="3909" cy="3909"/>
            </a:xfrm>
            <a:prstGeom prst="rect">
              <a:avLst/>
            </a:prstGeom>
          </p:spPr>
        </p:pic>
        <p:pic>
          <p:nvPicPr>
            <p:cNvPr id="14" name="图片 13" descr="草莓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16" y="9236"/>
              <a:ext cx="2698" cy="2698"/>
            </a:xfrm>
            <a:prstGeom prst="rect">
              <a:avLst/>
            </a:prstGeom>
          </p:spPr>
        </p:pic>
        <p:pic>
          <p:nvPicPr>
            <p:cNvPr id="15" name="图片 14" descr="惊喜女孩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0520000">
              <a:off x="1519" y="4894"/>
              <a:ext cx="4380" cy="438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87EFBF4-4B6F-4395-AA3A-7FEEC1E6B9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86225" y="2124343"/>
            <a:ext cx="5971550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7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412928" y="366734"/>
            <a:ext cx="8276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1.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Tiểu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phẩm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Nỗi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buồn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của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quần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áo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cũ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Microsoft YaHei"/>
              <a:cs typeface="Times New Roman" pitchFamily="18" charset="0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E0E291-E6D6-4D60-9D72-C65129539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918" y="990600"/>
            <a:ext cx="5562600" cy="500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2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flipH="1">
            <a:off x="376160" y="493700"/>
            <a:ext cx="3900805" cy="1782442"/>
            <a:chOff x="4126043" y="366563"/>
            <a:chExt cx="3876588" cy="1782442"/>
          </a:xfrm>
          <a:solidFill>
            <a:srgbClr val="FFFF99"/>
          </a:solidFill>
        </p:grpSpPr>
        <p:sp>
          <p:nvSpPr>
            <p:cNvPr id="4" name="Rounded Rectangular Callout 3"/>
            <p:cNvSpPr/>
            <p:nvPr/>
          </p:nvSpPr>
          <p:spPr>
            <a:xfrm>
              <a:off x="4162151" y="366563"/>
              <a:ext cx="3840480" cy="1782442"/>
            </a:xfrm>
            <a:prstGeom prst="wedgeRoundRectCallout">
              <a:avLst>
                <a:gd name="adj1" fmla="val -25154"/>
                <a:gd name="adj2" fmla="val 68429"/>
                <a:gd name="adj3" fmla="val 16667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126043" y="440091"/>
              <a:ext cx="364459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微软雅黑"/>
                  <a:cs typeface="Times New Roman" pitchFamily="18" charset="0"/>
                </a:rPr>
                <a:t>Sắ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vai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quần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微软雅黑"/>
                  <a:cs typeface="Times New Roman" pitchFamily="18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tủ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微软雅黑"/>
                  <a:cs typeface="Times New Roman" pitchFamily="18" charset="0"/>
                </a:rPr>
                <a:t>nói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chuyện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với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nhau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 flipH="1">
            <a:off x="5105396" y="850217"/>
            <a:ext cx="3657603" cy="1437146"/>
            <a:chOff x="-311730" y="2287988"/>
            <a:chExt cx="3737622" cy="1127962"/>
          </a:xfrm>
          <a:solidFill>
            <a:srgbClr val="F0F9E0"/>
          </a:solidFill>
        </p:grpSpPr>
        <p:sp>
          <p:nvSpPr>
            <p:cNvPr id="8" name="Rounded Rectangular Callout 7"/>
            <p:cNvSpPr/>
            <p:nvPr/>
          </p:nvSpPr>
          <p:spPr>
            <a:xfrm>
              <a:off x="24374" y="2287988"/>
              <a:ext cx="3249634" cy="1035968"/>
            </a:xfrm>
            <a:prstGeom prst="wedgeRoundRectCallout">
              <a:avLst>
                <a:gd name="adj1" fmla="val -1050"/>
                <a:gd name="adj2" fmla="val 92500"/>
                <a:gd name="adj3" fmla="val 16667"/>
              </a:avLst>
            </a:prstGeom>
            <a:solidFill>
              <a:srgbClr val="FF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-311730" y="2328919"/>
              <a:ext cx="3737622" cy="1087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Phân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vai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: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Chiếc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áo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微软雅黑"/>
                  <a:cs typeface="Times New Roman" pitchFamily="18" charset="0"/>
                </a:rPr>
                <a:t>Chiếc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Quần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Đôi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Tất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…</a:t>
              </a:r>
            </a:p>
          </p:txBody>
        </p:sp>
      </p:grpSp>
      <p:pic>
        <p:nvPicPr>
          <p:cNvPr id="11" name="Picture 10" descr="Diagram&#10;&#10;Description automatically generated with low confidence">
            <a:extLst>
              <a:ext uri="{FF2B5EF4-FFF2-40B4-BE49-F238E27FC236}">
                <a16:creationId xmlns:a16="http://schemas.microsoft.com/office/drawing/2014/main" id="{40596FAE-95E5-4093-8126-49AF97338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590800"/>
            <a:ext cx="4063981" cy="3841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726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ếng-âm thanh gõ bàn phím ghép vào video - Typing chat sound effect">
            <a:hlinkClick r:id="" action="ppaction://media"/>
            <a:extLst>
              <a:ext uri="{FF2B5EF4-FFF2-40B4-BE49-F238E27FC236}">
                <a16:creationId xmlns:a16="http://schemas.microsoft.com/office/drawing/2014/main" id="{8B8CE9FA-AD8C-463E-B702-089F7F4601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1" end="9979.8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82" y="85838"/>
            <a:ext cx="475742" cy="6343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48B753-0C81-4221-8EBF-3B2ACEA9A698}"/>
              </a:ext>
            </a:extLst>
          </p:cNvPr>
          <p:cNvSpPr txBox="1"/>
          <p:nvPr/>
        </p:nvSpPr>
        <p:spPr>
          <a:xfrm>
            <a:off x="496615" y="646292"/>
            <a:ext cx="83084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vi-VN" sz="3200" b="1" i="1" dirty="0">
                <a:solidFill>
                  <a:prstClr val="black"/>
                </a:solidFill>
                <a:latin typeface="Calibri"/>
              </a:rPr>
              <a:t>Trong một ngôi nhà nọ, có một cậu chủ rất thích dùng đồ mới. Hôm trước, khi cùng mẹ đi cửa hàng, nhìn thấy chiếc áo siêu</a:t>
            </a:r>
            <a:r>
              <a:rPr lang="en-US" sz="3200" b="1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vi-VN" sz="3200" b="1" i="1" dirty="0">
                <a:solidFill>
                  <a:prstClr val="black"/>
                </a:solidFill>
                <a:latin typeface="Calibri"/>
              </a:rPr>
              <a:t>nh</a:t>
            </a:r>
            <a:r>
              <a:rPr lang="en-US" sz="3200" b="1" i="1" dirty="0">
                <a:solidFill>
                  <a:prstClr val="black"/>
                </a:solidFill>
                <a:latin typeface="Calibri"/>
              </a:rPr>
              <a:t>â</a:t>
            </a:r>
            <a:r>
              <a:rPr lang="vi-VN" sz="3200" b="1" i="1" dirty="0">
                <a:solidFill>
                  <a:prstClr val="black"/>
                </a:solidFill>
                <a:latin typeface="Calibri"/>
              </a:rPr>
              <a:t>n đẹp, cậu năn nỉ mẹ mua. Hôm sau đi cùng bố, cậu lại thích một chiếc áo người nhện và lại đòi bố mua.</a:t>
            </a:r>
            <a:endParaRPr lang="en-US" sz="3200" b="1" i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360A6A-1E6D-4597-A50C-5FD627BE47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1" y="3200400"/>
            <a:ext cx="3230885" cy="3657600"/>
          </a:xfrm>
          <a:prstGeom prst="rect">
            <a:avLst/>
          </a:prstGeom>
        </p:spPr>
      </p:pic>
      <p:pic>
        <p:nvPicPr>
          <p:cNvPr id="1026" name="Picture 2" descr="Lịch sử giá Áo Người Nhện Spider Man cổ tròn màu trắng cực đẹp dành cho trẻ  em - đang giảm ₫46,000 tháng 5/2022 - BeeCost">
            <a:extLst>
              <a:ext uri="{FF2B5EF4-FFF2-40B4-BE49-F238E27FC236}">
                <a16:creationId xmlns:a16="http://schemas.microsoft.com/office/drawing/2014/main" id="{2C55F232-C22D-45D5-9B6B-B7F50F47B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3352800"/>
            <a:ext cx="2686050" cy="318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19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ếng-âm thanh gõ bàn phím ghép vào video - Typing chat sound effect">
            <a:hlinkClick r:id="" action="ppaction://media"/>
            <a:extLst>
              <a:ext uri="{FF2B5EF4-FFF2-40B4-BE49-F238E27FC236}">
                <a16:creationId xmlns:a16="http://schemas.microsoft.com/office/drawing/2014/main" id="{8B8CE9FA-AD8C-463E-B702-089F7F4601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1" end="9979.8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82" y="85838"/>
            <a:ext cx="475742" cy="6343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48B753-0C81-4221-8EBF-3B2ACEA9A698}"/>
              </a:ext>
            </a:extLst>
          </p:cNvPr>
          <p:cNvSpPr txBox="1"/>
          <p:nvPr/>
        </p:nvSpPr>
        <p:spPr>
          <a:xfrm>
            <a:off x="496615" y="646291"/>
            <a:ext cx="83084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i="1" dirty="0">
                <a:solidFill>
                  <a:prstClr val="black"/>
                </a:solidFill>
                <a:latin typeface="Calibri"/>
              </a:rPr>
              <a:t>Cứ như vậy, tủ quần áo của bố cứ thế đầy lên. Bỗng một hôm, khi đang mơ màng ngủ. Cậu nghe có </a:t>
            </a:r>
            <a:r>
              <a:rPr lang="vi-VN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vi-VN" sz="3200" b="1" i="1" dirty="0">
                <a:solidFill>
                  <a:prstClr val="black"/>
                </a:solidFill>
                <a:latin typeface="Calibri"/>
              </a:rPr>
              <a:t> khóc ở tủ. </a:t>
            </a:r>
            <a:r>
              <a:rPr lang="en-US" sz="3200" b="1" i="1" dirty="0">
                <a:solidFill>
                  <a:prstClr val="black"/>
                </a:solidFill>
                <a:latin typeface="Calibri"/>
              </a:rPr>
              <a:t>Ồ</a:t>
            </a:r>
            <a:r>
              <a:rPr lang="vi-VN" sz="3200" b="1" i="1" dirty="0">
                <a:solidFill>
                  <a:prstClr val="black"/>
                </a:solidFill>
                <a:latin typeface="Calibri"/>
              </a:rPr>
              <a:t> thì ra đó là chiếc áo siêu nhân đã bị bỏ quên.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63C847-A85D-4E24-8738-4F79E1D6C4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6622" y="2784593"/>
            <a:ext cx="4919977" cy="359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26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04D2C32-9A0E-4E46-8E10-9F93D19C0104}"/>
              </a:ext>
            </a:extLst>
          </p:cNvPr>
          <p:cNvGrpSpPr/>
          <p:nvPr/>
        </p:nvGrpSpPr>
        <p:grpSpPr>
          <a:xfrm>
            <a:off x="2199717" y="2175226"/>
            <a:ext cx="3317164" cy="4296695"/>
            <a:chOff x="2932955" y="2175225"/>
            <a:chExt cx="4260325" cy="4260325"/>
          </a:xfrm>
        </p:grpSpPr>
        <p:pic>
          <p:nvPicPr>
            <p:cNvPr id="15" name="Picture 2" descr="Lịch sử giá Áo Người Nhện Spider Man cổ tròn màu trắng cực đẹp dành cho trẻ  em - đang giảm ₫46,000 tháng 5/2022 - BeeCost">
              <a:extLst>
                <a:ext uri="{FF2B5EF4-FFF2-40B4-BE49-F238E27FC236}">
                  <a16:creationId xmlns:a16="http://schemas.microsoft.com/office/drawing/2014/main" id="{BB7FCBA2-7527-47AE-83A5-E868C4344B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955" y="2175225"/>
              <a:ext cx="4260325" cy="4260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35578BE-65CC-4F79-BC35-CB499478A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2424" y="3627120"/>
              <a:ext cx="1661385" cy="1661385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C99A29B-FF0B-4154-8D14-C35AC7A18669}"/>
              </a:ext>
            </a:extLst>
          </p:cNvPr>
          <p:cNvGrpSpPr/>
          <p:nvPr/>
        </p:nvGrpSpPr>
        <p:grpSpPr>
          <a:xfrm flipH="1">
            <a:off x="1600199" y="162562"/>
            <a:ext cx="5737859" cy="1994584"/>
            <a:chOff x="1883" y="2287988"/>
            <a:chExt cx="3294616" cy="1102391"/>
          </a:xfrm>
          <a:solidFill>
            <a:srgbClr val="F0F9E0"/>
          </a:solidFill>
        </p:grpSpPr>
        <p:sp>
          <p:nvSpPr>
            <p:cNvPr id="23" name="Rounded Rectangular Callout 7">
              <a:extLst>
                <a:ext uri="{FF2B5EF4-FFF2-40B4-BE49-F238E27FC236}">
                  <a16:creationId xmlns:a16="http://schemas.microsoft.com/office/drawing/2014/main" id="{707722E2-3341-4C0C-9A37-CE841F506336}"/>
                </a:ext>
              </a:extLst>
            </p:cNvPr>
            <p:cNvSpPr/>
            <p:nvPr/>
          </p:nvSpPr>
          <p:spPr>
            <a:xfrm>
              <a:off x="24374" y="2287988"/>
              <a:ext cx="3249634" cy="1035968"/>
            </a:xfrm>
            <a:prstGeom prst="wedgeRoundRectCallout">
              <a:avLst>
                <a:gd name="adj1" fmla="val -1050"/>
                <a:gd name="adj2" fmla="val 92500"/>
                <a:gd name="adj3" fmla="val 16667"/>
              </a:avLst>
            </a:prstGeom>
            <a:solidFill>
              <a:srgbClr val="FF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140A752-E93C-47AB-9C21-F9021B0B3C1E}"/>
                </a:ext>
              </a:extLst>
            </p:cNvPr>
            <p:cNvSpPr txBox="1"/>
            <p:nvPr/>
          </p:nvSpPr>
          <p:spPr>
            <a:xfrm>
              <a:off x="1883" y="2328919"/>
              <a:ext cx="3294616" cy="1061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Hu hu! Tủi thân quá!Cậu chủ thích tôi mà đã lâu lắm rồi cậu không mặc đến tôi.</a:t>
              </a:r>
              <a:endParaRPr lang="en-US" sz="3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525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ếng-âm thanh gõ bàn phím ghép vào video - Typing chat sound effect">
            <a:hlinkClick r:id="" action="ppaction://media"/>
            <a:extLst>
              <a:ext uri="{FF2B5EF4-FFF2-40B4-BE49-F238E27FC236}">
                <a16:creationId xmlns:a16="http://schemas.microsoft.com/office/drawing/2014/main" id="{8B8CE9FA-AD8C-463E-B702-089F7F4601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1" end="9979.8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82" y="85838"/>
            <a:ext cx="475742" cy="6343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48B753-0C81-4221-8EBF-3B2ACEA9A698}"/>
              </a:ext>
            </a:extLst>
          </p:cNvPr>
          <p:cNvSpPr txBox="1"/>
          <p:nvPr/>
        </p:nvSpPr>
        <p:spPr>
          <a:xfrm>
            <a:off x="835573" y="320041"/>
            <a:ext cx="8308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i="1" dirty="0">
                <a:solidFill>
                  <a:prstClr val="black"/>
                </a:solidFill>
                <a:latin typeface="Calibri"/>
              </a:rPr>
              <a:t>Ôi </a:t>
            </a:r>
            <a:r>
              <a:rPr lang="vi-VN" sz="3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sz="3600" b="1" i="1" dirty="0">
                <a:solidFill>
                  <a:prstClr val="black"/>
                </a:solidFill>
                <a:latin typeface="Calibri"/>
              </a:rPr>
              <a:t> như vẫn có tiếng thở dài ở đâu đó các em ạ</a:t>
            </a:r>
            <a:r>
              <a:rPr lang="en-US" sz="3600" b="1" i="1" dirty="0">
                <a:solidFill>
                  <a:prstClr val="black"/>
                </a:solidFill>
                <a:latin typeface="Calibri"/>
              </a:rPr>
              <a:t>!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6C0FDF-603D-4C6B-A206-73C8DE3C13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4" y="3688246"/>
            <a:ext cx="2244095" cy="299212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E0826C1-8F39-40D7-8287-227BEB1A1FDA}"/>
              </a:ext>
            </a:extLst>
          </p:cNvPr>
          <p:cNvGrpSpPr/>
          <p:nvPr/>
        </p:nvGrpSpPr>
        <p:grpSpPr>
          <a:xfrm flipH="1">
            <a:off x="358139" y="1767840"/>
            <a:ext cx="3832860" cy="3108959"/>
            <a:chOff x="1883" y="2287988"/>
            <a:chExt cx="3294616" cy="1676033"/>
          </a:xfrm>
          <a:solidFill>
            <a:srgbClr val="F0F9E0"/>
          </a:solidFill>
        </p:grpSpPr>
        <p:sp>
          <p:nvSpPr>
            <p:cNvPr id="13" name="Rounded Rectangular Callout 7">
              <a:extLst>
                <a:ext uri="{FF2B5EF4-FFF2-40B4-BE49-F238E27FC236}">
                  <a16:creationId xmlns:a16="http://schemas.microsoft.com/office/drawing/2014/main" id="{16AAB8E7-EB98-4D79-91E8-5434E5E7A173}"/>
                </a:ext>
              </a:extLst>
            </p:cNvPr>
            <p:cNvSpPr/>
            <p:nvPr/>
          </p:nvSpPr>
          <p:spPr>
            <a:xfrm>
              <a:off x="24375" y="2287988"/>
              <a:ext cx="3249634" cy="1035968"/>
            </a:xfrm>
            <a:prstGeom prst="wedgeRoundRectCallout">
              <a:avLst>
                <a:gd name="adj1" fmla="val -6181"/>
                <a:gd name="adj2" fmla="val 65824"/>
                <a:gd name="adj3" fmla="val 16667"/>
              </a:avLst>
            </a:prstGeom>
            <a:solidFill>
              <a:srgbClr val="FF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C16289A-046F-47C4-B4F7-FAF6EBED1CF3}"/>
                </a:ext>
              </a:extLst>
            </p:cNvPr>
            <p:cNvSpPr txBox="1"/>
            <p:nvPr/>
          </p:nvSpPr>
          <p:spPr>
            <a:xfrm>
              <a:off x="1883" y="2328919"/>
              <a:ext cx="3294616" cy="1635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 tôi đây, tôi buồn quá, cậu chủ cũng quên tôi.</a:t>
              </a:r>
              <a:endParaRPr lang="en-US" sz="3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3291544-DBC9-4BBF-924D-94679A7717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396" y="3370749"/>
            <a:ext cx="2863388" cy="362712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7E4315B-C7F3-49F1-87F6-60CE48D36BA5}"/>
              </a:ext>
            </a:extLst>
          </p:cNvPr>
          <p:cNvGrpSpPr/>
          <p:nvPr/>
        </p:nvGrpSpPr>
        <p:grpSpPr>
          <a:xfrm flipH="1">
            <a:off x="4495798" y="966370"/>
            <a:ext cx="4525219" cy="2595146"/>
            <a:chOff x="1883" y="2287988"/>
            <a:chExt cx="3294616" cy="1039797"/>
          </a:xfrm>
          <a:solidFill>
            <a:srgbClr val="F0F9E0"/>
          </a:solidFill>
        </p:grpSpPr>
        <p:sp>
          <p:nvSpPr>
            <p:cNvPr id="17" name="Rounded Rectangular Callout 7">
              <a:extLst>
                <a:ext uri="{FF2B5EF4-FFF2-40B4-BE49-F238E27FC236}">
                  <a16:creationId xmlns:a16="http://schemas.microsoft.com/office/drawing/2014/main" id="{54B66B28-3BBC-4E85-B121-3249E1B385A2}"/>
                </a:ext>
              </a:extLst>
            </p:cNvPr>
            <p:cNvSpPr/>
            <p:nvPr/>
          </p:nvSpPr>
          <p:spPr>
            <a:xfrm>
              <a:off x="24374" y="2287988"/>
              <a:ext cx="3249634" cy="1035968"/>
            </a:xfrm>
            <a:prstGeom prst="wedgeRoundRectCallout">
              <a:avLst>
                <a:gd name="adj1" fmla="val 967"/>
                <a:gd name="adj2" fmla="val 62484"/>
                <a:gd name="adj3" fmla="val 16667"/>
              </a:avLst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BBA8C2A-616E-4D80-9BDA-803E1BDAB2CE}"/>
                </a:ext>
              </a:extLst>
            </p:cNvPr>
            <p:cNvSpPr txBox="1"/>
            <p:nvPr/>
          </p:nvSpPr>
          <p:spPr>
            <a:xfrm>
              <a:off x="1883" y="2328919"/>
              <a:ext cx="3294616" cy="998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cũng đang chán đây, cậu ấy nói </a:t>
              </a:r>
              <a:r>
                <a:rPr lang="nl-NL" sz="2600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em</a:t>
              </a:r>
              <a:r>
                <a:rPr lang="nl-NL" sz="2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là chiếc quần </a:t>
              </a:r>
              <a:r>
                <a:rPr lang="nl-NL" sz="2600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đẹp</a:t>
              </a:r>
              <a:r>
                <a:rPr lang="nl-NL" sz="2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nhất cậu ấy từng có, vậy mà cậu ấy chỉ mặc vài lần và chẳng thấy mặc lại lần nào.</a:t>
              </a:r>
              <a:endPara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129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9144000" cy="156882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772352" y="3341716"/>
            <a:ext cx="7079354" cy="1670766"/>
            <a:chOff x="1629819" y="733985"/>
            <a:chExt cx="9439138" cy="1670766"/>
          </a:xfrm>
        </p:grpSpPr>
        <p:pic>
          <p:nvPicPr>
            <p:cNvPr id="1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1471062" y="3541541"/>
            <a:ext cx="68043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err="1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4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400" b="1" dirty="0" err="1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4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44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</a:t>
            </a:r>
            <a:r>
              <a:rPr lang="en-US" sz="44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gìn</a:t>
            </a:r>
            <a:r>
              <a:rPr lang="en-US" sz="44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trân</a:t>
            </a:r>
            <a:r>
              <a:rPr lang="en-US" sz="44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trọng</a:t>
            </a:r>
            <a:r>
              <a:rPr lang="en-US" sz="44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4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44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4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44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3C83B7-867B-4C4A-8733-859960FF3C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7" y="3500195"/>
            <a:ext cx="1535840" cy="20477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D9DDD03-1589-4EED-AA8A-8F34579E7B12}"/>
              </a:ext>
            </a:extLst>
          </p:cNvPr>
          <p:cNvGrpSpPr/>
          <p:nvPr/>
        </p:nvGrpSpPr>
        <p:grpSpPr>
          <a:xfrm>
            <a:off x="116137" y="354693"/>
            <a:ext cx="3770063" cy="3045590"/>
            <a:chOff x="920308" y="668944"/>
            <a:chExt cx="4189354" cy="304559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1821868-7DB1-4A50-A446-7B93A18116F0}"/>
                </a:ext>
              </a:extLst>
            </p:cNvPr>
            <p:cNvSpPr/>
            <p:nvPr/>
          </p:nvSpPr>
          <p:spPr>
            <a:xfrm>
              <a:off x="920308" y="1144029"/>
              <a:ext cx="4189354" cy="2095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5400" dirty="0" err="1"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5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dirty="0" err="1">
                  <a:latin typeface="Times New Roman" pitchFamily="18" charset="0"/>
                  <a:cs typeface="Times New Roman" pitchFamily="18" charset="0"/>
                </a:rPr>
                <a:t>luận</a:t>
              </a:r>
              <a:endParaRPr lang="en-US" sz="5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795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625</Words>
  <Application>Microsoft Office PowerPoint</Application>
  <PresentationFormat>On-screen Show (4:3)</PresentationFormat>
  <Paragraphs>48</Paragraphs>
  <Slides>23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等线</vt:lpstr>
      <vt:lpstr>Arial</vt:lpstr>
      <vt:lpstr>Calibri</vt:lpstr>
      <vt:lpstr>Coiny</vt:lpstr>
      <vt:lpstr>Georgia</vt:lpstr>
      <vt:lpstr>Odibee Sans</vt:lpstr>
      <vt:lpstr>Times New Roman</vt:lpstr>
      <vt:lpstr>三极准柔宋</vt:lpstr>
      <vt:lpstr>字魂105号-简雅黑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Windows 11</cp:lastModifiedBy>
  <cp:revision>14</cp:revision>
  <dcterms:created xsi:type="dcterms:W3CDTF">2022-10-16T09:12:44Z</dcterms:created>
  <dcterms:modified xsi:type="dcterms:W3CDTF">2023-10-13T05:20:47Z</dcterms:modified>
</cp:coreProperties>
</file>