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33" r:id="rId6"/>
  </p:sldMasterIdLst>
  <p:notesMasterIdLst>
    <p:notesMasterId r:id="rId30"/>
  </p:notesMasterIdLst>
  <p:sldIdLst>
    <p:sldId id="263" r:id="rId7"/>
    <p:sldId id="280" r:id="rId8"/>
    <p:sldId id="297" r:id="rId9"/>
    <p:sldId id="298" r:id="rId10"/>
    <p:sldId id="299" r:id="rId11"/>
    <p:sldId id="300" r:id="rId12"/>
    <p:sldId id="319" r:id="rId13"/>
    <p:sldId id="885" r:id="rId14"/>
    <p:sldId id="866" r:id="rId15"/>
    <p:sldId id="837" r:id="rId16"/>
    <p:sldId id="838" r:id="rId17"/>
    <p:sldId id="878" r:id="rId18"/>
    <p:sldId id="879" r:id="rId19"/>
    <p:sldId id="869" r:id="rId20"/>
    <p:sldId id="860" r:id="rId21"/>
    <p:sldId id="876" r:id="rId22"/>
    <p:sldId id="880" r:id="rId23"/>
    <p:sldId id="881" r:id="rId24"/>
    <p:sldId id="882" r:id="rId25"/>
    <p:sldId id="273" r:id="rId26"/>
    <p:sldId id="884" r:id="rId27"/>
    <p:sldId id="372" r:id="rId28"/>
    <p:sldId id="86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67E57-77BC-4765-9C0F-9B1A4378A699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1EFB9-A243-4DC5-B2D8-EE9AC5093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5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41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Click</a:t>
            </a:r>
            <a:r>
              <a:rPr lang="en-US" baseline="0"/>
              <a:t> vào kem để tới câu hỏi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Tại slide câu hỏi, click vào  kem để quay về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Khi chơi xong, click vào mây và mặt trời để đến bài mới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EFB9-A243-4DC5-B2D8-EE9AC50933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4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EFB9-A243-4DC5-B2D8-EE9AC50933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66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976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208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323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59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97EBA9-37C8-4C26-B3D9-7FAD15FBD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30DA955-F517-4D5F-A9E9-989FFE320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9CC0DE-B58C-40F0-BE49-C5D42721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80D23A-E9E0-49AE-A8C6-68165665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5F0CFA-9A38-469F-B6E7-143168B2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7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64ABF7-84B3-4811-83C1-21776F24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B40435-5661-4718-B25D-255EDDBA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8EB8B0-2E0A-469E-8F4A-0CD756EE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1C4DF2-AB17-42BD-A3A0-6B643A37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4E8FB2-1894-4C38-88C1-4328C36E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0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E2BC11-C156-4A81-9E2D-228FB8B3A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03544C-4E28-4C0D-8DDF-C5F81358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4AC392-2559-4B69-9E6B-3FEA3524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4B61E4-051F-44B1-8EB6-60CF9A09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F7D5EB-4204-4CB0-9480-ADD56537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63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92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10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88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89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84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9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0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5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12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0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99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2085-D6B4-4BCA-99EE-4F8399F29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82142-665F-43AE-9E6B-D48C783A8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EC3D-1B90-480A-AC6E-ACBC01A7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30A59-EC43-4FE8-85B0-EA1DEFBD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8C1A6-1841-49C8-87A8-587FC5D0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1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0A45-A198-4A80-A2D3-1E255D4F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55E59-1923-4531-A02B-BCB4DE7C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D53C9-AFE0-4562-AFFC-D19431E1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C4172-C934-4E4A-AA64-935C7D94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86C91-DF79-460A-8203-97AC0527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5419-BA0C-491E-A06D-8E785C50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9DE48-40A2-4517-A888-2DA12F863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D8EBA-1D66-4B6B-BA27-B9E62E3B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A4F7E-8A5A-47EB-A6DF-D40C0357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60F75-A9A0-4A46-B32D-62CE37CE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3457-8AA9-4EF1-A577-81792D17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BDBA-1B9C-4188-BA56-466161B9B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D6A01-322A-4800-8953-D9750D458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D81F3-11C5-4409-930E-E79831FE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40F8B-62F9-490D-877E-9C92AE57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EA0CA-844C-499D-A10D-F3428E64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9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F77A-B2C8-4414-AE37-90202AF5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2FFC4-2EC4-4A61-AA40-5A976E2F6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626F6-BB43-4A84-A899-28C890F15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37188-8C1D-4345-B586-C6022FD34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D740E-CCC2-4761-B95C-56671DCBD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51B7E-5709-492F-9E94-DEDB84A1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B1272-1644-48ED-A918-A8C313B4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FE466-B57B-4F50-81BE-9A8FDAC9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7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4C4B-287F-4D7F-96B8-AA6EC383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2FBD1-71E9-401F-AD99-67D1FBEC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2D8A4-A4EE-4F0E-927E-E7EBA06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DE504-CA89-4B60-9570-DAE1D270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8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5A6D68-4049-468F-8F43-A11D099B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A510F8-36C5-469B-A5E9-60B7B746C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6E16FB-6671-493A-9C78-C5967244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4E277F-3B58-4794-9916-50835D81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9B507-1459-469D-AF76-A259C3CB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C499A-8AA7-4D23-AB40-BC1DE21D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E73333-65E3-4DF3-B35D-D8A32676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F7510-8BCE-4CB7-989A-5C49BF22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D8DE-A3A6-4E0C-A015-35DE144F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2B62D-266A-4461-8AAC-F4C5D5469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8EEA7-E262-41C3-923F-C9881E281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62CF5-B930-47EB-ACF5-2ED9031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EA71C-D459-47FC-B084-FDEB5F8E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EB37C-42CD-4AC0-9610-E0207F29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7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26CF-3CBC-49AC-ACDE-B8EB3FEB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D54AFB-BAAF-485D-A2EB-D5B7A6140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5EB4A-A03A-42AB-BEFA-595EA5CF0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1B043-FFBA-42E3-AF85-743C78EB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DBA17-B3F7-4C95-A0A2-CF8BCCE4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0C2C2-A16A-4942-A307-07A561F7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3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8397-2F88-49D7-A72B-CA550110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F266D-3438-413B-A9C3-6C671F67D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88207-A009-4671-A1DC-10D67C77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CC031-B074-4A07-A4F9-971EECFE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5E3F9-7168-4816-8BB2-D000D75C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7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03956F-27ED-4BC1-B0B3-97A23C67F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7E1B9-DFEB-446B-9018-C5123DCC5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2C78F-A2E5-49E7-B56F-C1A74B90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4D52E-6776-495E-97D2-17847F3B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DCA14-AA72-444E-9E8B-12C0D3FF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3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6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3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6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A0002-1EC0-4807-B3B0-797E51EC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49C223-76E2-4094-AE3D-F060B2F2C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8B7F3F-68BA-4BCC-8F0A-20CB10619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61E907-B6F9-43F9-8D92-A13A9320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78598E-AABC-4075-8D72-EA97EA24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0A8834-F6FF-4A48-8B1C-30766670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2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5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8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9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2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7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9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A1DF3B-F43C-4A17-B5EE-669579A0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EF4ACF-6E7D-44A7-8F09-9B333316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BF6BDE-10AE-4266-9525-AFFA9ABA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F01B0E-F737-43FB-AA90-F008E36DF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EFAB1-90CB-4248-BB90-B6081365A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F838C6-C3E5-4B22-B809-85B2D7BB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76B1BD4-0832-48DB-894A-BCD6D5E0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9620EA9-0647-4AB5-8F77-59B51DC4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8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2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8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1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9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8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9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1335-9380-DE4C-9E71-25CB1B288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324C9-DA16-2249-93EC-1790F9397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9E9F1-1A17-D64B-BCEA-BBA224F2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13/11/2023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348A8-F628-5849-B472-4984AC0A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B7785-F329-744A-B14C-20BBC24B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84585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BE51-3FE1-5C45-805C-9D8733FD9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8BC6E-E949-1F4D-8B71-FD21A5236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9991-3C1E-4A4C-BBFC-DB5D0473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13/11/2023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8F6A7-EC72-4443-ACEB-0EA5CC5E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43CD7-702A-B148-A9A4-9ABC81BE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63627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0C13-5CBD-9B42-ADB6-5218B26C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A362D-0950-5D45-A93E-4244523E7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E9E19-7185-974C-8B81-56F3BDD8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13/11/2023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D100C-7EE1-6346-8A48-AD9DE03E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9BB33-BFB9-0244-852C-4B36D1AD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658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B58859-D122-45FF-82CE-D01991A5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2EED0C-1B22-4041-97BC-C734F839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E9FD41-5618-4F3D-B81A-2AA7C93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78AAC6-E143-4DFC-85C9-614C509E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5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C805A-7314-0440-9FF1-815B3474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9D922-511F-3946-B9B8-73DA485AA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431B8-43A9-F340-B647-B3F78D56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92496-54A5-B34E-B990-57BF2BAD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13/11/2023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55DDB-91A8-4841-B4F2-7F23DA99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A393D-16D5-AE49-B594-49B379CC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7317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DD1C-C202-6E4D-B33E-B96C13BE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F51C1-367C-E641-89EE-E1B4276AC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A072B-27F5-9A4B-B674-B35DF1137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0C62D6-03FE-B846-8804-578A0CA12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1DAC50-D546-D943-9C53-AB88115DF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1D8D5C-8B56-284E-83DC-93A3A179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13/11/2023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FC527F-C3AD-5C41-A75E-B0220FA4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6D8EF-F6AA-3E40-B4AC-3E10A834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23802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E777-5913-FF42-BC7A-E8E72734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8E836-672A-774C-859A-E3BA5F3CC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13/11/2023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C948D-7A30-E84C-BD13-EC7FE33F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B4009-1926-4340-87BF-491F16F5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05837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E6A3C-DDF5-BF48-8742-6A8383543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13/11/2023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0B77A-DF42-2749-862B-7437D307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C2D26-5DE5-E647-9330-192BD138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87370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8D42-F20E-8E46-A8C2-5A82B2D3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E74EB-13AC-9546-A4AB-888770B22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39B45-3B46-F747-B267-6556DF593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F36CD-0F3C-B14C-9DB2-CFFCA880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13/11/2023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55244-5185-2B45-8975-2AE62459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A9FAD-9D19-F841-826B-C48D7C07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83522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C0AC-CCA9-A440-9AB6-3C900F62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EFCCC-ADBE-2F41-913F-8C4091D35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544D5-A34A-1E4B-908B-D77B1F29F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06239-FF0A-E14A-9438-61D2EB5F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13/11/2023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66B53-D292-514E-80C1-E79DF8B5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71210-7B3E-1241-A788-834DEB82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767104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6FC2-83B2-FC45-B9CC-E0BBBC99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5DC5F-1B7F-EE4B-942B-4F21A902E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8DDDE-6BB1-7A43-A5C6-31D496874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13/11/2023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95B24-E792-EC41-BC92-38311245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E8AE3-A0F1-5249-AD5F-DC4DD27B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2492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A2F2B-AD3E-C240-B700-E5C10A4B4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34C5B-5E3D-3343-A3D2-C0C02900A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F180F-7F9D-2E40-AF2B-BBDB4A62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13/11/2023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9905-996A-1547-9ACC-EB4D6CF4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CF310-3FA1-C64A-81B5-CF50DFCA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34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459193-8F9F-40C7-A24F-D3173029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F77E7F-9488-4CCD-910A-87C2991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586067-4F90-43AF-A6FD-349B8B96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9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4236B0-AD06-4618-9089-F9518074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98A4D6-43E8-4D96-A4E3-8778DD08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7724E9-E25A-46F1-A5FE-0C2B98737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703FC2-4D0A-4038-AD00-489FE737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922F5C-73B7-498A-B79B-B910D3A3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897A8C-643A-4BF8-A072-98AFC50A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7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E16D6-ABE7-4020-9571-C13BA95A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52FDF21-E0BC-49C0-A1E8-E22468735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793B4A-BFAA-4AE0-A3E7-9ACFB4B9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520BF4-7A20-47FE-9D0D-3D60C2B6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8E111D-D76C-4E5D-B0D2-AAB004B0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5E754F-8136-404F-8518-6CEE9371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1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66F1DCEF-AFC3-18D2-EFF7-169339DC78B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599" y="209550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9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1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4784F16-8AC0-402D-9698-33486602AE7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59B0B0-BA50-4565-A597-62322115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2DEDD-0245-41FA-B2BB-87E2EEFFD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12ED-F004-479B-9917-B12CC1F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B206A-5F80-4771-8178-8EA8D529B4D2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71D68-3583-4F5A-8952-2E6142910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70457-DC9F-4C70-95C7-CF1B04A45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0A10E4-7E43-4D1D-A50F-2E8CE72E20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E7EA7F0-7F88-8FF7-8F43-D5BD3E293E2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599" y="209550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8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78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B6A973A5-D175-42C7-B023-68A83A73858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7DB33-C11A-46D6-B267-73AEA21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85CB6-D21D-4FF6-BF48-C98ED28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E960-9B2F-49D8-84A2-DF5166209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13/11/2023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CDAC-BC28-4167-807F-B2EDDDAF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2D77-A7C5-4EEB-AE74-24F5E26C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0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04361-BA06-9844-900A-87466CDD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C918C-7130-E642-A4C4-DEED4772C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020B7-F0F3-394D-B0E1-856A23FCD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6A3EB-3962-3847-BDA9-C2BFBB0FBFA7}" type="datetimeFigureOut">
              <a:rPr lang="x-none" smtClean="0"/>
              <a:t>13/11/2023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B8B12-3691-7B41-983E-5BCCE1E13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C0403-DCDC-5144-8C2E-758F11F22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8252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6.xml"/><Relationship Id="rId3" Type="http://schemas.openxmlformats.org/officeDocument/2006/relationships/image" Target="../media/image11.jpeg"/><Relationship Id="rId7" Type="http://schemas.openxmlformats.org/officeDocument/2006/relationships/slide" Target="slide4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11" Type="http://schemas.openxmlformats.org/officeDocument/2006/relationships/slide" Target="slide7.xml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slide" Target="slide3.xml"/><Relationship Id="rId9" Type="http://schemas.openxmlformats.org/officeDocument/2006/relationships/slide" Target="slide5.xml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A8EB8-FED8-48AC-BD3B-40D161F1AE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979" y="3076648"/>
            <a:ext cx="7151228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7CC0A2-5459-A04C-01CD-0CB211A0E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48" y="842534"/>
            <a:ext cx="10058293" cy="500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Tính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chất giao hoán của phép nhân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9E2A4-5720-E847-DD8B-1EFF384A101B}"/>
              </a:ext>
            </a:extLst>
          </p:cNvPr>
          <p:cNvSpPr txBox="1"/>
          <p:nvPr/>
        </p:nvSpPr>
        <p:spPr>
          <a:xfrm>
            <a:off x="1130157" y="1253447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× 3 = ?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3A6D2-154C-37B1-080C-EEF94AA6E0C5}"/>
              </a:ext>
            </a:extLst>
          </p:cNvPr>
          <p:cNvSpPr txBox="1"/>
          <p:nvPr/>
        </p:nvSpPr>
        <p:spPr>
          <a:xfrm>
            <a:off x="1150705" y="1941816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× 8 = ?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751DA0-70CC-4496-CF2D-9323FE4EBB24}"/>
              </a:ext>
            </a:extLst>
          </p:cNvPr>
          <p:cNvSpPr/>
          <p:nvPr/>
        </p:nvSpPr>
        <p:spPr>
          <a:xfrm>
            <a:off x="2630183" y="1315092"/>
            <a:ext cx="770563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48056E1-8082-4A8D-2D59-4990C7A931C8}"/>
              </a:ext>
            </a:extLst>
          </p:cNvPr>
          <p:cNvSpPr/>
          <p:nvPr/>
        </p:nvSpPr>
        <p:spPr>
          <a:xfrm>
            <a:off x="2650731" y="2034283"/>
            <a:ext cx="770563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C25DFC7-0E72-29D8-D546-F57EF436B7AC}"/>
              </a:ext>
            </a:extLst>
          </p:cNvPr>
          <p:cNvSpPr/>
          <p:nvPr/>
        </p:nvSpPr>
        <p:spPr>
          <a:xfrm>
            <a:off x="3431569" y="1674687"/>
            <a:ext cx="842480" cy="431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10FE80-188C-C651-670A-FF25D1617C6F}"/>
              </a:ext>
            </a:extLst>
          </p:cNvPr>
          <p:cNvSpPr txBox="1"/>
          <p:nvPr/>
        </p:nvSpPr>
        <p:spPr>
          <a:xfrm>
            <a:off x="4541178" y="1613042"/>
            <a:ext cx="4315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× 3 = 3 x 8</a:t>
            </a:r>
            <a:endParaRPr lang="en-US" sz="40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7A8CABA-E5ED-7875-E2B6-27F294DDD9F7}"/>
              </a:ext>
            </a:extLst>
          </p:cNvPr>
          <p:cNvSpPr/>
          <p:nvPr/>
        </p:nvSpPr>
        <p:spPr>
          <a:xfrm>
            <a:off x="965770" y="2887038"/>
            <a:ext cx="10356351" cy="14075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i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thực hiện phép nhân hai số ta có thể đổi chỗ các thừa số mà tích không thay đổi.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1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Tính chất kết hợp của phép nhân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9E2A4-5720-E847-DD8B-1EFF384A101B}"/>
              </a:ext>
            </a:extLst>
          </p:cNvPr>
          <p:cNvSpPr txBox="1"/>
          <p:nvPr/>
        </p:nvSpPr>
        <p:spPr>
          <a:xfrm>
            <a:off x="369869" y="1407559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 × 5) × 6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3A6D2-154C-37B1-080C-EEF94AA6E0C5}"/>
              </a:ext>
            </a:extLst>
          </p:cNvPr>
          <p:cNvSpPr txBox="1"/>
          <p:nvPr/>
        </p:nvSpPr>
        <p:spPr>
          <a:xfrm>
            <a:off x="390417" y="2095928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× (5 × 6)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BEC09E0-1054-B88B-7DA8-4A741CF722D2}"/>
              </a:ext>
            </a:extLst>
          </p:cNvPr>
          <p:cNvSpPr/>
          <p:nvPr/>
        </p:nvSpPr>
        <p:spPr>
          <a:xfrm>
            <a:off x="2876763" y="1489753"/>
            <a:ext cx="2732927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× 6 = 90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5F77E4-F60B-C532-4CF1-898D3C14EA15}"/>
              </a:ext>
            </a:extLst>
          </p:cNvPr>
          <p:cNvSpPr/>
          <p:nvPr/>
        </p:nvSpPr>
        <p:spPr>
          <a:xfrm>
            <a:off x="2835667" y="2178122"/>
            <a:ext cx="2732927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× 30= 90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B978A26-18DB-B786-D38F-BF820498865F}"/>
              </a:ext>
            </a:extLst>
          </p:cNvPr>
          <p:cNvSpPr/>
          <p:nvPr/>
        </p:nvSpPr>
        <p:spPr>
          <a:xfrm>
            <a:off x="5825447" y="1890444"/>
            <a:ext cx="842480" cy="431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CBD96-974B-4E45-B33E-58D12F83DEB6}"/>
              </a:ext>
            </a:extLst>
          </p:cNvPr>
          <p:cNvSpPr txBox="1"/>
          <p:nvPr/>
        </p:nvSpPr>
        <p:spPr>
          <a:xfrm>
            <a:off x="6750121" y="1777429"/>
            <a:ext cx="567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 × 5) × 6  =  3 × (5 × 6)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098AFBC-734D-554E-9F3D-B4C8DB71AD37}"/>
              </a:ext>
            </a:extLst>
          </p:cNvPr>
          <p:cNvSpPr/>
          <p:nvPr/>
        </p:nvSpPr>
        <p:spPr>
          <a:xfrm>
            <a:off x="945221" y="3113070"/>
            <a:ext cx="10356351" cy="14075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nl-NL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nhân một tích hai số với số thứ ba ta có thể nhân số thứ nhất với tích của số thứ hai và số thứ ba.</a:t>
            </a:r>
            <a:endParaRPr lang="en-US" sz="32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6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Nhân với 1. Nhân với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E9E2A4-5720-E847-DD8B-1EFF384A101B}"/>
              </a:ext>
            </a:extLst>
          </p:cNvPr>
          <p:cNvSpPr txBox="1"/>
          <p:nvPr/>
        </p:nvSpPr>
        <p:spPr>
          <a:xfrm>
            <a:off x="1335640" y="1541123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 x 1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3A6D2-154C-37B1-080C-EEF94AA6E0C5}"/>
              </a:ext>
            </a:extLst>
          </p:cNvPr>
          <p:cNvSpPr txBox="1"/>
          <p:nvPr/>
        </p:nvSpPr>
        <p:spPr>
          <a:xfrm>
            <a:off x="1356188" y="2229492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x 6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9AAF67-54D3-146E-D0FC-17CEEFD4A100}"/>
              </a:ext>
            </a:extLst>
          </p:cNvPr>
          <p:cNvSpPr txBox="1"/>
          <p:nvPr/>
        </p:nvSpPr>
        <p:spPr>
          <a:xfrm>
            <a:off x="6760395" y="1500026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x 0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16DD00-CB25-51B3-2DA0-FEFFCA4AFE6B}"/>
              </a:ext>
            </a:extLst>
          </p:cNvPr>
          <p:cNvSpPr txBox="1"/>
          <p:nvPr/>
        </p:nvSpPr>
        <p:spPr>
          <a:xfrm>
            <a:off x="6780943" y="2188395"/>
            <a:ext cx="431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 x 4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A656462-1AD7-7DC3-7A33-7E9AB18BDD47}"/>
              </a:ext>
            </a:extLst>
          </p:cNvPr>
          <p:cNvSpPr/>
          <p:nvPr/>
        </p:nvSpPr>
        <p:spPr>
          <a:xfrm>
            <a:off x="2702103" y="1613043"/>
            <a:ext cx="595902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63FD01E-7381-FD17-750A-01C9E73AD7C4}"/>
              </a:ext>
            </a:extLst>
          </p:cNvPr>
          <p:cNvSpPr/>
          <p:nvPr/>
        </p:nvSpPr>
        <p:spPr>
          <a:xfrm>
            <a:off x="2671279" y="2332234"/>
            <a:ext cx="595903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9778D5-DC12-35DF-B69C-9CD44AE69F39}"/>
              </a:ext>
            </a:extLst>
          </p:cNvPr>
          <p:cNvSpPr/>
          <p:nvPr/>
        </p:nvSpPr>
        <p:spPr>
          <a:xfrm>
            <a:off x="8198777" y="1571946"/>
            <a:ext cx="585628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FC8F70A-A463-DF38-0ADC-051115F864BE}"/>
              </a:ext>
            </a:extLst>
          </p:cNvPr>
          <p:cNvSpPr/>
          <p:nvPr/>
        </p:nvSpPr>
        <p:spPr>
          <a:xfrm>
            <a:off x="8167955" y="2291137"/>
            <a:ext cx="585628" cy="45206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CC2604-E162-31A9-6CF6-8FAAB068F825}"/>
              </a:ext>
            </a:extLst>
          </p:cNvPr>
          <p:cNvSpPr/>
          <p:nvPr/>
        </p:nvSpPr>
        <p:spPr>
          <a:xfrm>
            <a:off x="945221" y="3113070"/>
            <a:ext cx="10356351" cy="16746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nào nhân với 1 cũng cho kết quả bằng chính nó.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nào nhân với 0 cũng cho kết quả bằng 0.</a:t>
            </a:r>
          </a:p>
        </p:txBody>
      </p:sp>
    </p:spTree>
    <p:extLst>
      <p:ext uri="{BB962C8B-B14F-4D97-AF65-F5344CB8AC3E}">
        <p14:creationId xmlns:p14="http://schemas.microsoft.com/office/powerpoint/2010/main" val="71195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B6A12D-C3B2-E382-F472-CA099C2CE6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2963" y="2756383"/>
            <a:ext cx="6937849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4AF539-9102-101A-1095-36AC1A339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20" y="399461"/>
            <a:ext cx="1691693" cy="9464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3218C8-10E2-72BE-04DF-CD17CE23D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69" y="1980344"/>
            <a:ext cx="4219575" cy="182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951649-6A6D-8C8F-67E2-7BB3C5392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497" y="1844264"/>
            <a:ext cx="5181600" cy="189547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420FBC4-EEBF-4FEB-6C69-25D08C6AF9CE}"/>
              </a:ext>
            </a:extLst>
          </p:cNvPr>
          <p:cNvSpPr/>
          <p:nvPr/>
        </p:nvSpPr>
        <p:spPr>
          <a:xfrm>
            <a:off x="2815119" y="2024009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0915B44-B522-40F3-5DDE-5AB48E82C638}"/>
              </a:ext>
            </a:extLst>
          </p:cNvPr>
          <p:cNvSpPr/>
          <p:nvPr/>
        </p:nvSpPr>
        <p:spPr>
          <a:xfrm>
            <a:off x="3688423" y="2887039"/>
            <a:ext cx="976044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106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470B53D-1F68-6C26-752D-3D72E8310DFB}"/>
              </a:ext>
            </a:extLst>
          </p:cNvPr>
          <p:cNvSpPr/>
          <p:nvPr/>
        </p:nvSpPr>
        <p:spPr>
          <a:xfrm>
            <a:off x="10561834" y="1962364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9A32138-3C68-865E-E4C4-EF2D000AEF3F}"/>
              </a:ext>
            </a:extLst>
          </p:cNvPr>
          <p:cNvSpPr/>
          <p:nvPr/>
        </p:nvSpPr>
        <p:spPr>
          <a:xfrm>
            <a:off x="10294706" y="2845941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595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F95633-8D8C-E1B9-3718-204305E87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02" y="1986977"/>
            <a:ext cx="11565276" cy="183265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9B59F3-3171-8B48-137B-748A88A0FB59}"/>
              </a:ext>
            </a:extLst>
          </p:cNvPr>
          <p:cNvSpPr/>
          <p:nvPr/>
        </p:nvSpPr>
        <p:spPr>
          <a:xfrm>
            <a:off x="1479479" y="2075380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F75FAE-2A3B-C9D1-C0B5-537B385FA3A1}"/>
              </a:ext>
            </a:extLst>
          </p:cNvPr>
          <p:cNvSpPr/>
          <p:nvPr/>
        </p:nvSpPr>
        <p:spPr>
          <a:xfrm>
            <a:off x="1941816" y="2897313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71F66B-36BE-7BE5-0859-D024531B2336}"/>
              </a:ext>
            </a:extLst>
          </p:cNvPr>
          <p:cNvSpPr/>
          <p:nvPr/>
        </p:nvSpPr>
        <p:spPr>
          <a:xfrm>
            <a:off x="6400800" y="2085654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ACC24E-84FA-BD0A-1948-A593518EA5BE}"/>
              </a:ext>
            </a:extLst>
          </p:cNvPr>
          <p:cNvSpPr/>
          <p:nvPr/>
        </p:nvSpPr>
        <p:spPr>
          <a:xfrm>
            <a:off x="5989834" y="2897313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3DDC049-B33C-43C3-6B04-A74E8D22784B}"/>
              </a:ext>
            </a:extLst>
          </p:cNvPr>
          <p:cNvSpPr/>
          <p:nvPr/>
        </p:nvSpPr>
        <p:spPr>
          <a:xfrm>
            <a:off x="9123452" y="2065106"/>
            <a:ext cx="729465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9E72422-EBA9-955E-541F-15E80BF60815}"/>
              </a:ext>
            </a:extLst>
          </p:cNvPr>
          <p:cNvSpPr/>
          <p:nvPr/>
        </p:nvSpPr>
        <p:spPr>
          <a:xfrm>
            <a:off x="8681662" y="2948683"/>
            <a:ext cx="1191803" cy="739739"/>
          </a:xfrm>
          <a:prstGeom prst="roundRect">
            <a:avLst/>
          </a:prstGeom>
          <a:ln w="57150">
            <a:solidFill>
              <a:srgbClr val="DA0C3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3 456</a:t>
            </a:r>
          </a:p>
        </p:txBody>
      </p:sp>
    </p:spTree>
    <p:extLst>
      <p:ext uri="{BB962C8B-B14F-4D97-AF65-F5344CB8AC3E}">
        <p14:creationId xmlns:p14="http://schemas.microsoft.com/office/powerpoint/2010/main" val="2743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DBBE0A-15DE-687D-9D86-AE3F763F7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813" y="392237"/>
            <a:ext cx="8305800" cy="895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C60E58-161D-18FB-AB49-F5A436292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33" y="1395042"/>
            <a:ext cx="11113213" cy="20929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468251-79D0-5569-C7E0-145D27DE2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331" y="4076593"/>
            <a:ext cx="101631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EF5AF8-D55F-F49C-7D67-1358834EC6A5}"/>
              </a:ext>
            </a:extLst>
          </p:cNvPr>
          <p:cNvSpPr txBox="1"/>
          <p:nvPr/>
        </p:nvSpPr>
        <p:spPr>
          <a:xfrm>
            <a:off x="688369" y="513707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a) 216 x 5 x 2 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270F74-A9B6-1ED6-C2CC-C1F519E3729D}"/>
              </a:ext>
            </a:extLst>
          </p:cNvPr>
          <p:cNvSpPr txBox="1"/>
          <p:nvPr/>
        </p:nvSpPr>
        <p:spPr>
          <a:xfrm>
            <a:off x="6421349" y="452062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/>
              <a:t>b) 4 x 76 x 25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3EA18-5E3C-A108-C1FC-711CC9AB626C}"/>
              </a:ext>
            </a:extLst>
          </p:cNvPr>
          <p:cNvSpPr txBox="1"/>
          <p:nvPr/>
        </p:nvSpPr>
        <p:spPr>
          <a:xfrm>
            <a:off x="729465" y="318498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c) 5 x 19 x 2 </a:t>
            </a:r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C1DB3-6F0A-1102-DBD1-4597381D20D5}"/>
              </a:ext>
            </a:extLst>
          </p:cNvPr>
          <p:cNvSpPr txBox="1"/>
          <p:nvPr/>
        </p:nvSpPr>
        <p:spPr>
          <a:xfrm>
            <a:off x="6441896" y="3143892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d) 125 x 23 x 8 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BDBDB7-63C0-1282-23EE-ACBBE4580470}"/>
              </a:ext>
            </a:extLst>
          </p:cNvPr>
          <p:cNvSpPr txBox="1"/>
          <p:nvPr/>
        </p:nvSpPr>
        <p:spPr>
          <a:xfrm>
            <a:off x="750014" y="1243171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216 x (5 x 2)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EFABDE-494D-5120-3CF4-16A23404C94B}"/>
              </a:ext>
            </a:extLst>
          </p:cNvPr>
          <p:cNvSpPr txBox="1"/>
          <p:nvPr/>
        </p:nvSpPr>
        <p:spPr>
          <a:xfrm>
            <a:off x="780836" y="1931539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216 x 10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BC19B4-308A-ED61-2502-3642D6F989FC}"/>
              </a:ext>
            </a:extLst>
          </p:cNvPr>
          <p:cNvSpPr txBox="1"/>
          <p:nvPr/>
        </p:nvSpPr>
        <p:spPr>
          <a:xfrm>
            <a:off x="760288" y="2589085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2 160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156639-CF64-79EC-8B24-86376F8D1F34}"/>
              </a:ext>
            </a:extLst>
          </p:cNvPr>
          <p:cNvSpPr txBox="1"/>
          <p:nvPr/>
        </p:nvSpPr>
        <p:spPr>
          <a:xfrm>
            <a:off x="6616558" y="1078784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= (4 x 25) x 76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4F07EF-2F08-2455-F05C-4685401A6B51}"/>
              </a:ext>
            </a:extLst>
          </p:cNvPr>
          <p:cNvSpPr txBox="1"/>
          <p:nvPr/>
        </p:nvSpPr>
        <p:spPr>
          <a:xfrm>
            <a:off x="6534364" y="1777426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100 x 76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A86F9A-143F-4601-975B-66E1F51D5352}"/>
              </a:ext>
            </a:extLst>
          </p:cNvPr>
          <p:cNvSpPr txBox="1"/>
          <p:nvPr/>
        </p:nvSpPr>
        <p:spPr>
          <a:xfrm>
            <a:off x="6554913" y="242469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7 600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8DE8D8-CC7C-C144-163F-AEA73606FC4E}"/>
              </a:ext>
            </a:extLst>
          </p:cNvPr>
          <p:cNvSpPr txBox="1"/>
          <p:nvPr/>
        </p:nvSpPr>
        <p:spPr>
          <a:xfrm>
            <a:off x="873304" y="381171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= (5 x 2) x 19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BDF062-1EAD-5D96-D52A-1D581F75EC38}"/>
              </a:ext>
            </a:extLst>
          </p:cNvPr>
          <p:cNvSpPr txBox="1"/>
          <p:nvPr/>
        </p:nvSpPr>
        <p:spPr>
          <a:xfrm>
            <a:off x="780836" y="450007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10 x 19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A094A2-6014-FABA-E30E-4F11AF9CB9CF}"/>
              </a:ext>
            </a:extLst>
          </p:cNvPr>
          <p:cNvSpPr txBox="1"/>
          <p:nvPr/>
        </p:nvSpPr>
        <p:spPr>
          <a:xfrm>
            <a:off x="821933" y="516789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190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8FB9C4-8FFD-AA93-5AC7-7FF682AE6627}"/>
              </a:ext>
            </a:extLst>
          </p:cNvPr>
          <p:cNvSpPr txBox="1"/>
          <p:nvPr/>
        </p:nvSpPr>
        <p:spPr>
          <a:xfrm>
            <a:off x="6606283" y="3832258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= (125 x 8) x 23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CC6A0B-B9C2-0001-6C42-2CF02D38A22B}"/>
              </a:ext>
            </a:extLst>
          </p:cNvPr>
          <p:cNvSpPr txBox="1"/>
          <p:nvPr/>
        </p:nvSpPr>
        <p:spPr>
          <a:xfrm>
            <a:off x="6513815" y="4520626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1 000  x 23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B627F2-D8BB-D721-543F-37CB5EA8E96E}"/>
              </a:ext>
            </a:extLst>
          </p:cNvPr>
          <p:cNvSpPr txBox="1"/>
          <p:nvPr/>
        </p:nvSpPr>
        <p:spPr>
          <a:xfrm>
            <a:off x="6554912" y="5188446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 = 23 000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8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452A25-D5CD-53E1-CA81-FEDBBF726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80" y="479192"/>
            <a:ext cx="952500" cy="8858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AA201C-4224-E7E3-B97A-0BF8DEF1F089}"/>
              </a:ext>
            </a:extLst>
          </p:cNvPr>
          <p:cNvSpPr txBox="1"/>
          <p:nvPr/>
        </p:nvSpPr>
        <p:spPr>
          <a:xfrm>
            <a:off x="1767154" y="369870"/>
            <a:ext cx="97399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nhóm 5 người dự định đi dã ngoại trong 3 ngày. Mỗi ngày một người dự kiến mang theo 2 kg đồ ăn uống. Hỏi nhóm người này cần mang theo bao nhiêu ki-lô-gam đồ ăn uống trong quá trình dã ngoại?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20E14A6-BEF3-AF02-DB88-8CBE637C1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164" y="2599362"/>
            <a:ext cx="4808649" cy="334984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9FD260-4142-C15B-DE3B-B940F2FD3BFF}"/>
              </a:ext>
            </a:extLst>
          </p:cNvPr>
          <p:cNvCxnSpPr/>
          <p:nvPr/>
        </p:nvCxnSpPr>
        <p:spPr>
          <a:xfrm>
            <a:off x="3585680" y="852755"/>
            <a:ext cx="1140432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FF84936-326C-4DB8-CCF9-3CDA8BA6BBF2}"/>
              </a:ext>
            </a:extLst>
          </p:cNvPr>
          <p:cNvCxnSpPr>
            <a:cxnSpLocks/>
          </p:cNvCxnSpPr>
          <p:nvPr/>
        </p:nvCxnSpPr>
        <p:spPr>
          <a:xfrm>
            <a:off x="6143945" y="852755"/>
            <a:ext cx="373979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79A4AAE-872B-4B6D-F667-2EF52591752C}"/>
              </a:ext>
            </a:extLst>
          </p:cNvPr>
          <p:cNvCxnSpPr>
            <a:cxnSpLocks/>
          </p:cNvCxnSpPr>
          <p:nvPr/>
        </p:nvCxnSpPr>
        <p:spPr>
          <a:xfrm>
            <a:off x="10065248" y="832207"/>
            <a:ext cx="143153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08D55F-EFB1-D18E-0EA3-A56E63CB6C42}"/>
              </a:ext>
            </a:extLst>
          </p:cNvPr>
          <p:cNvCxnSpPr>
            <a:cxnSpLocks/>
          </p:cNvCxnSpPr>
          <p:nvPr/>
        </p:nvCxnSpPr>
        <p:spPr>
          <a:xfrm>
            <a:off x="1887019" y="1253447"/>
            <a:ext cx="1616469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52C6242-8FB7-7EAA-713D-EB3D715D23A3}"/>
              </a:ext>
            </a:extLst>
          </p:cNvPr>
          <p:cNvCxnSpPr>
            <a:cxnSpLocks/>
          </p:cNvCxnSpPr>
          <p:nvPr/>
        </p:nvCxnSpPr>
        <p:spPr>
          <a:xfrm>
            <a:off x="5185023" y="1263722"/>
            <a:ext cx="4369943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DEF16A2-9BBE-06B5-97C7-6D84B51A66DE}"/>
              </a:ext>
            </a:extLst>
          </p:cNvPr>
          <p:cNvSpPr txBox="1"/>
          <p:nvPr/>
        </p:nvSpPr>
        <p:spPr>
          <a:xfrm>
            <a:off x="205483" y="2342507"/>
            <a:ext cx="6739848" cy="2992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giải:</a:t>
            </a:r>
            <a:endParaRPr lang="en-US" sz="3200" b="1" u="sng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 người này cần mang theo số 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đồ ăn uống là:</a:t>
            </a:r>
          </a:p>
          <a:p>
            <a:pPr algn="ctr">
              <a:lnSpc>
                <a:spcPct val="120000"/>
              </a:lnSpc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× 2 × 5= 30 (kg)</a:t>
            </a:r>
          </a:p>
          <a:p>
            <a:pPr algn="r">
              <a:lnSpc>
                <a:spcPct val="120000"/>
              </a:lnSpc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 30 kg</a:t>
            </a:r>
          </a:p>
        </p:txBody>
      </p:sp>
    </p:spTree>
    <p:extLst>
      <p:ext uri="{BB962C8B-B14F-4D97-AF65-F5344CB8AC3E}">
        <p14:creationId xmlns:p14="http://schemas.microsoft.com/office/powerpoint/2010/main" val="106257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120525" y="2527148"/>
            <a:ext cx="1758301" cy="365615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4371194" y="2697768"/>
            <a:ext cx="1758301" cy="3656150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6995839" y="1095028"/>
            <a:ext cx="1689219" cy="3726542"/>
          </a:xfrm>
          <a:prstGeom prst="rect">
            <a:avLst/>
          </a:prstGeom>
        </p:spPr>
      </p:pic>
      <p:pic>
        <p:nvPicPr>
          <p:cNvPr id="1026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" y="-1"/>
            <a:ext cx="2978648" cy="20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0CAF6A-DA1C-5D0D-31A0-85065463D09E}"/>
              </a:ext>
            </a:extLst>
          </p:cNvPr>
          <p:cNvSpPr txBox="1"/>
          <p:nvPr/>
        </p:nvSpPr>
        <p:spPr>
          <a:xfrm>
            <a:off x="3152776" y="333375"/>
            <a:ext cx="572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hlinkClick r:id="rId13" action="ppaction://hlinksldjump"/>
            <a:extLst>
              <a:ext uri="{FF2B5EF4-FFF2-40B4-BE49-F238E27FC236}">
                <a16:creationId xmlns:a16="http://schemas.microsoft.com/office/drawing/2014/main" id="{FCA4C292-E3DE-A5FF-84F0-56D39F9B5C9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815" b="86972" l="19300" r="2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57956" r="70120" b="12708"/>
          <a:stretch>
            <a:fillRect/>
          </a:stretch>
        </p:blipFill>
        <p:spPr>
          <a:xfrm rot="20487244">
            <a:off x="9577606" y="2534204"/>
            <a:ext cx="1689219" cy="3893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0"/>
            <a:ext cx="9148887" cy="6858000"/>
          </a:xfrm>
          <a:prstGeom prst="rect">
            <a:avLst/>
          </a:prstGeom>
        </p:spPr>
      </p:pic>
      <p:pic>
        <p:nvPicPr>
          <p:cNvPr id="8" name="图片 7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00C375B-671B-4B15-9467-D9CDFE631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126868" y="866711"/>
            <a:ext cx="3542059" cy="3542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A6A99E-B5C0-EC85-7F9F-4A5A16717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7089" y="3325633"/>
            <a:ext cx="7864522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2EF683-5B12-CD97-9558-E88895C9D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98" y="589694"/>
            <a:ext cx="1038225" cy="952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0A9A21-4E85-C752-CD59-8B88DF9D0CEE}"/>
              </a:ext>
            </a:extLst>
          </p:cNvPr>
          <p:cNvSpPr txBox="1"/>
          <p:nvPr/>
        </p:nvSpPr>
        <p:spPr>
          <a:xfrm>
            <a:off x="1541125" y="349321"/>
            <a:ext cx="9411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khu chung cư có 4 toà nhà, mỗi toà nhà dành ra 25 tầng để ở, mỗi tầng có 12 căn hộ. Hỏi khu chung cư này có bao nhiêu căn hộ để ở?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97C8A3-5728-E278-99FE-BCC644905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453" y="2137025"/>
            <a:ext cx="4729766" cy="293910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E408F9-FF68-5CD8-D8B4-FC62C5DC2BE6}"/>
              </a:ext>
            </a:extLst>
          </p:cNvPr>
          <p:cNvCxnSpPr>
            <a:cxnSpLocks/>
          </p:cNvCxnSpPr>
          <p:nvPr/>
        </p:nvCxnSpPr>
        <p:spPr>
          <a:xfrm>
            <a:off x="5013789" y="863028"/>
            <a:ext cx="213702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73F654-312F-DBD4-A75A-CE3C255BCDB7}"/>
              </a:ext>
            </a:extLst>
          </p:cNvPr>
          <p:cNvCxnSpPr>
            <a:cxnSpLocks/>
          </p:cNvCxnSpPr>
          <p:nvPr/>
        </p:nvCxnSpPr>
        <p:spPr>
          <a:xfrm>
            <a:off x="7376843" y="863029"/>
            <a:ext cx="2024010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4ADDC2-65C1-DBA5-1D01-2BDB2FD8640C}"/>
              </a:ext>
            </a:extLst>
          </p:cNvPr>
          <p:cNvCxnSpPr>
            <a:cxnSpLocks/>
          </p:cNvCxnSpPr>
          <p:nvPr/>
        </p:nvCxnSpPr>
        <p:spPr>
          <a:xfrm>
            <a:off x="1684962" y="1356188"/>
            <a:ext cx="2178121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25B1F1-B948-CA5A-0397-BE70362CAAD7}"/>
              </a:ext>
            </a:extLst>
          </p:cNvPr>
          <p:cNvCxnSpPr>
            <a:cxnSpLocks/>
          </p:cNvCxnSpPr>
          <p:nvPr/>
        </p:nvCxnSpPr>
        <p:spPr>
          <a:xfrm>
            <a:off x="4171308" y="1356188"/>
            <a:ext cx="3791164" cy="0"/>
          </a:xfrm>
          <a:prstGeom prst="line">
            <a:avLst/>
          </a:prstGeom>
          <a:ln w="57150">
            <a:solidFill>
              <a:srgbClr val="DA0C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D7DD60C-232A-8608-CA2D-D11916F390D8}"/>
              </a:ext>
            </a:extLst>
          </p:cNvPr>
          <p:cNvSpPr txBox="1"/>
          <p:nvPr/>
        </p:nvSpPr>
        <p:spPr>
          <a:xfrm>
            <a:off x="215757" y="2373330"/>
            <a:ext cx="6739848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 giải:</a:t>
            </a:r>
            <a:endParaRPr lang="en-US" sz="3200" b="1" u="sng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căn hộ trong một khu chung cư là: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× 25 × 12 = 1200 (căn hộ)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1200 (căn hộ)</a:t>
            </a:r>
            <a:endParaRPr lang="en-US" sz="32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83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28" y="-603250"/>
            <a:ext cx="10702925" cy="6167120"/>
          </a:xfrm>
          <a:prstGeom prst="rect">
            <a:avLst/>
          </a:prstGeom>
        </p:spPr>
      </p:pic>
      <p:pic>
        <p:nvPicPr>
          <p:cNvPr id="15" name="图片 14" descr="6ccb8bc6dbe83c6ae811819d70909b6f"/>
          <p:cNvPicPr>
            <a:picLocks noChangeAspect="1"/>
          </p:cNvPicPr>
          <p:nvPr/>
        </p:nvPicPr>
        <p:blipFill>
          <a:blip r:embed="rId4"/>
          <a:srcRect t="29675"/>
          <a:stretch>
            <a:fillRect/>
          </a:stretch>
        </p:blipFill>
        <p:spPr>
          <a:xfrm>
            <a:off x="-62230" y="4377690"/>
            <a:ext cx="12261215" cy="2498090"/>
          </a:xfrm>
          <a:prstGeom prst="rect">
            <a:avLst/>
          </a:prstGeom>
        </p:spPr>
      </p:pic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9C010CD3-6CF8-4FC6-A142-DF75A56AF6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98" y="3429000"/>
            <a:ext cx="3744656" cy="3744656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F1074A0C-331B-474B-AA61-B9855B88E9E8}"/>
              </a:ext>
            </a:extLst>
          </p:cNvPr>
          <p:cNvSpPr/>
          <p:nvPr/>
        </p:nvSpPr>
        <p:spPr>
          <a:xfrm>
            <a:off x="2930106" y="1833742"/>
            <a:ext cx="8195577" cy="1824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34B9A08-656D-4C6D-94F2-6AFAC2BB63B2}"/>
              </a:ext>
            </a:extLst>
          </p:cNvPr>
          <p:cNvSpPr/>
          <p:nvPr/>
        </p:nvSpPr>
        <p:spPr>
          <a:xfrm>
            <a:off x="771525" y="1295400"/>
            <a:ext cx="10684588" cy="4625340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D4D50CB-1581-43E0-87D9-0FBF2D49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28688" y="2662312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571D4A-E5BB-F61D-9C09-DC64E4D16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99" y="2035156"/>
            <a:ext cx="1105910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0844769" y="5411357"/>
            <a:ext cx="700136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 x 5  = ?</a:t>
            </a:r>
          </a:p>
        </p:txBody>
      </p:sp>
      <p:sp>
        <p:nvSpPr>
          <p:cNvPr id="7" name="3"/>
          <p:cNvSpPr/>
          <p:nvPr/>
        </p:nvSpPr>
        <p:spPr>
          <a:xfrm>
            <a:off x="5086350" y="3762375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30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66" y="3555569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10960505" y="5247123"/>
            <a:ext cx="714071" cy="1484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 x 6 = ?</a:t>
            </a:r>
          </a:p>
        </p:txBody>
      </p:sp>
      <p:sp>
        <p:nvSpPr>
          <p:cNvPr id="7" name="3"/>
          <p:cNvSpPr/>
          <p:nvPr/>
        </p:nvSpPr>
        <p:spPr>
          <a:xfrm>
            <a:off x="5034967" y="382905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983" y="3622244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10777314" y="4619292"/>
            <a:ext cx="982937" cy="216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sánh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kết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quả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 × 5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5 × 6</a:t>
            </a:r>
          </a:p>
        </p:txBody>
      </p:sp>
      <p:sp>
        <p:nvSpPr>
          <p:cNvPr id="7" name="3"/>
          <p:cNvSpPr/>
          <p:nvPr/>
        </p:nvSpPr>
        <p:spPr>
          <a:xfrm>
            <a:off x="2343150" y="4343400"/>
            <a:ext cx="725805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6 × 5 = 5 × 6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41" y="3888944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815" b="86972" l="19300" r="2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28" t="57956" r="70120" b="12708"/>
          <a:stretch>
            <a:fillRect/>
          </a:stretch>
        </p:blipFill>
        <p:spPr>
          <a:xfrm rot="20487244">
            <a:off x="10921033" y="5052884"/>
            <a:ext cx="742934" cy="17123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399"/>
            <a:ext cx="8443118" cy="2562225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prstClr val="black"/>
                </a:solidFill>
                <a:latin typeface="Arial" panose="020B0604020202020204"/>
              </a:rPr>
              <a:t>Trong phép tính nhân khi đổi chỗ hai thừa số thì tích như thế nào?</a:t>
            </a:r>
            <a:endParaRPr lang="en-US" sz="54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1" name="3">
            <a:extLst>
              <a:ext uri="{FF2B5EF4-FFF2-40B4-BE49-F238E27FC236}">
                <a16:creationId xmlns:a16="http://schemas.microsoft.com/office/drawing/2014/main" id="{6BCD3EEE-BEF0-446C-B3C5-F27131975A11}"/>
              </a:ext>
            </a:extLst>
          </p:cNvPr>
          <p:cNvSpPr/>
          <p:nvPr/>
        </p:nvSpPr>
        <p:spPr>
          <a:xfrm>
            <a:off x="2343150" y="4343400"/>
            <a:ext cx="725805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dirty="0" err="1">
                <a:solidFill>
                  <a:prstClr val="white"/>
                </a:solidFill>
                <a:latin typeface="Arial" panose="020B0604020202020204"/>
              </a:rPr>
              <a:t>Tích</a:t>
            </a:r>
            <a:r>
              <a:rPr lang="en-US" sz="60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Arial" panose="020B0604020202020204"/>
              </a:rPr>
              <a:t>không</a:t>
            </a:r>
            <a:r>
              <a:rPr lang="en-US" sz="60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Arial" panose="020B0604020202020204"/>
              </a:rPr>
              <a:t>thay</a:t>
            </a:r>
            <a:r>
              <a:rPr lang="en-US" sz="60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6000" dirty="0" err="1">
                <a:solidFill>
                  <a:prstClr val="white"/>
                </a:solidFill>
                <a:latin typeface="Arial" panose="020B0604020202020204"/>
              </a:rPr>
              <a:t>đổi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A7CA5C-27F2-7922-7208-8774B1B643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41" y="3888944"/>
            <a:ext cx="725543" cy="71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60D1EC26-AAC5-43F3-BE9F-4A4281A6CEB1}"/>
              </a:ext>
            </a:extLst>
          </p:cNvPr>
          <p:cNvSpPr/>
          <p:nvPr/>
        </p:nvSpPr>
        <p:spPr>
          <a:xfrm>
            <a:off x="1097670" y="1066800"/>
            <a:ext cx="10184619" cy="5124449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FC246D-AE40-40E1-AACD-D7BB4B7D8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333" y="2832063"/>
            <a:ext cx="3926164" cy="1682642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881DAFB-FD61-4E65-1939-D5141BEB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314" y="2460148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FF05C4-0909-1262-8E65-443D27374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4110" y="4006759"/>
            <a:ext cx="8553429" cy="25178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73026" y="1241982"/>
            <a:ext cx="9672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TRƯỜNG TIỂU HỌC ÁI MỘ 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2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杨任东竹石体-Medium" panose="02000000000000000000" pitchFamily="2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109E10-FE64-10AD-79FF-1D672812B3AA}"/>
              </a:ext>
            </a:extLst>
          </p:cNvPr>
          <p:cNvGrpSpPr/>
          <p:nvPr/>
        </p:nvGrpSpPr>
        <p:grpSpPr>
          <a:xfrm>
            <a:off x="2359109" y="580838"/>
            <a:ext cx="8166016" cy="1169551"/>
            <a:chOff x="3763146" y="155682"/>
            <a:chExt cx="8166016" cy="1169551"/>
          </a:xfrm>
        </p:grpSpPr>
        <p:sp>
          <p:nvSpPr>
            <p:cNvPr id="3" name="TextBox 67">
              <a:extLst>
                <a:ext uri="{FF2B5EF4-FFF2-40B4-BE49-F238E27FC236}">
                  <a16:creationId xmlns:a16="http://schemas.microsoft.com/office/drawing/2014/main" id="{A1A0D203-FD83-F251-0404-ADF88071C6F7}"/>
                </a:ext>
              </a:extLst>
            </p:cNvPr>
            <p:cNvSpPr txBox="1"/>
            <p:nvPr/>
          </p:nvSpPr>
          <p:spPr>
            <a:xfrm>
              <a:off x="3763146" y="155682"/>
              <a:ext cx="81660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Yêu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cầu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cần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 </a:t>
              </a:r>
              <a:r>
                <a:rPr kumimoji="0" lang="en-US" sz="70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NTH-LuoLuoNotangYuanTi 1" pitchFamily="2" charset="-128"/>
                </a:rPr>
                <a:t>đạt</a:t>
              </a:r>
              <a:endParaRPr kumimoji="0" lang="en-US" sz="7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77D2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endParaRPr>
            </a:p>
          </p:txBody>
        </p:sp>
        <p:pic>
          <p:nvPicPr>
            <p:cNvPr id="7" name="Hình ảnh 24">
              <a:extLst>
                <a:ext uri="{FF2B5EF4-FFF2-40B4-BE49-F238E27FC236}">
                  <a16:creationId xmlns:a16="http://schemas.microsoft.com/office/drawing/2014/main" id="{50AEAC07-7DD2-93F8-479E-C6E9DB7405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16" b="39870" l="70456" r="94202">
                          <a14:foregroundMark x1="73281" y1="13241" x2="72969" y2="13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88" t="2460" r="2830" b="55973"/>
            <a:stretch/>
          </p:blipFill>
          <p:spPr>
            <a:xfrm>
              <a:off x="3785475" y="393557"/>
              <a:ext cx="976611" cy="791956"/>
            </a:xfrm>
            <a:prstGeom prst="rect">
              <a:avLst/>
            </a:prstGeom>
          </p:spPr>
        </p:pic>
      </p:grpSp>
      <p:sp>
        <p:nvSpPr>
          <p:cNvPr id="8" name="TextBox 32">
            <a:extLst>
              <a:ext uri="{FF2B5EF4-FFF2-40B4-BE49-F238E27FC236}">
                <a16:creationId xmlns:a16="http://schemas.microsoft.com/office/drawing/2014/main" id="{4E44D883-149E-7F76-82EC-711F7AC83AF5}"/>
              </a:ext>
            </a:extLst>
          </p:cNvPr>
          <p:cNvSpPr txBox="1"/>
          <p:nvPr/>
        </p:nvSpPr>
        <p:spPr>
          <a:xfrm>
            <a:off x="1314450" y="1896592"/>
            <a:ext cx="9860668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 và vận dụng các tính chất (giao hoán, kết hợp, nhân với 1, nhân với 0) của phép nhân 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 để tính nhanh, tính nhẩm (tính hợp lý) và giải quyết một số tình huống gắn với thực tế.</a:t>
            </a:r>
          </a:p>
        </p:txBody>
      </p:sp>
    </p:spTree>
    <p:extLst>
      <p:ext uri="{BB962C8B-B14F-4D97-AF65-F5344CB8AC3E}">
        <p14:creationId xmlns:p14="http://schemas.microsoft.com/office/powerpoint/2010/main" val="378515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D8F03-8145-DF15-1A2B-E6AFD12D1B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7941" y="3034541"/>
            <a:ext cx="6468417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 panose="020F0302020204030204"/>
        <a:ea typeface=".黑体-韩语"/>
        <a:cs typeface=""/>
      </a:majorFont>
      <a:minorFont>
        <a:latin typeface="Arial" panose="020F0502020204030204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667</Words>
  <Application>Microsoft Office PowerPoint</Application>
  <PresentationFormat>Widescreen</PresentationFormat>
  <Paragraphs>91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宋体</vt:lpstr>
      <vt:lpstr>.黑体-韩语</vt:lpstr>
      <vt:lpstr>Arial</vt:lpstr>
      <vt:lpstr>Calibri</vt:lpstr>
      <vt:lpstr>Calibri Light</vt:lpstr>
      <vt:lpstr>Cambria</vt:lpstr>
      <vt:lpstr>等线</vt:lpstr>
      <vt:lpstr>LNTH-LuoLuoNotangYuanTi 1</vt:lpstr>
      <vt:lpstr>Times New Roman</vt:lpstr>
      <vt:lpstr>印品黑体</vt:lpstr>
      <vt:lpstr>杨任东竹石体-Medium</vt:lpstr>
      <vt:lpstr>Office 主题​​</vt:lpstr>
      <vt:lpstr>4_Office Theme</vt:lpstr>
      <vt:lpstr>2_Office Theme</vt:lpstr>
      <vt:lpstr>3_Office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46</cp:revision>
  <dcterms:created xsi:type="dcterms:W3CDTF">2023-10-27T02:37:55Z</dcterms:created>
  <dcterms:modified xsi:type="dcterms:W3CDTF">2023-11-13T07:45:35Z</dcterms:modified>
</cp:coreProperties>
</file>