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9"/>
  </p:notesMasterIdLst>
  <p:sldIdLst>
    <p:sldId id="259" r:id="rId4"/>
    <p:sldId id="320" r:id="rId5"/>
    <p:sldId id="321" r:id="rId6"/>
    <p:sldId id="322" r:id="rId7"/>
    <p:sldId id="323" r:id="rId8"/>
    <p:sldId id="324" r:id="rId9"/>
    <p:sldId id="257" r:id="rId10"/>
    <p:sldId id="284" r:id="rId11"/>
    <p:sldId id="266" r:id="rId12"/>
    <p:sldId id="267" r:id="rId13"/>
    <p:sldId id="268" r:id="rId14"/>
    <p:sldId id="285" r:id="rId15"/>
    <p:sldId id="325" r:id="rId16"/>
    <p:sldId id="290" r:id="rId17"/>
    <p:sldId id="326" r:id="rId18"/>
    <p:sldId id="327" r:id="rId19"/>
    <p:sldId id="293" r:id="rId20"/>
    <p:sldId id="294" r:id="rId21"/>
    <p:sldId id="328" r:id="rId22"/>
    <p:sldId id="295" r:id="rId23"/>
    <p:sldId id="297" r:id="rId24"/>
    <p:sldId id="329" r:id="rId25"/>
    <p:sldId id="331" r:id="rId26"/>
    <p:sldId id="332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8D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77013-9C74-47A7-80AA-5F6BB67BC14A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E389B-50F8-4671-93CC-D502CFFED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1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9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87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876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9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29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92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78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23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81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21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93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05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4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60727-84BB-45C8-A4FB-AA547ED096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4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D05DE22-C2AD-48FD-9F2F-478EBDDAF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13402"/>
            <a:ext cx="8426450" cy="28776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0889BC5-DD1D-4F47-931D-5008CEAA6B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0"/>
            <a:ext cx="10220325" cy="16213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D6A3EC-1DCB-4E8F-8484-F14B066D0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A52C18-9C3E-43DE-A475-BA39EA2DEE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77" y="4457414"/>
            <a:ext cx="9209723" cy="23008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F1D882-A3BD-4D0A-8744-34D37B432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0" y="5486400"/>
            <a:ext cx="10309120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681B8D-4B5C-4A75-B443-094676FD9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1"/>
          <a:stretch/>
        </p:blipFill>
        <p:spPr>
          <a:xfrm>
            <a:off x="0" y="0"/>
            <a:ext cx="6375399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9CD1EE-7058-4CE8-B811-FCAE06BA4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/>
          <a:stretch/>
        </p:blipFill>
        <p:spPr>
          <a:xfrm>
            <a:off x="0" y="0"/>
            <a:ext cx="79121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9FC4A3-5438-4A74-B591-6EF8EFE51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/>
          <a:stretch/>
        </p:blipFill>
        <p:spPr>
          <a:xfrm>
            <a:off x="0" y="0"/>
            <a:ext cx="537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2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7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8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AB6F5E-2D77-459A-BD87-FDD008906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C603AD-47D1-4719-8857-4668406B75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457414"/>
            <a:ext cx="9725025" cy="23008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72D1BC-1AFE-4B70-AB14-0C8386E3AC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600431"/>
            <a:ext cx="11468100" cy="12575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783BCC-7B78-47E1-AE90-88BFAFAFE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/>
          <a:stretch/>
        </p:blipFill>
        <p:spPr>
          <a:xfrm>
            <a:off x="0" y="3638550"/>
            <a:ext cx="2673673" cy="32194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D2B02B-FA84-48B7-A675-19C61A0D1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/>
          <a:stretch/>
        </p:blipFill>
        <p:spPr>
          <a:xfrm>
            <a:off x="0" y="3638550"/>
            <a:ext cx="2867977" cy="32194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D597B1-8B24-4F85-BFAE-D89CA07164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2569485" cy="32194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62E27B4-0478-4DF7-BB89-3629E8D636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77199" cy="1281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3E5D0D-C951-47B4-882B-FC4F0EB5B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t="27735"/>
          <a:stretch/>
        </p:blipFill>
        <p:spPr>
          <a:xfrm flipH="1">
            <a:off x="560072" y="0"/>
            <a:ext cx="6478903" cy="20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167AD27-BB9F-431A-8475-A71577E20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4"/>
          <a:stretch/>
        </p:blipFill>
        <p:spPr>
          <a:xfrm>
            <a:off x="3214878" y="0"/>
            <a:ext cx="8977122" cy="7578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E1A42C-22E9-4194-9F70-F5B78E7A8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78" y="4743450"/>
            <a:ext cx="8977122" cy="17287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9D7AB5-2DD9-4C5C-AA3B-C8B5AFAD14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77" y="4457414"/>
            <a:ext cx="9209723" cy="23008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7ABF38-8A37-41C4-9BE6-DB9A461EB5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0" y="5486400"/>
            <a:ext cx="10309120" cy="1371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DCA0E5-9AEC-4057-8941-2D356F59C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975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BF61AE-CAC0-4105-A39D-853B641B47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645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221000-11D2-48FB-88D7-938FC96DF7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676"/>
            <a:ext cx="4598188" cy="57613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45468A-EE36-4C24-91C2-BDAB5AD2AA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68" y="5517214"/>
            <a:ext cx="959554" cy="100488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294C95-A3FC-4C14-BBEC-673377DF4C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29775" y="-1"/>
            <a:ext cx="2562224" cy="3210351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2451" y="1092952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5888" y="786168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rgbClr val="A27E5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122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05D782A-D6E6-4178-8116-EF9717344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B1B3BFE-1863-465E-9849-E4BBBE326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E910F8-F78C-4D7F-A405-48435CCB8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B40F9DA-B75B-4F7C-AEA2-829BCD89A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562D6B-DAB2-444C-8A36-42BC9337F2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0C9218-9622-4E80-89CD-64458C001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EEC4B8-96B9-481C-85DC-92B88079C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/>
          <a:stretch/>
        </p:blipFill>
        <p:spPr>
          <a:xfrm flipH="1">
            <a:off x="10185953" y="4442461"/>
            <a:ext cx="2006045" cy="24155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A18895-DDE6-45CC-B7F1-F2EEEB86E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/>
          <a:stretch/>
        </p:blipFill>
        <p:spPr>
          <a:xfrm flipH="1">
            <a:off x="10040169" y="4442461"/>
            <a:ext cx="2151829" cy="24155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F0EDC3-DD8C-410C-8CA9-9517EC15E4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2033">
            <a:off x="10746136" y="5682958"/>
            <a:ext cx="450458" cy="4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2958" y="910849"/>
            <a:ext cx="2926082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539F30-AD45-4847-8EC6-C82D99AD72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E9D4C1-C7E1-4D04-9C30-F34D7A7EB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FFD8F7FC-445E-4EA9-B873-3FC2FDD4E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7CB8DE-0391-429D-A1BF-A006FBFA7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29446F-1AB2-4C36-BB71-1E297FDE9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49CB3D-4EC5-4D57-868D-6C9AB65EC2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C863CB-BF8B-487F-9143-3BC78541C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72B9F36A-A851-480C-A172-88FC8B5C0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2252" y="910849"/>
            <a:ext cx="3427494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DA2A3B5-31ED-4695-AFD5-CBB4944C6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73B539-616F-495E-A9F2-91B3BE1E7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C1CF095A-743A-408A-99D4-99F43DE23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432E8EC-BE65-4938-8895-18277A3B2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66C6F5-E918-47B3-8C26-7C45A9BDA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E6580F-47DE-4B37-8732-6A0CC7FACC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3746162-D9C4-418B-B994-0554A012D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0DBCED8-8809-4FFF-9B47-2CC0D7F411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4695" y="4869180"/>
            <a:ext cx="1587303" cy="198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3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7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92F2954-7BCB-D537-969A-15DFCFF471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2190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5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3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19.gif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gif"/><Relationship Id="rId14" Type="http://schemas.openxmlformats.org/officeDocument/2006/relationships/image" Target="../media/image23.jpg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91F12-B184-2ED6-E23F-6406C033D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844" y="845118"/>
            <a:ext cx="6992864" cy="50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0" y="0"/>
            <a:ext cx="4334544" cy="800219"/>
            <a:chOff x="9314446" y="568126"/>
            <a:chExt cx="8363953" cy="1200329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10067684" y="568126"/>
              <a:ext cx="5023417" cy="1200329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Sông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ngòi</a:t>
              </a:r>
              <a:endParaRPr kumimoji="0" lang="vi-VN" sz="4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180753" y="943352"/>
            <a:ext cx="12011247" cy="1676024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11" y="1146067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ọc thông tin và quan sát hình 1,3,4 SGK/T 32 em hãy chỉ:</a:t>
            </a:r>
          </a:p>
          <a:p>
            <a:pPr marL="571500" indent="-57150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Chỉ sông Hồng và sông Thái Bình trên bản đồ, lược đồ? </a:t>
            </a:r>
          </a:p>
          <a:p>
            <a:pPr marL="571500" indent="-571500"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Nêu đặc điểm sông ngòi của vùng Đồng bằng Bắc Bộ?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1E128-CD3F-F327-DD55-55A753552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162" y="2862262"/>
            <a:ext cx="3895725" cy="322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9E8EA-5819-683B-3B3E-3B5A7090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787" y="2890837"/>
            <a:ext cx="4010025" cy="3133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D8D61-F1CE-54A5-E83F-1DB01A879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49" y="2860978"/>
            <a:ext cx="3038475" cy="32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945B2-C0C5-1966-08C3-0E2D621C5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482454"/>
            <a:ext cx="5133976" cy="5570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927090-9B3F-F005-037F-6B3EEF32407D}"/>
              </a:ext>
            </a:extLst>
          </p:cNvPr>
          <p:cNvSpPr/>
          <p:nvPr/>
        </p:nvSpPr>
        <p:spPr>
          <a:xfrm rot="20508860">
            <a:off x="2390775" y="2095500"/>
            <a:ext cx="304800" cy="638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8CDB2-6D5A-964D-879C-7DEDE01D3C3B}"/>
              </a:ext>
            </a:extLst>
          </p:cNvPr>
          <p:cNvSpPr txBox="1"/>
          <p:nvPr/>
        </p:nvSpPr>
        <p:spPr>
          <a:xfrm>
            <a:off x="7135189" y="889279"/>
            <a:ext cx="2637461" cy="707886"/>
          </a:xfrm>
          <a:custGeom>
            <a:avLst/>
            <a:gdLst>
              <a:gd name="connsiteX0" fmla="*/ 0 w 2637461"/>
              <a:gd name="connsiteY0" fmla="*/ 0 h 707886"/>
              <a:gd name="connsiteX1" fmla="*/ 2637461 w 2637461"/>
              <a:gd name="connsiteY1" fmla="*/ 0 h 707886"/>
              <a:gd name="connsiteX2" fmla="*/ 2637461 w 2637461"/>
              <a:gd name="connsiteY2" fmla="*/ 707886 h 707886"/>
              <a:gd name="connsiteX3" fmla="*/ 0 w 2637461"/>
              <a:gd name="connsiteY3" fmla="*/ 707886 h 707886"/>
              <a:gd name="connsiteX4" fmla="*/ 0 w 2637461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7461" h="707886" fill="none" extrusionOk="0">
                <a:moveTo>
                  <a:pt x="0" y="0"/>
                </a:moveTo>
                <a:cubicBezTo>
                  <a:pt x="1084422" y="5222"/>
                  <a:pt x="1957310" y="24918"/>
                  <a:pt x="2637461" y="0"/>
                </a:cubicBezTo>
                <a:cubicBezTo>
                  <a:pt x="2696871" y="312948"/>
                  <a:pt x="2639370" y="396148"/>
                  <a:pt x="2637461" y="707886"/>
                </a:cubicBezTo>
                <a:cubicBezTo>
                  <a:pt x="1518263" y="543125"/>
                  <a:pt x="750678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637461" h="707886" stroke="0" extrusionOk="0">
                <a:moveTo>
                  <a:pt x="0" y="0"/>
                </a:moveTo>
                <a:cubicBezTo>
                  <a:pt x="795465" y="11849"/>
                  <a:pt x="2036802" y="-161459"/>
                  <a:pt x="2637461" y="0"/>
                </a:cubicBezTo>
                <a:cubicBezTo>
                  <a:pt x="2683777" y="266683"/>
                  <a:pt x="2646223" y="423695"/>
                  <a:pt x="2637461" y="707886"/>
                </a:cubicBezTo>
                <a:cubicBezTo>
                  <a:pt x="2134768" y="562026"/>
                  <a:pt x="107264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DE683-63EC-4E69-FC2F-B596505D6F0E}"/>
              </a:ext>
            </a:extLst>
          </p:cNvPr>
          <p:cNvSpPr/>
          <p:nvPr/>
        </p:nvSpPr>
        <p:spPr>
          <a:xfrm rot="19928813">
            <a:off x="3143251" y="1905000"/>
            <a:ext cx="304800" cy="638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82176-7A5B-CDD4-CF4B-BCEFCDCAAA5D}"/>
              </a:ext>
            </a:extLst>
          </p:cNvPr>
          <p:cNvSpPr txBox="1"/>
          <p:nvPr/>
        </p:nvSpPr>
        <p:spPr>
          <a:xfrm>
            <a:off x="7220914" y="2108479"/>
            <a:ext cx="3828086" cy="707886"/>
          </a:xfrm>
          <a:custGeom>
            <a:avLst/>
            <a:gdLst>
              <a:gd name="connsiteX0" fmla="*/ 0 w 3828086"/>
              <a:gd name="connsiteY0" fmla="*/ 0 h 707886"/>
              <a:gd name="connsiteX1" fmla="*/ 3828086 w 3828086"/>
              <a:gd name="connsiteY1" fmla="*/ 0 h 707886"/>
              <a:gd name="connsiteX2" fmla="*/ 3828086 w 3828086"/>
              <a:gd name="connsiteY2" fmla="*/ 707886 h 707886"/>
              <a:gd name="connsiteX3" fmla="*/ 0 w 3828086"/>
              <a:gd name="connsiteY3" fmla="*/ 707886 h 707886"/>
              <a:gd name="connsiteX4" fmla="*/ 0 w 3828086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8086" h="707886" fill="none" extrusionOk="0">
                <a:moveTo>
                  <a:pt x="0" y="0"/>
                </a:moveTo>
                <a:cubicBezTo>
                  <a:pt x="1758714" y="5222"/>
                  <a:pt x="3367619" y="24918"/>
                  <a:pt x="3828086" y="0"/>
                </a:cubicBezTo>
                <a:cubicBezTo>
                  <a:pt x="3887496" y="312948"/>
                  <a:pt x="3829995" y="396148"/>
                  <a:pt x="3828086" y="707886"/>
                </a:cubicBezTo>
                <a:cubicBezTo>
                  <a:pt x="2872134" y="543125"/>
                  <a:pt x="567558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828086" h="707886" stroke="0" extrusionOk="0">
                <a:moveTo>
                  <a:pt x="0" y="0"/>
                </a:moveTo>
                <a:cubicBezTo>
                  <a:pt x="812138" y="11849"/>
                  <a:pt x="2090715" y="-161459"/>
                  <a:pt x="3828086" y="0"/>
                </a:cubicBezTo>
                <a:cubicBezTo>
                  <a:pt x="3874402" y="266683"/>
                  <a:pt x="3836848" y="423695"/>
                  <a:pt x="3828086" y="707886"/>
                </a:cubicBezTo>
                <a:cubicBezTo>
                  <a:pt x="2018245" y="562026"/>
                  <a:pt x="690504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Thái Bình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021B8A-730C-E5D5-D514-72C8C19D3469}"/>
              </a:ext>
            </a:extLst>
          </p:cNvPr>
          <p:cNvSpPr txBox="1">
            <a:spLocks noChangeArrowheads="1"/>
          </p:cNvSpPr>
          <p:nvPr/>
        </p:nvSpPr>
        <p:spPr>
          <a:xfrm>
            <a:off x="462337" y="236306"/>
            <a:ext cx="11332396" cy="15411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vi-VN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Đồng bằng Bắc Bộ có nhiều sông ngòi. Sông Hồng và sông Thái Bình là hai con sông lớn, bồi đắp nên đồng bằng Bắc Bộ.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 có nhiều phù sa, nước lên xuống theo mùa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280144-3F0F-69F4-F85E-01E3C797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9270">
            <a:off x="815605" y="2466685"/>
            <a:ext cx="4685190" cy="388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78E9E4-EAD8-9217-7DAC-9A7D918C3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1577">
            <a:off x="6711121" y="2456226"/>
            <a:ext cx="4657262" cy="3639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60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9CCE1E-8B4A-2307-2D36-31FC84D9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33" y="295061"/>
            <a:ext cx="10020277" cy="633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02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102742" y="0"/>
            <a:ext cx="2034283" cy="797808"/>
            <a:chOff x="9314446" y="568126"/>
            <a:chExt cx="8363953" cy="119671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12083974" y="568126"/>
              <a:ext cx="990843" cy="110799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400" b="1" dirty="0" err="1">
                  <a:ln w="0"/>
                  <a:solidFill>
                    <a:prstClr val="white"/>
                  </a:solidFill>
                  <a:latin typeface="Calibri"/>
                  <a:ea typeface="字魂86号-杨任东楷书"/>
                  <a:cs typeface="Arial"/>
                  <a:sym typeface="Arial"/>
                </a:rPr>
                <a:t>Đất</a:t>
              </a:r>
              <a:endParaRPr kumimoji="0" lang="vi-VN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86号-杨任东楷书"/>
                <a:cs typeface="Arial"/>
                <a:sym typeface="Arial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180753" y="799514"/>
            <a:ext cx="12011247" cy="1070384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41" y="1037118"/>
            <a:ext cx="11440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just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em hãy nêu đặc điểm đất ở vùng Đồng bằng Bắc Bộ</a:t>
            </a:r>
            <a:endParaRPr kumimoji="0" lang="vi-VN" altLang="zh-CN" sz="28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2" descr="Phù sa là gì? Tìm hiểu về Đất phù sa tại Việt Nam">
            <a:extLst>
              <a:ext uri="{FF2B5EF4-FFF2-40B4-BE49-F238E27FC236}">
                <a16:creationId xmlns:a16="http://schemas.microsoft.com/office/drawing/2014/main" id="{EED03726-32D0-4EFC-2016-701CA4C6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7" y="2119046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78F3D-F240-4677-2688-6C74FBF01A79}"/>
              </a:ext>
            </a:extLst>
          </p:cNvPr>
          <p:cNvSpPr txBox="1"/>
          <p:nvPr/>
        </p:nvSpPr>
        <p:spPr>
          <a:xfrm>
            <a:off x="6626832" y="2897354"/>
            <a:ext cx="5445303" cy="2554545"/>
          </a:xfrm>
          <a:custGeom>
            <a:avLst/>
            <a:gdLst>
              <a:gd name="connsiteX0" fmla="*/ 0 w 5445303"/>
              <a:gd name="connsiteY0" fmla="*/ 0 h 2554545"/>
              <a:gd name="connsiteX1" fmla="*/ 5445303 w 5445303"/>
              <a:gd name="connsiteY1" fmla="*/ 0 h 2554545"/>
              <a:gd name="connsiteX2" fmla="*/ 5445303 w 5445303"/>
              <a:gd name="connsiteY2" fmla="*/ 2554545 h 2554545"/>
              <a:gd name="connsiteX3" fmla="*/ 0 w 5445303"/>
              <a:gd name="connsiteY3" fmla="*/ 2554545 h 2554545"/>
              <a:gd name="connsiteX4" fmla="*/ 0 w 5445303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5303" h="2554545" fill="none" extrusionOk="0">
                <a:moveTo>
                  <a:pt x="0" y="0"/>
                </a:moveTo>
                <a:cubicBezTo>
                  <a:pt x="1297141" y="5222"/>
                  <a:pt x="3674891" y="24918"/>
                  <a:pt x="5445303" y="0"/>
                </a:cubicBezTo>
                <a:cubicBezTo>
                  <a:pt x="5284058" y="837733"/>
                  <a:pt x="5401543" y="1383476"/>
                  <a:pt x="5445303" y="2554545"/>
                </a:cubicBezTo>
                <a:cubicBezTo>
                  <a:pt x="3854350" y="2389784"/>
                  <a:pt x="1524772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5445303" h="2554545" stroke="0" extrusionOk="0">
                <a:moveTo>
                  <a:pt x="0" y="0"/>
                </a:moveTo>
                <a:cubicBezTo>
                  <a:pt x="2324798" y="11849"/>
                  <a:pt x="3650795" y="-161459"/>
                  <a:pt x="5445303" y="0"/>
                </a:cubicBezTo>
                <a:cubicBezTo>
                  <a:pt x="5448433" y="1191849"/>
                  <a:pt x="5344127" y="1724527"/>
                  <a:pt x="5445303" y="2554545"/>
                </a:cubicBezTo>
                <a:cubicBezTo>
                  <a:pt x="4612689" y="2408685"/>
                  <a:pt x="1549588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 lớn diện tích của đồng bằng có đất phù sa khá màu mỡ, ven biển có đất mặn, đất phèn,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143840" y="318499"/>
            <a:ext cx="2917860" cy="797808"/>
            <a:chOff x="9314446" y="568126"/>
            <a:chExt cx="8363953" cy="119671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10245530" y="568126"/>
              <a:ext cx="4667739" cy="1107996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86号-杨任东楷书"/>
                  <a:cs typeface="Arial"/>
                  <a:sym typeface="Arial"/>
                </a:rPr>
                <a:t>hậu</a:t>
              </a:r>
              <a:endParaRPr kumimoji="0" lang="vi-VN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86号-杨任东楷书"/>
                <a:cs typeface="Arial"/>
                <a:sym typeface="Arial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DB459693-83DA-1AE4-47E4-81CA7A34AECF}"/>
              </a:ext>
            </a:extLst>
          </p:cNvPr>
          <p:cNvGrpSpPr/>
          <p:nvPr/>
        </p:nvGrpSpPr>
        <p:grpSpPr>
          <a:xfrm>
            <a:off x="632817" y="1960493"/>
            <a:ext cx="11100272" cy="1953960"/>
            <a:chOff x="692006" y="116442"/>
            <a:chExt cx="11176173" cy="2919244"/>
          </a:xfrm>
        </p:grpSpPr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B5896978-0950-829A-C69E-9693D957F3C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FC93FD5F-FFF6-8422-DE83-11675AB97B2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86号-杨任东楷书"/>
                <a:ea typeface="字魂86号-杨任东楷书"/>
                <a:cs typeface="+mn-cs"/>
              </a:endParaRPr>
            </a:p>
          </p:txBody>
        </p:sp>
      </p:grpSp>
      <p:sp>
        <p:nvSpPr>
          <p:cNvPr id="21" name="Rectangle 70">
            <a:extLst>
              <a:ext uri="{FF2B5EF4-FFF2-40B4-BE49-F238E27FC236}">
                <a16:creationId xmlns:a16="http://schemas.microsoft.com/office/drawing/2014/main" id="{6DB0BD3D-DCB2-94C7-39AB-B791C980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78" y="2259742"/>
            <a:ext cx="102349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just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thông tin em hãy nêu đặc điểm khí</a:t>
            </a:r>
            <a:r>
              <a:rPr kumimoji="0" lang="en-US" altLang="zh-CN" sz="4000" b="1" i="0" u="none" strike="noStrike" kern="1200" cap="none" spc="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hậu ở vùng Đồng bằng Bắc Bộ</a:t>
            </a:r>
            <a:endParaRPr kumimoji="0" lang="vi-VN" altLang="zh-CN" sz="40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79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ó mùa đông bắc tràn về, miền Bắc chìm trong mưa rét ngay ngày đầu năm  Canh Tý">
            <a:extLst>
              <a:ext uri="{FF2B5EF4-FFF2-40B4-BE49-F238E27FC236}">
                <a16:creationId xmlns:a16="http://schemas.microsoft.com/office/drawing/2014/main" id="{BE561AF2-2E99-B950-5F0A-F19DD901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423">
            <a:off x="400692" y="2789811"/>
            <a:ext cx="5944992" cy="377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Khó tin thời tiết miền Bắc có nơi nắng nóng như mùa hè | Dân Việt">
            <a:extLst>
              <a:ext uri="{FF2B5EF4-FFF2-40B4-BE49-F238E27FC236}">
                <a16:creationId xmlns:a16="http://schemas.microsoft.com/office/drawing/2014/main" id="{65AA129B-EF0D-2EA6-D3AC-53DE2966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4567">
            <a:off x="6452054" y="2890581"/>
            <a:ext cx="5416285" cy="3610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21B8A-730C-E5D5-D514-72C8C19D3469}"/>
              </a:ext>
            </a:extLst>
          </p:cNvPr>
          <p:cNvSpPr txBox="1">
            <a:spLocks noChangeArrowheads="1"/>
          </p:cNvSpPr>
          <p:nvPr/>
        </p:nvSpPr>
        <p:spPr>
          <a:xfrm>
            <a:off x="811659" y="297951"/>
            <a:ext cx="10921429" cy="14075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là nơi có khí hậu nhiệt đới ẩm gió mùa, với mùa đông lạnh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vi-VN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mùa hạ thường chịu ảnh hưởng của bão.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5E69E-A18D-4BA5-F245-D1A8E4327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64" y="1766336"/>
            <a:ext cx="1041287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606176" y="64588"/>
            <a:ext cx="11332396" cy="1774486"/>
            <a:chOff x="9314446" y="626900"/>
            <a:chExt cx="8363953" cy="113793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9435771" y="796606"/>
              <a:ext cx="7582914" cy="59211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Lựa chọn đặc điểm địa hình hoặc sông ngòi của vùng Đồng bằng Bắc Bộ </a:t>
              </a:r>
              <a:r>
                <a:rPr lang="en-US" sz="2800" b="1" dirty="0" err="1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để</a:t>
              </a:r>
              <a:r>
                <a:rPr lang="en-US" sz="2800" b="1" dirty="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sơ đồ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dưới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đây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1F1074-7E57-3A32-9180-601CFA8DF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17" y="2663360"/>
            <a:ext cx="111918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FA8B1F-DD2F-C2B7-EA72-D9679459636E}"/>
              </a:ext>
            </a:extLst>
          </p:cNvPr>
          <p:cNvSpPr/>
          <p:nvPr/>
        </p:nvSpPr>
        <p:spPr>
          <a:xfrm>
            <a:off x="71919" y="2363056"/>
            <a:ext cx="2578814" cy="20548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220AA8-279F-96A1-A8B4-A619C41051C8}"/>
              </a:ext>
            </a:extLst>
          </p:cNvPr>
          <p:cNvCxnSpPr>
            <a:stCxn id="4" idx="3"/>
          </p:cNvCxnSpPr>
          <p:nvPr/>
        </p:nvCxnSpPr>
        <p:spPr>
          <a:xfrm flipV="1">
            <a:off x="2650733" y="1839074"/>
            <a:ext cx="893852" cy="15513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072C8-BC64-E671-A84D-F0BF4B80AA31}"/>
              </a:ext>
            </a:extLst>
          </p:cNvPr>
          <p:cNvSpPr/>
          <p:nvPr/>
        </p:nvSpPr>
        <p:spPr>
          <a:xfrm>
            <a:off x="3575407" y="965771"/>
            <a:ext cx="2126751" cy="1602768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BF8D64-3596-464E-F750-8257F5409DA6}"/>
              </a:ext>
            </a:extLst>
          </p:cNvPr>
          <p:cNvCxnSpPr>
            <a:cxnSpLocks/>
          </p:cNvCxnSpPr>
          <p:nvPr/>
        </p:nvCxnSpPr>
        <p:spPr>
          <a:xfrm>
            <a:off x="2640459" y="3719245"/>
            <a:ext cx="1058238" cy="17568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0496AE-AB4D-FFF5-651B-B33C4BEF3145}"/>
              </a:ext>
            </a:extLst>
          </p:cNvPr>
          <p:cNvSpPr/>
          <p:nvPr/>
        </p:nvSpPr>
        <p:spPr>
          <a:xfrm>
            <a:off x="3729519" y="4602823"/>
            <a:ext cx="2126751" cy="1602768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ED7558-BD9C-85E0-9E01-9A8C7C61B078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712432" y="821933"/>
            <a:ext cx="801384" cy="9863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003257-901E-1F36-F3ED-16C56E61299A}"/>
              </a:ext>
            </a:extLst>
          </p:cNvPr>
          <p:cNvSpPr/>
          <p:nvPr/>
        </p:nvSpPr>
        <p:spPr>
          <a:xfrm>
            <a:off x="6513816" y="256854"/>
            <a:ext cx="4808306" cy="11301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7DD3C2-91CE-093A-2B56-02E6A82E2E20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>
            <a:off x="5702158" y="1767155"/>
            <a:ext cx="832206" cy="6472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D61FF2-D919-FCA6-EEC7-117ED1518A10}"/>
              </a:ext>
            </a:extLst>
          </p:cNvPr>
          <p:cNvSpPr/>
          <p:nvPr/>
        </p:nvSpPr>
        <p:spPr>
          <a:xfrm>
            <a:off x="6534364" y="1849349"/>
            <a:ext cx="4808306" cy="11301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vi-VN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Là điều kiện để phát triển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giao thông đường thủy.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C2DFFD-3258-3DED-C2D8-3A8A801993DB}"/>
              </a:ext>
            </a:extLst>
          </p:cNvPr>
          <p:cNvCxnSpPr>
            <a:cxnSpLocks/>
          </p:cNvCxnSpPr>
          <p:nvPr/>
        </p:nvCxnSpPr>
        <p:spPr>
          <a:xfrm>
            <a:off x="5835722" y="5260369"/>
            <a:ext cx="4212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DB4B599-A505-E537-47EE-C3C336905E68}"/>
              </a:ext>
            </a:extLst>
          </p:cNvPr>
          <p:cNvSpPr/>
          <p:nvPr/>
        </p:nvSpPr>
        <p:spPr>
          <a:xfrm>
            <a:off x="6267236" y="4068567"/>
            <a:ext cx="2034283" cy="22705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lũ</a:t>
            </a:r>
            <a:endParaRPr lang="en-US" sz="32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thừa nước,</a:t>
            </a:r>
            <a:endParaRPr lang="en-US" sz="32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mùa cạn</a:t>
            </a:r>
            <a:endParaRPr lang="en-US" sz="32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thiếu nước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BB429E-BEA9-C4B9-31B8-AE25E47ADEC3}"/>
              </a:ext>
            </a:extLst>
          </p:cNvPr>
          <p:cNvCxnSpPr>
            <a:cxnSpLocks/>
          </p:cNvCxnSpPr>
          <p:nvPr/>
        </p:nvCxnSpPr>
        <p:spPr>
          <a:xfrm>
            <a:off x="8291246" y="5208998"/>
            <a:ext cx="6780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1A68F5-FB5B-F36D-9AE7-4EA9C8F2299D}"/>
              </a:ext>
            </a:extLst>
          </p:cNvPr>
          <p:cNvSpPr/>
          <p:nvPr/>
        </p:nvSpPr>
        <p:spPr>
          <a:xfrm>
            <a:off x="8938518" y="3996648"/>
            <a:ext cx="3123344" cy="2270588"/>
          </a:xfrm>
          <a:prstGeom prst="roundRect">
            <a:avLst/>
          </a:prstGeom>
          <a:solidFill>
            <a:srgbClr val="EAA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4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3" grpId="0" animBg="1"/>
      <p:bldP spid="16" grpId="0" animBg="1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925" y="1257301"/>
            <a:ext cx="5372099" cy="4352924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5725" y="91255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FFB6E-3634-86DC-BF7E-201CC7C6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906" y="1673868"/>
            <a:ext cx="98397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74C24E97-B95A-A791-0B44-8B2E5A2671C1}"/>
              </a:ext>
            </a:extLst>
          </p:cNvPr>
          <p:cNvSpPr/>
          <p:nvPr/>
        </p:nvSpPr>
        <p:spPr>
          <a:xfrm>
            <a:off x="4532243" y="313158"/>
            <a:ext cx="7209183" cy="3416361"/>
          </a:xfrm>
          <a:custGeom>
            <a:avLst/>
            <a:gdLst>
              <a:gd name="connsiteX0" fmla="*/ 0 w 7209183"/>
              <a:gd name="connsiteY0" fmla="*/ 341976 h 3416361"/>
              <a:gd name="connsiteX1" fmla="*/ 308908 w 7209183"/>
              <a:gd name="connsiteY1" fmla="*/ 0 h 3416361"/>
              <a:gd name="connsiteX2" fmla="*/ 6900274 w 7209183"/>
              <a:gd name="connsiteY2" fmla="*/ 0 h 3416361"/>
              <a:gd name="connsiteX3" fmla="*/ 7209183 w 7209183"/>
              <a:gd name="connsiteY3" fmla="*/ 341976 h 3416361"/>
              <a:gd name="connsiteX4" fmla="*/ 7209183 w 7209183"/>
              <a:gd name="connsiteY4" fmla="*/ 3074383 h 3416361"/>
              <a:gd name="connsiteX5" fmla="*/ 6900274 w 7209183"/>
              <a:gd name="connsiteY5" fmla="*/ 3416361 h 3416361"/>
              <a:gd name="connsiteX6" fmla="*/ 308908 w 7209183"/>
              <a:gd name="connsiteY6" fmla="*/ 3416361 h 3416361"/>
              <a:gd name="connsiteX7" fmla="*/ 0 w 7209183"/>
              <a:gd name="connsiteY7" fmla="*/ 3074383 h 3416361"/>
              <a:gd name="connsiteX8" fmla="*/ 0 w 7209183"/>
              <a:gd name="connsiteY8" fmla="*/ 341976 h 3416361"/>
              <a:gd name="connsiteX0" fmla="*/ 0 w 7209183"/>
              <a:gd name="connsiteY0" fmla="*/ 341976 h 3416361"/>
              <a:gd name="connsiteX1" fmla="*/ 308908 w 7209183"/>
              <a:gd name="connsiteY1" fmla="*/ 0 h 3416361"/>
              <a:gd name="connsiteX2" fmla="*/ 6900274 w 7209183"/>
              <a:gd name="connsiteY2" fmla="*/ 0 h 3416361"/>
              <a:gd name="connsiteX3" fmla="*/ 7209183 w 7209183"/>
              <a:gd name="connsiteY3" fmla="*/ 341976 h 3416361"/>
              <a:gd name="connsiteX4" fmla="*/ 7209183 w 7209183"/>
              <a:gd name="connsiteY4" fmla="*/ 3074383 h 3416361"/>
              <a:gd name="connsiteX5" fmla="*/ 6900274 w 7209183"/>
              <a:gd name="connsiteY5" fmla="*/ 3416361 h 3416361"/>
              <a:gd name="connsiteX6" fmla="*/ 308908 w 7209183"/>
              <a:gd name="connsiteY6" fmla="*/ 3416361 h 3416361"/>
              <a:gd name="connsiteX7" fmla="*/ 0 w 7209183"/>
              <a:gd name="connsiteY7" fmla="*/ 3074383 h 3416361"/>
              <a:gd name="connsiteX8" fmla="*/ 0 w 7209183"/>
              <a:gd name="connsiteY8" fmla="*/ 341976 h 3416361"/>
              <a:gd name="connsiteX0" fmla="*/ 0 w 7209183"/>
              <a:gd name="connsiteY0" fmla="*/ 341976 h 3416361"/>
              <a:gd name="connsiteX1" fmla="*/ 308908 w 7209183"/>
              <a:gd name="connsiteY1" fmla="*/ 0 h 3416361"/>
              <a:gd name="connsiteX2" fmla="*/ 6900274 w 7209183"/>
              <a:gd name="connsiteY2" fmla="*/ 0 h 3416361"/>
              <a:gd name="connsiteX3" fmla="*/ 7209183 w 7209183"/>
              <a:gd name="connsiteY3" fmla="*/ 341976 h 3416361"/>
              <a:gd name="connsiteX4" fmla="*/ 7209183 w 7209183"/>
              <a:gd name="connsiteY4" fmla="*/ 3074383 h 3416361"/>
              <a:gd name="connsiteX5" fmla="*/ 6900274 w 7209183"/>
              <a:gd name="connsiteY5" fmla="*/ 3416361 h 3416361"/>
              <a:gd name="connsiteX6" fmla="*/ 308908 w 7209183"/>
              <a:gd name="connsiteY6" fmla="*/ 3416361 h 3416361"/>
              <a:gd name="connsiteX7" fmla="*/ 0 w 7209183"/>
              <a:gd name="connsiteY7" fmla="*/ 3074383 h 3416361"/>
              <a:gd name="connsiteX8" fmla="*/ 0 w 7209183"/>
              <a:gd name="connsiteY8" fmla="*/ 341976 h 341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9183" h="3416361" fill="none" extrusionOk="0">
                <a:moveTo>
                  <a:pt x="0" y="341976"/>
                </a:moveTo>
                <a:cubicBezTo>
                  <a:pt x="3215" y="184461"/>
                  <a:pt x="196069" y="-43955"/>
                  <a:pt x="308908" y="0"/>
                </a:cubicBezTo>
                <a:cubicBezTo>
                  <a:pt x="2753372" y="146896"/>
                  <a:pt x="5368362" y="-203831"/>
                  <a:pt x="6900274" y="0"/>
                </a:cubicBezTo>
                <a:cubicBezTo>
                  <a:pt x="7036039" y="-5942"/>
                  <a:pt x="7273053" y="100944"/>
                  <a:pt x="7209183" y="341976"/>
                </a:cubicBezTo>
                <a:cubicBezTo>
                  <a:pt x="7240980" y="1496303"/>
                  <a:pt x="7354773" y="1975380"/>
                  <a:pt x="7209183" y="3074383"/>
                </a:cubicBezTo>
                <a:cubicBezTo>
                  <a:pt x="7183992" y="3291206"/>
                  <a:pt x="7115972" y="3414745"/>
                  <a:pt x="6900274" y="3416361"/>
                </a:cubicBezTo>
                <a:cubicBezTo>
                  <a:pt x="5396952" y="3326027"/>
                  <a:pt x="3203090" y="3352941"/>
                  <a:pt x="308908" y="3416361"/>
                </a:cubicBezTo>
                <a:cubicBezTo>
                  <a:pt x="130159" y="3361614"/>
                  <a:pt x="765" y="3299836"/>
                  <a:pt x="0" y="3074383"/>
                </a:cubicBezTo>
                <a:cubicBezTo>
                  <a:pt x="-164148" y="1979238"/>
                  <a:pt x="176108" y="1178716"/>
                  <a:pt x="0" y="341976"/>
                </a:cubicBezTo>
                <a:close/>
              </a:path>
              <a:path w="7209183" h="3416361" stroke="0" extrusionOk="0">
                <a:moveTo>
                  <a:pt x="0" y="341976"/>
                </a:moveTo>
                <a:cubicBezTo>
                  <a:pt x="-27727" y="148801"/>
                  <a:pt x="166038" y="-16568"/>
                  <a:pt x="308908" y="0"/>
                </a:cubicBezTo>
                <a:cubicBezTo>
                  <a:pt x="2453408" y="-550225"/>
                  <a:pt x="3635685" y="220124"/>
                  <a:pt x="6900274" y="0"/>
                </a:cubicBezTo>
                <a:cubicBezTo>
                  <a:pt x="7029198" y="-2657"/>
                  <a:pt x="7210360" y="214207"/>
                  <a:pt x="7209183" y="341976"/>
                </a:cubicBezTo>
                <a:cubicBezTo>
                  <a:pt x="7452555" y="1156323"/>
                  <a:pt x="7428632" y="2094419"/>
                  <a:pt x="7209183" y="3074383"/>
                </a:cubicBezTo>
                <a:cubicBezTo>
                  <a:pt x="7227423" y="3294450"/>
                  <a:pt x="7039426" y="3408465"/>
                  <a:pt x="6900274" y="3416361"/>
                </a:cubicBezTo>
                <a:cubicBezTo>
                  <a:pt x="4292899" y="3362084"/>
                  <a:pt x="1033334" y="3473672"/>
                  <a:pt x="308908" y="3416361"/>
                </a:cubicBezTo>
                <a:cubicBezTo>
                  <a:pt x="140430" y="3361508"/>
                  <a:pt x="-15180" y="3218677"/>
                  <a:pt x="0" y="3074383"/>
                </a:cubicBezTo>
                <a:cubicBezTo>
                  <a:pt x="-206059" y="2100133"/>
                  <a:pt x="-180514" y="1444117"/>
                  <a:pt x="0" y="341976"/>
                </a:cubicBezTo>
                <a:close/>
              </a:path>
              <a:path w="7209183" h="3416361" fill="none" stroke="0" extrusionOk="0">
                <a:moveTo>
                  <a:pt x="0" y="341976"/>
                </a:moveTo>
                <a:cubicBezTo>
                  <a:pt x="-17054" y="128779"/>
                  <a:pt x="164180" y="-8029"/>
                  <a:pt x="308908" y="0"/>
                </a:cubicBezTo>
                <a:cubicBezTo>
                  <a:pt x="2297152" y="311415"/>
                  <a:pt x="5351691" y="78964"/>
                  <a:pt x="6900274" y="0"/>
                </a:cubicBezTo>
                <a:cubicBezTo>
                  <a:pt x="7061267" y="10766"/>
                  <a:pt x="7246295" y="153344"/>
                  <a:pt x="7209183" y="341976"/>
                </a:cubicBezTo>
                <a:cubicBezTo>
                  <a:pt x="7206937" y="1649689"/>
                  <a:pt x="7368076" y="1957717"/>
                  <a:pt x="7209183" y="3074383"/>
                </a:cubicBezTo>
                <a:cubicBezTo>
                  <a:pt x="7187343" y="3297317"/>
                  <a:pt x="7075215" y="3398203"/>
                  <a:pt x="6900274" y="3416361"/>
                </a:cubicBezTo>
                <a:cubicBezTo>
                  <a:pt x="5060482" y="3089509"/>
                  <a:pt x="3626480" y="3218302"/>
                  <a:pt x="308908" y="3416361"/>
                </a:cubicBezTo>
                <a:cubicBezTo>
                  <a:pt x="134179" y="3385441"/>
                  <a:pt x="25604" y="3278832"/>
                  <a:pt x="0" y="3074383"/>
                </a:cubicBezTo>
                <a:cubicBezTo>
                  <a:pt x="-41404" y="2114697"/>
                  <a:pt x="-65917" y="1311621"/>
                  <a:pt x="0" y="341976"/>
                </a:cubicBezTo>
                <a:close/>
              </a:path>
              <a:path w="7209183" h="3416361" fill="none" stroke="0" extrusionOk="0">
                <a:moveTo>
                  <a:pt x="0" y="341976"/>
                </a:moveTo>
                <a:cubicBezTo>
                  <a:pt x="1088" y="162282"/>
                  <a:pt x="185445" y="-18606"/>
                  <a:pt x="308908" y="0"/>
                </a:cubicBezTo>
                <a:cubicBezTo>
                  <a:pt x="2502936" y="175999"/>
                  <a:pt x="5528721" y="-278880"/>
                  <a:pt x="6900274" y="0"/>
                </a:cubicBezTo>
                <a:cubicBezTo>
                  <a:pt x="7038966" y="-4119"/>
                  <a:pt x="7255156" y="148245"/>
                  <a:pt x="7209183" y="341976"/>
                </a:cubicBezTo>
                <a:cubicBezTo>
                  <a:pt x="7217828" y="1538212"/>
                  <a:pt x="7361615" y="1958931"/>
                  <a:pt x="7209183" y="3074383"/>
                </a:cubicBezTo>
                <a:cubicBezTo>
                  <a:pt x="7185271" y="3291875"/>
                  <a:pt x="7098620" y="3411833"/>
                  <a:pt x="6900274" y="3416361"/>
                </a:cubicBezTo>
                <a:cubicBezTo>
                  <a:pt x="5182130" y="3012988"/>
                  <a:pt x="3465363" y="3327351"/>
                  <a:pt x="308908" y="3416361"/>
                </a:cubicBezTo>
                <a:cubicBezTo>
                  <a:pt x="119827" y="3350630"/>
                  <a:pt x="19750" y="3290584"/>
                  <a:pt x="0" y="3074383"/>
                </a:cubicBezTo>
                <a:cubicBezTo>
                  <a:pt x="-225855" y="2051119"/>
                  <a:pt x="152162" y="1239789"/>
                  <a:pt x="0" y="34197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94B00F8-9011-B059-D422-BB5CEE4D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6321" y="1219200"/>
            <a:ext cx="4445485" cy="568372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EBD7F1-E420-B2EC-6B09-99CDC8974908}"/>
              </a:ext>
            </a:extLst>
          </p:cNvPr>
          <p:cNvSpPr txBox="1"/>
          <p:nvPr/>
        </p:nvSpPr>
        <p:spPr>
          <a:xfrm>
            <a:off x="4726113" y="502926"/>
            <a:ext cx="70891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đặc điểm khí hậu của vùng Đồng bằng Bắc Bộ theo em người dân nơi đây trồng những loại rau gì vào mùa đông?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24">
            <a:extLst>
              <a:ext uri="{FF2B5EF4-FFF2-40B4-BE49-F238E27FC236}">
                <a16:creationId xmlns:a16="http://schemas.microsoft.com/office/drawing/2014/main" id="{BBAAFF93-6A52-FAFF-9326-A77EEC6F5F42}"/>
              </a:ext>
            </a:extLst>
          </p:cNvPr>
          <p:cNvGrpSpPr/>
          <p:nvPr/>
        </p:nvGrpSpPr>
        <p:grpSpPr>
          <a:xfrm>
            <a:off x="606176" y="64588"/>
            <a:ext cx="11332396" cy="1281327"/>
            <a:chOff x="9314446" y="626900"/>
            <a:chExt cx="8363953" cy="1137938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0311BC-DE53-FC0C-BB2C-B21E15B5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3" name="Hình chữ nhật 20">
              <a:extLst>
                <a:ext uri="{FF2B5EF4-FFF2-40B4-BE49-F238E27FC236}">
                  <a16:creationId xmlns:a16="http://schemas.microsoft.com/office/drawing/2014/main" id="{77BE2CD0-52D8-31FA-9AD6-FD4990282756}"/>
                </a:ext>
              </a:extLst>
            </p:cNvPr>
            <p:cNvSpPr/>
            <p:nvPr/>
          </p:nvSpPr>
          <p:spPr>
            <a:xfrm>
              <a:off x="9435771" y="796606"/>
              <a:ext cx="7582914" cy="59211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mùa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đông</a:t>
              </a:r>
              <a:r>
                <a:rPr lang="en-US" sz="2800" b="1" dirty="0">
                  <a:ln w="0"/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n</a:t>
              </a:r>
              <a:r>
                <a:rPr kumimoji="0" lang="vi-VN" sz="28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gười dân vùng Đồng bằng Bắc Bộ có thể trồng một số loại rau như</a:t>
              </a:r>
            </a:p>
          </p:txBody>
        </p:sp>
      </p:grpSp>
      <p:pic>
        <p:nvPicPr>
          <p:cNvPr id="1026" name="Picture 2" descr="Phương thuốc hiệu nghiệm từ cây bắp cải | Báo Dân tộc và Phát triển">
            <a:extLst>
              <a:ext uri="{FF2B5EF4-FFF2-40B4-BE49-F238E27FC236}">
                <a16:creationId xmlns:a16="http://schemas.microsoft.com/office/drawing/2014/main" id="{DF01ED4E-D294-ED63-29E2-3D31C00A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9" y="2034281"/>
            <a:ext cx="5774076" cy="38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i thảo">
            <a:extLst>
              <a:ext uri="{FF2B5EF4-FFF2-40B4-BE49-F238E27FC236}">
                <a16:creationId xmlns:a16="http://schemas.microsoft.com/office/drawing/2014/main" id="{C471C0B1-BE63-5598-5AA2-DAAF9AE18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73" y="2044557"/>
            <a:ext cx="5101564" cy="38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1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ợi ích của cải ngọt đối với sức khỏe">
            <a:extLst>
              <a:ext uri="{FF2B5EF4-FFF2-40B4-BE49-F238E27FC236}">
                <a16:creationId xmlns:a16="http://schemas.microsoft.com/office/drawing/2014/main" id="{597651F9-0DCF-A9E6-64F4-0EFF6C8A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122"/>
            <a:ext cx="5813920" cy="42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úp lơ xanh được trồng tại nhà như thế nào? Bao lâu thu hoạch?">
            <a:extLst>
              <a:ext uri="{FF2B5EF4-FFF2-40B4-BE49-F238E27FC236}">
                <a16:creationId xmlns:a16="http://schemas.microsoft.com/office/drawing/2014/main" id="{4A5CAD43-AABA-8B64-1C3E-8FB00AAB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02" y="1133582"/>
            <a:ext cx="5715000" cy="425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9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D31AE-93B4-1DF5-7515-7FF36A5A7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0B73984-FC64-1B69-86C5-E2CEF6D00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9" y="-338328"/>
            <a:ext cx="111506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B5DF2-1E88-CF8D-6149-88FBCAA8A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4" y="1162669"/>
            <a:ext cx="3274454" cy="5869067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17F34A8E-4607-7722-C61F-6F57A805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336" y="2356725"/>
            <a:ext cx="583324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273FE-AD60-5F61-1E81-A00E907B9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61" y="1261816"/>
            <a:ext cx="60965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69F4D-F4AE-2111-28EC-6CCD8C58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496" y="581471"/>
            <a:ext cx="746824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1666875" y="276225"/>
            <a:ext cx="8763000" cy="14287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giáp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657225" y="2714625"/>
            <a:ext cx="10706100" cy="23241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Trung du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miền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núi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Duyên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miền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Trung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8125A0-830C-497A-B4ED-F4F4DF18CAA9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Theo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giống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828B8D-9CED-4F14-B101-89D7E8F39873}"/>
              </a:ext>
            </a:extLst>
          </p:cNvPr>
          <p:cNvSpPr/>
          <p:nvPr/>
        </p:nvSpPr>
        <p:spPr>
          <a:xfrm>
            <a:off x="3781424" y="3695700"/>
            <a:ext cx="5419725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tam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1295400" y="2952750"/>
            <a:ext cx="9269413" cy="18669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Hồng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Thái Bình,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Đuống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Sông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Đáy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...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Hãy kể tên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quốc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nổi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 vùng Đồng bằng Bắc Bộ mà em biết?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6"/>
            <a:ext cx="9429749" cy="14351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Cúc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Xuân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0CBFE1E-5098-44DA-B52F-C33E5C623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47" y="5550570"/>
            <a:ext cx="949736" cy="994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81BD4-400A-C63D-648C-AEA5BEA0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383" y="1322824"/>
            <a:ext cx="6041660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C38DD5-F891-6FF6-C70F-5F11A1330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397" y="4635802"/>
            <a:ext cx="2097206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D22DC-A0A6-7BEB-3055-001F44285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47" y="2568502"/>
            <a:ext cx="8041321" cy="2097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229" y="73814"/>
            <a:ext cx="7874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TRƯỜNG TIỂU HỌC ÁI MỘ 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D439C-309E-C495-AF0F-D21D535BB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955" y="1535442"/>
            <a:ext cx="6907800" cy="49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0">
            <a:extLst>
              <a:ext uri="{FF2B5EF4-FFF2-40B4-BE49-F238E27FC236}">
                <a16:creationId xmlns:a16="http://schemas.microsoft.com/office/drawing/2014/main" id="{0250C1EC-2ED3-BB08-FF32-13256179D48F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35" name="任意多边形: 形状 27">
              <a:extLst>
                <a:ext uri="{FF2B5EF4-FFF2-40B4-BE49-F238E27FC236}">
                  <a16:creationId xmlns:a16="http://schemas.microsoft.com/office/drawing/2014/main" id="{D57FBDCB-853B-BC9F-AC71-8A18444E877B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: 圆角 29">
              <a:extLst>
                <a:ext uri="{FF2B5EF4-FFF2-40B4-BE49-F238E27FC236}">
                  <a16:creationId xmlns:a16="http://schemas.microsoft.com/office/drawing/2014/main" id="{2F44562B-7B3E-2231-C46B-39EFBBA7CE02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文本框 38">
            <a:extLst>
              <a:ext uri="{FF2B5EF4-FFF2-40B4-BE49-F238E27FC236}">
                <a16:creationId xmlns:a16="http://schemas.microsoft.com/office/drawing/2014/main" id="{18B7F710-13A1-A0FF-36D6-53A1F6893287}"/>
              </a:ext>
            </a:extLst>
          </p:cNvPr>
          <p:cNvSpPr txBox="1"/>
          <p:nvPr/>
        </p:nvSpPr>
        <p:spPr>
          <a:xfrm>
            <a:off x="3073453" y="1746190"/>
            <a:ext cx="64474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0" name="图片 18" descr="图片包含 草, 户外, 田野, 天空&#10;&#10;描述已自动生成">
            <a:extLst>
              <a:ext uri="{FF2B5EF4-FFF2-40B4-BE49-F238E27FC236}">
                <a16:creationId xmlns:a16="http://schemas.microsoft.com/office/drawing/2014/main" id="{CC70A70D-1CE4-A776-368A-04E16FF28F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64759"/>
          <a:stretch/>
        </p:blipFill>
        <p:spPr>
          <a:xfrm>
            <a:off x="8330753" y="5086957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  <p:pic>
        <p:nvPicPr>
          <p:cNvPr id="45" name="图片 10" descr="图片包含 草, 户外, 天空, 田野&#10;&#10;描述已自动生成">
            <a:extLst>
              <a:ext uri="{FF2B5EF4-FFF2-40B4-BE49-F238E27FC236}">
                <a16:creationId xmlns:a16="http://schemas.microsoft.com/office/drawing/2014/main" id="{2D530AE8-D346-5ADE-D0DB-16A6B29A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t="42615" r="2017" b="9201"/>
          <a:stretch/>
        </p:blipFill>
        <p:spPr>
          <a:xfrm>
            <a:off x="295382" y="5271891"/>
            <a:ext cx="3581400" cy="1475566"/>
          </a:xfrm>
          <a:prstGeom prst="rect">
            <a:avLst/>
          </a:prstGeom>
          <a:ln w="73025">
            <a:solidFill>
              <a:schemeClr val="accent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3601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01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E9E4B0"/>
      </a:accent1>
      <a:accent2>
        <a:srgbClr val="D2C86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8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533</Words>
  <Application>Microsoft Office PowerPoint</Application>
  <PresentationFormat>Widescreen</PresentationFormat>
  <Paragraphs>67</Paragraphs>
  <Slides>25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宋体</vt:lpstr>
      <vt:lpstr>Arial</vt:lpstr>
      <vt:lpstr>Arial Black</vt:lpstr>
      <vt:lpstr>Arial-Rounded</vt:lpstr>
      <vt:lpstr>Calibri</vt:lpstr>
      <vt:lpstr>Cambria</vt:lpstr>
      <vt:lpstr>等线</vt:lpstr>
      <vt:lpstr>等线 Light</vt:lpstr>
      <vt:lpstr>iCiel Cadena</vt:lpstr>
      <vt:lpstr>Times New Roman</vt:lpstr>
      <vt:lpstr>Wingdings 2</vt:lpstr>
      <vt:lpstr>字魂73号-江南手书</vt:lpstr>
      <vt:lpstr>字魂86号-杨任东楷书</vt:lpstr>
      <vt:lpstr>思源黑体 CN Medium</vt:lpstr>
      <vt:lpstr>Office 主题​​</vt:lpstr>
      <vt:lpstr>5_Office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37</cp:revision>
  <dcterms:created xsi:type="dcterms:W3CDTF">2023-10-14T14:31:07Z</dcterms:created>
  <dcterms:modified xsi:type="dcterms:W3CDTF">2023-11-06T06:58:10Z</dcterms:modified>
</cp:coreProperties>
</file>