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9" r:id="rId3"/>
    <p:sldId id="419" r:id="rId4"/>
    <p:sldId id="406" r:id="rId5"/>
    <p:sldId id="260" r:id="rId6"/>
    <p:sldId id="261" r:id="rId7"/>
    <p:sldId id="407" r:id="rId8"/>
    <p:sldId id="416" r:id="rId9"/>
    <p:sldId id="409" r:id="rId10"/>
    <p:sldId id="264" r:id="rId11"/>
    <p:sldId id="417" r:id="rId12"/>
    <p:sldId id="274" r:id="rId13"/>
    <p:sldId id="266" r:id="rId14"/>
    <p:sldId id="410" r:id="rId15"/>
    <p:sldId id="411" r:id="rId16"/>
    <p:sldId id="418" r:id="rId17"/>
    <p:sldId id="272" r:id="rId18"/>
    <p:sldId id="41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7" d="100"/>
          <a:sy n="57" d="100"/>
        </p:scale>
        <p:origin x="3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994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339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398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1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296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0512BE-9A14-404C-A93C-F9F8C79CA7A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0512BE-9A14-404C-A93C-F9F8C79CA7A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0512BE-9A14-404C-A93C-F9F8C79CA7A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625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0512BE-9A14-404C-A93C-F9F8C79CA7A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0512BE-9A14-404C-A93C-F9F8C79CA7A0}"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0512BE-9A14-404C-A93C-F9F8C79CA7A0}"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0512BE-9A14-404C-A93C-F9F8C79CA7A0}"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5694000" y="3435205"/>
            <a:ext cx="44262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24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p>
        </p:txBody>
      </p:sp>
      <p:sp>
        <p:nvSpPr>
          <p:cNvPr id="2" name="TextBox 1"/>
          <p:cNvSpPr txBox="1"/>
          <p:nvPr/>
        </p:nvSpPr>
        <p:spPr>
          <a:xfrm>
            <a:off x="5108110" y="4352895"/>
            <a:ext cx="5116850"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VIẾT ĐOẠN VĂN TẢ ĐỒ VẬT</a:t>
            </a: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1077218"/>
            </a:xfrm>
            <a:prstGeom prst="rect">
              <a:avLst/>
            </a:prstGeom>
            <a:noFill/>
          </p:spPr>
          <p:txBody>
            <a:bodyPr wrap="square">
              <a:spAutoFit/>
            </a:bodyPr>
            <a:lstStyle/>
            <a:p>
              <a:pPr algn="just"/>
              <a:r>
                <a:rPr lang="nl-NL" sz="3200" b="1" dirty="0">
                  <a:solidFill>
                    <a:srgbClr val="C00000"/>
                  </a:solidFill>
                </a:rPr>
                <a:t>Thực hành Viết đoạn văn tả một đồ vật mà em yêu thích.</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43587-9525-8F04-EB60-9F7985C5A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341"/>
            <a:ext cx="12192000" cy="7699655"/>
          </a:xfrm>
          <a:prstGeom prst="rect">
            <a:avLst/>
          </a:prstGeom>
        </p:spPr>
      </p:pic>
      <p:sp>
        <p:nvSpPr>
          <p:cNvPr id="12" name="椭圆 31">
            <a:extLst>
              <a:ext uri="{FF2B5EF4-FFF2-40B4-BE49-F238E27FC236}">
                <a16:creationId xmlns:a16="http://schemas.microsoft.com/office/drawing/2014/main" id="{29367609-38B3-43BF-AA4C-4F9EBE4FE762}"/>
              </a:ext>
            </a:extLst>
          </p:cNvPr>
          <p:cNvSpPr/>
          <p:nvPr/>
        </p:nvSpPr>
        <p:spPr>
          <a:xfrm flipH="1">
            <a:off x="997241" y="1500187"/>
            <a:ext cx="10567274" cy="251460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3.</a:t>
            </a:r>
          </a:p>
          <a:p>
            <a:pPr>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nhóm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hay</a:t>
            </a:r>
          </a:p>
        </p:txBody>
      </p:sp>
    </p:spTree>
    <p:extLst>
      <p:ext uri="{BB962C8B-B14F-4D97-AF65-F5344CB8AC3E}">
        <p14:creationId xmlns:p14="http://schemas.microsoft.com/office/powerpoint/2010/main" val="4225042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C7F13-52DA-49A0-E118-92BD8E9C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9317"/>
            <a:ext cx="12192000" cy="7699655"/>
          </a:xfrm>
          <a:prstGeom prst="rect">
            <a:avLst/>
          </a:prstGeom>
        </p:spPr>
      </p:pic>
      <p:sp>
        <p:nvSpPr>
          <p:cNvPr id="12" name="椭圆 31">
            <a:extLst>
              <a:ext uri="{FF2B5EF4-FFF2-40B4-BE49-F238E27FC236}">
                <a16:creationId xmlns:a16="http://schemas.microsoft.com/office/drawing/2014/main" id="{29367609-38B3-43BF-AA4C-4F9EBE4FE762}"/>
              </a:ext>
            </a:extLst>
          </p:cNvPr>
          <p:cNvSpPr/>
          <p:nvPr/>
        </p:nvSpPr>
        <p:spPr>
          <a:xfrm flipH="1">
            <a:off x="1255059" y="1322564"/>
            <a:ext cx="9950823" cy="44507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en-US" sz="3200" b="1" dirty="0" err="1">
                <a:solidFill>
                  <a:srgbClr val="002060"/>
                </a:solidFill>
                <a:latin typeface="Times New Roman" panose="02020603050405020304" pitchFamily="18" charset="0"/>
                <a:cs typeface="Times New Roman" panose="02020603050405020304" pitchFamily="18" charset="0"/>
              </a:rPr>
              <a:t>Tiêu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a:t>
            </a:r>
            <a:endParaRPr lang="en-US" sz="3200" b="1" dirty="0">
              <a:solidFill>
                <a:srgbClr val="002060"/>
              </a:solidFill>
              <a:latin typeface="Times New Roman" panose="02020603050405020304" pitchFamily="18"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a:t>
            </a:r>
          </a:p>
          <a:p>
            <a:pPr>
              <a:lnSpc>
                <a:spcPct val="150000"/>
              </a:lnSpc>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404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690494" y="1174789"/>
            <a:ext cx="10951030" cy="3915966"/>
          </a:xfrm>
          <a:prstGeom prst="roundRect">
            <a:avLst/>
          </a:prstGeom>
          <a:solidFill>
            <a:schemeClr val="accent5">
              <a:lumMod val="20000"/>
              <a:lumOff val="80000"/>
            </a:schemeClr>
          </a:solidFill>
        </p:spPr>
        <p:txBody>
          <a:bodyPr wrap="square">
            <a:spAutoFit/>
          </a:bodyPr>
          <a:lstStyle/>
          <a:p>
            <a:pPr algn="ctr"/>
            <a:r>
              <a:rPr lang="vi-VN" sz="2800" b="1" dirty="0">
                <a:solidFill>
                  <a:srgbClr val="FF0000"/>
                </a:solidFill>
                <a:latin typeface="+mj-lt"/>
              </a:rPr>
              <a:t>Bài tham khảo 1:</a:t>
            </a:r>
            <a:endParaRPr lang="vi-VN" sz="2800" dirty="0">
              <a:solidFill>
                <a:srgbClr val="FF0000"/>
              </a:solidFill>
              <a:latin typeface="+mj-lt"/>
            </a:endParaRPr>
          </a:p>
          <a:p>
            <a:pPr algn="just"/>
            <a:r>
              <a:rPr lang="en-US" sz="2800" dirty="0">
                <a:solidFill>
                  <a:srgbClr val="002060"/>
                </a:solidFill>
                <a:latin typeface="+mj-lt"/>
              </a:rPr>
              <a:t>	</a:t>
            </a:r>
            <a:r>
              <a:rPr lang="vi-VN" sz="2800" dirty="0">
                <a:solidFill>
                  <a:srgbClr val="002060"/>
                </a:solidFill>
                <a:latin typeface="+mj-lt"/>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pic>
        <p:nvPicPr>
          <p:cNvPr id="15" name="Picture 14"/>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4"/>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596536" y="1514346"/>
            <a:ext cx="10964093" cy="3439239"/>
          </a:xfrm>
          <a:prstGeom prst="roundRect">
            <a:avLst/>
          </a:prstGeom>
          <a:solidFill>
            <a:schemeClr val="accent2">
              <a:lumMod val="20000"/>
              <a:lumOff val="80000"/>
            </a:schemeClr>
          </a:solidFill>
        </p:spPr>
        <p:txBody>
          <a:bodyPr wrap="square">
            <a:spAutoFit/>
          </a:bodyPr>
          <a:lstStyle/>
          <a:p>
            <a:pPr algn="ctr"/>
            <a:r>
              <a:rPr lang="vi-VN" sz="2800" b="1" dirty="0">
                <a:solidFill>
                  <a:srgbClr val="FF0000"/>
                </a:solidFill>
                <a:latin typeface="+mj-lt"/>
              </a:rPr>
              <a:t>Bài tham khảo 2:</a:t>
            </a:r>
            <a:endParaRPr lang="vi-VN" sz="2800" dirty="0">
              <a:solidFill>
                <a:srgbClr val="FF0000"/>
              </a:solidFill>
              <a:latin typeface="+mj-lt"/>
            </a:endParaRPr>
          </a:p>
          <a:p>
            <a:pPr algn="just"/>
            <a:r>
              <a:rPr lang="en-US" sz="2800" dirty="0">
                <a:solidFill>
                  <a:srgbClr val="7030A0"/>
                </a:solidFill>
                <a:latin typeface="+mj-lt"/>
              </a:rPr>
              <a:t>	</a:t>
            </a:r>
            <a:r>
              <a:rPr lang="vi-VN" sz="2800" dirty="0">
                <a:solidFill>
                  <a:srgbClr val="7030A0"/>
                </a:solidFill>
                <a:latin typeface="+mj-lt"/>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pic>
        <p:nvPicPr>
          <p:cNvPr id="14" name="Picture 13"/>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4"/>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690493" y="945385"/>
            <a:ext cx="10811013" cy="3915966"/>
          </a:xfrm>
          <a:prstGeom prst="roundRect">
            <a:avLst/>
          </a:prstGeom>
          <a:solidFill>
            <a:schemeClr val="accent2">
              <a:lumMod val="20000"/>
              <a:lumOff val="80000"/>
            </a:schemeClr>
          </a:solidFill>
        </p:spPr>
        <p:txBody>
          <a:bodyPr wrap="square">
            <a:spAutoFit/>
          </a:bodyPr>
          <a:lstStyle/>
          <a:p>
            <a:pPr algn="ctr"/>
            <a:r>
              <a:rPr lang="vi-VN" sz="2800" b="1" dirty="0">
                <a:solidFill>
                  <a:srgbClr val="FF0000"/>
                </a:solidFill>
                <a:latin typeface="+mj-lt"/>
              </a:rPr>
              <a:t>Bài tham khảo </a:t>
            </a:r>
            <a:r>
              <a:rPr lang="en-US" sz="2800" b="1" dirty="0">
                <a:solidFill>
                  <a:srgbClr val="FF0000"/>
                </a:solidFill>
                <a:latin typeface="+mj-lt"/>
              </a:rPr>
              <a:t>3</a:t>
            </a:r>
            <a:r>
              <a:rPr lang="vi-VN" sz="2800" b="1" dirty="0">
                <a:solidFill>
                  <a:srgbClr val="FF0000"/>
                </a:solidFill>
                <a:latin typeface="+mj-lt"/>
              </a:rPr>
              <a:t>:</a:t>
            </a:r>
            <a:endParaRPr lang="vi-VN" sz="2800" dirty="0">
              <a:solidFill>
                <a:srgbClr val="FF0000"/>
              </a:solidFill>
              <a:latin typeface="+mj-lt"/>
            </a:endParaRPr>
          </a:p>
          <a:p>
            <a:pPr algn="just"/>
            <a:r>
              <a:rPr lang="en-US" sz="2800" dirty="0">
                <a:solidFill>
                  <a:srgbClr val="7030A0"/>
                </a:solidFill>
                <a:latin typeface="+mj-lt"/>
              </a:rPr>
              <a:t>	</a:t>
            </a:r>
            <a:r>
              <a:rPr lang="vi-VN" sz="2800" dirty="0">
                <a:latin typeface="+mj-lt"/>
              </a:rPr>
              <a:t>Mùa hè đã đến, mẹ em liền đem một chiếc quạt điện ra để dùng. Chiếc quạt có hình vuông, lớn như một thùng mì tôm. Quạt có ba cái cánh lớn 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a:p>
            <a:pPr algn="just"/>
            <a:endParaRPr lang="vi-VN" sz="2800" dirty="0">
              <a:solidFill>
                <a:srgbClr val="7030A0"/>
              </a:solidFill>
              <a:latin typeface="+mj-lt"/>
            </a:endParaRPr>
          </a:p>
        </p:txBody>
      </p:sp>
      <p:pic>
        <p:nvPicPr>
          <p:cNvPr id="14" name="Picture 13"/>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4"/>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1598545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54636" y="1357520"/>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a:solidFill>
                  <a:srgbClr val="C00000"/>
                </a:solidFill>
              </a:rPr>
              <a:t>Về 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154636" y="4123980"/>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25</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par>
                          <p:cTn id="24" fill="hold">
                            <p:stCondLst>
                              <p:cond delay="1500"/>
                            </p:stCondLst>
                            <p:childTnLst>
                              <p:par>
                                <p:cTn id="25" presetID="21"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750"/>
                                        <p:tgtEl>
                                          <p:spTgt spid="24"/>
                                        </p:tgtEl>
                                      </p:cBhvr>
                                    </p:animEffect>
                                  </p:childTnLst>
                                </p:cTn>
                              </p:par>
                            </p:childTnLst>
                          </p:cTn>
                        </p:par>
                        <p:par>
                          <p:cTn id="28" fill="hold">
                            <p:stCondLst>
                              <p:cond delay="225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750"/>
                                        <p:tgtEl>
                                          <p:spTgt spid="25"/>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43587-9525-8F04-EB60-9F7985C5A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341"/>
            <a:ext cx="12192000" cy="7699655"/>
          </a:xfrm>
          <a:prstGeom prst="rect">
            <a:avLst/>
          </a:prstGeom>
        </p:spPr>
      </p:pic>
      <p:sp>
        <p:nvSpPr>
          <p:cNvPr id="12" name="椭圆 31">
            <a:extLst>
              <a:ext uri="{FF2B5EF4-FFF2-40B4-BE49-F238E27FC236}">
                <a16:creationId xmlns:a16="http://schemas.microsoft.com/office/drawing/2014/main" id="{29367609-38B3-43BF-AA4C-4F9EBE4FE762}"/>
              </a:ext>
            </a:extLst>
          </p:cNvPr>
          <p:cNvSpPr/>
          <p:nvPr/>
        </p:nvSpPr>
        <p:spPr>
          <a:xfrm flipH="1">
            <a:off x="1185333" y="1500187"/>
            <a:ext cx="10126134" cy="251460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Nêu</a:t>
            </a:r>
            <a:r>
              <a:rPr lang="en-US" sz="3200" b="1" dirty="0">
                <a:solidFill>
                  <a:schemeClr val="tx1"/>
                </a:solidFill>
                <a:latin typeface="Times New Roman" panose="02020603050405020304" pitchFamily="18" charset="0"/>
                <a:cs typeface="Times New Roman" panose="02020603050405020304" pitchFamily="18" charset="0"/>
              </a:rPr>
              <a:t> 1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ảnh</a:t>
            </a:r>
            <a:r>
              <a:rPr lang="en-US" sz="3200" b="1" dirty="0">
                <a:solidFill>
                  <a:schemeClr val="tx1"/>
                </a:solidFill>
                <a:latin typeface="Times New Roman" panose="02020603050405020304" pitchFamily="18" charset="0"/>
                <a:cs typeface="Times New Roman" panose="02020603050405020304" pitchFamily="18" charset="0"/>
              </a:rPr>
              <a:t> so </a:t>
            </a:r>
            <a:r>
              <a:rPr lang="en-US" sz="3200" b="1" dirty="0" err="1">
                <a:solidFill>
                  <a:schemeClr val="tx1"/>
                </a:solidFill>
                <a:latin typeface="Times New Roman" panose="02020603050405020304" pitchFamily="18" charset="0"/>
                <a:cs typeface="Times New Roman" panose="02020603050405020304" pitchFamily="18" charset="0"/>
              </a:rPr>
              <a:t>sánh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a:solidFill>
                  <a:schemeClr val="tx1"/>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5434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8944" y="177893"/>
            <a:ext cx="10034112" cy="578882"/>
          </a:xfrm>
          <a:prstGeom prst="roundRect">
            <a:avLst/>
          </a:prstGeom>
          <a:ln w="57150">
            <a:noFill/>
          </a:ln>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1: </a:t>
            </a:r>
            <a:r>
              <a:rPr lang="vi-VN" sz="2800" b="1" dirty="0">
                <a:solidFill>
                  <a:srgbClr val="002060"/>
                </a:solidFill>
                <a:latin typeface="Times New Roman" panose="02020603050405020304" pitchFamily="18" charset="0"/>
                <a:cs typeface="Times New Roman" panose="02020603050405020304" pitchFamily="18" charset="0"/>
              </a:rPr>
              <a:t>Đọc bài Cái đồng hồ dưới đây và thực hiện yêu cầu.</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596536" y="5160009"/>
            <a:ext cx="11443064" cy="1872853"/>
          </a:xfrm>
          <a:prstGeom prst="roundRect">
            <a:avLst/>
          </a:prstGeom>
          <a:noFill/>
          <a:ln w="57150">
            <a:solidFill>
              <a:srgbClr val="FFC000"/>
            </a:solidFill>
          </a:ln>
        </p:spPr>
        <p:txBody>
          <a:bodyPr wrap="square">
            <a:spAutoFit/>
          </a:bodyPr>
          <a:lstStyle/>
          <a:p>
            <a:pPr algn="just"/>
            <a:r>
              <a:rPr lang="vi-VN" sz="2600" b="1" dirty="0">
                <a:latin typeface="+mj-lt"/>
              </a:rPr>
              <a:t>a. Tìm từ ngữ hoặc câu văn:</a:t>
            </a:r>
          </a:p>
          <a:p>
            <a:pPr algn="just"/>
            <a:r>
              <a:rPr lang="vi-VN" sz="2600" dirty="0">
                <a:latin typeface="+mj-lt"/>
              </a:rPr>
              <a:t>- Tả các bộ phận của đồng hồ (vỏ đồng hồ, kim đồng hồ,..)</a:t>
            </a:r>
          </a:p>
          <a:p>
            <a:pPr algn="just"/>
            <a:r>
              <a:rPr lang="vi-VN" sz="2600" dirty="0">
                <a:latin typeface="+mj-lt"/>
              </a:rPr>
              <a:t>- Tả âm thanh của đồng hồ (tiếng kim của đồng hồ, tiếng chuông của đồng hồ,…)</a:t>
            </a:r>
          </a:p>
          <a:p>
            <a:pPr algn="just"/>
            <a:r>
              <a:rPr lang="vi-VN" sz="2600" b="1" dirty="0">
                <a:latin typeface="+mj-lt"/>
              </a:rPr>
              <a:t>b. Câu văn nào có hình ảnh so sánh?</a:t>
            </a:r>
            <a:endParaRPr lang="vi-VN" sz="2600" dirty="0">
              <a:latin typeface="+mj-lt"/>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379506" y="490617"/>
            <a:ext cx="8569235" cy="4971574"/>
          </a:xfrm>
          <a:prstGeom prst="roundRect">
            <a:avLst/>
          </a:prstGeom>
          <a:noFill/>
          <a:ln w="57150">
            <a:noFill/>
          </a:ln>
        </p:spPr>
        <p:txBody>
          <a:bodyPr wrap="square">
            <a:spAutoFit/>
          </a:bodyPr>
          <a:lstStyle/>
          <a:p>
            <a:pPr algn="ctr"/>
            <a:r>
              <a:rPr lang="en-US" sz="2000" b="1" dirty="0">
                <a:latin typeface="Nunito Black" pitchFamily="2" charset="0"/>
              </a:rPr>
              <a:t> </a:t>
            </a:r>
            <a:r>
              <a:rPr lang="vi-VN" sz="2600" b="1" dirty="0">
                <a:solidFill>
                  <a:srgbClr val="0070C0"/>
                </a:solidFill>
                <a:latin typeface="+mj-lt"/>
              </a:rPr>
              <a:t>Cái đồng hồ</a:t>
            </a:r>
            <a:endParaRPr lang="vi-VN" sz="2600" dirty="0">
              <a:solidFill>
                <a:srgbClr val="0070C0"/>
              </a:solidFill>
              <a:latin typeface="+mj-lt"/>
            </a:endParaRPr>
          </a:p>
          <a:p>
            <a:pPr algn="just"/>
            <a:r>
              <a:rPr lang="vi-VN" sz="2600" dirty="0">
                <a:solidFill>
                  <a:srgbClr val="0070C0"/>
                </a:solidFill>
                <a:latin typeface="+mj-lt"/>
              </a:rPr>
              <a:t> </a:t>
            </a:r>
            <a:r>
              <a:rPr lang="en-US" sz="2600" dirty="0">
                <a:solidFill>
                  <a:srgbClr val="0070C0"/>
                </a:solidFill>
                <a:latin typeface="+mj-lt"/>
              </a:rPr>
              <a:t>	</a:t>
            </a:r>
            <a:r>
              <a:rPr lang="vi-VN" sz="2600" dirty="0">
                <a:solidFill>
                  <a:srgbClr val="0070C0"/>
                </a:solidFill>
                <a:latin typeface="+mj-lt"/>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600" dirty="0">
              <a:solidFill>
                <a:srgbClr val="0070C0"/>
              </a:solidFill>
              <a:latin typeface="+mj-lt"/>
            </a:endParaRPr>
          </a:p>
          <a:p>
            <a:pPr algn="just"/>
            <a:r>
              <a:rPr lang="vi-VN" sz="2600" dirty="0">
                <a:solidFill>
                  <a:srgbClr val="0070C0"/>
                </a:solidFill>
                <a:latin typeface="+mj-lt"/>
              </a:rPr>
              <a:t>tí ta tí tách, chăm chỉ chạy rất đều, rất đúng. Nó nhắc nhở anh em tôi giờ ngủ, giờ chơi, giờ ăn, giờ học.</a:t>
            </a:r>
            <a:endParaRPr lang="en-US" sz="2600" dirty="0">
              <a:solidFill>
                <a:srgbClr val="0070C0"/>
              </a:solidFill>
              <a:latin typeface="+mj-lt"/>
            </a:endParaRPr>
          </a:p>
          <a:p>
            <a:r>
              <a:rPr lang="en-US" sz="2600" dirty="0">
                <a:solidFill>
                  <a:srgbClr val="0070C0"/>
                </a:solidFill>
                <a:latin typeface="+mj-lt"/>
              </a:rPr>
              <a:t>                                                                       </a:t>
            </a:r>
            <a:r>
              <a:rPr lang="vi-VN" sz="2600" dirty="0">
                <a:solidFill>
                  <a:srgbClr val="0070C0"/>
                </a:solidFill>
                <a:latin typeface="+mj-lt"/>
              </a:rPr>
              <a:t>(Theo Vũ Tú Nam)</a:t>
            </a:r>
            <a:endParaRPr lang="en-US" sz="2600" dirty="0">
              <a:solidFill>
                <a:srgbClr val="0070C0"/>
              </a:solidFill>
              <a:latin typeface="+mj-lt"/>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3" name="TextBox 2"/>
          <p:cNvSpPr txBox="1"/>
          <p:nvPr/>
        </p:nvSpPr>
        <p:spPr>
          <a:xfrm>
            <a:off x="1338470" y="449977"/>
            <a:ext cx="5557932" cy="646331"/>
          </a:xfrm>
          <a:prstGeom prst="rect">
            <a:avLst/>
          </a:prstGeom>
          <a:noFill/>
        </p:spPr>
        <p:txBody>
          <a:bodyPr wrap="non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THẢO LUẬN NHÓM ĐÔI</a:t>
            </a:r>
          </a:p>
        </p:txBody>
      </p:sp>
    </p:spTree>
    <p:extLst>
      <p:ext uri="{BB962C8B-B14F-4D97-AF65-F5344CB8AC3E}">
        <p14:creationId xmlns:p14="http://schemas.microsoft.com/office/powerpoint/2010/main" val="72289826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131856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pSp>
        <p:nvGrpSpPr>
          <p:cNvPr id="2" name="Group 1"/>
          <p:cNvGrpSpPr/>
          <p:nvPr/>
        </p:nvGrpSpPr>
        <p:grpSpPr>
          <a:xfrm>
            <a:off x="687711" y="423333"/>
            <a:ext cx="11064021" cy="5627077"/>
            <a:chOff x="714606" y="1316494"/>
            <a:chExt cx="10924400" cy="46532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632476"/>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ừ ngữ hoặc câu văn:</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 Tả các bộ phận của đồng hồ:</a:t>
              </a:r>
            </a:p>
            <a:p>
              <a:r>
                <a:rPr lang="vi-VN" sz="2800" dirty="0">
                  <a:solidFill>
                    <a:srgbClr val="FF0000"/>
                  </a:solidFill>
                  <a:latin typeface="Times New Roman" panose="02020603050405020304" pitchFamily="18" charset="0"/>
                  <a:cs typeface="Times New Roman" panose="02020603050405020304" pitchFamily="18" charset="0"/>
                </a:rPr>
                <a:t>+ Vỏ đồng hồ: vỏ bằng nhựa màu trắng</a:t>
              </a:r>
            </a:p>
            <a:p>
              <a:r>
                <a:rPr lang="vi-VN" sz="2800" dirty="0">
                  <a:solidFill>
                    <a:srgbClr val="FF0000"/>
                  </a:solidFill>
                  <a:latin typeface="Times New Roman" panose="02020603050405020304" pitchFamily="18" charset="0"/>
                  <a:cs typeface="Times New Roman" panose="02020603050405020304" pitchFamily="18" charset="0"/>
                </a:rPr>
                <a:t>+ Kim đồng hồ: Đặc biệt là tối không có đèn, hai cái kim của nó cứ sáng lóe lên như đom đóm.</a:t>
              </a:r>
            </a:p>
            <a:p>
              <a:r>
                <a:rPr lang="vi-VN" sz="2800" dirty="0">
                  <a:solidFill>
                    <a:srgbClr val="002060"/>
                  </a:solidFill>
                  <a:latin typeface="Times New Roman" panose="02020603050405020304" pitchFamily="18" charset="0"/>
                  <a:cs typeface="Times New Roman" panose="02020603050405020304" pitchFamily="18" charset="0"/>
                </a:rPr>
                <a:t>- Tả âm thanh của đồng hồ:</a:t>
              </a:r>
            </a:p>
            <a:p>
              <a:r>
                <a:rPr lang="vi-VN" sz="2800" dirty="0">
                  <a:solidFill>
                    <a:srgbClr val="FF0000"/>
                  </a:solidFill>
                  <a:latin typeface="Times New Roman" panose="02020603050405020304" pitchFamily="18" charset="0"/>
                  <a:cs typeface="Times New Roman" panose="02020603050405020304" pitchFamily="18" charset="0"/>
                </a:rPr>
                <a:t>+ Tiếng kim của đồng hồ: tí ta tí tách</a:t>
              </a:r>
            </a:p>
            <a:p>
              <a:r>
                <a:rPr lang="vi-VN" sz="2800" dirty="0">
                  <a:solidFill>
                    <a:srgbClr val="FF0000"/>
                  </a:solidFill>
                  <a:latin typeface="Times New Roman" panose="02020603050405020304" pitchFamily="18" charset="0"/>
                  <a:cs typeface="Times New Roman" panose="02020603050405020304" pitchFamily="18" charset="0"/>
                </a:rPr>
                <a:t>+ Tiếng chuông của đồng hồ: reo lên vang nhà, reo “ác” thật, vang và trong như dế cộ gáy sau đêm mưa.</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pSp>
        <p:nvGrpSpPr>
          <p:cNvPr id="2" name="Group 1"/>
          <p:cNvGrpSpPr/>
          <p:nvPr/>
        </p:nvGrpSpPr>
        <p:grpSpPr>
          <a:xfrm>
            <a:off x="724953" y="476793"/>
            <a:ext cx="11064021" cy="5627077"/>
            <a:chOff x="751378" y="1360702"/>
            <a:chExt cx="10924400" cy="46532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5" t="4773" r="2263" b="2026"/>
            <a:stretch/>
          </p:blipFill>
          <p:spPr>
            <a:xfrm>
              <a:off x="751378" y="1360702"/>
              <a:ext cx="10924400" cy="4653234"/>
            </a:xfrm>
            <a:prstGeom prst="rect">
              <a:avLst/>
            </a:prstGeom>
          </p:spPr>
        </p:pic>
        <p:sp>
          <p:nvSpPr>
            <p:cNvPr id="9" name="Rounded Rectangle 8"/>
            <p:cNvSpPr/>
            <p:nvPr/>
          </p:nvSpPr>
          <p:spPr>
            <a:xfrm>
              <a:off x="1323897" y="2364462"/>
              <a:ext cx="8652716" cy="2055587"/>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b</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so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sánh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chuông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reo</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ác</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vang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cộ</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gáy</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đêm</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mưa</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đóm</a:t>
              </a:r>
              <a:r>
                <a:rPr lang="en-US" sz="2800" dirty="0">
                  <a:solidFill>
                    <a:srgbClr val="FF0000"/>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16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7" name="Rectangle 6"/>
          <p:cNvSpPr/>
          <p:nvPr/>
        </p:nvSpPr>
        <p:spPr>
          <a:xfrm>
            <a:off x="1246774" y="197051"/>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2</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đồ</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521966" y="720271"/>
            <a:ext cx="10084027" cy="4669785"/>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686231" y="5284007"/>
            <a:ext cx="2274776" cy="1454857"/>
          </a:xfrm>
          <a:prstGeom prst="rect">
            <a:avLst/>
          </a:prstGeom>
          <a:ln>
            <a:noFill/>
          </a:ln>
          <a:effectLst>
            <a:softEdge rad="112500"/>
          </a:effectLst>
        </p:spPr>
      </p:pic>
      <p:pic>
        <p:nvPicPr>
          <p:cNvPr id="11" name="Picture 10"/>
          <p:cNvPicPr>
            <a:picLocks noChangeAspect="1"/>
          </p:cNvPicPr>
          <p:nvPr/>
        </p:nvPicPr>
        <p:blipFill>
          <a:blip r:embed="rId5"/>
          <a:stretch>
            <a:fillRect/>
          </a:stretch>
        </p:blipFill>
        <p:spPr>
          <a:xfrm>
            <a:off x="9885107" y="5403474"/>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5957" y="5434503"/>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1" y="5266770"/>
            <a:ext cx="1676634" cy="1362265"/>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54003" y="573880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892</Words>
  <Application>Microsoft Office PowerPoint</Application>
  <PresentationFormat>Widescreen</PresentationFormat>
  <Paragraphs>56</Paragraphs>
  <Slides>18</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等线</vt:lpstr>
      <vt:lpstr>Arial</vt:lpstr>
      <vt:lpstr>Arial-Rounded</vt:lpstr>
      <vt:lpstr>Calibri</vt:lpstr>
      <vt:lpstr>Calibri Light</vt:lpstr>
      <vt:lpstr>Coiny</vt:lpstr>
      <vt:lpstr>LNTH-Kids  Chinese Font 1</vt:lpstr>
      <vt:lpstr>Nunito Black</vt:lpstr>
      <vt:lpstr>SVN-Redressed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11</cp:revision>
  <dcterms:created xsi:type="dcterms:W3CDTF">2022-08-15T13:51:22Z</dcterms:created>
  <dcterms:modified xsi:type="dcterms:W3CDTF">2022-11-24T07:34:42Z</dcterms:modified>
</cp:coreProperties>
</file>