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5"/>
    <p:sldMasterId id="2147483660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23" roundtripDataSignature="AMtx7mhTXK4XiYLFuQ7uEsZ9ZedfzIpWD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1CC7285E-6161-4D0C-AD1A-B704D8213208}">
  <a:tblStyle styleId="{1CC7285E-6161-4D0C-AD1A-B704D8213208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3.xml"/><Relationship Id="rId11" Type="http://schemas.openxmlformats.org/officeDocument/2006/relationships/slide" Target="slides/slide4.xml"/><Relationship Id="rId22" Type="http://schemas.openxmlformats.org/officeDocument/2006/relationships/slide" Target="slides/slide15.xml"/><Relationship Id="rId10" Type="http://schemas.openxmlformats.org/officeDocument/2006/relationships/slide" Target="slides/slide3.xml"/><Relationship Id="rId21" Type="http://schemas.openxmlformats.org/officeDocument/2006/relationships/slide" Target="slides/slide14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23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1.xml"/><Relationship Id="rId19" Type="http://schemas.openxmlformats.org/officeDocument/2006/relationships/slide" Target="slides/slide12.xml"/><Relationship Id="rId6" Type="http://schemas.openxmlformats.org/officeDocument/2006/relationships/slideMaster" Target="slideMasters/slideMaster2.xml"/><Relationship Id="rId18" Type="http://schemas.openxmlformats.org/officeDocument/2006/relationships/slide" Target="slides/slide1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Verdana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1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219" name="Google Shape;219;p1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- GV giới thiệu mục tiêu bài học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14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3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15" name="Google Shape;115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- GV giới thiệu mục tiêu bài học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4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67" name="Google Shape;167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- GV giới thiệu mục tiêu bài học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9:notes"/>
          <p:cNvSpPr txBox="1"/>
          <p:nvPr/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7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8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8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5" name="Google Shape;75;p2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9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9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81" name="Google Shape;81;p2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split orient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20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" name="Google Shape;93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21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21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2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22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3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3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40" name="Google Shape;40;p23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41" name="Google Shape;41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4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4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47" name="Google Shape;47;p24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48" name="Google Shape;48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9" name="Google Shape;59;p2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0" name="Google Shape;60;p2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1" name="Google Shape;61;p2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2" name="Google Shape;62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7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68" name="Google Shape;68;p27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69" name="Google Shape;69;p2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p:transition>
    <p:split orient="vert"/>
  </p:transition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6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3" name="Google Shape;13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14" name="Google Shape;14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 cap="none" strike="noStrik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6" name="Google Shape;86;p19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7" name="Google Shape;87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88" name="Google Shape;88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/>
        </p:txBody>
      </p:sp>
      <p:sp>
        <p:nvSpPr>
          <p:cNvPr id="89" name="Google Shape;89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Verdana"/>
              <a:buNone/>
              <a:defRPr b="0" i="0" sz="1200" u="none">
                <a:solidFill>
                  <a:srgbClr val="898989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</p:sldLayoutIdLst>
  <p:transition spd="slow">
    <p:split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/>
          <p:nvPr/>
        </p:nvSpPr>
        <p:spPr>
          <a:xfrm>
            <a:off x="1143000" y="1524000"/>
            <a:ext cx="6915150" cy="38100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1">
                <a:ln cap="flat" cmpd="sng" w="9525">
                  <a:solidFill>
                    <a:schemeClr val="lt2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FF0000"/>
                </a:solidFill>
                <a:latin typeface="Times New Roman"/>
              </a:rPr>
              <a:t>TẬP LÀM VĂN </a:t>
            </a:r>
          </a:p>
        </p:txBody>
      </p:sp>
    </p:spTree>
  </p:cSld>
  <p:clrMapOvr>
    <a:masterClrMapping/>
  </p:clrMapOvr>
  <p:transition spd="slow">
    <p:spli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10"/>
          <p:cNvSpPr txBox="1"/>
          <p:nvPr>
            <p:ph type="title"/>
          </p:nvPr>
        </p:nvSpPr>
        <p:spPr>
          <a:xfrm>
            <a:off x="890587" y="381000"/>
            <a:ext cx="7624762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</a:pPr>
            <a:r>
              <a:rPr b="0" i="0" lang="en-US" sz="3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Bài 2: Thống kê số học sinh trong lớp theo những yêu cầu sau:</a:t>
            </a:r>
            <a:endParaRPr/>
          </a:p>
        </p:txBody>
      </p:sp>
      <p:sp>
        <p:nvSpPr>
          <p:cNvPr id="195" name="Google Shape;195;p10"/>
          <p:cNvSpPr txBox="1"/>
          <p:nvPr/>
        </p:nvSpPr>
        <p:spPr>
          <a:xfrm>
            <a:off x="909637" y="1295400"/>
            <a:ext cx="77724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aphicFrame>
        <p:nvGraphicFramePr>
          <p:cNvPr id="196" name="Google Shape;196;p10"/>
          <p:cNvGraphicFramePr/>
          <p:nvPr/>
        </p:nvGraphicFramePr>
        <p:xfrm>
          <a:off x="609600" y="2133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{1CC7285E-6161-4D0C-AD1A-B704D8213208}</a:tableStyleId>
              </a:tblPr>
              <a:tblGrid>
                <a:gridCol w="1905000"/>
                <a:gridCol w="1905000"/>
                <a:gridCol w="1905000"/>
                <a:gridCol w="1905000"/>
              </a:tblGrid>
              <a:tr h="9445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800"/>
                        <a:buFont typeface="Calibri"/>
                        <a:buNone/>
                      </a:pPr>
                      <a:r>
                        <a:rPr b="1" i="0" lang="en-US" sz="28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Tổ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800"/>
                        <a:buFont typeface="Calibri"/>
                        <a:buNone/>
                      </a:pPr>
                      <a:r>
                        <a:rPr b="1" i="0" lang="en-US" sz="28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Số học sinh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800"/>
                        <a:buFont typeface="Calibri"/>
                        <a:buNone/>
                      </a:pPr>
                      <a:r>
                        <a:rPr b="1" i="0" lang="en-US" sz="28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Học sinh 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800"/>
                        <a:buFont typeface="Calibri"/>
                        <a:buNone/>
                      </a:pPr>
                      <a:r>
                        <a:rPr b="1" i="0" lang="en-US" sz="28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nữ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800"/>
                        <a:buFont typeface="Calibri"/>
                        <a:buNone/>
                      </a:pPr>
                      <a:r>
                        <a:rPr b="1" i="0" lang="en-US" sz="28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Học sinh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800"/>
                        <a:buFont typeface="Calibri"/>
                        <a:buNone/>
                      </a:pPr>
                      <a:r>
                        <a:rPr b="1" i="0" lang="en-US" sz="2800" u="none" cap="none" strike="noStrik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nam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</a:tr>
              <a:tr h="5445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Calibri"/>
                        <a:buNone/>
                      </a:pPr>
                      <a:r>
                        <a:rPr b="0" i="0" lang="en-US" sz="28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Tổ 1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</a:tr>
              <a:tr h="5445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Calibri"/>
                        <a:buNone/>
                      </a:pPr>
                      <a:r>
                        <a:rPr b="0" i="0" lang="en-US" sz="280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Tổ 2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Calibri"/>
                        <a:buNone/>
                      </a:pPr>
                      <a:r>
                        <a:rPr b="0" i="0" lang="en-US" sz="280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Tổ 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</a:tr>
              <a:tr h="5445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Calibri"/>
                        <a:buNone/>
                      </a:pPr>
                      <a:r>
                        <a:rPr b="0" i="0" lang="en-US" sz="280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Tổ 4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</a:tr>
              <a:tr h="9445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Calibri"/>
                        <a:buNone/>
                      </a:pPr>
                      <a:r>
                        <a:rPr b="1" i="0" lang="en-US" sz="280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Tổng số HS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Calibri"/>
                        <a:buNone/>
                      </a:pPr>
                      <a:r>
                        <a:rPr b="1" i="0" lang="en-US" sz="280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Trong lớp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spli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1"/>
          <p:cNvSpPr txBox="1"/>
          <p:nvPr>
            <p:ph type="title"/>
          </p:nvPr>
        </p:nvSpPr>
        <p:spPr>
          <a:xfrm>
            <a:off x="890587" y="381000"/>
            <a:ext cx="7624762" cy="137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</a:pPr>
            <a:r>
              <a:rPr b="0" i="0" lang="en-US" sz="3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Bài 2: Thống kê số học sinh trong lớp theo những yêu cầu sau:</a:t>
            </a:r>
            <a:endParaRPr/>
          </a:p>
        </p:txBody>
      </p:sp>
      <p:sp>
        <p:nvSpPr>
          <p:cNvPr id="202" name="Google Shape;202;p11"/>
          <p:cNvSpPr txBox="1"/>
          <p:nvPr/>
        </p:nvSpPr>
        <p:spPr>
          <a:xfrm>
            <a:off x="909637" y="1295400"/>
            <a:ext cx="77724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aphicFrame>
        <p:nvGraphicFramePr>
          <p:cNvPr id="203" name="Google Shape;203;p11"/>
          <p:cNvGraphicFramePr/>
          <p:nvPr/>
        </p:nvGraphicFramePr>
        <p:xfrm>
          <a:off x="609600" y="2133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{1CC7285E-6161-4D0C-AD1A-B704D8213208}</a:tableStyleId>
              </a:tblPr>
              <a:tblGrid>
                <a:gridCol w="1905000"/>
                <a:gridCol w="1905000"/>
                <a:gridCol w="1905000"/>
                <a:gridCol w="1905000"/>
              </a:tblGrid>
              <a:tr h="9445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800"/>
                        <a:buFont typeface="Calibri"/>
                        <a:buNone/>
                      </a:pPr>
                      <a:r>
                        <a:rPr b="1" i="0" lang="en-US" sz="2800" u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Tổ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800"/>
                        <a:buFont typeface="Calibri"/>
                        <a:buNone/>
                      </a:pPr>
                      <a:r>
                        <a:rPr b="1" i="0" lang="en-US" sz="2800" u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Số học sinh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800"/>
                        <a:buFont typeface="Calibri"/>
                        <a:buNone/>
                      </a:pPr>
                      <a:r>
                        <a:rPr b="1" i="0" lang="en-US" sz="2800" u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Học sinh 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800"/>
                        <a:buFont typeface="Calibri"/>
                        <a:buNone/>
                      </a:pPr>
                      <a:r>
                        <a:rPr b="1" i="0" lang="en-US" sz="2800" u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nữ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800"/>
                        <a:buFont typeface="Calibri"/>
                        <a:buNone/>
                      </a:pPr>
                      <a:r>
                        <a:rPr b="1" i="0" lang="en-US" sz="2800" u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Học sinh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2800"/>
                        <a:buFont typeface="Calibri"/>
                        <a:buNone/>
                      </a:pPr>
                      <a:r>
                        <a:rPr b="1" i="0" lang="en-US" sz="2800" u="none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nam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</a:tr>
              <a:tr h="5445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Calibri"/>
                        <a:buNone/>
                      </a:pPr>
                      <a:r>
                        <a:rPr b="0" i="0" lang="en-US" sz="280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Tổ 1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Calibri"/>
                        <a:buNone/>
                      </a:pPr>
                      <a:r>
                        <a:rPr b="0" i="0" lang="en-US" sz="280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</a:tr>
              <a:tr h="5445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Calibri"/>
                        <a:buNone/>
                      </a:pPr>
                      <a:r>
                        <a:rPr b="0" i="0" lang="en-US" sz="280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Tổ 2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Calibri"/>
                        <a:buNone/>
                      </a:pPr>
                      <a:r>
                        <a:rPr b="0" i="0" lang="en-US" sz="280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Calibri"/>
                        <a:buNone/>
                      </a:pPr>
                      <a:r>
                        <a:rPr b="0" i="0" lang="en-US" sz="280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Tổ 3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Calibri"/>
                        <a:buNone/>
                      </a:pPr>
                      <a:r>
                        <a:rPr b="0" i="0" lang="en-US" sz="280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</a:tr>
              <a:tr h="5445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Calibri"/>
                        <a:buNone/>
                      </a:pPr>
                      <a:r>
                        <a:rPr b="0" i="0" lang="en-US" sz="280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Tổ 4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Calibri"/>
                        <a:buNone/>
                      </a:pPr>
                      <a:r>
                        <a:rPr b="0" i="0" lang="en-US" sz="280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12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DF4"/>
                    </a:solidFill>
                  </a:tcPr>
                </a:tc>
              </a:tr>
              <a:tr h="9445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Calibri"/>
                        <a:buNone/>
                      </a:pPr>
                      <a:r>
                        <a:rPr b="1" i="0" lang="en-US" sz="280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Tổng số HS</a:t>
                      </a:r>
                      <a:endParaRPr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Calibri"/>
                        <a:buNone/>
                      </a:pPr>
                      <a:r>
                        <a:rPr b="1" i="0" lang="en-US" sz="280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Trong lớp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Calibri"/>
                        <a:buNone/>
                      </a:pPr>
                      <a:r>
                        <a:rPr b="1" i="0" lang="en-US" sz="2800" u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48</a:t>
                      </a:r>
                      <a:endParaRPr/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8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spli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2"/>
          <p:cNvSpPr txBox="1"/>
          <p:nvPr/>
        </p:nvSpPr>
        <p:spPr>
          <a:xfrm>
            <a:off x="890587" y="304800"/>
            <a:ext cx="7624762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</a:pPr>
            <a:r>
              <a:rPr b="0" i="0" lang="en-US" sz="3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Bảng thống kê cho em biết điều gì?</a:t>
            </a:r>
            <a:endParaRPr/>
          </a:p>
        </p:txBody>
      </p:sp>
      <p:sp>
        <p:nvSpPr>
          <p:cNvPr id="209" name="Google Shape;209;p12"/>
          <p:cNvSpPr txBox="1"/>
          <p:nvPr/>
        </p:nvSpPr>
        <p:spPr>
          <a:xfrm>
            <a:off x="1112837" y="1524000"/>
            <a:ext cx="749776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99FF66"/>
              </a:buClr>
              <a:buSzPts val="3400"/>
              <a:buFont typeface="Noto Sans Symbols"/>
              <a:buChar char="❖"/>
            </a:pPr>
            <a:r>
              <a:rPr b="0" i="0" lang="en-US" sz="3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Tổ nào có nhiều học sinh nhất ?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680"/>
              </a:spcBef>
              <a:spcAft>
                <a:spcPts val="0"/>
              </a:spcAft>
              <a:buClr>
                <a:srgbClr val="99FF66"/>
              </a:buClr>
              <a:buSzPts val="3400"/>
              <a:buFont typeface="Noto Sans Symbols"/>
              <a:buChar char="❖"/>
            </a:pPr>
            <a:r>
              <a:rPr b="0" i="0" lang="en-US" sz="3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Tổ nào có nhiều HS nữ nhất?</a:t>
            </a:r>
            <a:endParaRPr/>
          </a:p>
          <a:p>
            <a:pPr indent="-342900" lvl="0" marL="342900" marR="0" rtl="0" algn="l">
              <a:lnSpc>
                <a:spcPct val="150000"/>
              </a:lnSpc>
              <a:spcBef>
                <a:spcPts val="680"/>
              </a:spcBef>
              <a:spcAft>
                <a:spcPts val="0"/>
              </a:spcAft>
              <a:buClr>
                <a:srgbClr val="99FF66"/>
              </a:buClr>
              <a:buSzPts val="3400"/>
              <a:buFont typeface="Noto Sans Symbols"/>
              <a:buChar char="❖"/>
            </a:pPr>
            <a:r>
              <a:rPr b="0" i="0" lang="en-US" sz="3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Bảng thống kê trên có tác dụng gì?</a:t>
            </a:r>
            <a:endParaRPr/>
          </a:p>
        </p:txBody>
      </p:sp>
    </p:spTree>
  </p:cSld>
  <p:clrMapOvr>
    <a:masterClrMapping/>
  </p:clrMapOvr>
  <p:transition spd="slow">
    <p:spli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09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09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09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3"/>
          <p:cNvSpPr txBox="1"/>
          <p:nvPr/>
        </p:nvSpPr>
        <p:spPr>
          <a:xfrm>
            <a:off x="890587" y="990600"/>
            <a:ext cx="7624762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</a:pPr>
            <a:r>
              <a:rPr b="0" i="0" lang="en-US" sz="3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Có mấy cách thống kê?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</a:pPr>
            <a:r>
              <a:rPr b="0" i="0" lang="en-US" sz="3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Là những cách nào?</a:t>
            </a:r>
            <a:endParaRPr/>
          </a:p>
        </p:txBody>
      </p:sp>
      <p:sp>
        <p:nvSpPr>
          <p:cNvPr id="215" name="Google Shape;215;p13"/>
          <p:cNvSpPr txBox="1"/>
          <p:nvPr/>
        </p:nvSpPr>
        <p:spPr>
          <a:xfrm>
            <a:off x="728662" y="2667000"/>
            <a:ext cx="7624762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</a:pPr>
            <a:r>
              <a:rPr b="0" i="0" lang="en-US" sz="3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Khi nào nên thống kê nêu số liệu?</a:t>
            </a:r>
            <a:endParaRPr/>
          </a:p>
        </p:txBody>
      </p:sp>
      <p:sp>
        <p:nvSpPr>
          <p:cNvPr id="216" name="Google Shape;216;p13"/>
          <p:cNvSpPr txBox="1"/>
          <p:nvPr/>
        </p:nvSpPr>
        <p:spPr>
          <a:xfrm>
            <a:off x="728662" y="3657600"/>
            <a:ext cx="7624762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</a:pPr>
            <a:r>
              <a:rPr b="0" i="0" lang="en-US" sz="3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Khi nào thống kê theo bảng số liệu?</a:t>
            </a:r>
            <a:endParaRPr/>
          </a:p>
        </p:txBody>
      </p:sp>
    </p:spTree>
  </p:cSld>
  <p:clrMapOvr>
    <a:masterClrMapping/>
  </p:clrMapOvr>
  <p:transition spd="slow">
    <p:spli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4925" y="1971675"/>
            <a:ext cx="2955925" cy="2955925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p14"/>
          <p:cNvSpPr/>
          <p:nvPr/>
        </p:nvSpPr>
        <p:spPr>
          <a:xfrm>
            <a:off x="685800" y="2682875"/>
            <a:ext cx="1539875" cy="1506537"/>
          </a:xfrm>
          <a:prstGeom prst="flowChartConnector">
            <a:avLst/>
          </a:prstGeom>
          <a:solidFill>
            <a:srgbClr val="2C1E73"/>
          </a:solidFill>
          <a:ln cap="flat" cmpd="sng" w="76200">
            <a:solidFill>
              <a:srgbClr val="95B3D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Times New Roman"/>
              <a:buNone/>
            </a:pPr>
            <a:r>
              <a:rPr b="1" i="0" lang="en-US" sz="2600" u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MỤC TIÊU</a:t>
            </a:r>
            <a:endParaRPr/>
          </a:p>
        </p:txBody>
      </p:sp>
      <p:sp>
        <p:nvSpPr>
          <p:cNvPr id="224" name="Google Shape;224;p14"/>
          <p:cNvSpPr/>
          <p:nvPr/>
        </p:nvSpPr>
        <p:spPr>
          <a:xfrm>
            <a:off x="2174875" y="2571750"/>
            <a:ext cx="185737" cy="185737"/>
          </a:xfrm>
          <a:prstGeom prst="flowChartConnector">
            <a:avLst/>
          </a:prstGeom>
          <a:solidFill>
            <a:srgbClr val="FF3754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25" name="Google Shape;225;p14"/>
          <p:cNvSpPr/>
          <p:nvPr/>
        </p:nvSpPr>
        <p:spPr>
          <a:xfrm>
            <a:off x="2324100" y="1957387"/>
            <a:ext cx="1801812" cy="642937"/>
          </a:xfrm>
          <a:custGeom>
            <a:rect b="b" l="l" r="r" t="t"/>
            <a:pathLst>
              <a:path extrusionOk="0" h="857250" w="2743200">
                <a:moveTo>
                  <a:pt x="0" y="857250"/>
                </a:moveTo>
                <a:lnTo>
                  <a:pt x="895350" y="0"/>
                </a:lnTo>
                <a:lnTo>
                  <a:pt x="2209800" y="0"/>
                </a:lnTo>
                <a:lnTo>
                  <a:pt x="2743200" y="0"/>
                </a:lnTo>
              </a:path>
            </a:pathLst>
          </a:cu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pSp>
        <p:nvGrpSpPr>
          <p:cNvPr id="226" name="Google Shape;226;p14"/>
          <p:cNvGrpSpPr/>
          <p:nvPr/>
        </p:nvGrpSpPr>
        <p:grpSpPr>
          <a:xfrm>
            <a:off x="4125912" y="1320800"/>
            <a:ext cx="4903787" cy="1273175"/>
            <a:chOff x="5862048" y="676275"/>
            <a:chExt cx="6539502" cy="1695450"/>
          </a:xfrm>
        </p:grpSpPr>
        <p:sp>
          <p:nvSpPr>
            <p:cNvPr id="227" name="Google Shape;227;p14"/>
            <p:cNvSpPr/>
            <p:nvPr/>
          </p:nvSpPr>
          <p:spPr>
            <a:xfrm>
              <a:off x="5862048" y="676275"/>
              <a:ext cx="6539502" cy="1695450"/>
            </a:xfrm>
            <a:prstGeom prst="roundRect">
              <a:avLst>
                <a:gd fmla="val 10800" name="adj"/>
              </a:avLst>
            </a:prstGeom>
            <a:noFill/>
            <a:ln cap="flat" cmpd="sng" w="76200">
              <a:solidFill>
                <a:srgbClr val="FE365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28" name="Google Shape;228;p14"/>
            <p:cNvSpPr/>
            <p:nvPr/>
          </p:nvSpPr>
          <p:spPr>
            <a:xfrm>
              <a:off x="6094220" y="1065027"/>
              <a:ext cx="955162" cy="956617"/>
            </a:xfrm>
            <a:prstGeom prst="flowChartConnector">
              <a:avLst/>
            </a:prstGeom>
            <a:solidFill>
              <a:srgbClr val="FE365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000"/>
                <a:buFont typeface="Calibri"/>
                <a:buNone/>
              </a:pPr>
              <a:r>
                <a:rPr b="0" i="0" lang="en-US" sz="3000" u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</p:grpSp>
      <p:sp>
        <p:nvSpPr>
          <p:cNvPr id="229" name="Google Shape;229;p14"/>
          <p:cNvSpPr/>
          <p:nvPr/>
        </p:nvSpPr>
        <p:spPr>
          <a:xfrm>
            <a:off x="2430462" y="3292475"/>
            <a:ext cx="185737" cy="187325"/>
          </a:xfrm>
          <a:prstGeom prst="flowChartConnector">
            <a:avLst/>
          </a:prstGeom>
          <a:solidFill>
            <a:srgbClr val="FF9B00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230" name="Google Shape;230;p14"/>
          <p:cNvCxnSpPr/>
          <p:nvPr/>
        </p:nvCxnSpPr>
        <p:spPr>
          <a:xfrm>
            <a:off x="2616200" y="3400425"/>
            <a:ext cx="1509712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grpSp>
        <p:nvGrpSpPr>
          <p:cNvPr id="231" name="Google Shape;231;p14"/>
          <p:cNvGrpSpPr/>
          <p:nvPr/>
        </p:nvGrpSpPr>
        <p:grpSpPr>
          <a:xfrm>
            <a:off x="4125912" y="2763837"/>
            <a:ext cx="4903787" cy="1273175"/>
            <a:chOff x="5862048" y="676275"/>
            <a:chExt cx="6539502" cy="1695450"/>
          </a:xfrm>
        </p:grpSpPr>
        <p:sp>
          <p:nvSpPr>
            <p:cNvPr id="232" name="Google Shape;232;p14"/>
            <p:cNvSpPr/>
            <p:nvPr/>
          </p:nvSpPr>
          <p:spPr>
            <a:xfrm>
              <a:off x="5862048" y="676275"/>
              <a:ext cx="6539502" cy="1695450"/>
            </a:xfrm>
            <a:prstGeom prst="roundRect">
              <a:avLst>
                <a:gd fmla="val 10800" name="adj"/>
              </a:avLst>
            </a:prstGeom>
            <a:noFill/>
            <a:ln cap="flat" cmpd="sng" w="76200">
              <a:solidFill>
                <a:srgbClr val="FF9B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33" name="Google Shape;233;p14"/>
            <p:cNvSpPr/>
            <p:nvPr/>
          </p:nvSpPr>
          <p:spPr>
            <a:xfrm>
              <a:off x="6132914" y="1044675"/>
              <a:ext cx="957199" cy="958651"/>
            </a:xfrm>
            <a:prstGeom prst="flowChartConnector">
              <a:avLst/>
            </a:prstGeom>
            <a:solidFill>
              <a:srgbClr val="FF9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000"/>
                <a:buFont typeface="Calibri"/>
                <a:buNone/>
              </a:pPr>
              <a:r>
                <a:rPr b="0" i="0" lang="en-US" sz="3000" u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</p:grpSp>
      <p:sp>
        <p:nvSpPr>
          <p:cNvPr id="234" name="Google Shape;234;p14"/>
          <p:cNvSpPr/>
          <p:nvPr/>
        </p:nvSpPr>
        <p:spPr>
          <a:xfrm>
            <a:off x="2182812" y="4064000"/>
            <a:ext cx="184150" cy="187325"/>
          </a:xfrm>
          <a:prstGeom prst="flowChartConnector">
            <a:avLst/>
          </a:prstGeom>
          <a:solidFill>
            <a:srgbClr val="01B59A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235" name="Google Shape;235;p14"/>
          <p:cNvSpPr/>
          <p:nvPr/>
        </p:nvSpPr>
        <p:spPr>
          <a:xfrm>
            <a:off x="2343150" y="4229100"/>
            <a:ext cx="1785937" cy="700087"/>
          </a:xfrm>
          <a:custGeom>
            <a:rect b="b" l="l" r="r" t="t"/>
            <a:pathLst>
              <a:path extrusionOk="0" h="933450" w="2381250">
                <a:moveTo>
                  <a:pt x="0" y="0"/>
                </a:moveTo>
                <a:lnTo>
                  <a:pt x="781050" y="933450"/>
                </a:lnTo>
                <a:lnTo>
                  <a:pt x="2381250" y="933450"/>
                </a:lnTo>
              </a:path>
            </a:pathLst>
          </a:cu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pSp>
        <p:nvGrpSpPr>
          <p:cNvPr id="236" name="Google Shape;236;p14"/>
          <p:cNvGrpSpPr/>
          <p:nvPr/>
        </p:nvGrpSpPr>
        <p:grpSpPr>
          <a:xfrm>
            <a:off x="4125912" y="4294187"/>
            <a:ext cx="4903787" cy="1271587"/>
            <a:chOff x="5862048" y="676275"/>
            <a:chExt cx="6539502" cy="1695450"/>
          </a:xfrm>
        </p:grpSpPr>
        <p:sp>
          <p:nvSpPr>
            <p:cNvPr id="237" name="Google Shape;237;p14"/>
            <p:cNvSpPr/>
            <p:nvPr/>
          </p:nvSpPr>
          <p:spPr>
            <a:xfrm>
              <a:off x="5862048" y="676275"/>
              <a:ext cx="6539502" cy="1695450"/>
            </a:xfrm>
            <a:prstGeom prst="roundRect">
              <a:avLst>
                <a:gd fmla="val 10800" name="adj"/>
              </a:avLst>
            </a:prstGeom>
            <a:noFill/>
            <a:ln cap="flat" cmpd="sng" w="76200">
              <a:solidFill>
                <a:srgbClr val="01B59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238" name="Google Shape;238;p14"/>
            <p:cNvSpPr/>
            <p:nvPr/>
          </p:nvSpPr>
          <p:spPr>
            <a:xfrm>
              <a:off x="6149207" y="1042639"/>
              <a:ext cx="957199" cy="958652"/>
            </a:xfrm>
            <a:prstGeom prst="flowChartConnector">
              <a:avLst/>
            </a:prstGeom>
            <a:solidFill>
              <a:srgbClr val="01B59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000"/>
                <a:buFont typeface="Calibri"/>
                <a:buNone/>
              </a:pPr>
              <a:r>
                <a:rPr b="0" i="0" lang="en-US" sz="3000" u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/>
            </a:p>
          </p:txBody>
        </p:sp>
      </p:grpSp>
      <p:sp>
        <p:nvSpPr>
          <p:cNvPr id="239" name="Google Shape;239;p14"/>
          <p:cNvSpPr txBox="1"/>
          <p:nvPr/>
        </p:nvSpPr>
        <p:spPr>
          <a:xfrm>
            <a:off x="4975225" y="1546225"/>
            <a:ext cx="4206875" cy="625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Times New Roman"/>
              <a:buNone/>
            </a:pPr>
            <a:r>
              <a:rPr b="1" i="0" lang="en-US" sz="17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- Dựa theo bài Nghìn năm văn hiến,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Times New Roman"/>
              <a:buNone/>
            </a:pPr>
            <a:r>
              <a:rPr b="1" i="0" lang="en-US" sz="17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hiểu cách trình bày các số liệu thống kê</a:t>
            </a:r>
            <a:endParaRPr/>
          </a:p>
        </p:txBody>
      </p:sp>
      <p:sp>
        <p:nvSpPr>
          <p:cNvPr id="240" name="Google Shape;240;p14"/>
          <p:cNvSpPr txBox="1"/>
          <p:nvPr/>
        </p:nvSpPr>
        <p:spPr>
          <a:xfrm>
            <a:off x="4975225" y="3208337"/>
            <a:ext cx="4168775" cy="3603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Times New Roman"/>
              <a:buNone/>
            </a:pPr>
            <a:r>
              <a:rPr b="1" i="0" lang="en-US" sz="17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Biết tác dụng của các số liệu thống kê.</a:t>
            </a:r>
            <a:endParaRPr/>
          </a:p>
        </p:txBody>
      </p:sp>
      <p:sp>
        <p:nvSpPr>
          <p:cNvPr id="241" name="Google Shape;241;p14"/>
          <p:cNvSpPr txBox="1"/>
          <p:nvPr/>
        </p:nvSpPr>
        <p:spPr>
          <a:xfrm>
            <a:off x="5021262" y="4349750"/>
            <a:ext cx="3989387" cy="1158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Times New Roman"/>
              <a:buNone/>
            </a:pPr>
            <a:r>
              <a:rPr b="1" i="0" lang="en-US" sz="17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Biết thống kê đơn giản gắn với các số liệu từng tổ học sinh trong lớp.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Times New Roman"/>
              <a:buNone/>
            </a:pPr>
            <a:r>
              <a:rPr b="1" i="0" lang="en-US" sz="17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 Biết trình bày kết quả thống kê theo bảng biểu.</a:t>
            </a:r>
            <a:endParaRPr/>
          </a:p>
        </p:txBody>
      </p:sp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5"/>
          <p:cNvSpPr txBox="1"/>
          <p:nvPr>
            <p:ph type="title"/>
          </p:nvPr>
        </p:nvSpPr>
        <p:spPr>
          <a:xfrm>
            <a:off x="381000" y="89376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ts val="6000"/>
              <a:buFont typeface="Arial"/>
              <a:buNone/>
            </a:pPr>
            <a:r>
              <a:rPr b="0" i="0" lang="en-US" sz="6000" u="none">
                <a:solidFill>
                  <a:srgbClr val="00FFFF"/>
                </a:solidFill>
                <a:latin typeface="Arial"/>
                <a:ea typeface="Arial"/>
                <a:cs typeface="Arial"/>
                <a:sym typeface="Arial"/>
              </a:rPr>
              <a:t>Chuẩn bị bài</a:t>
            </a:r>
            <a:endParaRPr/>
          </a:p>
        </p:txBody>
      </p:sp>
      <p:sp>
        <p:nvSpPr>
          <p:cNvPr id="247" name="Google Shape;247;p15"/>
          <p:cNvSpPr txBox="1"/>
          <p:nvPr>
            <p:ph idx="1" type="body"/>
          </p:nvPr>
        </p:nvSpPr>
        <p:spPr>
          <a:xfrm>
            <a:off x="1524000" y="2057400"/>
            <a:ext cx="7086600" cy="40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t/>
            </a:r>
            <a:endParaRPr b="0" i="0" sz="4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85750" lvl="1" marL="74295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99FF66"/>
              </a:buClr>
              <a:buSzPts val="4000"/>
              <a:buFont typeface="Noto Sans Symbols"/>
              <a:buChar char="❖"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Hoàn thành bảng thống kê nếu chưa làm xong.</a:t>
            </a:r>
            <a:endParaRPr/>
          </a:p>
          <a:p>
            <a:pPr indent="-254000" lvl="0" marL="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99FF66"/>
              </a:buClr>
              <a:buSzPts val="4000"/>
              <a:buFont typeface="Noto Sans Symbols"/>
              <a:buChar char="❖"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Chuẩn bị bài: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Luyện tập tả cảnh.</a:t>
            </a:r>
            <a:endParaRPr/>
          </a:p>
        </p:txBody>
      </p:sp>
    </p:spTree>
  </p:cSld>
  <p:clrMapOvr>
    <a:masterClrMapping/>
  </p:clrMapOvr>
  <p:transition spd="slow">
    <p:spli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6000"/>
              <a:buFont typeface="Arial"/>
              <a:buNone/>
            </a:pPr>
            <a:r>
              <a:rPr b="1" i="0" lang="en-US" sz="60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KHỞI ĐỘNG</a:t>
            </a:r>
            <a:endParaRPr/>
          </a:p>
        </p:txBody>
      </p:sp>
      <p:sp>
        <p:nvSpPr>
          <p:cNvPr id="106" name="Google Shape;106;p2"/>
          <p:cNvSpPr txBox="1"/>
          <p:nvPr>
            <p:ph idx="1" type="body"/>
          </p:nvPr>
        </p:nvSpPr>
        <p:spPr>
          <a:xfrm>
            <a:off x="1066800" y="1600200"/>
            <a:ext cx="7620000" cy="236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-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Khối 5 trường mình có bao nhiêu lớp?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-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Lớp mình có bao nhiêu học sinh?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Muốn báo cáo số liệu học sinh các lớp trong khối 5 hay số học sinh các khối lớp trong trường thì có cách nào? </a:t>
            </a:r>
            <a:endParaRPr/>
          </a:p>
        </p:txBody>
      </p:sp>
    </p:spTree>
  </p:cSld>
  <p:clrMapOvr>
    <a:masterClrMapping/>
  </p:clrMapOvr>
  <p:transition spd="slow">
    <p:spli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0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3"/>
          <p:cNvSpPr/>
          <p:nvPr/>
        </p:nvSpPr>
        <p:spPr>
          <a:xfrm>
            <a:off x="1143000" y="1524000"/>
            <a:ext cx="6915150" cy="38100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1">
                <a:ln cap="flat" cmpd="sng" w="9525">
                  <a:solidFill>
                    <a:schemeClr val="lt2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FF0000"/>
                </a:solidFill>
                <a:latin typeface="Times New Roman"/>
              </a:rPr>
              <a:t>Luyện tập LÀM BÁO CÁO THÔNG KÊ </a:t>
            </a:r>
          </a:p>
        </p:txBody>
      </p:sp>
      <p:sp>
        <p:nvSpPr>
          <p:cNvPr id="112" name="Google Shape;112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spli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4925" y="1971675"/>
            <a:ext cx="2955925" cy="2955925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4"/>
          <p:cNvSpPr/>
          <p:nvPr/>
        </p:nvSpPr>
        <p:spPr>
          <a:xfrm>
            <a:off x="685800" y="2682875"/>
            <a:ext cx="1539875" cy="1506537"/>
          </a:xfrm>
          <a:prstGeom prst="flowChartConnector">
            <a:avLst/>
          </a:prstGeom>
          <a:solidFill>
            <a:srgbClr val="2C1E73"/>
          </a:solidFill>
          <a:ln cap="flat" cmpd="sng" w="76200">
            <a:solidFill>
              <a:srgbClr val="95B3D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Times New Roman"/>
              <a:buNone/>
            </a:pPr>
            <a:r>
              <a:rPr b="1" i="0" lang="en-US" sz="26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MỤC TIÊU</a:t>
            </a:r>
            <a:endParaRPr/>
          </a:p>
        </p:txBody>
      </p:sp>
      <p:sp>
        <p:nvSpPr>
          <p:cNvPr id="120" name="Google Shape;120;p4"/>
          <p:cNvSpPr/>
          <p:nvPr/>
        </p:nvSpPr>
        <p:spPr>
          <a:xfrm>
            <a:off x="2174875" y="2571750"/>
            <a:ext cx="185737" cy="185737"/>
          </a:xfrm>
          <a:prstGeom prst="flowChartConnector">
            <a:avLst/>
          </a:prstGeom>
          <a:solidFill>
            <a:srgbClr val="FF3754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1" name="Google Shape;121;p4"/>
          <p:cNvSpPr/>
          <p:nvPr/>
        </p:nvSpPr>
        <p:spPr>
          <a:xfrm>
            <a:off x="2324100" y="1957387"/>
            <a:ext cx="1801812" cy="642937"/>
          </a:xfrm>
          <a:custGeom>
            <a:rect b="b" l="l" r="r" t="t"/>
            <a:pathLst>
              <a:path extrusionOk="0" h="857250" w="2743200">
                <a:moveTo>
                  <a:pt x="0" y="857250"/>
                </a:moveTo>
                <a:lnTo>
                  <a:pt x="895350" y="0"/>
                </a:lnTo>
                <a:lnTo>
                  <a:pt x="2209800" y="0"/>
                </a:lnTo>
                <a:lnTo>
                  <a:pt x="2743200" y="0"/>
                </a:lnTo>
              </a:path>
            </a:pathLst>
          </a:cu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pSp>
        <p:nvGrpSpPr>
          <p:cNvPr id="122" name="Google Shape;122;p4"/>
          <p:cNvGrpSpPr/>
          <p:nvPr/>
        </p:nvGrpSpPr>
        <p:grpSpPr>
          <a:xfrm>
            <a:off x="4125912" y="1320800"/>
            <a:ext cx="4903787" cy="1273175"/>
            <a:chOff x="5862048" y="676275"/>
            <a:chExt cx="6539502" cy="1695450"/>
          </a:xfrm>
        </p:grpSpPr>
        <p:sp>
          <p:nvSpPr>
            <p:cNvPr id="123" name="Google Shape;123;p4"/>
            <p:cNvSpPr/>
            <p:nvPr/>
          </p:nvSpPr>
          <p:spPr>
            <a:xfrm>
              <a:off x="5862048" y="676275"/>
              <a:ext cx="6539502" cy="1695450"/>
            </a:xfrm>
            <a:prstGeom prst="roundRect">
              <a:avLst>
                <a:gd fmla="val 10800" name="adj"/>
              </a:avLst>
            </a:prstGeom>
            <a:noFill/>
            <a:ln cap="flat" cmpd="sng" w="76200">
              <a:solidFill>
                <a:srgbClr val="FE365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24" name="Google Shape;124;p4"/>
            <p:cNvSpPr/>
            <p:nvPr/>
          </p:nvSpPr>
          <p:spPr>
            <a:xfrm>
              <a:off x="6094220" y="1065027"/>
              <a:ext cx="955162" cy="956617"/>
            </a:xfrm>
            <a:prstGeom prst="flowChartConnector">
              <a:avLst/>
            </a:prstGeom>
            <a:solidFill>
              <a:srgbClr val="FE365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000"/>
                <a:buFont typeface="Calibri"/>
                <a:buNone/>
              </a:pPr>
              <a:r>
                <a:rPr b="0" i="0" lang="en-US" sz="3000" u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</p:grpSp>
      <p:sp>
        <p:nvSpPr>
          <p:cNvPr id="125" name="Google Shape;125;p4"/>
          <p:cNvSpPr/>
          <p:nvPr/>
        </p:nvSpPr>
        <p:spPr>
          <a:xfrm>
            <a:off x="2430462" y="3292475"/>
            <a:ext cx="185737" cy="187325"/>
          </a:xfrm>
          <a:prstGeom prst="flowChartConnector">
            <a:avLst/>
          </a:prstGeom>
          <a:solidFill>
            <a:srgbClr val="FF9B00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26" name="Google Shape;126;p4"/>
          <p:cNvCxnSpPr/>
          <p:nvPr/>
        </p:nvCxnSpPr>
        <p:spPr>
          <a:xfrm>
            <a:off x="2616200" y="3400425"/>
            <a:ext cx="1509712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grpSp>
        <p:nvGrpSpPr>
          <p:cNvPr id="127" name="Google Shape;127;p4"/>
          <p:cNvGrpSpPr/>
          <p:nvPr/>
        </p:nvGrpSpPr>
        <p:grpSpPr>
          <a:xfrm>
            <a:off x="4125912" y="2763837"/>
            <a:ext cx="4903787" cy="1273175"/>
            <a:chOff x="5862048" y="676275"/>
            <a:chExt cx="6539502" cy="1695450"/>
          </a:xfrm>
        </p:grpSpPr>
        <p:sp>
          <p:nvSpPr>
            <p:cNvPr id="128" name="Google Shape;128;p4"/>
            <p:cNvSpPr/>
            <p:nvPr/>
          </p:nvSpPr>
          <p:spPr>
            <a:xfrm>
              <a:off x="5862048" y="676275"/>
              <a:ext cx="6539502" cy="1695450"/>
            </a:xfrm>
            <a:prstGeom prst="roundRect">
              <a:avLst>
                <a:gd fmla="val 10800" name="adj"/>
              </a:avLst>
            </a:prstGeom>
            <a:noFill/>
            <a:ln cap="flat" cmpd="sng" w="76200">
              <a:solidFill>
                <a:srgbClr val="FF9B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29" name="Google Shape;129;p4"/>
            <p:cNvSpPr/>
            <p:nvPr/>
          </p:nvSpPr>
          <p:spPr>
            <a:xfrm>
              <a:off x="6132914" y="1044675"/>
              <a:ext cx="957199" cy="958651"/>
            </a:xfrm>
            <a:prstGeom prst="flowChartConnector">
              <a:avLst/>
            </a:prstGeom>
            <a:solidFill>
              <a:srgbClr val="FF9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000"/>
                <a:buFont typeface="Calibri"/>
                <a:buNone/>
              </a:pPr>
              <a:r>
                <a:rPr b="0" i="0" lang="en-US" sz="3000" u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</p:grpSp>
      <p:sp>
        <p:nvSpPr>
          <p:cNvPr id="130" name="Google Shape;130;p4"/>
          <p:cNvSpPr/>
          <p:nvPr/>
        </p:nvSpPr>
        <p:spPr>
          <a:xfrm>
            <a:off x="2182812" y="4064000"/>
            <a:ext cx="184150" cy="187325"/>
          </a:xfrm>
          <a:prstGeom prst="flowChartConnector">
            <a:avLst/>
          </a:prstGeom>
          <a:solidFill>
            <a:srgbClr val="01B59A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31" name="Google Shape;131;p4"/>
          <p:cNvSpPr/>
          <p:nvPr/>
        </p:nvSpPr>
        <p:spPr>
          <a:xfrm>
            <a:off x="2343150" y="4229100"/>
            <a:ext cx="1785937" cy="700087"/>
          </a:xfrm>
          <a:custGeom>
            <a:rect b="b" l="l" r="r" t="t"/>
            <a:pathLst>
              <a:path extrusionOk="0" h="933450" w="2381250">
                <a:moveTo>
                  <a:pt x="0" y="0"/>
                </a:moveTo>
                <a:lnTo>
                  <a:pt x="781050" y="933450"/>
                </a:lnTo>
                <a:lnTo>
                  <a:pt x="2381250" y="933450"/>
                </a:lnTo>
              </a:path>
            </a:pathLst>
          </a:cu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pSp>
        <p:nvGrpSpPr>
          <p:cNvPr id="132" name="Google Shape;132;p4"/>
          <p:cNvGrpSpPr/>
          <p:nvPr/>
        </p:nvGrpSpPr>
        <p:grpSpPr>
          <a:xfrm>
            <a:off x="4125912" y="4294187"/>
            <a:ext cx="4903787" cy="1271587"/>
            <a:chOff x="5862048" y="676275"/>
            <a:chExt cx="6539502" cy="1695450"/>
          </a:xfrm>
        </p:grpSpPr>
        <p:sp>
          <p:nvSpPr>
            <p:cNvPr id="133" name="Google Shape;133;p4"/>
            <p:cNvSpPr/>
            <p:nvPr/>
          </p:nvSpPr>
          <p:spPr>
            <a:xfrm>
              <a:off x="5862048" y="676275"/>
              <a:ext cx="6539502" cy="1695450"/>
            </a:xfrm>
            <a:prstGeom prst="roundRect">
              <a:avLst>
                <a:gd fmla="val 10800" name="adj"/>
              </a:avLst>
            </a:prstGeom>
            <a:noFill/>
            <a:ln cap="flat" cmpd="sng" w="76200">
              <a:solidFill>
                <a:srgbClr val="01B59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34" name="Google Shape;134;p4"/>
            <p:cNvSpPr/>
            <p:nvPr/>
          </p:nvSpPr>
          <p:spPr>
            <a:xfrm>
              <a:off x="6149207" y="1042639"/>
              <a:ext cx="957199" cy="958652"/>
            </a:xfrm>
            <a:prstGeom prst="flowChartConnector">
              <a:avLst/>
            </a:prstGeom>
            <a:solidFill>
              <a:srgbClr val="01B59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000"/>
                <a:buFont typeface="Calibri"/>
                <a:buNone/>
              </a:pPr>
              <a:r>
                <a:rPr b="0" i="0" lang="en-US" sz="3000" u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/>
            </a:p>
          </p:txBody>
        </p:sp>
      </p:grpSp>
      <p:sp>
        <p:nvSpPr>
          <p:cNvPr id="135" name="Google Shape;135;p4"/>
          <p:cNvSpPr txBox="1"/>
          <p:nvPr/>
        </p:nvSpPr>
        <p:spPr>
          <a:xfrm>
            <a:off x="4975225" y="1546225"/>
            <a:ext cx="4206875" cy="625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Times New Roman"/>
              <a:buNone/>
            </a:pPr>
            <a:r>
              <a:rPr b="1" i="0" lang="en-US" sz="17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- Dựa theo bài Nghìn năm văn hiến,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Times New Roman"/>
              <a:buNone/>
            </a:pPr>
            <a:r>
              <a:rPr b="1" i="0" lang="en-US" sz="17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hiểu cách trình bày các số liệu thống kê</a:t>
            </a:r>
            <a:endParaRPr/>
          </a:p>
        </p:txBody>
      </p:sp>
      <p:sp>
        <p:nvSpPr>
          <p:cNvPr id="136" name="Google Shape;136;p4"/>
          <p:cNvSpPr txBox="1"/>
          <p:nvPr/>
        </p:nvSpPr>
        <p:spPr>
          <a:xfrm>
            <a:off x="4975225" y="3208337"/>
            <a:ext cx="4168775" cy="3603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Times New Roman"/>
              <a:buNone/>
            </a:pPr>
            <a:r>
              <a:rPr b="1" i="0" lang="en-US" sz="17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Biết tác dụng của các số liệu thống kê.</a:t>
            </a:r>
            <a:endParaRPr/>
          </a:p>
        </p:txBody>
      </p:sp>
      <p:sp>
        <p:nvSpPr>
          <p:cNvPr id="137" name="Google Shape;137;p4"/>
          <p:cNvSpPr txBox="1"/>
          <p:nvPr/>
        </p:nvSpPr>
        <p:spPr>
          <a:xfrm>
            <a:off x="5021262" y="4349750"/>
            <a:ext cx="3989387" cy="1158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Times New Roman"/>
              <a:buNone/>
            </a:pPr>
            <a:r>
              <a:rPr b="1" i="0" lang="en-US" sz="17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Biết thống kê đơn giản gắn với các số liệu từng tổ học sinh trong lớp.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Times New Roman"/>
              <a:buNone/>
            </a:pPr>
            <a:r>
              <a:rPr b="1" i="0" lang="en-US" sz="17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 Biết trình bày kết quả thống kê theo bảng biểu.</a:t>
            </a:r>
            <a:endParaRPr/>
          </a:p>
        </p:txBody>
      </p:sp>
    </p:spTree>
  </p:cSld>
  <p:clrMapOvr>
    <a:masterClrMapping/>
  </p:clrMapOvr>
  <p:transition spd="med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5"/>
          <p:cNvSpPr txBox="1"/>
          <p:nvPr>
            <p:ph type="title"/>
          </p:nvPr>
        </p:nvSpPr>
        <p:spPr>
          <a:xfrm>
            <a:off x="350837" y="51816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c)Các số liệu thống kê nói trên có tác dụng gì?</a:t>
            </a:r>
            <a:endParaRPr/>
          </a:p>
        </p:txBody>
      </p:sp>
      <p:sp>
        <p:nvSpPr>
          <p:cNvPr id="143" name="Google Shape;143;p5"/>
          <p:cNvSpPr txBox="1"/>
          <p:nvPr/>
        </p:nvSpPr>
        <p:spPr>
          <a:xfrm>
            <a:off x="368300" y="906462"/>
            <a:ext cx="8229600" cy="3505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 Nhắc lại các số liệu thông kê trong bài về: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Số khoa thi, số tiến sĩ của nước ta từ năm 1075 đến 1919.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Số khoa thi, số tiến sĩ và số trạng nguyên của từng triều đại.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 Số bia và số tiến sĩ có tên khắc trên bia còn lại đến ngày nay.</a:t>
            </a:r>
            <a:endParaRPr/>
          </a:p>
        </p:txBody>
      </p:sp>
      <p:sp>
        <p:nvSpPr>
          <p:cNvPr id="144" name="Google Shape;144;p5"/>
          <p:cNvSpPr txBox="1"/>
          <p:nvPr/>
        </p:nvSpPr>
        <p:spPr>
          <a:xfrm>
            <a:off x="374650" y="7778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800"/>
              <a:buFont typeface="Arial"/>
              <a:buNone/>
            </a:pPr>
            <a:r>
              <a:rPr b="0" i="0" lang="en-US" sz="28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Bài 1: Đọc bài  </a:t>
            </a:r>
            <a:r>
              <a:rPr b="1" i="0" lang="en-US" sz="28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Nghìn năm văn hiến </a:t>
            </a:r>
            <a:r>
              <a:rPr b="0" i="0" lang="en-US" sz="280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và trả lời câu hỏi sau:</a:t>
            </a:r>
            <a:endParaRPr/>
          </a:p>
        </p:txBody>
      </p:sp>
      <p:sp>
        <p:nvSpPr>
          <p:cNvPr id="145" name="Google Shape;145;p5"/>
          <p:cNvSpPr txBox="1"/>
          <p:nvPr/>
        </p:nvSpPr>
        <p:spPr>
          <a:xfrm>
            <a:off x="368300" y="41910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</a:pPr>
            <a:r>
              <a:rPr b="0" i="0" lang="en-US" sz="26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Các số liệu thông kê trên được trình bày dưới những hình thức nào?</a:t>
            </a:r>
            <a:endParaRPr/>
          </a:p>
        </p:txBody>
      </p:sp>
    </p:spTree>
  </p:cSld>
  <p:clrMapOvr>
    <a:masterClrMapping/>
  </p:clrMapOvr>
  <p:transition spd="slow">
    <p:spli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0" name="Google Shape;150;p6"/>
          <p:cNvGraphicFramePr/>
          <p:nvPr/>
        </p:nvGraphicFramePr>
        <p:xfrm>
          <a:off x="357187" y="533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{1CC7285E-6161-4D0C-AD1A-B704D8213208}</a:tableStyleId>
              </a:tblPr>
              <a:tblGrid>
                <a:gridCol w="1949450"/>
                <a:gridCol w="1974850"/>
                <a:gridCol w="1676400"/>
                <a:gridCol w="2805100"/>
              </a:tblGrid>
              <a:tr h="9445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2800"/>
                        <a:buFont typeface="Times New Roman"/>
                        <a:buNone/>
                      </a:pPr>
                      <a:r>
                        <a:rPr i="0" lang="en-US" sz="2800" u="none" cap="none" strike="noStrike">
                          <a:solidFill>
                            <a:srgbClr val="0000CC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TriÒu ®¹i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2925" marB="429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DFF5D">
                        <a:alpha val="8274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2800"/>
                        <a:buFont typeface="Times New Roman"/>
                        <a:buNone/>
                      </a:pPr>
                      <a:r>
                        <a:rPr i="0" lang="en-US" sz="2800" u="none" cap="none" strike="noStrike">
                          <a:solidFill>
                            <a:srgbClr val="0000CC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Số khoa thi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2925" marB="429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DFF5D">
                        <a:alpha val="8274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2800"/>
                        <a:buFont typeface="Times New Roman"/>
                        <a:buNone/>
                      </a:pPr>
                      <a:r>
                        <a:rPr i="0" lang="en-US" sz="2800" u="none" cap="none" strike="noStrike">
                          <a:solidFill>
                            <a:srgbClr val="0000CC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Sè tiÕn sÜ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2925" marB="429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DFF5D">
                        <a:alpha val="82745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2800"/>
                        <a:buFont typeface="Times New Roman"/>
                        <a:buNone/>
                      </a:pPr>
                      <a:r>
                        <a:rPr i="0" lang="en-US" sz="2800" u="none" cap="none" strike="noStrike">
                          <a:solidFill>
                            <a:srgbClr val="0000CC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Số trạng nguyên</a:t>
                      </a:r>
                      <a:endParaRPr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42925" marB="429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5DFF5D">
                        <a:alpha val="82745"/>
                      </a:srgbClr>
                    </a:solidFill>
                  </a:tcPr>
                </a:tc>
              </a:tr>
              <a:tr h="642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2800"/>
                        <a:buFont typeface="Times New Roman"/>
                        <a:buNone/>
                      </a:pPr>
                      <a:r>
                        <a:rPr b="0" i="0" lang="en-US" sz="2800" u="none" cap="none" strike="noStrike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Lý</a:t>
                      </a:r>
                      <a:endParaRPr/>
                    </a:p>
                  </a:txBody>
                  <a:tcPr marT="42925" marB="429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2800"/>
                        <a:buFont typeface="Times New Roman"/>
                        <a:buNone/>
                      </a:pPr>
                      <a:r>
                        <a:rPr b="0" i="0" lang="en-US" sz="2800" u="none" cap="none" strike="noStrike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6</a:t>
                      </a:r>
                      <a:endParaRPr/>
                    </a:p>
                  </a:txBody>
                  <a:tcPr marT="42925" marB="429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2800"/>
                        <a:buFont typeface="Times New Roman"/>
                        <a:buNone/>
                      </a:pPr>
                      <a:r>
                        <a:rPr b="0" i="0" lang="en-US" sz="2800" u="none" cap="none" strike="noStrike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</a:t>
                      </a:r>
                      <a:endParaRPr/>
                    </a:p>
                  </a:txBody>
                  <a:tcPr marT="42925" marB="429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2800"/>
                        <a:buFont typeface="Times New Roman"/>
                        <a:buNone/>
                      </a:pPr>
                      <a:r>
                        <a:rPr b="0" i="0" lang="en-US" sz="2800" u="none" cap="none" strike="noStrike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/>
                    </a:p>
                  </a:txBody>
                  <a:tcPr marT="42925" marB="429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2800"/>
                        <a:buFont typeface="Times New Roman"/>
                        <a:buNone/>
                      </a:pPr>
                      <a:r>
                        <a:rPr b="0" i="0" lang="en-US" sz="2800" u="none" cap="none" strike="noStrike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TrÇn</a:t>
                      </a:r>
                      <a:endParaRPr/>
                    </a:p>
                  </a:txBody>
                  <a:tcPr marT="42925" marB="429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2800"/>
                        <a:buFont typeface="Times New Roman"/>
                        <a:buNone/>
                      </a:pPr>
                      <a:r>
                        <a:rPr b="0" i="0" lang="en-US" sz="2800" u="none" cap="none" strike="noStrike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14</a:t>
                      </a:r>
                      <a:endParaRPr/>
                    </a:p>
                  </a:txBody>
                  <a:tcPr marT="42925" marB="429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2800"/>
                        <a:buFont typeface="Times New Roman"/>
                        <a:buNone/>
                      </a:pPr>
                      <a:r>
                        <a:rPr b="0" i="0" lang="en-US" sz="2800" u="none" cap="none" strike="noStrike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51</a:t>
                      </a:r>
                      <a:endParaRPr/>
                    </a:p>
                  </a:txBody>
                  <a:tcPr marT="42925" marB="429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2800"/>
                        <a:buFont typeface="Times New Roman"/>
                        <a:buNone/>
                      </a:pPr>
                      <a:r>
                        <a:rPr b="0" i="0" lang="en-US" sz="2800" u="none" cap="none" strike="noStrike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9</a:t>
                      </a:r>
                      <a:endParaRPr/>
                    </a:p>
                  </a:txBody>
                  <a:tcPr marT="42925" marB="429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42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2800"/>
                        <a:buFont typeface="Times New Roman"/>
                        <a:buNone/>
                      </a:pPr>
                      <a:r>
                        <a:rPr b="0" i="0" lang="en-US" sz="2800" u="none" cap="none" strike="noStrike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Hå</a:t>
                      </a:r>
                      <a:endParaRPr/>
                    </a:p>
                  </a:txBody>
                  <a:tcPr marT="42925" marB="429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2800"/>
                        <a:buFont typeface="Times New Roman"/>
                        <a:buNone/>
                      </a:pPr>
                      <a:r>
                        <a:rPr b="0" i="0" lang="en-US" sz="2800" u="none" cap="none" strike="noStrike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</a:t>
                      </a:r>
                      <a:endParaRPr/>
                    </a:p>
                  </a:txBody>
                  <a:tcPr marT="42925" marB="429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2800"/>
                        <a:buFont typeface="Times New Roman"/>
                        <a:buNone/>
                      </a:pPr>
                      <a:r>
                        <a:rPr b="0" i="0" lang="en-US" sz="2800" u="none" cap="none" strike="noStrike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12</a:t>
                      </a:r>
                      <a:endParaRPr/>
                    </a:p>
                  </a:txBody>
                  <a:tcPr marT="42925" marB="429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2800"/>
                        <a:buFont typeface="Times New Roman"/>
                        <a:buNone/>
                      </a:pPr>
                      <a:r>
                        <a:rPr b="0" i="0" lang="en-US" sz="2800" u="none" cap="none" strike="noStrike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/>
                    </a:p>
                  </a:txBody>
                  <a:tcPr marT="42925" marB="429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44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2800"/>
                        <a:buFont typeface="Times New Roman"/>
                        <a:buNone/>
                      </a:pPr>
                      <a:r>
                        <a:rPr b="0" i="0" lang="en-US" sz="2800" u="none" cap="none" strike="noStrike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Lê</a:t>
                      </a:r>
                      <a:endParaRPr/>
                    </a:p>
                  </a:txBody>
                  <a:tcPr marT="42925" marB="429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2800"/>
                        <a:buFont typeface="Times New Roman"/>
                        <a:buNone/>
                      </a:pPr>
                      <a:r>
                        <a:rPr b="0" i="0" lang="en-US" sz="2800" u="none" cap="none" strike="noStrike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104</a:t>
                      </a:r>
                      <a:endParaRPr/>
                    </a:p>
                  </a:txBody>
                  <a:tcPr marT="42925" marB="429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2800"/>
                        <a:buFont typeface="Times New Roman"/>
                        <a:buNone/>
                      </a:pPr>
                      <a:r>
                        <a:rPr b="0" i="0" lang="en-US" sz="2800" u="none" cap="none" strike="noStrike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1780</a:t>
                      </a:r>
                      <a:endParaRPr/>
                    </a:p>
                  </a:txBody>
                  <a:tcPr marT="42925" marB="429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2800"/>
                        <a:buFont typeface="Times New Roman"/>
                        <a:buNone/>
                      </a:pPr>
                      <a:r>
                        <a:rPr b="0" i="0" lang="en-US" sz="2800" u="none" cap="none" strike="noStrike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27</a:t>
                      </a:r>
                      <a:endParaRPr/>
                    </a:p>
                  </a:txBody>
                  <a:tcPr marT="42925" marB="429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429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2800"/>
                        <a:buFont typeface="Times New Roman"/>
                        <a:buNone/>
                      </a:pPr>
                      <a:r>
                        <a:rPr b="0" i="0" lang="en-US" sz="2800" u="none" cap="none" strike="noStrike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M¹c</a:t>
                      </a:r>
                      <a:endParaRPr/>
                    </a:p>
                  </a:txBody>
                  <a:tcPr marT="42925" marB="429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2800"/>
                        <a:buFont typeface="Times New Roman"/>
                        <a:buNone/>
                      </a:pPr>
                      <a:r>
                        <a:rPr b="0" i="0" lang="en-US" sz="2800" u="none" cap="none" strike="noStrike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21</a:t>
                      </a:r>
                      <a:endParaRPr/>
                    </a:p>
                  </a:txBody>
                  <a:tcPr marT="42925" marB="429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2800"/>
                        <a:buFont typeface="Times New Roman"/>
                        <a:buNone/>
                      </a:pPr>
                      <a:r>
                        <a:rPr b="0" i="0" lang="en-US" sz="2800" u="none" cap="none" strike="noStrike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484</a:t>
                      </a:r>
                      <a:endParaRPr/>
                    </a:p>
                  </a:txBody>
                  <a:tcPr marT="42925" marB="429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2800"/>
                        <a:buFont typeface="Times New Roman"/>
                        <a:buNone/>
                      </a:pPr>
                      <a:r>
                        <a:rPr b="0" i="0" lang="en-US" sz="2800" u="none" cap="none" strike="noStrike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11</a:t>
                      </a:r>
                      <a:endParaRPr/>
                    </a:p>
                  </a:txBody>
                  <a:tcPr marT="42925" marB="429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7159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2800"/>
                        <a:buFont typeface="Times New Roman"/>
                        <a:buNone/>
                      </a:pPr>
                      <a:r>
                        <a:rPr b="0" i="0" lang="en-US" sz="2800" u="none" cap="none" strike="noStrike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NguyÔn</a:t>
                      </a:r>
                      <a:endParaRPr/>
                    </a:p>
                  </a:txBody>
                  <a:tcPr marT="42925" marB="429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2800"/>
                        <a:buFont typeface="Times New Roman"/>
                        <a:buNone/>
                      </a:pPr>
                      <a:r>
                        <a:rPr b="0" i="0" lang="en-US" sz="2800" u="none" cap="none" strike="noStrike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38</a:t>
                      </a:r>
                      <a:endParaRPr/>
                    </a:p>
                  </a:txBody>
                  <a:tcPr marT="42925" marB="429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2800"/>
                        <a:buFont typeface="Times New Roman"/>
                        <a:buNone/>
                      </a:pPr>
                      <a:r>
                        <a:rPr b="0" i="0" lang="en-US" sz="2800" u="none" cap="none" strike="noStrike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558</a:t>
                      </a:r>
                      <a:endParaRPr/>
                    </a:p>
                  </a:txBody>
                  <a:tcPr marT="42925" marB="429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2800"/>
                        <a:buFont typeface="Times New Roman"/>
                        <a:buNone/>
                      </a:pPr>
                      <a:r>
                        <a:rPr b="0" i="0" lang="en-US" sz="2800" u="none" cap="none" strike="noStrike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0</a:t>
                      </a:r>
                      <a:endParaRPr/>
                    </a:p>
                  </a:txBody>
                  <a:tcPr marT="42925" marB="429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080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Tæng céng</a:t>
                      </a:r>
                      <a:endParaRPr/>
                    </a:p>
                  </a:txBody>
                  <a:tcPr marT="42925" marB="42925" marR="91450" marL="91450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828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185</a:t>
                      </a:r>
                      <a:endParaRPr/>
                    </a:p>
                  </a:txBody>
                  <a:tcPr marT="42925" marB="429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828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2896</a:t>
                      </a:r>
                      <a:endParaRPr/>
                    </a:p>
                  </a:txBody>
                  <a:tcPr marT="42925" marB="429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828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CC"/>
                        </a:buClr>
                        <a:buSzPts val="2800"/>
                        <a:buFont typeface="Times New Roman"/>
                        <a:buNone/>
                      </a:pPr>
                      <a:r>
                        <a:rPr b="1" i="0" lang="en-US" sz="2800" u="none" cap="none" strike="noStrike">
                          <a:solidFill>
                            <a:srgbClr val="0000CC"/>
                          </a:solidFill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47</a:t>
                      </a:r>
                      <a:endParaRPr/>
                    </a:p>
                  </a:txBody>
                  <a:tcPr marT="42925" marB="42925" marR="91450" marL="9145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E828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spli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7"/>
          <p:cNvSpPr txBox="1"/>
          <p:nvPr>
            <p:ph type="title"/>
          </p:nvPr>
        </p:nvSpPr>
        <p:spPr>
          <a:xfrm>
            <a:off x="914400" y="609600"/>
            <a:ext cx="77724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Các số liệu thống kê nói trên được trình bày dưới những hình thức nào?</a:t>
            </a:r>
            <a:endParaRPr/>
          </a:p>
        </p:txBody>
      </p:sp>
      <p:sp>
        <p:nvSpPr>
          <p:cNvPr id="156" name="Google Shape;156;p7"/>
          <p:cNvSpPr txBox="1"/>
          <p:nvPr>
            <p:ph idx="1" type="body"/>
          </p:nvPr>
        </p:nvSpPr>
        <p:spPr>
          <a:xfrm>
            <a:off x="1295400" y="914400"/>
            <a:ext cx="6858000" cy="259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FF66"/>
              </a:buClr>
              <a:buSzPts val="3200"/>
              <a:buFont typeface="Noto Sans Symbols"/>
              <a:buChar char="❖"/>
            </a:pPr>
            <a:r>
              <a:rPr b="0" i="0" lang="en-US" sz="32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Các số liệu đã được trình bày dưới hai hình thức: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9FF66"/>
              </a:buClr>
              <a:buSzPts val="3200"/>
              <a:buFont typeface="Noto Sans Symbols"/>
              <a:buChar char="▪"/>
            </a:pPr>
            <a:r>
              <a:rPr b="0" i="0" lang="en-US" sz="32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Nêu số liệu</a:t>
            </a:r>
            <a:endParaRPr/>
          </a:p>
          <a:p>
            <a:pPr indent="-285750" lvl="1" marL="74295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99FF66"/>
              </a:buClr>
              <a:buSzPts val="3200"/>
              <a:buFont typeface="Noto Sans Symbols"/>
              <a:buChar char="▪"/>
            </a:pPr>
            <a:r>
              <a:rPr b="0" i="0" lang="en-US" sz="32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Trình bày trên bảng số liệu.</a:t>
            </a:r>
            <a:endParaRPr/>
          </a:p>
        </p:txBody>
      </p:sp>
      <p:sp>
        <p:nvSpPr>
          <p:cNvPr id="157" name="Google Shape;157;p7"/>
          <p:cNvSpPr txBox="1"/>
          <p:nvPr/>
        </p:nvSpPr>
        <p:spPr>
          <a:xfrm>
            <a:off x="795337" y="4724400"/>
            <a:ext cx="77724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Khi nào nên dùng thống kê theo bảng số liệu?</a:t>
            </a:r>
            <a:endParaRPr/>
          </a:p>
        </p:txBody>
      </p:sp>
      <p:sp>
        <p:nvSpPr>
          <p:cNvPr id="158" name="Google Shape;158;p7"/>
          <p:cNvSpPr txBox="1"/>
          <p:nvPr/>
        </p:nvSpPr>
        <p:spPr>
          <a:xfrm>
            <a:off x="795337" y="3657600"/>
            <a:ext cx="77724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Khi nào nên dùng thống kê nêu số liệu?</a:t>
            </a:r>
            <a:endParaRPr/>
          </a:p>
        </p:txBody>
      </p:sp>
    </p:spTree>
  </p:cSld>
  <p:clrMapOvr>
    <a:masterClrMapping/>
  </p:clrMapOvr>
  <p:transition spd="slow">
    <p:spli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2" presetSubtype="4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15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15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/>
                                        <p:tgtEl>
                                          <p:spTgt spid="15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50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8"/>
          <p:cNvSpPr txBox="1"/>
          <p:nvPr>
            <p:ph type="title"/>
          </p:nvPr>
        </p:nvSpPr>
        <p:spPr>
          <a:xfrm>
            <a:off x="1371600" y="533400"/>
            <a:ext cx="7315200" cy="13144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</a:pPr>
            <a:r>
              <a:rPr b="0" i="0" lang="en-US" sz="3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Bảng số liệu thông kê nói trên có tác dụng gì?</a:t>
            </a:r>
            <a:endParaRPr/>
          </a:p>
        </p:txBody>
      </p:sp>
      <p:sp>
        <p:nvSpPr>
          <p:cNvPr id="164" name="Google Shape;164;p8"/>
          <p:cNvSpPr txBox="1"/>
          <p:nvPr>
            <p:ph idx="1" type="body"/>
          </p:nvPr>
        </p:nvSpPr>
        <p:spPr>
          <a:xfrm>
            <a:off x="1371600" y="2209800"/>
            <a:ext cx="7086600" cy="259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FF66"/>
              </a:buClr>
              <a:buSzPts val="3400"/>
              <a:buFont typeface="Noto Sans Symbols"/>
              <a:buChar char="❖"/>
            </a:pPr>
            <a:r>
              <a:rPr b="0" i="0" lang="en-US" sz="34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Làm cho thông tin có sức thuyết phục hơn và người đọc dễ so sánh số khoa thi, số tiến sĩ, số trạng nguyên giữa các triều đại.</a:t>
            </a:r>
            <a:endParaRPr/>
          </a:p>
        </p:txBody>
      </p:sp>
    </p:spTree>
  </p:cSld>
  <p:clrMapOvr>
    <a:masterClrMapping/>
  </p:clrMapOvr>
  <p:transition spd="slow">
    <p:spli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16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4925" y="1971675"/>
            <a:ext cx="2955925" cy="2955925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9"/>
          <p:cNvSpPr/>
          <p:nvPr/>
        </p:nvSpPr>
        <p:spPr>
          <a:xfrm>
            <a:off x="685800" y="2682875"/>
            <a:ext cx="1539875" cy="1506537"/>
          </a:xfrm>
          <a:prstGeom prst="flowChartConnector">
            <a:avLst/>
          </a:prstGeom>
          <a:solidFill>
            <a:srgbClr val="2C1E73"/>
          </a:solidFill>
          <a:ln cap="flat" cmpd="sng" w="76200">
            <a:solidFill>
              <a:srgbClr val="95B3D7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600"/>
              <a:buFont typeface="Times New Roman"/>
              <a:buNone/>
            </a:pPr>
            <a:r>
              <a:rPr b="1" i="0" lang="en-US" sz="2600" u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MỤC TIÊU</a:t>
            </a:r>
            <a:endParaRPr/>
          </a:p>
        </p:txBody>
      </p:sp>
      <p:sp>
        <p:nvSpPr>
          <p:cNvPr id="172" name="Google Shape;172;p9"/>
          <p:cNvSpPr/>
          <p:nvPr/>
        </p:nvSpPr>
        <p:spPr>
          <a:xfrm>
            <a:off x="2174875" y="2571750"/>
            <a:ext cx="185737" cy="185737"/>
          </a:xfrm>
          <a:prstGeom prst="flowChartConnector">
            <a:avLst/>
          </a:prstGeom>
          <a:solidFill>
            <a:srgbClr val="FF3754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73" name="Google Shape;173;p9"/>
          <p:cNvSpPr/>
          <p:nvPr/>
        </p:nvSpPr>
        <p:spPr>
          <a:xfrm>
            <a:off x="2324100" y="1957387"/>
            <a:ext cx="1801812" cy="642937"/>
          </a:xfrm>
          <a:custGeom>
            <a:rect b="b" l="l" r="r" t="t"/>
            <a:pathLst>
              <a:path extrusionOk="0" h="857250" w="2743200">
                <a:moveTo>
                  <a:pt x="0" y="857250"/>
                </a:moveTo>
                <a:lnTo>
                  <a:pt x="895350" y="0"/>
                </a:lnTo>
                <a:lnTo>
                  <a:pt x="2209800" y="0"/>
                </a:lnTo>
                <a:lnTo>
                  <a:pt x="2743200" y="0"/>
                </a:lnTo>
              </a:path>
            </a:pathLst>
          </a:cu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pSp>
        <p:nvGrpSpPr>
          <p:cNvPr id="174" name="Google Shape;174;p9"/>
          <p:cNvGrpSpPr/>
          <p:nvPr/>
        </p:nvGrpSpPr>
        <p:grpSpPr>
          <a:xfrm>
            <a:off x="4125912" y="1320800"/>
            <a:ext cx="4903787" cy="1273175"/>
            <a:chOff x="5862048" y="676275"/>
            <a:chExt cx="6539502" cy="1695450"/>
          </a:xfrm>
        </p:grpSpPr>
        <p:sp>
          <p:nvSpPr>
            <p:cNvPr id="175" name="Google Shape;175;p9"/>
            <p:cNvSpPr/>
            <p:nvPr/>
          </p:nvSpPr>
          <p:spPr>
            <a:xfrm>
              <a:off x="5862048" y="676275"/>
              <a:ext cx="6539502" cy="1695450"/>
            </a:xfrm>
            <a:prstGeom prst="roundRect">
              <a:avLst>
                <a:gd fmla="val 10800" name="adj"/>
              </a:avLst>
            </a:prstGeom>
            <a:noFill/>
            <a:ln cap="flat" cmpd="sng" w="76200">
              <a:solidFill>
                <a:srgbClr val="FE365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76" name="Google Shape;176;p9"/>
            <p:cNvSpPr/>
            <p:nvPr/>
          </p:nvSpPr>
          <p:spPr>
            <a:xfrm>
              <a:off x="6094220" y="1065027"/>
              <a:ext cx="955162" cy="956617"/>
            </a:xfrm>
            <a:prstGeom prst="flowChartConnector">
              <a:avLst/>
            </a:prstGeom>
            <a:solidFill>
              <a:srgbClr val="FE3653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000"/>
                <a:buFont typeface="Calibri"/>
                <a:buNone/>
              </a:pPr>
              <a:r>
                <a:rPr b="0" i="0" lang="en-US" sz="3000" u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</p:grpSp>
      <p:sp>
        <p:nvSpPr>
          <p:cNvPr id="177" name="Google Shape;177;p9"/>
          <p:cNvSpPr/>
          <p:nvPr/>
        </p:nvSpPr>
        <p:spPr>
          <a:xfrm>
            <a:off x="2430462" y="3292475"/>
            <a:ext cx="185737" cy="187325"/>
          </a:xfrm>
          <a:prstGeom prst="flowChartConnector">
            <a:avLst/>
          </a:prstGeom>
          <a:solidFill>
            <a:srgbClr val="FF9B00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cxnSp>
        <p:nvCxnSpPr>
          <p:cNvPr id="178" name="Google Shape;178;p9"/>
          <p:cNvCxnSpPr/>
          <p:nvPr/>
        </p:nvCxnSpPr>
        <p:spPr>
          <a:xfrm>
            <a:off x="2616200" y="3400425"/>
            <a:ext cx="1509712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cxnSp>
      <p:grpSp>
        <p:nvGrpSpPr>
          <p:cNvPr id="179" name="Google Shape;179;p9"/>
          <p:cNvGrpSpPr/>
          <p:nvPr/>
        </p:nvGrpSpPr>
        <p:grpSpPr>
          <a:xfrm>
            <a:off x="4125912" y="2763837"/>
            <a:ext cx="4903787" cy="1273175"/>
            <a:chOff x="5862048" y="676275"/>
            <a:chExt cx="6539502" cy="1695450"/>
          </a:xfrm>
        </p:grpSpPr>
        <p:sp>
          <p:nvSpPr>
            <p:cNvPr id="180" name="Google Shape;180;p9"/>
            <p:cNvSpPr/>
            <p:nvPr/>
          </p:nvSpPr>
          <p:spPr>
            <a:xfrm>
              <a:off x="5862048" y="676275"/>
              <a:ext cx="6539502" cy="1695450"/>
            </a:xfrm>
            <a:prstGeom prst="roundRect">
              <a:avLst>
                <a:gd fmla="val 10800" name="adj"/>
              </a:avLst>
            </a:prstGeom>
            <a:noFill/>
            <a:ln cap="flat" cmpd="sng" w="76200">
              <a:solidFill>
                <a:srgbClr val="FF9B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81" name="Google Shape;181;p9"/>
            <p:cNvSpPr/>
            <p:nvPr/>
          </p:nvSpPr>
          <p:spPr>
            <a:xfrm>
              <a:off x="6132914" y="1044675"/>
              <a:ext cx="957199" cy="958651"/>
            </a:xfrm>
            <a:prstGeom prst="flowChartConnector">
              <a:avLst/>
            </a:prstGeom>
            <a:solidFill>
              <a:srgbClr val="FF9B0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000"/>
                <a:buFont typeface="Calibri"/>
                <a:buNone/>
              </a:pPr>
              <a:r>
                <a:rPr b="0" i="0" lang="en-US" sz="3000" u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2</a:t>
              </a:r>
              <a:endParaRPr/>
            </a:p>
          </p:txBody>
        </p:sp>
      </p:grpSp>
      <p:sp>
        <p:nvSpPr>
          <p:cNvPr id="182" name="Google Shape;182;p9"/>
          <p:cNvSpPr/>
          <p:nvPr/>
        </p:nvSpPr>
        <p:spPr>
          <a:xfrm>
            <a:off x="2182812" y="4064000"/>
            <a:ext cx="184150" cy="187325"/>
          </a:xfrm>
          <a:prstGeom prst="flowChartConnector">
            <a:avLst/>
          </a:prstGeom>
          <a:solidFill>
            <a:srgbClr val="01B59A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83" name="Google Shape;183;p9"/>
          <p:cNvSpPr/>
          <p:nvPr/>
        </p:nvSpPr>
        <p:spPr>
          <a:xfrm>
            <a:off x="2343150" y="4229100"/>
            <a:ext cx="1785937" cy="700087"/>
          </a:xfrm>
          <a:custGeom>
            <a:rect b="b" l="l" r="r" t="t"/>
            <a:pathLst>
              <a:path extrusionOk="0" h="933450" w="2381250">
                <a:moveTo>
                  <a:pt x="0" y="0"/>
                </a:moveTo>
                <a:lnTo>
                  <a:pt x="781050" y="933450"/>
                </a:lnTo>
                <a:lnTo>
                  <a:pt x="2381250" y="933450"/>
                </a:lnTo>
              </a:path>
            </a:pathLst>
          </a:custGeom>
          <a:noFill/>
          <a:ln cap="flat" cmpd="sng" w="381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pSp>
        <p:nvGrpSpPr>
          <p:cNvPr id="184" name="Google Shape;184;p9"/>
          <p:cNvGrpSpPr/>
          <p:nvPr/>
        </p:nvGrpSpPr>
        <p:grpSpPr>
          <a:xfrm>
            <a:off x="4125912" y="4294187"/>
            <a:ext cx="4903787" cy="1271587"/>
            <a:chOff x="5862048" y="676275"/>
            <a:chExt cx="6539502" cy="1695450"/>
          </a:xfrm>
        </p:grpSpPr>
        <p:sp>
          <p:nvSpPr>
            <p:cNvPr id="185" name="Google Shape;185;p9"/>
            <p:cNvSpPr/>
            <p:nvPr/>
          </p:nvSpPr>
          <p:spPr>
            <a:xfrm>
              <a:off x="5862048" y="676275"/>
              <a:ext cx="6539502" cy="1695450"/>
            </a:xfrm>
            <a:prstGeom prst="roundRect">
              <a:avLst>
                <a:gd fmla="val 10800" name="adj"/>
              </a:avLst>
            </a:prstGeom>
            <a:noFill/>
            <a:ln cap="flat" cmpd="sng" w="76200">
              <a:solidFill>
                <a:srgbClr val="01B59A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86" name="Google Shape;186;p9"/>
            <p:cNvSpPr/>
            <p:nvPr/>
          </p:nvSpPr>
          <p:spPr>
            <a:xfrm>
              <a:off x="6149207" y="1042639"/>
              <a:ext cx="957199" cy="958652"/>
            </a:xfrm>
            <a:prstGeom prst="flowChartConnector">
              <a:avLst/>
            </a:prstGeom>
            <a:solidFill>
              <a:srgbClr val="01B59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3000"/>
                <a:buFont typeface="Calibri"/>
                <a:buNone/>
              </a:pPr>
              <a:r>
                <a:rPr b="0" i="0" lang="en-US" sz="3000" u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rPr>
                <a:t>3</a:t>
              </a:r>
              <a:endParaRPr/>
            </a:p>
          </p:txBody>
        </p:sp>
      </p:grpSp>
      <p:sp>
        <p:nvSpPr>
          <p:cNvPr id="187" name="Google Shape;187;p9"/>
          <p:cNvSpPr txBox="1"/>
          <p:nvPr/>
        </p:nvSpPr>
        <p:spPr>
          <a:xfrm>
            <a:off x="4975225" y="1546225"/>
            <a:ext cx="4206875" cy="625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Times New Roman"/>
              <a:buNone/>
            </a:pPr>
            <a:r>
              <a:rPr b="1" i="0" lang="en-US" sz="17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- Dựa theo bài Nghìn năm văn hiến,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Times New Roman"/>
              <a:buNone/>
            </a:pPr>
            <a:r>
              <a:rPr b="1" i="0" lang="en-US" sz="17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hiểu cách trình bày các số liệu thống kê</a:t>
            </a:r>
            <a:endParaRPr/>
          </a:p>
        </p:txBody>
      </p:sp>
      <p:sp>
        <p:nvSpPr>
          <p:cNvPr id="188" name="Google Shape;188;p9"/>
          <p:cNvSpPr txBox="1"/>
          <p:nvPr/>
        </p:nvSpPr>
        <p:spPr>
          <a:xfrm>
            <a:off x="4975225" y="3208337"/>
            <a:ext cx="4168775" cy="3603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Times New Roman"/>
              <a:buNone/>
            </a:pPr>
            <a:r>
              <a:rPr b="1" i="0" lang="en-US" sz="17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Biết tác dụng của các số liệu thống kê.</a:t>
            </a:r>
            <a:endParaRPr/>
          </a:p>
        </p:txBody>
      </p:sp>
      <p:sp>
        <p:nvSpPr>
          <p:cNvPr id="189" name="Google Shape;189;p9"/>
          <p:cNvSpPr txBox="1"/>
          <p:nvPr/>
        </p:nvSpPr>
        <p:spPr>
          <a:xfrm>
            <a:off x="5021262" y="4349750"/>
            <a:ext cx="3989387" cy="1158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Times New Roman"/>
              <a:buNone/>
            </a:pPr>
            <a:r>
              <a:rPr b="1" i="0" lang="en-US" sz="17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Biết thống kê đơn giản gắn với các số liệu từng tổ học sinh trong lớp.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Times New Roman"/>
              <a:buNone/>
            </a:pPr>
            <a:r>
              <a:rPr b="1" i="0" lang="en-US" sz="1700" u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 Biết trình bày kết quả thống kê theo bảng biểu.</a:t>
            </a:r>
            <a:endParaRPr/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default">
      <a:dk1>
        <a:srgbClr val="FFFFFF"/>
      </a:dk1>
      <a:lt1>
        <a:srgbClr val="000000"/>
      </a:lt1>
      <a:dk2>
        <a:srgbClr val="EEECE1"/>
      </a:dk2>
      <a:lt2>
        <a:srgbClr val="1F497D"/>
      </a:lt2>
      <a:accent1>
        <a:srgbClr val="4F81BD"/>
      </a:accent1>
      <a:accent2>
        <a:srgbClr val="C0504D"/>
      </a:accent2>
      <a:accent3>
        <a:srgbClr val="000000"/>
      </a:accent3>
      <a:accent4>
        <a:srgbClr val="4F81BD"/>
      </a:accent4>
      <a:accent5>
        <a:srgbClr val="C0504D"/>
      </a:accent5>
      <a:accent6>
        <a:srgbClr val="000000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1601-01-01T00:00:00Z</dcterms:created>
  <dc:creator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