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0" r:id="rId3"/>
    <p:sldMasterId id="2147483672" r:id="rId4"/>
    <p:sldMasterId id="2147483674" r:id="rId5"/>
    <p:sldMasterId id="2147483676" r:id="rId6"/>
    <p:sldMasterId id="2147483678" r:id="rId7"/>
    <p:sldMasterId id="2147483680" r:id="rId8"/>
  </p:sldMasterIdLst>
  <p:notesMasterIdLst>
    <p:notesMasterId r:id="rId36"/>
  </p:notesMasterIdLst>
  <p:sldIdLst>
    <p:sldId id="264" r:id="rId9"/>
    <p:sldId id="290" r:id="rId10"/>
    <p:sldId id="291" r:id="rId11"/>
    <p:sldId id="292" r:id="rId12"/>
    <p:sldId id="293" r:id="rId13"/>
    <p:sldId id="294" r:id="rId14"/>
    <p:sldId id="257" r:id="rId15"/>
    <p:sldId id="258" r:id="rId16"/>
    <p:sldId id="263" r:id="rId17"/>
    <p:sldId id="268" r:id="rId18"/>
    <p:sldId id="269" r:id="rId19"/>
    <p:sldId id="298" r:id="rId20"/>
    <p:sldId id="287" r:id="rId21"/>
    <p:sldId id="296" r:id="rId22"/>
    <p:sldId id="270" r:id="rId23"/>
    <p:sldId id="267" r:id="rId24"/>
    <p:sldId id="299" r:id="rId25"/>
    <p:sldId id="273" r:id="rId26"/>
    <p:sldId id="280" r:id="rId27"/>
    <p:sldId id="271" r:id="rId28"/>
    <p:sldId id="301" r:id="rId29"/>
    <p:sldId id="302" r:id="rId30"/>
    <p:sldId id="303" r:id="rId31"/>
    <p:sldId id="272" r:id="rId32"/>
    <p:sldId id="304"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FDF"/>
    <a:srgbClr val="DEDFBB"/>
    <a:srgbClr val="A49F6A"/>
    <a:srgbClr val="FAEDC0"/>
    <a:srgbClr val="F9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542" autoAdjust="0"/>
  </p:normalViewPr>
  <p:slideViewPr>
    <p:cSldViewPr snapToGrid="0">
      <p:cViewPr>
        <p:scale>
          <a:sx n="66" d="100"/>
          <a:sy n="66" d="100"/>
        </p:scale>
        <p:origin x="1330"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FF7B-A686-4A1F-8A36-8E79538313E7}"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43E2-970B-4647-8800-A5CB4E41CFED}" type="slidenum">
              <a:rPr lang="en-US" smtClean="0"/>
              <a:t>‹#›</a:t>
            </a:fld>
            <a:endParaRPr lang="en-US"/>
          </a:p>
        </p:txBody>
      </p:sp>
    </p:spTree>
    <p:extLst>
      <p:ext uri="{BB962C8B-B14F-4D97-AF65-F5344CB8AC3E}">
        <p14:creationId xmlns:p14="http://schemas.microsoft.com/office/powerpoint/2010/main" val="399228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16</a:t>
            </a:fld>
            <a:endParaRPr lang="en-US"/>
          </a:p>
        </p:txBody>
      </p:sp>
    </p:spTree>
    <p:extLst>
      <p:ext uri="{BB962C8B-B14F-4D97-AF65-F5344CB8AC3E}">
        <p14:creationId xmlns:p14="http://schemas.microsoft.com/office/powerpoint/2010/main" val="42337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17</a:t>
            </a:fld>
            <a:endParaRPr lang="en-US"/>
          </a:p>
        </p:txBody>
      </p:sp>
    </p:spTree>
    <p:extLst>
      <p:ext uri="{BB962C8B-B14F-4D97-AF65-F5344CB8AC3E}">
        <p14:creationId xmlns:p14="http://schemas.microsoft.com/office/powerpoint/2010/main" val="211017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18</a:t>
            </a:fld>
            <a:endParaRPr lang="en-US"/>
          </a:p>
        </p:txBody>
      </p:sp>
    </p:spTree>
    <p:extLst>
      <p:ext uri="{BB962C8B-B14F-4D97-AF65-F5344CB8AC3E}">
        <p14:creationId xmlns:p14="http://schemas.microsoft.com/office/powerpoint/2010/main" val="39907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20</a:t>
            </a:fld>
            <a:endParaRPr lang="en-US"/>
          </a:p>
        </p:txBody>
      </p:sp>
    </p:spTree>
    <p:extLst>
      <p:ext uri="{BB962C8B-B14F-4D97-AF65-F5344CB8AC3E}">
        <p14:creationId xmlns:p14="http://schemas.microsoft.com/office/powerpoint/2010/main" val="311453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21</a:t>
            </a:fld>
            <a:endParaRPr lang="en-US"/>
          </a:p>
        </p:txBody>
      </p:sp>
    </p:spTree>
    <p:extLst>
      <p:ext uri="{BB962C8B-B14F-4D97-AF65-F5344CB8AC3E}">
        <p14:creationId xmlns:p14="http://schemas.microsoft.com/office/powerpoint/2010/main" val="369291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22</a:t>
            </a:fld>
            <a:endParaRPr lang="en-US"/>
          </a:p>
        </p:txBody>
      </p:sp>
    </p:spTree>
    <p:extLst>
      <p:ext uri="{BB962C8B-B14F-4D97-AF65-F5344CB8AC3E}">
        <p14:creationId xmlns:p14="http://schemas.microsoft.com/office/powerpoint/2010/main" val="364985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23</a:t>
            </a:fld>
            <a:endParaRPr lang="en-US"/>
          </a:p>
        </p:txBody>
      </p:sp>
    </p:spTree>
    <p:extLst>
      <p:ext uri="{BB962C8B-B14F-4D97-AF65-F5344CB8AC3E}">
        <p14:creationId xmlns:p14="http://schemas.microsoft.com/office/powerpoint/2010/main" val="107664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24</a:t>
            </a:fld>
            <a:endParaRPr lang="en-US"/>
          </a:p>
        </p:txBody>
      </p:sp>
    </p:spTree>
    <p:extLst>
      <p:ext uri="{BB962C8B-B14F-4D97-AF65-F5344CB8AC3E}">
        <p14:creationId xmlns:p14="http://schemas.microsoft.com/office/powerpoint/2010/main" val="17279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51185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745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176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7992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9/15/2023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43304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4781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1352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6701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7899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0999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6002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136D77-EE1B-4FE1-9857-D74397BB9F1E}"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60506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136D77-EE1B-4FE1-9857-D74397BB9F1E}"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02429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136D77-EE1B-4FE1-9857-D74397BB9F1E}"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23093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136D77-EE1B-4FE1-9857-D74397BB9F1E}"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788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6D77-EE1B-4FE1-9857-D74397BB9F1E}"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858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167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2866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6D77-EE1B-4FE1-9857-D74397BB9F1E}"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D789C-E532-415F-BCB9-A949AC2EFCB1}"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0017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095864317"/>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715836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39981769"/>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64894839"/>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88758453"/>
      </p:ext>
    </p:extLst>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69186845"/>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386789891"/>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8.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0.png"/><Relationship Id="rId26" Type="http://schemas.openxmlformats.org/officeDocument/2006/relationships/image" Target="../media/image13.png"/><Relationship Id="rId21"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image" Target="../media/image7.png"/><Relationship Id="rId16" Type="http://schemas.openxmlformats.org/officeDocument/2006/relationships/image" Target="../media/image9.png"/><Relationship Id="rId29" Type="http://schemas.openxmlformats.org/officeDocument/2006/relationships/image" Target="../media/image15.png"/><Relationship Id="rId1" Type="http://schemas.openxmlformats.org/officeDocument/2006/relationships/slideLayout" Target="../slideLayouts/slideLayout14.xml"/><Relationship Id="rId24" Type="http://schemas.openxmlformats.org/officeDocument/2006/relationships/image" Target="../media/image12.png"/><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media/image14.png"/><Relationship Id="rId31" Type="http://schemas.openxmlformats.org/officeDocument/2006/relationships/image" Target="../media/image17.png"/><Relationship Id="rId14" Type="http://schemas.openxmlformats.org/officeDocument/2006/relationships/image" Target="../media/image8.png"/><Relationship Id="rId22" Type="http://schemas.openxmlformats.org/officeDocument/2006/relationships/image" Target="../media/image11.png"/><Relationship Id="rId27" Type="http://schemas.microsoft.com/office/2007/relationships/hdphoto" Target="../media/hdphoto1.wdp"/><Relationship Id="rId30"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3" Type="http://schemas.openxmlformats.org/officeDocument/2006/relationships/image" Target="../media/image8.svg"/><Relationship Id="rId18" Type="http://schemas.openxmlformats.org/officeDocument/2006/relationships/image" Target="../media/image10.png"/><Relationship Id="rId26" Type="http://schemas.openxmlformats.org/officeDocument/2006/relationships/image" Target="../media/image17.png"/><Relationship Id="rId21" Type="http://schemas.openxmlformats.org/officeDocument/2006/relationships/image" Target="../media/image42.svg"/><Relationship Id="rId17" Type="http://schemas.openxmlformats.org/officeDocument/2006/relationships/image" Target="../media/image70.svg"/><Relationship Id="rId25" Type="http://schemas.openxmlformats.org/officeDocument/2006/relationships/image" Target="../media/image24.svg"/><Relationship Id="rId2" Type="http://schemas.openxmlformats.org/officeDocument/2006/relationships/image" Target="../media/image7.png"/><Relationship Id="rId16" Type="http://schemas.openxmlformats.org/officeDocument/2006/relationships/image" Target="../media/image9.png"/><Relationship Id="rId1" Type="http://schemas.openxmlformats.org/officeDocument/2006/relationships/slideLayout" Target="../slideLayouts/slideLayout12.xml"/><Relationship Id="rId24" Type="http://schemas.openxmlformats.org/officeDocument/2006/relationships/image" Target="../media/image12.png"/><Relationship Id="rId15" Type="http://schemas.openxmlformats.org/officeDocument/2006/relationships/image" Target="../media/image10.svg"/><Relationship Id="rId23" Type="http://schemas.openxmlformats.org/officeDocument/2006/relationships/image" Target="../media/image22.svg"/><Relationship Id="rId14" Type="http://schemas.openxmlformats.org/officeDocument/2006/relationships/image" Target="../media/image8.png"/><Relationship Id="rId22" Type="http://schemas.openxmlformats.org/officeDocument/2006/relationships/image" Target="../media/image11.png"/><Relationship Id="rId27"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2.png"/><Relationship Id="rId26" Type="http://schemas.openxmlformats.org/officeDocument/2006/relationships/image" Target="../media/image10.png"/><Relationship Id="rId3" Type="http://schemas.openxmlformats.org/officeDocument/2006/relationships/image" Target="../media/image18.png"/><Relationship Id="rId21" Type="http://schemas.openxmlformats.org/officeDocument/2006/relationships/image" Target="../media/image23.png"/><Relationship Id="rId34"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7.png"/><Relationship Id="rId29" Type="http://schemas.openxmlformats.org/officeDocument/2006/relationships/image" Target="NULL"/><Relationship Id="rId1" Type="http://schemas.openxmlformats.org/officeDocument/2006/relationships/slideLayout" Target="../slideLayouts/slideLayout15.xml"/><Relationship Id="rId11" Type="http://schemas.openxmlformats.org/officeDocument/2006/relationships/image" Target="NULL"/><Relationship Id="rId32" Type="http://schemas.openxmlformats.org/officeDocument/2006/relationships/image" Target="../media/image25.png"/><Relationship Id="rId15" Type="http://schemas.openxmlformats.org/officeDocument/2006/relationships/image" Target="NULL"/><Relationship Id="rId23" Type="http://schemas.openxmlformats.org/officeDocument/2006/relationships/image" Target="../media/image24.png"/><Relationship Id="rId28" Type="http://schemas.openxmlformats.org/officeDocument/2006/relationships/image" Target="../media/image11.png"/><Relationship Id="rId36" Type="http://schemas.openxmlformats.org/officeDocument/2006/relationships/image" Target="../media/image27.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20.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2.png"/><Relationship Id="rId35" Type="http://schemas.openxmlformats.org/officeDocument/2006/relationships/image" Target="NULL"/></Relationships>
</file>

<file path=ppt/slides/_rels/slide4.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2.png"/><Relationship Id="rId26" Type="http://schemas.openxmlformats.org/officeDocument/2006/relationships/image" Target="../media/image10.png"/><Relationship Id="rId3" Type="http://schemas.openxmlformats.org/officeDocument/2006/relationships/image" Target="../media/image18.png"/><Relationship Id="rId21" Type="http://schemas.openxmlformats.org/officeDocument/2006/relationships/image" Target="../media/image23.png"/><Relationship Id="rId34"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7.png"/><Relationship Id="rId29" Type="http://schemas.openxmlformats.org/officeDocument/2006/relationships/image" Target="NULL"/><Relationship Id="rId1" Type="http://schemas.openxmlformats.org/officeDocument/2006/relationships/slideLayout" Target="../slideLayouts/slideLayout16.xml"/><Relationship Id="rId11" Type="http://schemas.openxmlformats.org/officeDocument/2006/relationships/image" Target="NULL"/><Relationship Id="rId32" Type="http://schemas.openxmlformats.org/officeDocument/2006/relationships/image" Target="../media/image25.png"/><Relationship Id="rId15" Type="http://schemas.openxmlformats.org/officeDocument/2006/relationships/image" Target="NULL"/><Relationship Id="rId23" Type="http://schemas.openxmlformats.org/officeDocument/2006/relationships/image" Target="../media/image24.png"/><Relationship Id="rId28" Type="http://schemas.openxmlformats.org/officeDocument/2006/relationships/image" Target="../media/image11.png"/><Relationship Id="rId36" Type="http://schemas.openxmlformats.org/officeDocument/2006/relationships/image" Target="../media/image27.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20.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2.png"/><Relationship Id="rId35" Type="http://schemas.openxmlformats.org/officeDocument/2006/relationships/image" Target="NULL"/></Relationships>
</file>

<file path=ppt/slides/_rels/slide5.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2.png"/><Relationship Id="rId26" Type="http://schemas.openxmlformats.org/officeDocument/2006/relationships/image" Target="../media/image10.png"/><Relationship Id="rId3" Type="http://schemas.openxmlformats.org/officeDocument/2006/relationships/image" Target="../media/image18.png"/><Relationship Id="rId21" Type="http://schemas.openxmlformats.org/officeDocument/2006/relationships/image" Target="../media/image23.png"/><Relationship Id="rId34"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7.png"/><Relationship Id="rId29" Type="http://schemas.openxmlformats.org/officeDocument/2006/relationships/image" Target="NULL"/><Relationship Id="rId1" Type="http://schemas.openxmlformats.org/officeDocument/2006/relationships/slideLayout" Target="../slideLayouts/slideLayout17.xml"/><Relationship Id="rId11" Type="http://schemas.openxmlformats.org/officeDocument/2006/relationships/image" Target="NULL"/><Relationship Id="rId32" Type="http://schemas.openxmlformats.org/officeDocument/2006/relationships/image" Target="../media/image25.png"/><Relationship Id="rId15" Type="http://schemas.openxmlformats.org/officeDocument/2006/relationships/image" Target="NULL"/><Relationship Id="rId23" Type="http://schemas.openxmlformats.org/officeDocument/2006/relationships/image" Target="../media/image24.png"/><Relationship Id="rId28" Type="http://schemas.openxmlformats.org/officeDocument/2006/relationships/image" Target="../media/image11.png"/><Relationship Id="rId36" Type="http://schemas.openxmlformats.org/officeDocument/2006/relationships/image" Target="../media/image27.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20.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2.png"/><Relationship Id="rId35" Type="http://schemas.openxmlformats.org/officeDocument/2006/relationships/image" Target="NULL"/></Relationships>
</file>

<file path=ppt/slides/_rels/slide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2.png"/><Relationship Id="rId26" Type="http://schemas.openxmlformats.org/officeDocument/2006/relationships/image" Target="../media/image10.png"/><Relationship Id="rId3" Type="http://schemas.openxmlformats.org/officeDocument/2006/relationships/image" Target="../media/image18.png"/><Relationship Id="rId21" Type="http://schemas.openxmlformats.org/officeDocument/2006/relationships/image" Target="../media/image23.png"/><Relationship Id="rId34"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7.png"/><Relationship Id="rId29" Type="http://schemas.openxmlformats.org/officeDocument/2006/relationships/image" Target="NULL"/><Relationship Id="rId1" Type="http://schemas.openxmlformats.org/officeDocument/2006/relationships/slideLayout" Target="../slideLayouts/slideLayout18.xml"/><Relationship Id="rId11" Type="http://schemas.openxmlformats.org/officeDocument/2006/relationships/image" Target="NULL"/><Relationship Id="rId32" Type="http://schemas.openxmlformats.org/officeDocument/2006/relationships/image" Target="../media/image25.png"/><Relationship Id="rId15" Type="http://schemas.openxmlformats.org/officeDocument/2006/relationships/image" Target="NULL"/><Relationship Id="rId23" Type="http://schemas.openxmlformats.org/officeDocument/2006/relationships/image" Target="../media/image24.png"/><Relationship Id="rId28" Type="http://schemas.openxmlformats.org/officeDocument/2006/relationships/image" Target="../media/image11.png"/><Relationship Id="rId36" Type="http://schemas.openxmlformats.org/officeDocument/2006/relationships/image" Target="../media/image27.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20.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2.png"/><Relationship Id="rId35"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45" y="706944"/>
            <a:ext cx="11564398" cy="5353387"/>
          </a:xfrm>
          <a:prstGeom prst="rect">
            <a:avLst/>
          </a:prstGeom>
        </p:spPr>
      </p:pic>
    </p:spTree>
    <p:extLst>
      <p:ext uri="{BB962C8B-B14F-4D97-AF65-F5344CB8AC3E}">
        <p14:creationId xmlns:p14="http://schemas.microsoft.com/office/powerpoint/2010/main" val="8894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647447"/>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851" y="1314873"/>
            <a:ext cx="4945783" cy="954107"/>
          </a:xfrm>
          <a:prstGeom prst="rect">
            <a:avLst/>
          </a:prstGeom>
          <a:solidFill>
            <a:schemeClr val="accent2">
              <a:lumMod val="75000"/>
            </a:schemeClr>
          </a:solidFill>
          <a:ln w="28575">
            <a:solidFill>
              <a:schemeClr val="tx1"/>
            </a:solidFill>
            <a:prstDash val="dash"/>
          </a:ln>
        </p:spPr>
        <p:txBody>
          <a:bodyPr wrap="square">
            <a:spAutoFit/>
          </a:bodyPr>
          <a:lstStyle/>
          <a:p>
            <a:pPr algn="ctr"/>
            <a:r>
              <a:rPr lang="en-US" sz="2800" b="1" dirty="0" smtClean="0">
                <a:solidFill>
                  <a:schemeClr val="bg1"/>
                </a:solidFill>
                <a:latin typeface="Cambria" panose="02040503050406030204" pitchFamily="18" charset="0"/>
                <a:ea typeface="Cambria" panose="02040503050406030204" pitchFamily="18" charset="0"/>
              </a:rPr>
              <a:t>3.1. </a:t>
            </a:r>
            <a:r>
              <a:rPr lang="en-US" sz="2800" b="1" dirty="0" err="1" smtClean="0">
                <a:solidFill>
                  <a:schemeClr val="bg1"/>
                </a:solidFill>
                <a:latin typeface="Cambria" panose="02040503050406030204" pitchFamily="18" charset="0"/>
                <a:ea typeface="Cambria" panose="02040503050406030204" pitchFamily="18" charset="0"/>
              </a:rPr>
              <a:t>Ánh</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sáng</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có</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thể</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truyền</a:t>
            </a:r>
            <a:r>
              <a:rPr lang="en-US" sz="2800" b="1" dirty="0" smtClean="0">
                <a:solidFill>
                  <a:schemeClr val="bg1"/>
                </a:solidFill>
                <a:latin typeface="Cambria" panose="02040503050406030204" pitchFamily="18" charset="0"/>
                <a:ea typeface="Cambria" panose="02040503050406030204" pitchFamily="18" charset="0"/>
              </a:rPr>
              <a:t> qua </a:t>
            </a:r>
            <a:r>
              <a:rPr lang="en-US" sz="2800" b="1" dirty="0" err="1" smtClean="0">
                <a:solidFill>
                  <a:schemeClr val="bg1"/>
                </a:solidFill>
                <a:latin typeface="Cambria" panose="02040503050406030204" pitchFamily="18" charset="0"/>
                <a:ea typeface="Cambria" panose="02040503050406030204" pitchFamily="18" charset="0"/>
              </a:rPr>
              <a:t>những</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vật</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nào</a:t>
            </a:r>
            <a:r>
              <a:rPr lang="en-US" sz="2800" b="1" dirty="0" smtClean="0">
                <a:solidFill>
                  <a:schemeClr val="bg1"/>
                </a:solidFill>
                <a:latin typeface="Cambria" panose="02040503050406030204" pitchFamily="18" charset="0"/>
                <a:ea typeface="Cambria" panose="02040503050406030204" pitchFamily="18" charset="0"/>
              </a:rPr>
              <a:t>?</a:t>
            </a:r>
            <a:endParaRPr lang="en-US" sz="2800" b="1" dirty="0">
              <a:solidFill>
                <a:schemeClr val="bg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69843" y="117583"/>
            <a:ext cx="12388146" cy="1018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26" y="3687703"/>
            <a:ext cx="2859408" cy="3436896"/>
          </a:xfrm>
          <a:prstGeom prst="rect">
            <a:avLst/>
          </a:prstGeom>
        </p:spPr>
      </p:pic>
      <p:sp>
        <p:nvSpPr>
          <p:cNvPr id="10" name="Up Arrow 9"/>
          <p:cNvSpPr/>
          <p:nvPr/>
        </p:nvSpPr>
        <p:spPr>
          <a:xfrm rot="10800000">
            <a:off x="3088638" y="2355043"/>
            <a:ext cx="413461" cy="521794"/>
          </a:xfrm>
          <a:prstGeom prst="upArrow">
            <a:avLst/>
          </a:prstGeom>
          <a:solidFill>
            <a:schemeClr val="accent2">
              <a:lumMod val="5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1015" y="2962901"/>
            <a:ext cx="2698781" cy="646331"/>
          </a:xfrm>
          <a:prstGeom prst="rect">
            <a:avLst/>
          </a:prstGeom>
          <a:solidFill>
            <a:schemeClr val="accent5">
              <a:lumMod val="60000"/>
              <a:lumOff val="40000"/>
            </a:schemeClr>
          </a:solidFill>
          <a:ln w="28575">
            <a:noFill/>
            <a:prstDash val="dash"/>
          </a:ln>
        </p:spPr>
        <p:txBody>
          <a:bodyPr wrap="square">
            <a:spAutoFit/>
          </a:bodyPr>
          <a:lstStyle/>
          <a:p>
            <a:pPr algn="ctr"/>
            <a:r>
              <a:rPr lang="en-US" sz="3600" dirty="0" err="1" smtClean="0">
                <a:ln w="3175">
                  <a:noFill/>
                </a:ln>
                <a:solidFill>
                  <a:schemeClr val="bg1"/>
                </a:solidFill>
                <a:latin typeface="#9Slide05 SVNVanilla Daisy Pro" panose="00000500000000000000" pitchFamily="2" charset="0"/>
                <a:ea typeface="Cambria" panose="02040503050406030204" pitchFamily="18" charset="0"/>
              </a:rPr>
              <a:t>Thí</a:t>
            </a:r>
            <a:r>
              <a:rPr lang="en-US" sz="3600" dirty="0" smtClean="0">
                <a:ln w="3175">
                  <a:noFill/>
                </a:ln>
                <a:solidFill>
                  <a:schemeClr val="bg1"/>
                </a:solidFill>
                <a:latin typeface="#9Slide05 SVNVanilla Daisy Pro" panose="00000500000000000000" pitchFamily="2" charset="0"/>
                <a:ea typeface="Cambria" panose="02040503050406030204" pitchFamily="18" charset="0"/>
              </a:rPr>
              <a:t> </a:t>
            </a:r>
            <a:r>
              <a:rPr lang="en-US" sz="3600" dirty="0" err="1" smtClean="0">
                <a:ln w="3175">
                  <a:noFill/>
                </a:ln>
                <a:solidFill>
                  <a:schemeClr val="bg1"/>
                </a:solidFill>
                <a:latin typeface="#9Slide05 SVNVanilla Daisy Pro" panose="00000500000000000000" pitchFamily="2" charset="0"/>
                <a:ea typeface="Cambria" panose="02040503050406030204" pitchFamily="18" charset="0"/>
              </a:rPr>
              <a:t>nghiệm</a:t>
            </a:r>
            <a:endParaRPr lang="en-US" sz="3600" dirty="0">
              <a:ln w="3175">
                <a:noFill/>
              </a:ln>
              <a:solidFill>
                <a:schemeClr val="bg1"/>
              </a:solidFill>
              <a:latin typeface="#9Slide05 SVNVanilla Daisy Pro" panose="00000500000000000000" pitchFamily="2" charset="0"/>
              <a:ea typeface="Cambria" panose="02040503050406030204" pitchFamily="18" charset="0"/>
            </a:endParaRPr>
          </a:p>
        </p:txBody>
      </p:sp>
      <p:sp>
        <p:nvSpPr>
          <p:cNvPr id="12" name="Rectangle 11"/>
          <p:cNvSpPr/>
          <p:nvPr/>
        </p:nvSpPr>
        <p:spPr>
          <a:xfrm>
            <a:off x="5913120" y="1341120"/>
            <a:ext cx="5811520" cy="4823619"/>
          </a:xfrm>
          <a:prstGeom prst="rect">
            <a:avLst/>
          </a:prstGeom>
          <a:solidFill>
            <a:schemeClr val="accent2">
              <a:lumMod val="20000"/>
              <a:lumOff val="80000"/>
            </a:schemeClr>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1821" y="1153404"/>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smtClean="0">
                <a:latin typeface="Cambria" panose="02040503050406030204" pitchFamily="18" charset="0"/>
                <a:ea typeface="Cambria" panose="02040503050406030204" pitchFamily="18" charset="0"/>
              </a:rPr>
              <a:t>Chuẩn</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bị</a:t>
            </a:r>
            <a:endParaRPr lang="en-US" sz="2400" dirty="0">
              <a:latin typeface="Cambria" panose="02040503050406030204" pitchFamily="18" charset="0"/>
              <a:ea typeface="Cambria" panose="02040503050406030204" pitchFamily="18" charset="0"/>
            </a:endParaRPr>
          </a:p>
        </p:txBody>
      </p:sp>
      <p:sp>
        <p:nvSpPr>
          <p:cNvPr id="15" name="Rectangle 14"/>
          <p:cNvSpPr/>
          <p:nvPr/>
        </p:nvSpPr>
        <p:spPr>
          <a:xfrm>
            <a:off x="6024230" y="1615069"/>
            <a:ext cx="5629290" cy="830997"/>
          </a:xfrm>
          <a:prstGeom prst="rect">
            <a:avLst/>
          </a:prstGeom>
          <a:noFill/>
          <a:ln w="28575">
            <a:noFill/>
            <a:prstDash val="dash"/>
          </a:ln>
        </p:spPr>
        <p:txBody>
          <a:bodyPr wrap="square">
            <a:spAutoFit/>
          </a:bodyPr>
          <a:lstStyle/>
          <a:p>
            <a:pPr algn="just"/>
            <a:r>
              <a:rPr lang="en-US" sz="2400" b="1" i="1" dirty="0" smtClean="0">
                <a:latin typeface="Cambria" panose="02040503050406030204" pitchFamily="18" charset="0"/>
                <a:ea typeface="Cambria" panose="02040503050406030204" pitchFamily="18" charset="0"/>
              </a:rPr>
              <a:t>3 </a:t>
            </a:r>
            <a:r>
              <a:rPr lang="en-US" sz="2400" b="1" i="1" dirty="0" err="1" smtClean="0">
                <a:latin typeface="Cambria" panose="02040503050406030204" pitchFamily="18" charset="0"/>
                <a:ea typeface="Cambria" panose="02040503050406030204" pitchFamily="18" charset="0"/>
              </a:rPr>
              <a:t>ngôi</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sao</a:t>
            </a:r>
            <a:r>
              <a:rPr lang="en-US" sz="2400" b="1" i="1"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bằng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bìa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cứng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đèn</a:t>
            </a:r>
            <a:r>
              <a:rPr lang="en-US" sz="2400" dirty="0" smtClean="0">
                <a:latin typeface="Cambria" panose="02040503050406030204" pitchFamily="18" charset="0"/>
                <a:ea typeface="Cambria" panose="02040503050406030204" pitchFamily="18" charset="0"/>
              </a:rPr>
              <a:t> pin; </a:t>
            </a:r>
            <a:r>
              <a:rPr lang="en-US" sz="2400" dirty="0" err="1" smtClean="0">
                <a:latin typeface="Cambria" panose="02040503050406030204" pitchFamily="18" charset="0"/>
                <a:ea typeface="Cambria" panose="02040503050406030204" pitchFamily="18" charset="0"/>
              </a:rPr>
              <a:t>tấm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trắng</a:t>
            </a:r>
            <a:endParaRPr lang="en-US" sz="2400" dirty="0">
              <a:latin typeface="Cambria" panose="02040503050406030204" pitchFamily="18" charset="0"/>
              <a:ea typeface="Cambria" panose="02040503050406030204" pitchFamily="18" charset="0"/>
            </a:endParaRPr>
          </a:p>
        </p:txBody>
      </p:sp>
      <p:sp>
        <p:nvSpPr>
          <p:cNvPr id="16" name="Rectangle 15"/>
          <p:cNvSpPr/>
          <p:nvPr/>
        </p:nvSpPr>
        <p:spPr>
          <a:xfrm>
            <a:off x="7831821" y="2453345"/>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smtClean="0">
                <a:latin typeface="Cambria" panose="02040503050406030204" pitchFamily="18" charset="0"/>
                <a:ea typeface="Cambria" panose="02040503050406030204" pitchFamily="18" charset="0"/>
              </a:rPr>
              <a:t>Tiến</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hành</a:t>
            </a:r>
            <a:endParaRPr lang="en-US" sz="2400" dirty="0">
              <a:latin typeface="Cambria" panose="02040503050406030204" pitchFamily="18" charset="0"/>
              <a:ea typeface="Cambria" panose="02040503050406030204" pitchFamily="18" charset="0"/>
            </a:endParaRPr>
          </a:p>
        </p:txBody>
      </p:sp>
      <p:sp>
        <p:nvSpPr>
          <p:cNvPr id="17" name="Rectangle 16"/>
          <p:cNvSpPr/>
          <p:nvPr/>
        </p:nvSpPr>
        <p:spPr>
          <a:xfrm>
            <a:off x="6024229" y="2876837"/>
            <a:ext cx="5685947" cy="1785104"/>
          </a:xfrm>
          <a:prstGeom prst="rect">
            <a:avLst/>
          </a:prstGeom>
          <a:noFill/>
          <a:ln w="28575">
            <a:noFill/>
            <a:prstDash val="dash"/>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Hãy</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thảo</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luận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cách</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làm</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thí</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nghiệm</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dự</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đoán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ánh</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từ</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đèn</a:t>
            </a:r>
            <a:r>
              <a:rPr lang="en-US" sz="2200" dirty="0" smtClean="0">
                <a:latin typeface="Cambria" panose="02040503050406030204" pitchFamily="18" charset="0"/>
                <a:ea typeface="Cambria" panose="02040503050406030204" pitchFamily="18" charset="0"/>
              </a:rPr>
              <a:t> pin </a:t>
            </a:r>
            <a:r>
              <a:rPr lang="en-US" sz="2200" dirty="0" err="1" smtClean="0">
                <a:latin typeface="Cambria" panose="02040503050406030204" pitchFamily="18" charset="0"/>
                <a:ea typeface="Cambria" panose="02040503050406030204" pitchFamily="18" charset="0"/>
              </a:rPr>
              <a:t>có</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thể</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truyền</a:t>
            </a:r>
            <a:r>
              <a:rPr lang="en-US" sz="2200" dirty="0" smtClean="0">
                <a:latin typeface="Cambria" panose="02040503050406030204" pitchFamily="18" charset="0"/>
                <a:ea typeface="Cambria" panose="02040503050406030204" pitchFamily="18" charset="0"/>
              </a:rPr>
              <a:t> qua </a:t>
            </a:r>
            <a:r>
              <a:rPr lang="en-US" sz="2200" dirty="0" err="1" smtClean="0">
                <a:latin typeface="Cambria" panose="02040503050406030204" pitchFamily="18" charset="0"/>
                <a:ea typeface="Cambria" panose="02040503050406030204" pitchFamily="18" charset="0"/>
              </a:rPr>
              <a:t>những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ngôi</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sao</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nào</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Đặt</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lần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lượt</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các</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ngôi</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sao</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khoảng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giữa</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đèn</a:t>
            </a:r>
            <a:r>
              <a:rPr lang="en-US" sz="2200" dirty="0" smtClean="0">
                <a:latin typeface="Cambria" panose="02040503050406030204" pitchFamily="18" charset="0"/>
                <a:ea typeface="Cambria" panose="02040503050406030204" pitchFamily="18" charset="0"/>
              </a:rPr>
              <a:t> pin </a:t>
            </a:r>
            <a:r>
              <a:rPr lang="en-US" sz="2200" dirty="0" err="1" smtClean="0">
                <a:latin typeface="Cambria" panose="02040503050406030204" pitchFamily="18" charset="0"/>
                <a:ea typeface="Cambria" panose="02040503050406030204" pitchFamily="18" charset="0"/>
              </a:rPr>
              <a:t>và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tấm</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nhựa</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trắng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hình</a:t>
            </a:r>
            <a:r>
              <a:rPr lang="en-US" sz="2200" dirty="0" smtClean="0">
                <a:latin typeface="Cambria" panose="02040503050406030204" pitchFamily="18" charset="0"/>
                <a:ea typeface="Cambria" panose="02040503050406030204" pitchFamily="18" charset="0"/>
              </a:rPr>
              <a:t> 6). </a:t>
            </a:r>
            <a:r>
              <a:rPr lang="en-US" sz="2200" dirty="0" err="1" smtClean="0">
                <a:latin typeface="Cambria" panose="02040503050406030204" pitchFamily="18" charset="0"/>
                <a:ea typeface="Cambria" panose="02040503050406030204" pitchFamily="18" charset="0"/>
              </a:rPr>
              <a:t>Bật</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đèn</a:t>
            </a:r>
            <a:r>
              <a:rPr lang="en-US" sz="2200" dirty="0" smtClean="0">
                <a:latin typeface="Cambria" panose="02040503050406030204" pitchFamily="18" charset="0"/>
                <a:ea typeface="Cambria" panose="02040503050406030204" pitchFamily="18" charset="0"/>
              </a:rPr>
              <a:t> pin.</a:t>
            </a:r>
            <a:endParaRPr lang="en-US" sz="2200" dirty="0">
              <a:latin typeface="Cambria" panose="02040503050406030204" pitchFamily="18" charset="0"/>
              <a:ea typeface="Cambria" panose="02040503050406030204" pitchFamily="18" charset="0"/>
            </a:endParaRPr>
          </a:p>
        </p:txBody>
      </p:sp>
      <p:sp>
        <p:nvSpPr>
          <p:cNvPr id="18" name="Rectangle 17"/>
          <p:cNvSpPr/>
          <p:nvPr/>
        </p:nvSpPr>
        <p:spPr>
          <a:xfrm>
            <a:off x="1567483" y="4251989"/>
            <a:ext cx="4090482" cy="2308324"/>
          </a:xfrm>
          <a:prstGeom prst="rect">
            <a:avLst/>
          </a:prstGeom>
          <a:solidFill>
            <a:schemeClr val="accent4">
              <a:lumMod val="75000"/>
            </a:schemeClr>
          </a:solidFill>
          <a:ln w="38100">
            <a:solidFill>
              <a:schemeClr val="tx1"/>
            </a:solidFill>
            <a:prstDash val="solid"/>
          </a:ln>
        </p:spPr>
        <p:txBody>
          <a:bodyPr wrap="square">
            <a:spAutoFit/>
          </a:bodyPr>
          <a:lstStyle/>
          <a:p>
            <a:pPr algn="ctr"/>
            <a:r>
              <a:rPr lang="en-US" sz="2400" dirty="0" err="1" smtClean="0">
                <a:solidFill>
                  <a:schemeClr val="bg1"/>
                </a:solidFill>
                <a:latin typeface="Cambria" panose="02040503050406030204" pitchFamily="18" charset="0"/>
                <a:ea typeface="Cambria" panose="02040503050406030204" pitchFamily="18" charset="0"/>
              </a:rPr>
              <a:t>Em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quan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thấy</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gì</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trên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tấm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nhựa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trắng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sau</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mỗi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trường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hợp</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của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thí</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nghiệm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Vật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nào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ánh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truyền</a:t>
            </a:r>
            <a:r>
              <a:rPr lang="en-US" sz="2400" dirty="0" smtClean="0">
                <a:solidFill>
                  <a:schemeClr val="bg1"/>
                </a:solidFill>
                <a:latin typeface="Cambria" panose="02040503050406030204" pitchFamily="18" charset="0"/>
                <a:ea typeface="Cambria" panose="02040503050406030204" pitchFamily="18" charset="0"/>
              </a:rPr>
              <a:t> qua? </a:t>
            </a:r>
            <a:r>
              <a:rPr lang="en-US" sz="2400" dirty="0" err="1" smtClean="0">
                <a:solidFill>
                  <a:schemeClr val="bg1"/>
                </a:solidFill>
                <a:latin typeface="Cambria" panose="02040503050406030204" pitchFamily="18" charset="0"/>
                <a:ea typeface="Cambria" panose="02040503050406030204" pitchFamily="18" charset="0"/>
              </a:rPr>
              <a:t>Vật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nào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không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ánh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truyền</a:t>
            </a:r>
            <a:r>
              <a:rPr lang="en-US" sz="2400" dirty="0" smtClean="0">
                <a:solidFill>
                  <a:schemeClr val="bg1"/>
                </a:solidFill>
                <a:latin typeface="Cambria" panose="02040503050406030204" pitchFamily="18" charset="0"/>
                <a:ea typeface="Cambria" panose="02040503050406030204" pitchFamily="18" charset="0"/>
              </a:rPr>
              <a:t> qua (</a:t>
            </a:r>
            <a:r>
              <a:rPr lang="en-US" sz="2400" dirty="0" err="1" smtClean="0">
                <a:solidFill>
                  <a:schemeClr val="bg1"/>
                </a:solidFill>
                <a:latin typeface="Cambria" panose="02040503050406030204" pitchFamily="18" charset="0"/>
                <a:ea typeface="Cambria" panose="02040503050406030204" pitchFamily="18" charset="0"/>
              </a:rPr>
              <a:t>vật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cản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ánh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sáng</a:t>
            </a:r>
            <a:r>
              <a:rPr lang="en-US" sz="2400" dirty="0" smtClean="0">
                <a:solidFill>
                  <a:schemeClr val="bg1"/>
                </a:solidFill>
                <a:latin typeface="Cambria" panose="02040503050406030204" pitchFamily="18" charset="0"/>
                <a:ea typeface="Cambria" panose="02040503050406030204" pitchFamily="18" charset="0"/>
              </a:rPr>
              <a:t>)</a:t>
            </a:r>
            <a:endParaRPr lang="en-US" sz="2400" dirty="0">
              <a:solidFill>
                <a:schemeClr val="bg1"/>
              </a:solidFill>
              <a:latin typeface="Cambria" panose="02040503050406030204" pitchFamily="18" charset="0"/>
              <a:ea typeface="Cambria" panose="02040503050406030204" pitchFamily="18" charset="0"/>
            </a:endParaRPr>
          </a:p>
        </p:txBody>
      </p:sp>
      <p:sp>
        <p:nvSpPr>
          <p:cNvPr id="19" name="Up Arrow 18"/>
          <p:cNvSpPr/>
          <p:nvPr/>
        </p:nvSpPr>
        <p:spPr>
          <a:xfrm rot="5400000">
            <a:off x="5062177" y="2834735"/>
            <a:ext cx="428849" cy="902661"/>
          </a:xfrm>
          <a:prstGeom prst="upArrow">
            <a:avLst/>
          </a:prstGeom>
          <a:solidFill>
            <a:schemeClr val="accent1">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126249" y="4728699"/>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Up Arrow 20"/>
          <p:cNvSpPr/>
          <p:nvPr/>
        </p:nvSpPr>
        <p:spPr>
          <a:xfrm rot="10800000">
            <a:off x="3105857" y="3671779"/>
            <a:ext cx="413461" cy="521794"/>
          </a:xfrm>
          <a:prstGeom prst="upArrow">
            <a:avLst/>
          </a:prstGeom>
          <a:solidFill>
            <a:schemeClr val="accent4">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p:bldP spid="16" grpId="0" animBg="1"/>
      <p:bldP spid="17" grpId="0"/>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922" y="1365070"/>
            <a:ext cx="11016995" cy="646331"/>
          </a:xfrm>
          <a:prstGeom prst="rect">
            <a:avLst/>
          </a:prstGeom>
        </p:spPr>
        <p:txBody>
          <a:bodyPr wrap="square">
            <a:spAutoFit/>
          </a:bodyPr>
          <a:lstStyle/>
          <a:p>
            <a:pPr algn="ctr"/>
            <a:r>
              <a:rPr lang="en-US" sz="3600" b="1" dirty="0" smtClean="0">
                <a:solidFill>
                  <a:srgbClr val="002060"/>
                </a:solidFill>
                <a:latin typeface="Cambria" panose="02040503050406030204" pitchFamily="18" charset="0"/>
                <a:ea typeface="Cambria" panose="02040503050406030204" pitchFamily="18" charset="0"/>
              </a:rPr>
              <a:t>PHIẾU HỌC TẬP</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92" y="4166561"/>
            <a:ext cx="7279255" cy="25849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7640121"/>
              </p:ext>
            </p:extLst>
          </p:nvPr>
        </p:nvGraphicFramePr>
        <p:xfrm>
          <a:off x="547459" y="2166698"/>
          <a:ext cx="10789920" cy="219456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val="1735945220"/>
                    </a:ext>
                  </a:extLst>
                </a:gridCol>
                <a:gridCol w="3017520">
                  <a:extLst>
                    <a:ext uri="{9D8B030D-6E8A-4147-A177-3AD203B41FA5}">
                      <a16:colId xmlns:a16="http://schemas.microsoft.com/office/drawing/2014/main" val="4018448629"/>
                    </a:ext>
                  </a:extLst>
                </a:gridCol>
                <a:gridCol w="3017520">
                  <a:extLst>
                    <a:ext uri="{9D8B030D-6E8A-4147-A177-3AD203B41FA5}">
                      <a16:colId xmlns:a16="http://schemas.microsoft.com/office/drawing/2014/main" val="1226574537"/>
                    </a:ext>
                  </a:extLst>
                </a:gridCol>
                <a:gridCol w="3017520">
                  <a:extLst>
                    <a:ext uri="{9D8B030D-6E8A-4147-A177-3AD203B41FA5}">
                      <a16:colId xmlns:a16="http://schemas.microsoft.com/office/drawing/2014/main" val="2883069729"/>
                    </a:ext>
                  </a:extLst>
                </a:gridCol>
              </a:tblGrid>
              <a:tr h="731520">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đen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bìa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65470502"/>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068069"/>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TN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10496"/>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9" y="4332173"/>
            <a:ext cx="2372790" cy="2419316"/>
          </a:xfrm>
          <a:prstGeom prst="rect">
            <a:avLst/>
          </a:prstGeom>
        </p:spPr>
      </p:pic>
    </p:spTree>
    <p:extLst>
      <p:ext uri="{BB962C8B-B14F-4D97-AF65-F5344CB8AC3E}">
        <p14:creationId xmlns:p14="http://schemas.microsoft.com/office/powerpoint/2010/main" val="2864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4044" y="1642862"/>
            <a:ext cx="11016995" cy="646331"/>
          </a:xfrm>
          <a:prstGeom prst="rect">
            <a:avLst/>
          </a:prstGeom>
        </p:spPr>
        <p:txBody>
          <a:bodyPr wrap="square">
            <a:spAutoFit/>
          </a:bodyPr>
          <a:lstStyle/>
          <a:p>
            <a:pPr algn="ctr"/>
            <a:r>
              <a:rPr lang="en-US" sz="3600" b="1" dirty="0" smtClean="0">
                <a:solidFill>
                  <a:srgbClr val="002060"/>
                </a:solidFill>
                <a:latin typeface="Cambria" panose="02040503050406030204" pitchFamily="18" charset="0"/>
                <a:ea typeface="Cambria" panose="02040503050406030204" pitchFamily="18" charset="0"/>
              </a:rPr>
              <a:t>PHIẾU HỌC TẬP</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55931817"/>
              </p:ext>
            </p:extLst>
          </p:nvPr>
        </p:nvGraphicFramePr>
        <p:xfrm>
          <a:off x="473799" y="2450076"/>
          <a:ext cx="10937240" cy="2987040"/>
        </p:xfrm>
        <a:graphic>
          <a:graphicData uri="http://schemas.openxmlformats.org/drawingml/2006/table">
            <a:tbl>
              <a:tblPr/>
              <a:tblGrid>
                <a:gridCol w="2246252">
                  <a:extLst>
                    <a:ext uri="{9D8B030D-6E8A-4147-A177-3AD203B41FA5}">
                      <a16:colId xmlns:a16="http://schemas.microsoft.com/office/drawing/2014/main" val="1003994625"/>
                    </a:ext>
                  </a:extLst>
                </a:gridCol>
                <a:gridCol w="4210428">
                  <a:extLst>
                    <a:ext uri="{9D8B030D-6E8A-4147-A177-3AD203B41FA5}">
                      <a16:colId xmlns:a16="http://schemas.microsoft.com/office/drawing/2014/main" val="1992412253"/>
                    </a:ext>
                  </a:extLst>
                </a:gridCol>
                <a:gridCol w="4480560">
                  <a:extLst>
                    <a:ext uri="{9D8B030D-6E8A-4147-A177-3AD203B41FA5}">
                      <a16:colId xmlns:a16="http://schemas.microsoft.com/office/drawing/2014/main" val="2932485720"/>
                    </a:ext>
                  </a:extLst>
                </a:gridCol>
              </a:tblGrid>
              <a:tr h="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Loại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ngôi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sao</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Hiện tượng trên </a:t>
                      </a:r>
                      <a:endParaRPr lang="en-US" sz="2800" b="1" dirty="0" smtClean="0">
                        <a:solidFill>
                          <a:srgbClr val="000000"/>
                        </a:solidFill>
                        <a:effectLst/>
                        <a:latin typeface="Cambria" panose="02040503050406030204" pitchFamily="18" charset="0"/>
                        <a:ea typeface="Cambria" panose="02040503050406030204" pitchFamily="18" charset="0"/>
                      </a:endParaRPr>
                    </a:p>
                    <a:p>
                      <a:pPr algn="ctr"/>
                      <a:r>
                        <a:rPr lang="vi-VN" sz="2800" b="1" dirty="0" smtClean="0">
                          <a:solidFill>
                            <a:srgbClr val="000000"/>
                          </a:solidFill>
                          <a:effectLst/>
                          <a:latin typeface="Cambria" panose="02040503050406030204" pitchFamily="18" charset="0"/>
                          <a:ea typeface="Cambria" panose="02040503050406030204" pitchFamily="18" charset="0"/>
                        </a:rPr>
                        <a:t>tấm </a:t>
                      </a:r>
                      <a:r>
                        <a:rPr lang="vi-VN" sz="2800" b="1" dirty="0">
                          <a:solidFill>
                            <a:srgbClr val="000000"/>
                          </a:solidFill>
                          <a:effectLst/>
                          <a:latin typeface="Cambria" panose="02040503050406030204" pitchFamily="18" charset="0"/>
                          <a:ea typeface="Cambria" panose="02040503050406030204" pitchFamily="18" charset="0"/>
                        </a:rPr>
                        <a:t>nhựa trắng</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b="1" dirty="0" smtClean="0">
                          <a:solidFill>
                            <a:srgbClr val="000000"/>
                          </a:solidFill>
                          <a:effectLst/>
                          <a:latin typeface="Cambria" panose="02040503050406030204" pitchFamily="18" charset="0"/>
                          <a:ea typeface="Cambria" panose="02040503050406030204" pitchFamily="18" charset="0"/>
                        </a:rPr>
                        <a:t>Cho/</a:t>
                      </a:r>
                      <a:r>
                        <a:rPr lang="en-US" sz="2800" b="1" dirty="0" err="1" smtClean="0">
                          <a:solidFill>
                            <a:srgbClr val="000000"/>
                          </a:solidFill>
                          <a:effectLst/>
                          <a:latin typeface="Cambria" panose="02040503050406030204" pitchFamily="18" charset="0"/>
                          <a:ea typeface="Cambria" panose="02040503050406030204" pitchFamily="18" charset="0"/>
                        </a:rPr>
                        <a:t>Không</a:t>
                      </a:r>
                      <a:r>
                        <a:rPr lang="en-US" sz="2800" b="1" dirty="0" smtClean="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cho</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ánh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sáng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truyền</a:t>
                      </a:r>
                      <a:r>
                        <a:rPr lang="en-US" sz="2800" b="1" dirty="0">
                          <a:solidFill>
                            <a:srgbClr val="000000"/>
                          </a:solidFill>
                          <a:effectLst/>
                          <a:latin typeface="Cambria" panose="02040503050406030204" pitchFamily="18" charset="0"/>
                          <a:ea typeface="Cambria" panose="02040503050406030204" pitchFamily="18" charset="0"/>
                        </a:rPr>
                        <a:t> qua</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768551"/>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trong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Cho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76884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đen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màu</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truyền</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a:solidFill>
                            <a:srgbClr val="000000"/>
                          </a:solidFill>
                          <a:effectLst/>
                          <a:latin typeface="Cambria" panose="02040503050406030204" pitchFamily="18" charset="0"/>
                          <a:ea typeface="Cambria" panose="02040503050406030204" pitchFamily="18" charset="0"/>
                        </a:rPr>
                        <a:t>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907025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Bìa cứng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màu</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truyền</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a:solidFill>
                            <a:srgbClr val="000000"/>
                          </a:solidFill>
                          <a:effectLst/>
                          <a:latin typeface="Cambria" panose="02040503050406030204" pitchFamily="18" charset="0"/>
                          <a:ea typeface="Cambria" panose="02040503050406030204" pitchFamily="18" charset="0"/>
                        </a:rPr>
                        <a:t>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66884727"/>
                  </a:ext>
                </a:extLst>
              </a:tr>
            </a:tbl>
          </a:graphicData>
        </a:graphic>
      </p:graphicFrame>
    </p:spTree>
    <p:extLst>
      <p:ext uri="{BB962C8B-B14F-4D97-AF65-F5344CB8AC3E}">
        <p14:creationId xmlns:p14="http://schemas.microsoft.com/office/powerpoint/2010/main" val="2802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smtClean="0">
                <a:latin typeface="Cambria" panose="02040503050406030204" pitchFamily="18" charset="0"/>
                <a:ea typeface="Cambria" panose="02040503050406030204" pitchFamily="18" charset="0"/>
              </a:rPr>
              <a:t>Em</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hãy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lấy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ví</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dụ</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về</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có</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thể</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 </a:t>
            </a:r>
            <a:r>
              <a:rPr lang="en-US" sz="3600" b="1" i="1" dirty="0" err="1" smtClean="0">
                <a:latin typeface="Cambria" panose="02040503050406030204" pitchFamily="18" charset="0"/>
                <a:ea typeface="Cambria" panose="02040503050406030204" pitchFamily="18" charset="0"/>
              </a:rPr>
              <a:t>và</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không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cho</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a:t>
            </a:r>
            <a:endParaRPr lang="en-US" sz="3600" b="1" i="1" dirty="0">
              <a:latin typeface="Cambria" panose="02040503050406030204" pitchFamily="18" charset="0"/>
              <a:ea typeface="Cambria" panose="02040503050406030204" pitchFamily="18" charset="0"/>
            </a:endParaRPr>
          </a:p>
        </p:txBody>
      </p:sp>
      <p:pic>
        <p:nvPicPr>
          <p:cNvPr id="2050" name="Picture 2" descr="Can You Drink Bottled Water That's Been Left In Th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11" y="1690117"/>
            <a:ext cx="2907505"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wonder how he made the ball swimming. Stunning hue set -by jack0wski |  Crystal photography, Nature photography, Sunset photograph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88" b="26056"/>
          <a:stretch/>
        </p:blipFill>
        <p:spPr bwMode="auto">
          <a:xfrm>
            <a:off x="8277035" y="1690117"/>
            <a:ext cx="3341961"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2 Mẫu Đèn Ốp Trần Xu Hướng 2022 Đẹp Nhất - Đèn An Phước"/>
          <p:cNvPicPr>
            <a:picLocks noChangeAspect="1" noChangeArrowheads="1"/>
          </p:cNvPicPr>
          <p:nvPr/>
        </p:nvPicPr>
        <p:blipFill rotWithShape="1">
          <a:blip r:embed="rId5">
            <a:extLst>
              <a:ext uri="{28A0092B-C50C-407E-A947-70E740481C1C}">
                <a14:useLocalDpi xmlns:a14="http://schemas.microsoft.com/office/drawing/2010/main" val="0"/>
              </a:ext>
            </a:extLst>
          </a:blip>
          <a:srcRect b="24626"/>
          <a:stretch/>
        </p:blipFill>
        <p:spPr bwMode="auto">
          <a:xfrm>
            <a:off x="3634698" y="1690117"/>
            <a:ext cx="4373589" cy="3145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5253" y="4835982"/>
            <a:ext cx="11433743" cy="523220"/>
          </a:xfrm>
          <a:prstGeom prst="rect">
            <a:avLst/>
          </a:prstGeom>
          <a:noFill/>
          <a:ln w="28575">
            <a:noFill/>
          </a:ln>
        </p:spPr>
        <p:txBody>
          <a:bodyPr wrap="square" rtlCol="0">
            <a:spAutoFit/>
          </a:bodyPr>
          <a:lstStyle/>
          <a:p>
            <a:pPr algn="ct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có</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qua</a:t>
            </a:r>
            <a:endParaRPr lang="en-US" sz="2800" b="1" i="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16" name="TextBox 15"/>
          <p:cNvSpPr txBox="1"/>
          <p:nvPr/>
        </p:nvSpPr>
        <p:spPr>
          <a:xfrm>
            <a:off x="1051561" y="5359202"/>
            <a:ext cx="9626496" cy="646331"/>
          </a:xfrm>
          <a:prstGeom prst="rect">
            <a:avLst/>
          </a:prstGeom>
          <a:noFill/>
          <a:ln w="28575">
            <a:noFill/>
          </a:ln>
        </p:spPr>
        <p:txBody>
          <a:bodyPr wrap="square" rtlCol="0">
            <a:spAutoFit/>
          </a:bodyPr>
          <a:lstStyle/>
          <a:p>
            <a:pPr algn="ctr"/>
            <a:r>
              <a:rPr lang="en-US" sz="3600" b="1" i="1" dirty="0" err="1" smtClean="0">
                <a:solidFill>
                  <a:schemeClr val="accent2">
                    <a:lumMod val="75000"/>
                  </a:schemeClr>
                </a:solidFill>
                <a:latin typeface="Cambria" panose="02040503050406030204" pitchFamily="18" charset="0"/>
                <a:ea typeface="Cambria" panose="02040503050406030204" pitchFamily="18" charset="0"/>
              </a:rPr>
              <a:t>Em</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có</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nhận</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xét</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gì</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về</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chất</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liệu</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những</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vật</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này</a:t>
            </a:r>
            <a:r>
              <a:rPr lang="en-US" sz="3600" b="1" i="1" dirty="0" smtClean="0">
                <a:solidFill>
                  <a:schemeClr val="accent2">
                    <a:lumMod val="75000"/>
                  </a:schemeClr>
                </a:solidFill>
                <a:latin typeface="Cambria" panose="02040503050406030204" pitchFamily="18" charset="0"/>
                <a:ea typeface="Cambria" panose="02040503050406030204" pitchFamily="18" charset="0"/>
              </a:rPr>
              <a:t>?</a:t>
            </a:r>
            <a:endParaRPr lang="en-US" sz="3600" b="1" i="1" dirty="0">
              <a:solidFill>
                <a:schemeClr val="accent2">
                  <a:lumMod val="75000"/>
                </a:schemeClr>
              </a:solidFill>
              <a:latin typeface="Cambria" panose="02040503050406030204" pitchFamily="18" charset="0"/>
              <a:ea typeface="Cambria" panose="02040503050406030204" pitchFamily="18" charset="0"/>
            </a:endParaRPr>
          </a:p>
        </p:txBody>
      </p:sp>
      <p:sp>
        <p:nvSpPr>
          <p:cNvPr id="17" name="TextBox 16"/>
          <p:cNvSpPr txBox="1"/>
          <p:nvPr/>
        </p:nvSpPr>
        <p:spPr>
          <a:xfrm>
            <a:off x="3634698" y="5938568"/>
            <a:ext cx="3458820" cy="646331"/>
          </a:xfrm>
          <a:prstGeom prst="rect">
            <a:avLst/>
          </a:prstGeom>
          <a:noFill/>
          <a:ln w="28575">
            <a:noFill/>
          </a:ln>
        </p:spPr>
        <p:txBody>
          <a:bodyPr wrap="square" rtlCol="0">
            <a:spAutoFit/>
          </a:bodyPr>
          <a:lstStyle/>
          <a:p>
            <a:pPr algn="ctr"/>
            <a:r>
              <a:rPr lang="en-US" sz="3600" b="1"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smtClean="0">
                <a:solidFill>
                  <a:srgbClr val="C00000"/>
                </a:solidFill>
                <a:latin typeface="Cambria" panose="02040503050406030204" pitchFamily="18" charset="0"/>
                <a:ea typeface="Cambria" panose="02040503050406030204" pitchFamily="18" charset="0"/>
              </a:rPr>
              <a:t>Trong</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suốt</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6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smtClean="0">
                <a:latin typeface="Cambria" panose="02040503050406030204" pitchFamily="18" charset="0"/>
                <a:ea typeface="Cambria" panose="02040503050406030204" pitchFamily="18" charset="0"/>
              </a:rPr>
              <a:t>Em</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hãy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lấy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ví</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dụ</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về</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có</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thể</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 </a:t>
            </a:r>
            <a:r>
              <a:rPr lang="en-US" sz="3600" b="1" i="1" dirty="0" err="1" smtClean="0">
                <a:latin typeface="Cambria" panose="02040503050406030204" pitchFamily="18" charset="0"/>
                <a:ea typeface="Cambria" panose="02040503050406030204" pitchFamily="18" charset="0"/>
              </a:rPr>
              <a:t>và</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không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cho</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a:t>
            </a:r>
            <a:endParaRPr lang="en-US" sz="3600" b="1" i="1" dirty="0">
              <a:latin typeface="Cambria" panose="02040503050406030204" pitchFamily="18" charset="0"/>
              <a:ea typeface="Cambria" panose="02040503050406030204" pitchFamily="18" charset="0"/>
            </a:endParaRPr>
          </a:p>
        </p:txBody>
      </p:sp>
      <p:sp>
        <p:nvSpPr>
          <p:cNvPr id="15" name="TextBox 14"/>
          <p:cNvSpPr txBox="1"/>
          <p:nvPr/>
        </p:nvSpPr>
        <p:spPr>
          <a:xfrm>
            <a:off x="0" y="5229522"/>
            <a:ext cx="11433743" cy="523220"/>
          </a:xfrm>
          <a:prstGeom prst="rect">
            <a:avLst/>
          </a:prstGeom>
          <a:noFill/>
          <a:ln w="28575">
            <a:noFill/>
          </a:ln>
        </p:spPr>
        <p:txBody>
          <a:bodyPr wrap="square" rtlCol="0">
            <a:spAutoFit/>
          </a:bodyPr>
          <a:lstStyle/>
          <a:p>
            <a:pPr algn="ct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không</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qua</a:t>
            </a:r>
            <a:endParaRPr lang="en-US" sz="2800" b="1" i="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074" name="Picture 2" descr="Quy cách xây tường rào đẹp - Xây tường rào cao bao nhiêu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9" y="2285963"/>
            <a:ext cx="4643130" cy="2828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đất trồng cây phổ biến và chất lượng nhất hiện nay không thể bỏ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10" y="2285963"/>
            <a:ext cx="5215078" cy="282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61318" y="3055501"/>
            <a:ext cx="11338331" cy="3416320"/>
          </a:xfrm>
          <a:prstGeom prst="rect">
            <a:avLst/>
          </a:prstGeom>
          <a:solidFill>
            <a:schemeClr val="accent2">
              <a:lumMod val="40000"/>
              <a:lumOff val="60000"/>
            </a:schemeClr>
          </a:solidFill>
          <a:ln w="57150">
            <a:solidFill>
              <a:schemeClr val="tx1"/>
            </a:solidFill>
            <a:prstDash val="dash"/>
          </a:ln>
          <a:effectLst>
            <a:glow rad="139700">
              <a:schemeClr val="accent2">
                <a:satMod val="175000"/>
                <a:alpha val="40000"/>
              </a:schemeClr>
            </a:glow>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trong</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suốt</a:t>
            </a:r>
            <a:r>
              <a:rPr lang="en-US" sz="5400" i="1" dirty="0" smtClean="0">
                <a:latin typeface="Cambria" panose="02040503050406030204" pitchFamily="18" charset="0"/>
                <a:ea typeface="Cambria" panose="02040503050406030204" pitchFamily="18" charset="0"/>
              </a:rPr>
              <a:t>).</a:t>
            </a:r>
            <a:endParaRPr lang="en-US" sz="5400" dirty="0" smtClean="0">
              <a:latin typeface="Cambria" panose="02040503050406030204" pitchFamily="18" charset="0"/>
              <a:ea typeface="Cambria" panose="02040503050406030204" pitchFamily="18" charset="0"/>
            </a:endParaRPr>
          </a:p>
          <a:p>
            <a:pPr algn="just"/>
            <a:r>
              <a:rPr lang="en-US" sz="5400" dirty="0" err="1" smtClean="0">
                <a:latin typeface="Cambria" panose="02040503050406030204" pitchFamily="18" charset="0"/>
                <a:ea typeface="Cambria" panose="02040503050406030204" pitchFamily="18" charset="0"/>
              </a:rPr>
              <a:t>Có</a:t>
            </a:r>
            <a:r>
              <a:rPr lang="en-US" sz="5400" dirty="0" smtClean="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không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cản</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sáng</a:t>
            </a:r>
            <a:r>
              <a:rPr lang="en-US" sz="5400" i="1" dirty="0">
                <a:latin typeface="Cambria" panose="02040503050406030204" pitchFamily="18" charset="0"/>
                <a:ea typeface="Cambria" panose="02040503050406030204" pitchFamily="18" charset="0"/>
              </a:rPr>
              <a:t>).</a:t>
            </a:r>
            <a:endParaRPr lang="en-US" sz="96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7271334" y="0"/>
            <a:ext cx="4090771" cy="2804403"/>
          </a:xfrm>
          <a:prstGeom prst="rect">
            <a:avLst/>
          </a:prstGeom>
        </p:spPr>
      </p:pic>
    </p:spTree>
    <p:extLst>
      <p:ext uri="{BB962C8B-B14F-4D97-AF65-F5344CB8AC3E}">
        <p14:creationId xmlns:p14="http://schemas.microsoft.com/office/powerpoint/2010/main" val="19240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1347" y="1724955"/>
            <a:ext cx="5074954" cy="2009061"/>
          </a:xfrm>
          <a:prstGeom prst="roundRect">
            <a:avLst/>
          </a:prstGeom>
          <a:solidFill>
            <a:srgbClr val="DEDFBB"/>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b="1" i="1" dirty="0" smtClean="0">
                <a:latin typeface="Cambria" panose="02040503050406030204" pitchFamily="18" charset="0"/>
                <a:ea typeface="Cambria" panose="02040503050406030204" pitchFamily="18" charset="0"/>
              </a:rPr>
              <a:t>Ở thí nghiệm 6, tại </a:t>
            </a:r>
            <a:r>
              <a:rPr lang="pt-BR" sz="2800" b="1" i="1" dirty="0">
                <a:latin typeface="Cambria" panose="02040503050406030204" pitchFamily="18" charset="0"/>
                <a:ea typeface="Cambria" panose="02040503050406030204" pitchFamily="18" charset="0"/>
              </a:rPr>
              <a:t>sao trên tấm nhựa trắng có bóng của ngôi sao nhựa </a:t>
            </a:r>
            <a:r>
              <a:rPr lang="pt-BR" sz="2800" b="1" i="1" dirty="0" smtClean="0">
                <a:latin typeface="Cambria" panose="02040503050406030204" pitchFamily="18" charset="0"/>
                <a:ea typeface="Cambria" panose="02040503050406030204" pitchFamily="18" charset="0"/>
              </a:rPr>
              <a:t>đen và ngôi sao bìa cứng?</a:t>
            </a:r>
            <a:endParaRPr lang="en-US" sz="5400" b="1" dirty="0">
              <a:latin typeface="Cambria" panose="02040503050406030204" pitchFamily="18" charset="0"/>
              <a:ea typeface="Cambria" panose="02040503050406030204" pitchFamily="18" charset="0"/>
            </a:endParaRPr>
          </a:p>
        </p:txBody>
      </p:sp>
      <p:sp>
        <p:nvSpPr>
          <p:cNvPr id="14" name="Rectangle 13"/>
          <p:cNvSpPr/>
          <p:nvPr/>
        </p:nvSpPr>
        <p:spPr>
          <a:xfrm>
            <a:off x="5792884" y="3964578"/>
            <a:ext cx="6132136" cy="2677656"/>
          </a:xfrm>
          <a:prstGeom prst="rect">
            <a:avLst/>
          </a:prstGeom>
        </p:spPr>
        <p:txBody>
          <a:bodyPr wrap="square">
            <a:spAutoFit/>
          </a:bodyPr>
          <a:lstStyle/>
          <a:p>
            <a:pPr algn="ctr"/>
            <a:r>
              <a:rPr lang="en-US" sz="2800" dirty="0" smtClean="0">
                <a:latin typeface="Cambria" panose="02040503050406030204" pitchFamily="18" charset="0"/>
                <a:ea typeface="Cambria" panose="02040503050406030204" pitchFamily="18" charset="0"/>
              </a:rPr>
              <a:t>T</a:t>
            </a:r>
            <a:r>
              <a:rPr lang="vi-VN" sz="2800" dirty="0" smtClean="0">
                <a:latin typeface="Cambria" panose="02040503050406030204" pitchFamily="18" charset="0"/>
                <a:ea typeface="Cambria" panose="02040503050406030204" pitchFamily="18" charset="0"/>
              </a:rPr>
              <a:t>rên </a:t>
            </a:r>
            <a:r>
              <a:rPr lang="vi-VN" sz="2800" dirty="0">
                <a:latin typeface="Cambria" panose="02040503050406030204" pitchFamily="18" charset="0"/>
                <a:ea typeface="Cambria" panose="02040503050406030204" pitchFamily="18" charset="0"/>
              </a:rPr>
              <a:t>tấm nhựa trắng có bóng của ngôi sao nhựa đen và ngôi sao bìa cứng vì ngôi sao nhựa đen và ngôi sao bìa cứng là vật cản sáng nên khi được bóng đèn chiếu sáng thì trên tấm nhựa trắng sẽ xuất hiện bóng.</a:t>
            </a:r>
            <a:endParaRPr lang="en-US" sz="8000" i="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288" y="4188808"/>
            <a:ext cx="4220501" cy="2606780"/>
          </a:xfrm>
          <a:prstGeom prst="rect">
            <a:avLst/>
          </a:prstGeom>
        </p:spPr>
      </p:pic>
      <p:pic>
        <p:nvPicPr>
          <p:cNvPr id="11" name="Picture 10"/>
          <p:cNvPicPr>
            <a:picLocks noChangeAspect="1"/>
          </p:cNvPicPr>
          <p:nvPr/>
        </p:nvPicPr>
        <p:blipFill>
          <a:blip r:embed="rId5"/>
          <a:stretch>
            <a:fillRect/>
          </a:stretch>
        </p:blipFill>
        <p:spPr>
          <a:xfrm>
            <a:off x="6221300" y="1707440"/>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51143" y="193744"/>
            <a:ext cx="11071296" cy="1511939"/>
          </a:xfrm>
          <a:prstGeom prst="rect">
            <a:avLst/>
          </a:prstGeom>
        </p:spPr>
      </p:pic>
      <p:sp>
        <p:nvSpPr>
          <p:cNvPr id="10" name="Rectangle 9"/>
          <p:cNvSpPr/>
          <p:nvPr/>
        </p:nvSpPr>
        <p:spPr>
          <a:xfrm>
            <a:off x="651143" y="4239898"/>
            <a:ext cx="5141741" cy="1754326"/>
          </a:xfrm>
          <a:prstGeom prst="rect">
            <a:avLst/>
          </a:prstGeom>
          <a:solidFill>
            <a:schemeClr val="accent2">
              <a:lumMod val="20000"/>
              <a:lumOff val="80000"/>
            </a:schemeClr>
          </a:solidFill>
        </p:spPr>
        <p:txBody>
          <a:bodyPr wrap="square">
            <a:spAutoFit/>
          </a:bodyPr>
          <a:lstStyle/>
          <a:p>
            <a:pPr algn="just"/>
            <a:r>
              <a:rPr lang="en-US" sz="3600" b="1" i="1" dirty="0" err="1">
                <a:solidFill>
                  <a:srgbClr val="C00000"/>
                </a:solidFill>
                <a:latin typeface="Cambria" panose="02040503050406030204" pitchFamily="18" charset="0"/>
                <a:ea typeface="Cambria" panose="02040503050406030204" pitchFamily="18" charset="0"/>
              </a:rPr>
              <a:t>Khi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được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chiếu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phía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cản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bóng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đó</a:t>
            </a:r>
            <a:r>
              <a:rPr lang="en-US" sz="3600" b="1" i="1" dirty="0">
                <a:solidFill>
                  <a:srgbClr val="C00000"/>
                </a:solidFill>
                <a:latin typeface="Cambria" panose="02040503050406030204" pitchFamily="18" charset="0"/>
                <a:ea typeface="Cambria" panose="02040503050406030204" pitchFamily="18" charset="0"/>
              </a:rPr>
              <a:t>. </a:t>
            </a:r>
            <a:endParaRPr lang="en-US" sz="3600" dirty="0"/>
          </a:p>
        </p:txBody>
      </p:sp>
    </p:spTree>
    <p:extLst>
      <p:ext uri="{BB962C8B-B14F-4D97-AF65-F5344CB8AC3E}">
        <p14:creationId xmlns:p14="http://schemas.microsoft.com/office/powerpoint/2010/main" val="40198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68068" y="1758481"/>
            <a:ext cx="4276301" cy="1532334"/>
          </a:xfrm>
          <a:prstGeom prst="roundRect">
            <a:avLst/>
          </a:prstGeom>
          <a:solidFill>
            <a:schemeClr val="accent4">
              <a:lumMod val="75000"/>
            </a:schemeClr>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i="1" dirty="0">
                <a:solidFill>
                  <a:schemeClr val="bg1"/>
                </a:solidFill>
                <a:latin typeface="Cambria" panose="02040503050406030204" pitchFamily="18" charset="0"/>
                <a:ea typeface="Cambria" panose="02040503050406030204" pitchFamily="18" charset="0"/>
              </a:rPr>
              <a:t>Kích thước của bóng phụ thuộc vào yếu tố nào và phụ thuộc như thế nào?</a:t>
            </a:r>
            <a:endParaRPr lang="en-US" sz="7200" b="1"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5532699" y="1514861"/>
            <a:ext cx="6400800" cy="4093428"/>
          </a:xfrm>
          <a:prstGeom prst="rect">
            <a:avLst/>
          </a:prstGeom>
        </p:spPr>
        <p:txBody>
          <a:bodyPr wrap="square">
            <a:spAutoFit/>
          </a:bodyPr>
          <a:lstStyle/>
          <a:p>
            <a:pPr algn="just"/>
            <a:r>
              <a:rPr lang="pt-BR" sz="2600" dirty="0" smtClean="0">
                <a:latin typeface="Cambria" panose="02040503050406030204" pitchFamily="18" charset="0"/>
                <a:ea typeface="Cambria" panose="02040503050406030204" pitchFamily="18" charset="0"/>
              </a:rPr>
              <a:t>Tiếp </a:t>
            </a:r>
            <a:r>
              <a:rPr lang="pt-BR" sz="2600" dirty="0">
                <a:latin typeface="Cambria" panose="02040503050406030204" pitchFamily="18" charset="0"/>
                <a:ea typeface="Cambria" panose="02040503050406030204" pitchFamily="18" charset="0"/>
              </a:rPr>
              <a:t>tục tiến hành thí nghiệm 3 </a:t>
            </a:r>
            <a:r>
              <a:rPr lang="pt-BR" sz="2600" dirty="0" smtClean="0">
                <a:latin typeface="Cambria" panose="02040503050406030204" pitchFamily="18" charset="0"/>
                <a:ea typeface="Cambria" panose="02040503050406030204" pitchFamily="18" charset="0"/>
              </a:rPr>
              <a:t>Dự đoán thay đổi kích thước bóng của ngôi sao khi:</a:t>
            </a:r>
          </a:p>
          <a:p>
            <a:pPr algn="just"/>
            <a:endParaRPr lang="pt-BR" sz="2600" dirty="0" smtClean="0">
              <a:latin typeface="Cambria" panose="02040503050406030204" pitchFamily="18" charset="0"/>
              <a:ea typeface="Cambria" panose="02040503050406030204" pitchFamily="18" charset="0"/>
            </a:endParaRPr>
          </a:p>
          <a:p>
            <a:pPr algn="just"/>
            <a:r>
              <a:rPr lang="pt-BR" sz="2600" i="1" dirty="0" smtClean="0">
                <a:solidFill>
                  <a:srgbClr val="C00000"/>
                </a:solidFill>
                <a:latin typeface="Cambria" panose="02040503050406030204" pitchFamily="18" charset="0"/>
                <a:ea typeface="Cambria" panose="02040503050406030204" pitchFamily="18" charset="0"/>
              </a:rPr>
              <a:t>+ Di chuyển đèn lại gần ngôi sao.</a:t>
            </a:r>
          </a:p>
          <a:p>
            <a:pPr algn="just"/>
            <a:endParaRPr lang="pt-BR" sz="2600" i="1" dirty="0" smtClean="0">
              <a:solidFill>
                <a:srgbClr val="C00000"/>
              </a:solidFill>
              <a:latin typeface="Cambria" panose="02040503050406030204" pitchFamily="18" charset="0"/>
              <a:ea typeface="Cambria" panose="02040503050406030204" pitchFamily="18" charset="0"/>
            </a:endParaRPr>
          </a:p>
          <a:p>
            <a:pPr algn="just"/>
            <a:r>
              <a:rPr lang="pt-BR" sz="2600" i="1" dirty="0" smtClean="0">
                <a:solidFill>
                  <a:srgbClr val="C00000"/>
                </a:solidFill>
                <a:latin typeface="Cambria" panose="02040503050406030204" pitchFamily="18" charset="0"/>
                <a:ea typeface="Cambria" panose="02040503050406030204" pitchFamily="18" charset="0"/>
              </a:rPr>
              <a:t>+ Di chuyển đèn ra xa ngôi sao.</a:t>
            </a:r>
          </a:p>
          <a:p>
            <a:pPr algn="just"/>
            <a:endParaRPr lang="pt-BR" sz="2600" i="1" dirty="0" smtClean="0">
              <a:solidFill>
                <a:srgbClr val="C00000"/>
              </a:solidFill>
              <a:latin typeface="Cambria" panose="02040503050406030204" pitchFamily="18" charset="0"/>
              <a:ea typeface="Cambria" panose="02040503050406030204" pitchFamily="18" charset="0"/>
            </a:endParaRPr>
          </a:p>
          <a:p>
            <a:r>
              <a:rPr lang="pt-BR" sz="2600" i="1" dirty="0" smtClean="0">
                <a:solidFill>
                  <a:srgbClr val="C00000"/>
                </a:solidFill>
                <a:latin typeface="Cambria" panose="02040503050406030204" pitchFamily="18" charset="0"/>
                <a:ea typeface="Cambria" panose="02040503050406030204" pitchFamily="18" charset="0"/>
              </a:rPr>
              <a:t>+ Di chuyển ngôi sao lại gần tấm nhựa trắng.</a:t>
            </a:r>
          </a:p>
          <a:p>
            <a:endParaRPr lang="pt-BR" sz="2600" i="1" dirty="0" smtClean="0">
              <a:solidFill>
                <a:srgbClr val="C00000"/>
              </a:solidFill>
              <a:latin typeface="Cambria" panose="02040503050406030204" pitchFamily="18" charset="0"/>
              <a:ea typeface="Cambria" panose="02040503050406030204" pitchFamily="18" charset="0"/>
            </a:endParaRPr>
          </a:p>
          <a:p>
            <a:pPr algn="just"/>
            <a:r>
              <a:rPr lang="pt-BR" sz="2600" i="1" dirty="0" smtClean="0">
                <a:solidFill>
                  <a:srgbClr val="C00000"/>
                </a:solidFill>
                <a:latin typeface="Cambria" panose="02040503050406030204" pitchFamily="18" charset="0"/>
                <a:ea typeface="Cambria" panose="02040503050406030204" pitchFamily="18" charset="0"/>
              </a:rPr>
              <a:t>+ Di chuyển ngôi sao lại xa tấm nhựa trắng.</a:t>
            </a:r>
            <a:endParaRPr lang="en-US" sz="2600" i="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651143" y="108947"/>
            <a:ext cx="11071296" cy="15119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2" y="3819646"/>
            <a:ext cx="5422195" cy="2824345"/>
          </a:xfrm>
          <a:prstGeom prst="rect">
            <a:avLst/>
          </a:prstGeom>
        </p:spPr>
      </p:pic>
      <p:sp>
        <p:nvSpPr>
          <p:cNvPr id="2" name="TextBox 1"/>
          <p:cNvSpPr txBox="1"/>
          <p:nvPr/>
        </p:nvSpPr>
        <p:spPr>
          <a:xfrm>
            <a:off x="6263011" y="3099910"/>
            <a:ext cx="2401619"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lớn</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0" name="TextBox 9"/>
          <p:cNvSpPr txBox="1"/>
          <p:nvPr/>
        </p:nvSpPr>
        <p:spPr>
          <a:xfrm>
            <a:off x="6263010" y="3892434"/>
            <a:ext cx="2452916"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nhỏ</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1" name="TextBox 10"/>
          <p:cNvSpPr txBox="1"/>
          <p:nvPr/>
        </p:nvSpPr>
        <p:spPr>
          <a:xfrm>
            <a:off x="6263010" y="4760007"/>
            <a:ext cx="2452916"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nhỏ</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2" name="TextBox 11"/>
          <p:cNvSpPr txBox="1"/>
          <p:nvPr/>
        </p:nvSpPr>
        <p:spPr>
          <a:xfrm>
            <a:off x="6263010" y="5552532"/>
            <a:ext cx="2401619"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lớn</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4" name="Rectangle 3"/>
          <p:cNvSpPr/>
          <p:nvPr/>
        </p:nvSpPr>
        <p:spPr>
          <a:xfrm>
            <a:off x="529872" y="3436567"/>
            <a:ext cx="5031129" cy="3108543"/>
          </a:xfrm>
          <a:prstGeom prst="rect">
            <a:avLst/>
          </a:prstGeom>
          <a:solidFill>
            <a:srgbClr val="C00000"/>
          </a:solidFill>
          <a:ln w="19050">
            <a:solidFill>
              <a:schemeClr val="tx1"/>
            </a:solidFill>
          </a:ln>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0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 grpId="0"/>
      <p:bldP spid="10" grpId="0"/>
      <p:bldP spid="11" grpId="0"/>
      <p:bldP spid="1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3822" y="636607"/>
            <a:ext cx="11692647" cy="5509549"/>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2661" y="1919982"/>
            <a:ext cx="11234968" cy="3970318"/>
          </a:xfrm>
          <a:prstGeom prst="rect">
            <a:avLst/>
          </a:prstGeom>
        </p:spPr>
        <p:txBody>
          <a:bodyPr wrap="square">
            <a:spAutoFit/>
          </a:bodyPr>
          <a:lstStyle/>
          <a:p>
            <a:pPr marL="571500" indent="-57150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p>
          <a:p>
            <a:pPr marL="571500" indent="-571500" algn="just">
              <a:buFont typeface="Wingdings" panose="05000000000000000000" pitchFamily="2" charset="2"/>
              <a:buChar char="§"/>
            </a:pPr>
            <a:r>
              <a:rPr lang="vi-VN" sz="3600" dirty="0" smtClean="0">
                <a:latin typeface="Cambria" panose="02040503050406030204" pitchFamily="18" charset="0"/>
                <a:ea typeface="Cambria" panose="02040503050406030204" pitchFamily="18" charset="0"/>
              </a:rPr>
              <a:t>Bóng </a:t>
            </a:r>
            <a:r>
              <a:rPr lang="vi-VN" sz="3600" dirty="0">
                <a:latin typeface="Cambria" panose="02040503050406030204" pitchFamily="18" charset="0"/>
                <a:ea typeface="Cambria" panose="02040503050406030204" pitchFamily="18" charset="0"/>
              </a:rPr>
              <a:t>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3907347" y="863571"/>
            <a:ext cx="4511431" cy="1457070"/>
          </a:xfrm>
          <a:prstGeom prst="rect">
            <a:avLst/>
          </a:prstGeom>
        </p:spPr>
      </p:pic>
    </p:spTree>
    <p:extLst>
      <p:ext uri="{BB962C8B-B14F-4D97-AF65-F5344CB8AC3E}">
        <p14:creationId xmlns:p14="http://schemas.microsoft.com/office/powerpoint/2010/main" val="987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 y="632570"/>
            <a:ext cx="12045639" cy="5571460"/>
          </a:xfrm>
          <a:prstGeom prst="rect">
            <a:avLst/>
          </a:prstGeom>
        </p:spPr>
      </p:pic>
    </p:spTree>
    <p:extLst>
      <p:ext uri="{BB962C8B-B14F-4D97-AF65-F5344CB8AC3E}">
        <p14:creationId xmlns:p14="http://schemas.microsoft.com/office/powerpoint/2010/main" val="391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8" name="TextBox 8"/>
          <p:cNvSpPr txBox="1"/>
          <p:nvPr/>
        </p:nvSpPr>
        <p:spPr>
          <a:xfrm>
            <a:off x="1652167" y="3226229"/>
            <a:ext cx="8822043" cy="859210"/>
          </a:xfrm>
          <a:prstGeom prst="rect">
            <a:avLst/>
          </a:prstGeom>
        </p:spPr>
        <p:txBody>
          <a:bodyPr lIns="0" tIns="0" rIns="0" bIns="0" rtlCol="0" anchor="t">
            <a:spAutoFit/>
          </a:bodyPr>
          <a:lstStyle/>
          <a:p>
            <a:pPr marL="0" marR="0" lvl="0" indent="0" algn="ctr" defTabSz="609630" rtl="0" eaLnBrk="1" fontAlgn="auto" latinLnBrk="0" hangingPunct="1">
              <a:lnSpc>
                <a:spcPts val="6713"/>
              </a:lnSpc>
              <a:spcBef>
                <a:spcPts val="0"/>
              </a:spcBef>
              <a:spcAft>
                <a:spcPts val="0"/>
              </a:spcAft>
              <a:buClrTx/>
              <a:buSzTx/>
              <a:buFontTx/>
              <a:buNone/>
              <a:tabLst/>
              <a:defRPr/>
            </a:pPr>
            <a:r>
              <a:rPr kumimoji="0" lang="en-US" sz="9734" b="0" i="0" u="none" strike="noStrike" kern="1200" cap="none" spc="0" normalizeH="0" baseline="0" noProof="0" dirty="0">
                <a:ln>
                  <a:noFill/>
                </a:ln>
                <a:solidFill>
                  <a:srgbClr val="000000"/>
                </a:solidFill>
                <a:effectLst/>
                <a:uLnTx/>
                <a:uFillTx/>
                <a:latin typeface="SVN-KG Ten Thousand Reasons" panose="02040603050506020204" pitchFamily="18" charset="0"/>
                <a:ea typeface="+mn-ea"/>
                <a:cs typeface="+mn-cs"/>
              </a:rPr>
              <a:t>CHỌN ĐÁP ÁN ĐÚNG</a:t>
            </a:r>
          </a:p>
        </p:txBody>
      </p:sp>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18">
              <a:extLst>
                <a:ext uri="{96DAC541-7B7A-43D3-8B79-37D633B846F1}">
                  <asvg:svgBlip xmlns="" xmlns:asvg="http://schemas.microsoft.com/office/drawing/2016/SVG/main" r:embed="rId21"/>
                </a:ext>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grpSp>
        <p:nvGrpSpPr>
          <p:cNvPr id="17" name="Group 17"/>
          <p:cNvGrpSpPr/>
          <p:nvPr/>
        </p:nvGrpSpPr>
        <p:grpSpPr>
          <a:xfrm>
            <a:off x="884215" y="4663002"/>
            <a:ext cx="2457955" cy="1024077"/>
            <a:chOff x="0" y="0"/>
            <a:chExt cx="1703194" cy="709615"/>
          </a:xfrm>
        </p:grpSpPr>
        <p:sp>
          <p:nvSpPr>
            <p:cNvPr id="18" name="Freeform 1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9" name="TextBox 1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10235" y="4688154"/>
            <a:ext cx="2408734" cy="971912"/>
            <a:chOff x="0" y="0"/>
            <a:chExt cx="1669088" cy="673469"/>
          </a:xfrm>
        </p:grpSpPr>
        <p:sp>
          <p:nvSpPr>
            <p:cNvPr id="21" name="Freeform 2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2" name="TextBox 2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3628435" y="4663002"/>
            <a:ext cx="2457955" cy="1024077"/>
            <a:chOff x="0" y="0"/>
            <a:chExt cx="1703194" cy="709615"/>
          </a:xfrm>
        </p:grpSpPr>
        <p:sp>
          <p:nvSpPr>
            <p:cNvPr id="29" name="Freeform 29"/>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0" name="TextBox 3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3654455" y="4688154"/>
            <a:ext cx="2408734" cy="971912"/>
            <a:chOff x="0" y="0"/>
            <a:chExt cx="1669088" cy="673469"/>
          </a:xfrm>
        </p:grpSpPr>
        <p:sp>
          <p:nvSpPr>
            <p:cNvPr id="32" name="Freeform 32"/>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3" name="TextBox 33"/>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6372655" y="4663002"/>
            <a:ext cx="2457955" cy="1024077"/>
            <a:chOff x="0" y="0"/>
            <a:chExt cx="1703194" cy="709615"/>
          </a:xfrm>
        </p:grpSpPr>
        <p:sp>
          <p:nvSpPr>
            <p:cNvPr id="40" name="Freeform 40"/>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41" name="TextBox 4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6398675" y="4688154"/>
            <a:ext cx="2408734" cy="971912"/>
            <a:chOff x="0" y="0"/>
            <a:chExt cx="1669088" cy="673469"/>
          </a:xfrm>
        </p:grpSpPr>
        <p:sp>
          <p:nvSpPr>
            <p:cNvPr id="43" name="Freeform 43"/>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44" name="TextBox 4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50"/>
          <p:cNvGrpSpPr/>
          <p:nvPr/>
        </p:nvGrpSpPr>
        <p:grpSpPr>
          <a:xfrm>
            <a:off x="9116875" y="4663002"/>
            <a:ext cx="2457955" cy="1024077"/>
            <a:chOff x="0" y="0"/>
            <a:chExt cx="1703194" cy="709615"/>
          </a:xfrm>
        </p:grpSpPr>
        <p:sp>
          <p:nvSpPr>
            <p:cNvPr id="51" name="Freeform 5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52" name="TextBox 5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9142895" y="4688154"/>
            <a:ext cx="2408734" cy="971912"/>
            <a:chOff x="0" y="0"/>
            <a:chExt cx="1669088" cy="673469"/>
          </a:xfrm>
        </p:grpSpPr>
        <p:sp>
          <p:nvSpPr>
            <p:cNvPr id="54" name="Freeform 5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55" name="TextBox 5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 name="Picture 6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100000" l="75244" r="98441"/>
                    </a14:imgEffect>
                  </a14:imgLayer>
                </a14:imgProps>
              </a:ext>
            </a:extLst>
          </a:blip>
          <a:srcRect l="76797" t="-6707" b="1"/>
          <a:stretch/>
        </p:blipFill>
        <p:spPr>
          <a:xfrm>
            <a:off x="9948221" y="4436934"/>
            <a:ext cx="1117600" cy="1803354"/>
          </a:xfrm>
          <a:prstGeom prst="rect">
            <a:avLst/>
          </a:prstGeom>
        </p:spPr>
      </p:pic>
      <p:pic>
        <p:nvPicPr>
          <p:cNvPr id="62" name="Picture 61"/>
          <p:cNvPicPr>
            <a:picLocks noChangeAspect="1"/>
          </p:cNvPicPr>
          <p:nvPr/>
        </p:nvPicPr>
        <p:blipFill rotWithShape="1">
          <a:blip r:embed="rId28">
            <a:extLst>
              <a:ext uri="{BEBA8EAE-BF5A-486C-A8C5-ECC9F3942E4B}">
                <a14:imgProps xmlns:a14="http://schemas.microsoft.com/office/drawing/2010/main">
                  <a14:imgLayer r:embed="rId27">
                    <a14:imgEffect>
                      <a14:backgroundRemoval t="10000" b="100000" l="50097" r="76413"/>
                    </a14:imgEffect>
                  </a14:imgLayer>
                </a14:imgProps>
              </a:ext>
            </a:extLst>
          </a:blip>
          <a:srcRect l="47033" t="4332" r="21781"/>
          <a:stretch/>
        </p:blipFill>
        <p:spPr>
          <a:xfrm>
            <a:off x="6910873" y="4019695"/>
            <a:ext cx="1524000" cy="1640371"/>
          </a:xfrm>
          <a:prstGeom prst="rect">
            <a:avLst/>
          </a:prstGeom>
        </p:spPr>
      </p:pic>
      <p:pic>
        <p:nvPicPr>
          <p:cNvPr id="63" name="Picture 62"/>
          <p:cNvPicPr>
            <a:picLocks noChangeAspect="1"/>
          </p:cNvPicPr>
          <p:nvPr/>
        </p:nvPicPr>
        <p:blipFill rotWithShape="1">
          <a:blip r:embed="rId29">
            <a:extLst>
              <a:ext uri="{BEBA8EAE-BF5A-486C-A8C5-ECC9F3942E4B}">
                <a14:imgProps xmlns:a14="http://schemas.microsoft.com/office/drawing/2010/main">
                  <a14:imgLayer r:embed="rId27">
                    <a14:imgEffect>
                      <a14:backgroundRemoval t="14444" b="100000" l="29630" r="49903"/>
                    </a14:imgEffect>
                  </a14:imgLayer>
                </a14:imgProps>
              </a:ext>
            </a:extLst>
          </a:blip>
          <a:srcRect l="27288" t="5551" r="47373"/>
          <a:stretch/>
        </p:blipFill>
        <p:spPr>
          <a:xfrm>
            <a:off x="4279356" y="4567109"/>
            <a:ext cx="1371601" cy="1793875"/>
          </a:xfrm>
          <a:prstGeom prst="rect">
            <a:avLst/>
          </a:prstGeom>
        </p:spPr>
      </p:pic>
      <p:pic>
        <p:nvPicPr>
          <p:cNvPr id="64" name="Picture 63"/>
          <p:cNvPicPr>
            <a:picLocks noChangeAspect="1"/>
          </p:cNvPicPr>
          <p:nvPr/>
        </p:nvPicPr>
        <p:blipFill rotWithShape="1">
          <a:blip r:embed="rId30">
            <a:extLst>
              <a:ext uri="{BEBA8EAE-BF5A-486C-A8C5-ECC9F3942E4B}">
                <a14:imgProps xmlns:a14="http://schemas.microsoft.com/office/drawing/2010/main">
                  <a14:imgLayer r:embed="rId27">
                    <a14:imgEffect>
                      <a14:backgroundRemoval t="10000" b="95000" l="2534" r="27290"/>
                    </a14:imgEffect>
                  </a14:imgLayer>
                </a14:imgProps>
              </a:ext>
            </a:extLst>
          </a:blip>
          <a:srcRect r="72589"/>
          <a:stretch/>
        </p:blipFill>
        <p:spPr>
          <a:xfrm>
            <a:off x="1387361" y="3852358"/>
            <a:ext cx="1369202" cy="1752669"/>
          </a:xfrm>
          <a:prstGeom prst="rect">
            <a:avLst/>
          </a:prstGeom>
        </p:spPr>
      </p:pic>
      <p:pic>
        <p:nvPicPr>
          <p:cNvPr id="65" name="Picture 64"/>
          <p:cNvPicPr>
            <a:picLocks noChangeAspect="1"/>
          </p:cNvPicPr>
          <p:nvPr/>
        </p:nvPicPr>
        <p:blipFill rotWithShape="1">
          <a:blip r:embed="rId31"/>
          <a:srcRect l="10289" t="39314" r="7047"/>
          <a:stretch/>
        </p:blipFill>
        <p:spPr>
          <a:xfrm>
            <a:off x="-50799" y="-25400"/>
            <a:ext cx="12242800" cy="3196589"/>
          </a:xfrm>
          <a:prstGeom prst="rect">
            <a:avLst/>
          </a:prstGeom>
        </p:spPr>
      </p:pic>
    </p:spTree>
    <p:extLst>
      <p:ext uri="{BB962C8B-B14F-4D97-AF65-F5344CB8AC3E}">
        <p14:creationId xmlns:p14="http://schemas.microsoft.com/office/powerpoint/2010/main" val="33168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additive="base">
                                        <p:cTn id="45" dur="500" fill="hold"/>
                                        <p:tgtEl>
                                          <p:spTgt spid="50"/>
                                        </p:tgtEl>
                                        <p:attrNameLst>
                                          <p:attrName>ppt_x</p:attrName>
                                        </p:attrNameLst>
                                      </p:cBhvr>
                                      <p:tavLst>
                                        <p:tav tm="0">
                                          <p:val>
                                            <p:strVal val="#ppt_x"/>
                                          </p:val>
                                        </p:tav>
                                        <p:tav tm="100000">
                                          <p:val>
                                            <p:strVal val="#ppt_x"/>
                                          </p:val>
                                        </p:tav>
                                      </p:tavLst>
                                    </p:anim>
                                    <p:anim calcmode="lin" valueType="num">
                                      <p:cBhvr additive="base">
                                        <p:cTn id="46" dur="500" fill="hold"/>
                                        <p:tgtEl>
                                          <p:spTgt spid="5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ppt_x"/>
                                          </p:val>
                                        </p:tav>
                                        <p:tav tm="100000">
                                          <p:val>
                                            <p:strVal val="#ppt_x"/>
                                          </p:val>
                                        </p:tav>
                                      </p:tavLst>
                                    </p:anim>
                                    <p:anim calcmode="lin" valueType="num">
                                      <p:cBhvr additive="base">
                                        <p:cTn id="54" dur="500" fill="hold"/>
                                        <p:tgtEl>
                                          <p:spTgt spid="6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ppt_x"/>
                                          </p:val>
                                        </p:tav>
                                        <p:tav tm="100000">
                                          <p:val>
                                            <p:strVal val="#ppt_x"/>
                                          </p:val>
                                        </p:tav>
                                      </p:tavLst>
                                    </p:anim>
                                    <p:anim calcmode="lin" valueType="num">
                                      <p:cBhvr additive="base">
                                        <p:cTn id="58" dur="500" fill="hold"/>
                                        <p:tgtEl>
                                          <p:spTgt spid="6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ppt_x"/>
                                          </p:val>
                                        </p:tav>
                                        <p:tav tm="100000">
                                          <p:val>
                                            <p:strVal val="#ppt_x"/>
                                          </p:val>
                                        </p:tav>
                                      </p:tavLst>
                                    </p:anim>
                                    <p:anim calcmode="lin" valueType="num">
                                      <p:cBhvr additive="base">
                                        <p:cTn id="62" dur="500" fill="hold"/>
                                        <p:tgtEl>
                                          <p:spTgt spid="6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ppt_x"/>
                                          </p:val>
                                        </p:tav>
                                        <p:tav tm="100000">
                                          <p:val>
                                            <p:strVal val="#ppt_x"/>
                                          </p:val>
                                        </p:tav>
                                      </p:tavLst>
                                    </p:anim>
                                    <p:anim calcmode="lin" valueType="num">
                                      <p:cBhvr additive="base">
                                        <p:cTn id="6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4865" y="852808"/>
            <a:ext cx="6486243" cy="5262979"/>
          </a:xfrm>
          <a:prstGeom prst="rect">
            <a:avLst/>
          </a:prstGeom>
          <a:noFill/>
          <a:ln w="28575">
            <a:noFill/>
          </a:ln>
        </p:spPr>
        <p:txBody>
          <a:bodyPr wrap="square" rtlCol="0">
            <a:spAutoFit/>
          </a:bodyPr>
          <a:lstStyle/>
          <a:p>
            <a:pPr algn="ctr"/>
            <a:r>
              <a:rPr lang="en-US" sz="4800" b="1" dirty="0" err="1" smtClean="0">
                <a:solidFill>
                  <a:srgbClr val="C00000"/>
                </a:solidFill>
                <a:latin typeface="#9Slide05 SVNVanilla Daisy Pro" panose="00000500000000000000" pitchFamily="2" charset="0"/>
                <a:ea typeface="Cambria" panose="02040503050406030204" pitchFamily="18" charset="0"/>
              </a:rPr>
              <a:t>Câu</a:t>
            </a:r>
            <a:r>
              <a:rPr lang="en-US" sz="4800" b="1" dirty="0" smtClean="0">
                <a:solidFill>
                  <a:srgbClr val="C00000"/>
                </a:solidFill>
                <a:latin typeface="#9Slide05 SVNVanilla Daisy Pro" panose="00000500000000000000" pitchFamily="2" charset="0"/>
                <a:ea typeface="Cambria" panose="02040503050406030204" pitchFamily="18" charset="0"/>
              </a:rPr>
              <a:t> 1: </a:t>
            </a:r>
          </a:p>
          <a:p>
            <a:pPr algn="just"/>
            <a:r>
              <a:rPr lang="en-US" sz="3600" i="1" dirty="0" smtClean="0">
                <a:latin typeface="Cambria" panose="02040503050406030204" pitchFamily="18" charset="0"/>
                <a:ea typeface="Cambria" panose="02040503050406030204" pitchFamily="18" charset="0"/>
              </a:rPr>
              <a:t>- </a:t>
            </a:r>
            <a:r>
              <a:rPr lang="en-US" sz="3600" b="1" i="1" u="sng" dirty="0" err="1" smtClean="0">
                <a:latin typeface="Cambria" panose="02040503050406030204" pitchFamily="18" charset="0"/>
                <a:ea typeface="Cambria" panose="02040503050406030204" pitchFamily="18" charset="0"/>
              </a:rPr>
              <a:t>Quan</a:t>
            </a:r>
            <a:r>
              <a:rPr lang="en-US" sz="3600" b="1" i="1" u="sng" dirty="0" smtClean="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sát</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hình</a:t>
            </a:r>
            <a:r>
              <a:rPr lang="en-US" sz="3600" b="1" i="1" u="sng" dirty="0">
                <a:latin typeface="Cambria" panose="02040503050406030204" pitchFamily="18" charset="0"/>
                <a:ea typeface="Cambria" panose="02040503050406030204" pitchFamily="18" charset="0"/>
              </a:rPr>
              <a:t> </a:t>
            </a:r>
            <a:r>
              <a:rPr lang="en-US" sz="3600" b="1" i="1" u="sng" dirty="0" smtClean="0">
                <a:latin typeface="Cambria" panose="02040503050406030204" pitchFamily="18" charset="0"/>
                <a:ea typeface="Cambria" panose="02040503050406030204" pitchFamily="18" charset="0"/>
              </a:rPr>
              <a:t>7:</a:t>
            </a:r>
            <a:r>
              <a:rPr lang="en-US" sz="3600" b="1" i="1"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7096505" y="1627775"/>
            <a:ext cx="4831213" cy="4488012"/>
          </a:xfrm>
          <a:prstGeom prst="rect">
            <a:avLst/>
          </a:prstGeom>
        </p:spPr>
      </p:pic>
    </p:spTree>
    <p:extLst>
      <p:ext uri="{BB962C8B-B14F-4D97-AF65-F5344CB8AC3E}">
        <p14:creationId xmlns:p14="http://schemas.microsoft.com/office/powerpoint/2010/main" val="34102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4813" y="1049320"/>
            <a:ext cx="7225799" cy="5262979"/>
          </a:xfrm>
          <a:prstGeom prst="rect">
            <a:avLst/>
          </a:prstGeom>
          <a:noFill/>
          <a:ln w="28575">
            <a:noFill/>
          </a:ln>
        </p:spPr>
        <p:txBody>
          <a:bodyPr wrap="square" rtlCol="0">
            <a:spAutoFit/>
          </a:bodyPr>
          <a:lstStyle/>
          <a:p>
            <a:pPr algn="just"/>
            <a:r>
              <a:rPr lang="en-US" sz="2800" dirty="0" smtClean="0">
                <a:solidFill>
                  <a:srgbClr val="C00000"/>
                </a:solidFill>
                <a:latin typeface="Cambria" panose="02040503050406030204" pitchFamily="18" charset="0"/>
                <a:ea typeface="Cambria" panose="02040503050406030204" pitchFamily="18" charset="0"/>
              </a:rPr>
              <a:t>- </a:t>
            </a:r>
            <a:r>
              <a:rPr lang="vi-VN" sz="2800" dirty="0" smtClean="0">
                <a:solidFill>
                  <a:srgbClr val="C00000"/>
                </a:solidFill>
                <a:latin typeface="Cambria" panose="02040503050406030204" pitchFamily="18" charset="0"/>
                <a:ea typeface="Cambria" panose="02040503050406030204" pitchFamily="18" charset="0"/>
              </a:rPr>
              <a:t>Bộ </a:t>
            </a:r>
            <a:r>
              <a:rPr lang="vi-VN" sz="2800" dirty="0">
                <a:solidFill>
                  <a:srgbClr val="C00000"/>
                </a:solidFill>
                <a:latin typeface="Cambria" panose="02040503050406030204" pitchFamily="18" charset="0"/>
                <a:ea typeface="Cambria" panose="02040503050406030204" pitchFamily="18" charset="0"/>
              </a:rPr>
              <a:t>phận của đồ vật cho ánh sáng truyền qua</a:t>
            </a:r>
          </a:p>
          <a:p>
            <a:pPr algn="just"/>
            <a:r>
              <a:rPr lang="vi-VN" sz="2800" dirty="0">
                <a:latin typeface="Cambria" panose="02040503050406030204" pitchFamily="18" charset="0"/>
                <a:ea typeface="Cambria" panose="02040503050406030204" pitchFamily="18" charset="0"/>
              </a:rPr>
              <a:t>a - Thông gió bằng thủy tinh</a:t>
            </a:r>
          </a:p>
          <a:p>
            <a:pPr algn="just"/>
            <a:r>
              <a:rPr lang="vi-VN" sz="2800" dirty="0">
                <a:latin typeface="Cambria" panose="02040503050406030204" pitchFamily="18" charset="0"/>
                <a:ea typeface="Cambria" panose="02040503050406030204" pitchFamily="18" charset="0"/>
              </a:rPr>
              <a:t>b - Mặt kính đồng hồ</a:t>
            </a:r>
          </a:p>
          <a:p>
            <a:pPr algn="just"/>
            <a:r>
              <a:rPr lang="vi-VN" sz="2800" dirty="0">
                <a:latin typeface="Cambria" panose="02040503050406030204" pitchFamily="18" charset="0"/>
                <a:ea typeface="Cambria" panose="02040503050406030204" pitchFamily="18" charset="0"/>
              </a:rPr>
              <a:t>c - Thành bể cá</a:t>
            </a:r>
          </a:p>
          <a:p>
            <a:pPr algn="just"/>
            <a:r>
              <a:rPr lang="vi-VN" sz="2800" dirty="0">
                <a:latin typeface="Cambria" panose="02040503050406030204" pitchFamily="18" charset="0"/>
                <a:ea typeface="Cambria" panose="02040503050406030204" pitchFamily="18" charset="0"/>
              </a:rPr>
              <a:t>d - Mặt kính của bức tranh</a:t>
            </a:r>
          </a:p>
          <a:p>
            <a:pPr algn="just"/>
            <a:r>
              <a:rPr lang="vi-VN" sz="2800" dirty="0">
                <a:latin typeface="Cambria" panose="02040503050406030204" pitchFamily="18" charset="0"/>
                <a:ea typeface="Cambria" panose="02040503050406030204" pitchFamily="18" charset="0"/>
              </a:rPr>
              <a:t>- Không dùng các bộ phận đó bằng vật cản sáng vì chúng ta sẽ không quan sát được ánh sáng từ đèn, số chỉ đồng hồ, cá cảnh hay bức tranh do không có ánh sáng chiếu đến vật làm phản xạ lại truyền đến mắt ta.</a:t>
            </a:r>
          </a:p>
          <a:p>
            <a:pPr algn="just"/>
            <a:r>
              <a:rPr lang="vi-VN" sz="2800" dirty="0">
                <a:latin typeface="Cambria" panose="02040503050406030204" pitchFamily="18" charset="0"/>
                <a:ea typeface="Cambria" panose="02040503050406030204" pitchFamily="18" charset="0"/>
              </a:rPr>
              <a:t>- Một số vật cản sáng mà em biết: rèm che, tấm chắn nắng ở ô tô, khăn bịt mắt khi ngủ, ...</a:t>
            </a:r>
          </a:p>
        </p:txBody>
      </p:sp>
      <p:pic>
        <p:nvPicPr>
          <p:cNvPr id="2" name="Picture 1"/>
          <p:cNvPicPr>
            <a:picLocks noChangeAspect="1"/>
          </p:cNvPicPr>
          <p:nvPr/>
        </p:nvPicPr>
        <p:blipFill>
          <a:blip r:embed="rId4"/>
          <a:stretch>
            <a:fillRect/>
          </a:stretch>
        </p:blipFill>
        <p:spPr>
          <a:xfrm>
            <a:off x="7861241" y="1662499"/>
            <a:ext cx="4066477" cy="3777602"/>
          </a:xfrm>
          <a:prstGeom prst="rect">
            <a:avLst/>
          </a:prstGeom>
        </p:spPr>
      </p:pic>
    </p:spTree>
    <p:extLst>
      <p:ext uri="{BB962C8B-B14F-4D97-AF65-F5344CB8AC3E}">
        <p14:creationId xmlns:p14="http://schemas.microsoft.com/office/powerpoint/2010/main" val="18001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6244" y="937549"/>
            <a:ext cx="7926424" cy="2492990"/>
          </a:xfrm>
          <a:prstGeom prst="rect">
            <a:avLst/>
          </a:prstGeom>
          <a:noFill/>
          <a:ln w="28575">
            <a:noFill/>
          </a:ln>
        </p:spPr>
        <p:txBody>
          <a:bodyPr wrap="square" rtlCol="0">
            <a:spAutoFit/>
          </a:bodyPr>
          <a:lstStyle/>
          <a:p>
            <a:pPr algn="ctr"/>
            <a:r>
              <a:rPr lang="en-US" sz="4800" b="1" dirty="0" err="1" smtClean="0">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smtClean="0">
                <a:solidFill>
                  <a:schemeClr val="accent2">
                    <a:lumMod val="75000"/>
                  </a:schemeClr>
                </a:solidFill>
                <a:latin typeface="#9Slide05 SVNVanilla Daisy Pro" panose="00000500000000000000" pitchFamily="2" charset="0"/>
                <a:ea typeface="Cambria" panose="02040503050406030204" pitchFamily="18" charset="0"/>
              </a:rPr>
              <a:t> 2: </a:t>
            </a:r>
          </a:p>
          <a:p>
            <a:pPr algn="just"/>
            <a:r>
              <a:rPr lang="vi-VN" sz="3600" b="1" i="1" dirty="0">
                <a:solidFill>
                  <a:schemeClr val="tx1">
                    <a:lumMod val="85000"/>
                    <a:lumOff val="15000"/>
                  </a:schemeClr>
                </a:solidFill>
                <a:latin typeface="Cambria" panose="02040503050406030204" pitchFamily="18" charset="0"/>
                <a:ea typeface="Cambria" panose="02040503050406030204" pitchFamily="18" charset="0"/>
              </a:rPr>
              <a:t>Vì sao khi ánh sáng mặt trời chiếu sau lưng em (Hình 8) thì em thấy bóng của mình đổ về phía trước mặt</a:t>
            </a:r>
            <a:r>
              <a:rPr lang="vi-VN" sz="3600" b="1" i="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60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8678444" y="1254078"/>
            <a:ext cx="3054361" cy="4352921"/>
          </a:xfrm>
          <a:prstGeom prst="rect">
            <a:avLst/>
          </a:prstGeom>
        </p:spPr>
      </p:pic>
      <p:sp>
        <p:nvSpPr>
          <p:cNvPr id="6" name="Rectangle 5"/>
          <p:cNvSpPr/>
          <p:nvPr/>
        </p:nvSpPr>
        <p:spPr>
          <a:xfrm>
            <a:off x="546244" y="3650458"/>
            <a:ext cx="7831890" cy="2062103"/>
          </a:xfrm>
          <a:prstGeom prst="rect">
            <a:avLst/>
          </a:prstGeom>
        </p:spPr>
        <p:txBody>
          <a:bodyPr wrap="square">
            <a:spAutoFit/>
          </a:bodyPr>
          <a:lstStyle/>
          <a:p>
            <a:pPr algn="just"/>
            <a:r>
              <a:rPr lang="en-US" sz="32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vi-VN" sz="3200" dirty="0" smtClean="0">
                <a:solidFill>
                  <a:srgbClr val="000000"/>
                </a:solidFill>
                <a:latin typeface="Cambria" panose="02040503050406030204" pitchFamily="18" charset="0"/>
                <a:ea typeface="Cambria" panose="02040503050406030204" pitchFamily="18" charset="0"/>
              </a:rPr>
              <a:t>Vì </a:t>
            </a:r>
            <a:r>
              <a:rPr lang="vi-VN" sz="3200" dirty="0">
                <a:solidFill>
                  <a:srgbClr val="000000"/>
                </a:solidFill>
                <a:latin typeface="Cambria" panose="02040503050406030204" pitchFamily="18" charset="0"/>
                <a:ea typeface="Cambria" panose="02040503050406030204" pitchFamily="18" charset="0"/>
              </a:rPr>
              <a:t>khi được chiếu sáng thì phía sau của vật cản ánh sáng có bóng của vật đó, mà ánh sáng từ mặt trời chiếu sau lưng em nên bóng sẽ có ở trước mặt em.</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56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422032"/>
            <a:ext cx="11692647" cy="6221960"/>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19863" y="422032"/>
            <a:ext cx="11201133" cy="1938992"/>
          </a:xfrm>
          <a:prstGeom prst="rect">
            <a:avLst/>
          </a:prstGeom>
          <a:noFill/>
          <a:ln w="28575">
            <a:noFill/>
          </a:ln>
        </p:spPr>
        <p:txBody>
          <a:bodyPr wrap="square" rtlCol="0">
            <a:spAutoFit/>
          </a:bodyPr>
          <a:lstStyle/>
          <a:p>
            <a:pPr algn="ctr"/>
            <a:r>
              <a:rPr lang="en-US" sz="4800" b="1" dirty="0" err="1" smtClean="0">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smtClean="0">
                <a:solidFill>
                  <a:schemeClr val="accent2">
                    <a:lumMod val="75000"/>
                  </a:schemeClr>
                </a:solidFill>
                <a:latin typeface="#9Slide05 SVNVanilla Daisy Pro" panose="00000500000000000000" pitchFamily="2" charset="0"/>
                <a:ea typeface="Cambria" panose="02040503050406030204" pitchFamily="18" charset="0"/>
              </a:rPr>
              <a:t> 3: </a:t>
            </a:r>
          </a:p>
          <a:p>
            <a:pPr algn="ctr"/>
            <a:r>
              <a:rPr lang="en-US" sz="3600" b="1" i="1" dirty="0" err="1">
                <a:latin typeface="Cambria" panose="02040503050406030204" pitchFamily="18" charset="0"/>
                <a:ea typeface="Cambria" panose="02040503050406030204" pitchFamily="18" charset="0"/>
              </a:rPr>
              <a:t>Vì</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ngày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trời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đang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bỗng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tối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sầm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sau</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phút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lại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a:t>
            </a:r>
            <a:endParaRPr lang="en-US" sz="199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6" name="Rectangle 5"/>
          <p:cNvSpPr/>
          <p:nvPr/>
        </p:nvSpPr>
        <p:spPr>
          <a:xfrm>
            <a:off x="607745" y="2517349"/>
            <a:ext cx="5868506" cy="3970318"/>
          </a:xfrm>
          <a:prstGeom prst="rect">
            <a:avLst/>
          </a:prstGeom>
        </p:spPr>
        <p:txBody>
          <a:bodyPr wrap="square">
            <a:spAutoFit/>
          </a:bodyPr>
          <a:lstStyle/>
          <a:p>
            <a:pPr algn="just"/>
            <a:r>
              <a:rPr lang="en-US" sz="36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bỗng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6146" name="Picture 2" descr="5h chiều bầu trời Hà Nội bất ngờ tối sầm, người đi đường vội vàng về nhà  trong cơn mưa giờ cao đi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80" y="2664514"/>
            <a:ext cx="5045006" cy="336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64080"/>
            <a:ext cx="11692647" cy="5535038"/>
          </a:xfrm>
          <a:prstGeom prst="rect">
            <a:avLst/>
          </a:prstGeom>
          <a:solidFill>
            <a:schemeClr val="bg1">
              <a:alpha val="87000"/>
            </a:schemeClr>
          </a:solidFill>
          <a:ln w="28575">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1524" y="1066807"/>
            <a:ext cx="11470533" cy="5632311"/>
          </a:xfrm>
          <a:prstGeom prst="rect">
            <a:avLst/>
          </a:prstGeom>
          <a:noFill/>
        </p:spPr>
        <p:txBody>
          <a:bodyPr wrap="square" rtlCol="0">
            <a:spAutoFit/>
          </a:bodyPr>
          <a:lstStyle/>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phát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phản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vào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từ</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đến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mắt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giúp</a:t>
            </a:r>
            <a:r>
              <a:rPr lang="en-US" sz="3600" dirty="0" smtClean="0">
                <a:latin typeface="Cambria" panose="02040503050406030204" pitchFamily="18" charset="0"/>
                <a:ea typeface="Cambria" panose="02040503050406030204" pitchFamily="18" charset="0"/>
              </a:rPr>
              <a:t> ta </a:t>
            </a:r>
            <a:r>
              <a:rPr lang="en-US" sz="3600" dirty="0" err="1" smtClean="0">
                <a:latin typeface="Cambria" panose="02040503050406030204" pitchFamily="18" charset="0"/>
                <a:ea typeface="Cambria" panose="02040503050406030204" pitchFamily="18" charset="0"/>
              </a:rPr>
              <a:t>nhìn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thấy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endParaRPr lang="en-US" sz="3600" dirty="0" smtClean="0">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truyền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trong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khí</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theo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đường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thẳng</a:t>
            </a:r>
            <a:r>
              <a:rPr lang="en-US" sz="3600"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Khi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tới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thì</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số</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hầu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hết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truyền</a:t>
            </a:r>
            <a:r>
              <a:rPr lang="en-US" sz="3600" dirty="0" smtClean="0">
                <a:latin typeface="Cambria" panose="02040503050406030204" pitchFamily="18" charset="0"/>
                <a:ea typeface="Cambria" panose="02040503050406030204" pitchFamily="18" charset="0"/>
              </a:rPr>
              <a:t> qua,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số</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truyền</a:t>
            </a:r>
            <a:r>
              <a:rPr lang="en-US" sz="3600" dirty="0" smtClean="0">
                <a:latin typeface="Cambria" panose="02040503050406030204" pitchFamily="18" charset="0"/>
                <a:ea typeface="Cambria" panose="02040503050406030204" pitchFamily="18" charset="0"/>
              </a:rPr>
              <a:t> qua.</a:t>
            </a:r>
          </a:p>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Khi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được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thì</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phía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sau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cản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bóng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Bóng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thay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đổi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kích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thước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vị</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trí</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hoặc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phát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thay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đổi</a:t>
            </a: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10" name="Rounded Rectangle 9"/>
          <p:cNvSpPr/>
          <p:nvPr/>
        </p:nvSpPr>
        <p:spPr>
          <a:xfrm>
            <a:off x="340468" y="143000"/>
            <a:ext cx="3733800" cy="807720"/>
          </a:xfrm>
          <a:prstGeom prst="roundRect">
            <a:avLst/>
          </a:prstGeom>
          <a:solidFill>
            <a:schemeClr val="accent4">
              <a:lumMod val="40000"/>
              <a:lumOff val="60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9Slide05 SVNVanilla Daisy Pro" panose="00000500000000000000" pitchFamily="2" charset="0"/>
              </a:rPr>
              <a:t>Em</a:t>
            </a:r>
            <a:r>
              <a:rPr lang="en-US" sz="3600" dirty="0" smtClean="0">
                <a:solidFill>
                  <a:schemeClr val="tx1"/>
                </a:solidFill>
                <a:latin typeface="#9Slide05 SVNVanilla Daisy Pro" panose="00000500000000000000" pitchFamily="2" charset="0"/>
              </a:rPr>
              <a:t> </a:t>
            </a:r>
            <a:r>
              <a:rPr lang="en-US" sz="3600" dirty="0" err="1" smtClean="0">
                <a:solidFill>
                  <a:schemeClr val="tx1"/>
                </a:solidFill>
                <a:latin typeface="#9Slide05 SVNVanilla Daisy Pro" panose="00000500000000000000" pitchFamily="2" charset="0"/>
              </a:rPr>
              <a:t>đã</a:t>
            </a:r>
            <a:r>
              <a:rPr lang="en-US" sz="3600" dirty="0" smtClean="0">
                <a:solidFill>
                  <a:schemeClr val="tx1"/>
                </a:solidFill>
                <a:latin typeface="#9Slide05 SVNVanilla Daisy Pro" panose="00000500000000000000" pitchFamily="2" charset="0"/>
              </a:rPr>
              <a:t> </a:t>
            </a:r>
            <a:r>
              <a:rPr lang="en-US" sz="3600" dirty="0" err="1" smtClean="0">
                <a:solidFill>
                  <a:schemeClr val="tx1"/>
                </a:solidFill>
                <a:latin typeface="#9Slide05 SVNVanilla Daisy Pro" panose="00000500000000000000" pitchFamily="2" charset="0"/>
              </a:rPr>
              <a:t>học</a:t>
            </a:r>
            <a:endParaRPr lang="en-US" sz="3600" dirty="0">
              <a:solidFill>
                <a:schemeClr val="tx1"/>
              </a:solidFill>
              <a:latin typeface="#9Slide05 SVNVanilla Daisy Pro" panose="00000500000000000000" pitchFamily="2" charset="0"/>
            </a:endParaRPr>
          </a:p>
        </p:txBody>
      </p:sp>
    </p:spTree>
    <p:extLst>
      <p:ext uri="{BB962C8B-B14F-4D97-AF65-F5344CB8AC3E}">
        <p14:creationId xmlns:p14="http://schemas.microsoft.com/office/powerpoint/2010/main" val="9083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60" y="216166"/>
            <a:ext cx="12046740" cy="6474194"/>
          </a:xfrm>
          <a:prstGeom prst="rect">
            <a:avLst/>
          </a:prstGeom>
        </p:spPr>
      </p:pic>
      <p:sp>
        <p:nvSpPr>
          <p:cNvPr id="6" name="Rectangle 5"/>
          <p:cNvSpPr/>
          <p:nvPr/>
        </p:nvSpPr>
        <p:spPr>
          <a:xfrm>
            <a:off x="2290050" y="2099176"/>
            <a:ext cx="8057910" cy="2308324"/>
          </a:xfrm>
          <a:prstGeom prst="rect">
            <a:avLst/>
          </a:prstGeom>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Sử</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dụng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bàn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tay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em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có</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hình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dạng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số</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a:t>
            </a:r>
            <a:endParaRPr lang="en-US" sz="3600" dirty="0" smtClean="0">
              <a:solidFill>
                <a:srgbClr val="000000"/>
              </a:solidFill>
              <a:latin typeface="Cambria" panose="02040503050406030204" pitchFamily="18" charset="0"/>
              <a:ea typeface="Cambria" panose="02040503050406030204" pitchFamily="18" charset="0"/>
            </a:endParaRPr>
          </a:p>
          <a:p>
            <a:pPr algn="ctr"/>
            <a:r>
              <a:rPr lang="en-US" sz="3600" dirty="0" err="1" smtClean="0">
                <a:solidFill>
                  <a:srgbClr val="000000"/>
                </a:solidFill>
                <a:latin typeface="Cambria" panose="02040503050406030204" pitchFamily="18" charset="0"/>
                <a:ea typeface="Cambria" panose="02040503050406030204" pitchFamily="18" charset="0"/>
              </a:rPr>
              <a:t>Giải</a:t>
            </a:r>
            <a:r>
              <a:rPr lang="en-US" sz="3600" dirty="0" smtClean="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to </a:t>
            </a:r>
            <a:r>
              <a:rPr lang="en-US" sz="3600" dirty="0" err="1">
                <a:solidFill>
                  <a:srgbClr val="000000"/>
                </a:solidFill>
                <a:latin typeface="Cambria" panose="02040503050406030204" pitchFamily="18" charset="0"/>
                <a:ea typeface="Cambria" panose="02040503050406030204" pitchFamily="18" charset="0"/>
              </a:rPr>
              <a:t>lên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hoặc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đi</a:t>
            </a:r>
            <a:r>
              <a:rPr lang="en-US" sz="3600" dirty="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381191" y="368566"/>
            <a:ext cx="5334462" cy="2139881"/>
          </a:xfrm>
          <a:prstGeom prst="rect">
            <a:avLst/>
          </a:prstGeom>
        </p:spPr>
      </p:pic>
      <p:sp>
        <p:nvSpPr>
          <p:cNvPr id="8" name="Rectangle 7"/>
          <p:cNvSpPr/>
          <p:nvPr/>
        </p:nvSpPr>
        <p:spPr>
          <a:xfrm>
            <a:off x="2026920" y="4407500"/>
            <a:ext cx="8549639" cy="1754326"/>
          </a:xfrm>
          <a:prstGeom prst="rect">
            <a:avLst/>
          </a:prstGeom>
        </p:spPr>
        <p:txBody>
          <a:bodyPr wrap="square">
            <a:spAutoFit/>
          </a:bodyPr>
          <a:lstStyle/>
          <a:p>
            <a:pPr algn="just"/>
            <a:r>
              <a:rPr lang="en-US" sz="3600"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smtClean="0">
                <a:solidFill>
                  <a:srgbClr val="C00000"/>
                </a:solidFill>
                <a:latin typeface="Cambria" panose="02040503050406030204" pitchFamily="18" charset="0"/>
                <a:ea typeface="Cambria" panose="02040503050406030204" pitchFamily="18" charset="0"/>
              </a:rPr>
              <a:t>Để</a:t>
            </a:r>
            <a:r>
              <a:rPr lang="en-US" sz="3600" dirty="0" smtClean="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to </a:t>
            </a:r>
            <a:r>
              <a:rPr lang="en-US" sz="3600" dirty="0" err="1">
                <a:solidFill>
                  <a:srgbClr val="C00000"/>
                </a:solidFill>
                <a:latin typeface="Cambria" panose="02040503050406030204" pitchFamily="18" charset="0"/>
                <a:ea typeface="Cambria" panose="02040503050406030204" pitchFamily="18" charset="0"/>
              </a:rPr>
              <a:t>lên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gần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nhỏ</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đi</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xa</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smtClean="0">
                <a:solidFill>
                  <a:srgbClr val="C00000"/>
                </a:solidFill>
                <a:latin typeface="Cambria" panose="02040503050406030204" pitchFamily="18" charset="0"/>
                <a:ea typeface="Cambria" panose="02040503050406030204" pitchFamily="18" charset="0"/>
              </a:rPr>
              <a:t>.</a:t>
            </a:r>
            <a:endParaRPr lang="en-US" sz="3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99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18">
              <a:extLst>
                <a:ext uri="{96DAC541-7B7A-43D3-8B79-37D633B846F1}">
                  <asvg:svgBlip xmlns="" xmlns:asvg="http://schemas.microsoft.com/office/drawing/2016/SVG/main" r:embed="rId21"/>
                </a:ext>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pic>
        <p:nvPicPr>
          <p:cNvPr id="65" name="Picture 64"/>
          <p:cNvPicPr>
            <a:picLocks noChangeAspect="1"/>
          </p:cNvPicPr>
          <p:nvPr/>
        </p:nvPicPr>
        <p:blipFill rotWithShape="1">
          <a:blip r:embed="rId26"/>
          <a:srcRect l="10289" t="39314" r="7047"/>
          <a:stretch/>
        </p:blipFill>
        <p:spPr>
          <a:xfrm>
            <a:off x="-50799" y="-25400"/>
            <a:ext cx="12242800" cy="3196589"/>
          </a:xfrm>
          <a:prstGeom prst="rect">
            <a:avLst/>
          </a:prstGeom>
        </p:spPr>
      </p:pic>
      <p:pic>
        <p:nvPicPr>
          <p:cNvPr id="2" name="Picture 1"/>
          <p:cNvPicPr>
            <a:picLocks noChangeAspect="1"/>
          </p:cNvPicPr>
          <p:nvPr/>
        </p:nvPicPr>
        <p:blipFill>
          <a:blip r:embed="rId27"/>
          <a:stretch>
            <a:fillRect/>
          </a:stretch>
        </p:blipFill>
        <p:spPr>
          <a:xfrm>
            <a:off x="0" y="2696534"/>
            <a:ext cx="11663875" cy="3277832"/>
          </a:xfrm>
          <a:prstGeom prst="rect">
            <a:avLst/>
          </a:prstGeom>
        </p:spPr>
      </p:pic>
    </p:spTree>
    <p:extLst>
      <p:ext uri="{BB962C8B-B14F-4D97-AF65-F5344CB8AC3E}">
        <p14:creationId xmlns:p14="http://schemas.microsoft.com/office/powerpoint/2010/main" val="2166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938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9" name="TextBox 29"/>
          <p:cNvSpPr txBox="1"/>
          <p:nvPr/>
        </p:nvSpPr>
        <p:spPr>
          <a:xfrm>
            <a:off x="7497889" y="3483606"/>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 xmlns:asvg="http://schemas.microsoft.com/office/drawing/2016/SVG/main"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 xmlns:asvg="http://schemas.microsoft.com/office/drawing/2016/SVG/main"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18935" y="3495150"/>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Trăng</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85449" y="5657458"/>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16415" y="5656814"/>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679232" y="626467"/>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l" defTabSz="609630" rtl="0" eaLnBrk="1" fontAlgn="auto" latinLnBrk="0" hangingPunct="1">
              <a:lnSpc>
                <a:spcPts val="8867"/>
              </a:lnSpc>
              <a:spcBef>
                <a:spcPts val="0"/>
              </a:spcBef>
              <a:spcAft>
                <a:spcPts val="0"/>
              </a:spcAft>
              <a:buClrTx/>
              <a:buSzTx/>
              <a:buFontTx/>
              <a:buNone/>
              <a:tabLst/>
              <a:defRPr/>
            </a:pP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phát</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endPar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306553" y="296194"/>
            <a:ext cx="3461106" cy="1367587"/>
            <a:chOff x="-6786642" y="446901"/>
            <a:chExt cx="5191659" cy="2051381"/>
          </a:xfrm>
        </p:grpSpPr>
        <p:sp>
          <p:nvSpPr>
            <p:cNvPr id="13" name="TextBox 13"/>
            <p:cNvSpPr txBox="1"/>
            <p:nvPr/>
          </p:nvSpPr>
          <p:spPr>
            <a:xfrm>
              <a:off x="-6786642" y="974787"/>
              <a:ext cx="519165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 1</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 xmlns:asvg="http://schemas.microsoft.com/office/drawing/2016/SVG/main"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 xmlns:asvg="http://schemas.microsoft.com/office/drawing/2016/SVG/main"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1082712" y="2669274"/>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688273" y="855150"/>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ts val="8867"/>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được</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chiếu</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endPar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499689" y="-27724"/>
            <a:ext cx="2683318" cy="1015663"/>
            <a:chOff x="-6496938" y="-38977"/>
            <a:chExt cx="4024977" cy="1523495"/>
          </a:xfrm>
        </p:grpSpPr>
        <p:sp>
          <p:nvSpPr>
            <p:cNvPr id="13" name="TextBox 13"/>
            <p:cNvSpPr txBox="1"/>
            <p:nvPr/>
          </p:nvSpPr>
          <p:spPr>
            <a:xfrm>
              <a:off x="-5488601" y="-38977"/>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40" name="Freeform 40"/>
            <p:cNvSpPr/>
            <p:nvPr/>
          </p:nvSpPr>
          <p:spPr>
            <a:xfrm rot="215019">
              <a:off x="-6496938" y="262928"/>
              <a:ext cx="978816" cy="975255"/>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flipH="1">
            <a:off x="-337228" y="2709525"/>
            <a:ext cx="1728687" cy="145024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479513" y="2618130"/>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808315" y="4904792"/>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795060" y="4938368"/>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Bóng</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đèn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549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 xmlns:asvg="http://schemas.microsoft.com/office/drawing/2016/SVG/main"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 xmlns:asvg="http://schemas.microsoft.com/office/drawing/2016/SVG/main"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904067" y="2810635"/>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2786657" y="200822"/>
            <a:ext cx="9117071" cy="1354345"/>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Ta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nhìn</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thấy</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nhờ</a:t>
            </a:r>
            <a:endPar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103338" y="252889"/>
            <a:ext cx="2605396" cy="1160853"/>
            <a:chOff x="-6571915" y="349794"/>
            <a:chExt cx="3908093" cy="1741280"/>
          </a:xfrm>
        </p:grpSpPr>
        <p:sp>
          <p:nvSpPr>
            <p:cNvPr id="13" name="TextBox 13"/>
            <p:cNvSpPr txBox="1"/>
            <p:nvPr/>
          </p:nvSpPr>
          <p:spPr>
            <a:xfrm>
              <a:off x="-5680461" y="567579"/>
              <a:ext cx="301663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40" name="Freeform 40"/>
            <p:cNvSpPr/>
            <p:nvPr/>
          </p:nvSpPr>
          <p:spPr>
            <a:xfrm rot="215019">
              <a:off x="-6571915" y="349794"/>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flipH="1">
            <a:off x="-269950" y="4335453"/>
            <a:ext cx="2463871" cy="206700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300868" y="2759491"/>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629670" y="5046153"/>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616415" y="5079729"/>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 sáng từ nước truyền vào 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63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9" name="TextBox 29"/>
          <p:cNvSpPr txBox="1"/>
          <p:nvPr/>
        </p:nvSpPr>
        <p:spPr>
          <a:xfrm>
            <a:off x="7486588" y="3206463"/>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bàn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 xmlns:asvg="http://schemas.microsoft.com/office/drawing/2016/SVG/main"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 xmlns:asvg="http://schemas.microsoft.com/office/drawing/2016/SVG/main"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07634" y="3218007"/>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nến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74148" y="5380315"/>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Đèn</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điện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05114" y="5379671"/>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Con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3514913" y="226132"/>
            <a:ext cx="8388815" cy="1661993"/>
          </a:xfrm>
          <a:prstGeom prst="rect">
            <a:avLst/>
          </a:prstGeom>
          <a:solidFill>
            <a:schemeClr val="accent4">
              <a:lumMod val="75000"/>
            </a:schemeClr>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Vào buổi tối, vật nào sau đây là vật được chiếu </a:t>
            </a:r>
            <a:r>
              <a:rPr kumimoji="0" lang="vi-VN" sz="5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sáng</a:t>
            </a:r>
            <a:r>
              <a:rPr kumimoji="0" lang="en-US" sz="5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9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545494" y="491963"/>
            <a:ext cx="2707526" cy="1015663"/>
            <a:chOff x="-6512178" y="141948"/>
            <a:chExt cx="4061290" cy="1523495"/>
          </a:xfrm>
        </p:grpSpPr>
        <p:sp>
          <p:nvSpPr>
            <p:cNvPr id="13" name="TextBox 13"/>
            <p:cNvSpPr txBox="1"/>
            <p:nvPr/>
          </p:nvSpPr>
          <p:spPr>
            <a:xfrm>
              <a:off x="-5467528" y="141948"/>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8064A2">
                      <a:lumMod val="75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4</a:t>
              </a:r>
              <a:endParaRPr kumimoji="0" lang="en-US" sz="6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51938" y="182301"/>
            <a:ext cx="11199323" cy="6675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5" y="5832404"/>
            <a:ext cx="932769" cy="957155"/>
          </a:xfrm>
          <a:prstGeom prst="rect">
            <a:avLst/>
          </a:prstGeom>
        </p:spPr>
      </p:pic>
    </p:spTree>
    <p:extLst>
      <p:ext uri="{BB962C8B-B14F-4D97-AF65-F5344CB8AC3E}">
        <p14:creationId xmlns:p14="http://schemas.microsoft.com/office/powerpoint/2010/main" val="28267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752272" y="1062979"/>
            <a:ext cx="10852825" cy="5543056"/>
          </a:xfrm>
          <a:prstGeom prst="rect">
            <a:avLst/>
          </a:prstGeom>
          <a:ln w="28575">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hay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291" y="212917"/>
            <a:ext cx="5608806" cy="1237595"/>
          </a:xfrm>
          <a:prstGeom prst="rect">
            <a:avLst/>
          </a:prstGeom>
        </p:spPr>
      </p:pic>
    </p:spTree>
    <p:extLst>
      <p:ext uri="{BB962C8B-B14F-4D97-AF65-F5344CB8AC3E}">
        <p14:creationId xmlns:p14="http://schemas.microsoft.com/office/powerpoint/2010/main" val="340271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83" y="560782"/>
            <a:ext cx="11858017" cy="5703829"/>
          </a:xfrm>
          <a:prstGeom prst="rect">
            <a:avLst/>
          </a:prstGeom>
        </p:spPr>
      </p:pic>
    </p:spTree>
    <p:extLst>
      <p:ext uri="{BB962C8B-B14F-4D97-AF65-F5344CB8AC3E}">
        <p14:creationId xmlns:p14="http://schemas.microsoft.com/office/powerpoint/2010/main" val="35637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1343</Words>
  <Application>Microsoft Office PowerPoint</Application>
  <PresentationFormat>Widescreen</PresentationFormat>
  <Paragraphs>146</Paragraphs>
  <Slides>27</Slides>
  <Notes>8</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27</vt:i4>
      </vt:variant>
    </vt:vector>
  </HeadingPairs>
  <TitlesOfParts>
    <vt:vector size="45" baseType="lpstr">
      <vt:lpstr>#9Slide05 SVNVanilla Daisy Pro</vt:lpstr>
      <vt:lpstr>#9Slide07 HoneyCream</vt:lpstr>
      <vt:lpstr>Arial</vt:lpstr>
      <vt:lpstr>Calibri</vt:lpstr>
      <vt:lpstr>Calibri Light</vt:lpstr>
      <vt:lpstr>Cambria</vt:lpstr>
      <vt:lpstr>SVN-KG Ten Thousand Reasons</vt:lpstr>
      <vt:lpstr>SVN-Newton</vt:lpstr>
      <vt:lpstr>Times New Roman</vt:lpstr>
      <vt:lpstr>Wingdings</vt:lpstr>
      <vt:lpstr>Office Theme</vt:lpstr>
      <vt:lpstr>4_Office Theme</vt:lpstr>
      <vt:lpstr>6_Office Theme</vt:lpstr>
      <vt:lpstr>5_Office Theme</vt:lpstr>
      <vt:lpstr>1_Office Theme</vt:lpstr>
      <vt:lpstr>2_Office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31</cp:revision>
  <dcterms:created xsi:type="dcterms:W3CDTF">2023-08-27T04:24:13Z</dcterms:created>
  <dcterms:modified xsi:type="dcterms:W3CDTF">2023-09-15T09:33:03Z</dcterms:modified>
</cp:coreProperties>
</file>