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406" r:id="rId3"/>
    <p:sldId id="334" r:id="rId4"/>
    <p:sldId id="306" r:id="rId5"/>
    <p:sldId id="355" r:id="rId6"/>
    <p:sldId id="426" r:id="rId7"/>
    <p:sldId id="428" r:id="rId8"/>
    <p:sldId id="427" r:id="rId9"/>
    <p:sldId id="414" r:id="rId10"/>
    <p:sldId id="337" r:id="rId11"/>
    <p:sldId id="412" r:id="rId12"/>
    <p:sldId id="422" r:id="rId13"/>
    <p:sldId id="423" r:id="rId14"/>
    <p:sldId id="420" r:id="rId15"/>
    <p:sldId id="421" r:id="rId16"/>
    <p:sldId id="424" r:id="rId17"/>
    <p:sldId id="417" r:id="rId18"/>
    <p:sldId id="397" r:id="rId19"/>
    <p:sldId id="413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70" d="100"/>
          <a:sy n="70" d="100"/>
        </p:scale>
        <p:origin x="-378" y="-78"/>
      </p:cViewPr>
      <p:guideLst>
        <p:guide orient="horz" pos="768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are wearing.</a:t>
            </a:r>
            <a:endParaRPr lang="en-US" sz="2000" baseline="-250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1200" b="1" dirty="0" smtClean="0">
                <a:solidFill>
                  <a:srgbClr val="0070C0"/>
                </a:solidFill>
              </a:rPr>
              <a:t>Vocabulary</a:t>
            </a:r>
            <a:r>
              <a:rPr lang="en-US" sz="1200" dirty="0" smtClean="0">
                <a:solidFill>
                  <a:srgbClr val="0070C0"/>
                </a:solidFill>
              </a:rPr>
              <a:t>: skirt, jacket, jeans, boots, T-shirt.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Structure</a:t>
            </a:r>
            <a:r>
              <a:rPr lang="en-US" sz="1200" dirty="0" smtClean="0">
                <a:solidFill>
                  <a:srgbClr val="0070C0"/>
                </a:solidFill>
              </a:rPr>
              <a:t>: 	- </a:t>
            </a:r>
            <a:r>
              <a:rPr lang="en-US" sz="1200" i="1" dirty="0" smtClean="0">
                <a:solidFill>
                  <a:srgbClr val="0070C0"/>
                </a:solidFill>
              </a:rPr>
              <a:t>What are you wearing? 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                   	- I’m wearing blue jeans/ 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                                   I’m wearing a red jacket.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3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9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image" Target="../media/image1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5.mp3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543" y="84841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6271" y="424206"/>
            <a:ext cx="6261354" cy="61462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I’m wearing blue jeans.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I’m wearing a red jacket.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95288"/>
            <a:ext cx="4222845" cy="587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13" y="2238071"/>
            <a:ext cx="161925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288" y="2946846"/>
            <a:ext cx="16859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264" y="1428852"/>
            <a:ext cx="4946311" cy="973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168" y="2204854"/>
            <a:ext cx="801376" cy="1442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582" y="2564802"/>
            <a:ext cx="4607706" cy="77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714" y="3592738"/>
            <a:ext cx="4810174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393" y="4592863"/>
            <a:ext cx="4693343" cy="1036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2493" y="4687606"/>
            <a:ext cx="1085850" cy="866775"/>
          </a:xfrm>
          <a:prstGeom prst="rect">
            <a:avLst/>
          </a:prstGeom>
        </p:spPr>
      </p:pic>
      <p:pic>
        <p:nvPicPr>
          <p:cNvPr id="15" name="CD3-TRACK 8">
            <a:hlinkClick r:id="" action="ppaction://media"/>
            <a:extLst>
              <a:ext uri="{FF2B5EF4-FFF2-40B4-BE49-F238E27FC236}">
                <a16:creationId xmlns:a16="http://schemas.microsoft.com/office/drawing/2014/main" xmlns="" id="{36F17F6D-D4CB-847E-888C-7EC343CE6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96000" y="445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16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3328"/>
            <a:ext cx="1972531" cy="1529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74" y="1920367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40" y="1853692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148" y="1233488"/>
            <a:ext cx="3407495" cy="278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815" y="1999363"/>
            <a:ext cx="1827187" cy="15572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195840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933872" y="5522757"/>
            <a:ext cx="4684240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</a:t>
            </a:r>
            <a:r>
              <a:rPr lang="en-US" sz="3600" i="1" u="sng" dirty="0">
                <a:solidFill>
                  <a:srgbClr val="002060"/>
                </a:solidFill>
              </a:rPr>
              <a:t>red boots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51226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29" y="1400783"/>
            <a:ext cx="3635714" cy="2819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0319"/>
            <a:ext cx="2075274" cy="161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267" y="2057881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383" y="1804695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063" y="2057881"/>
            <a:ext cx="1942810" cy="16558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709925" y="5522757"/>
            <a:ext cx="520450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</a:t>
            </a:r>
            <a:r>
              <a:rPr lang="en-US" sz="3600" i="1" u="sng" dirty="0">
                <a:solidFill>
                  <a:srgbClr val="002060"/>
                </a:solidFill>
              </a:rPr>
              <a:t>a yellow skirt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9868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2025"/>
            <a:ext cx="2123927" cy="164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59" y="1591099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866" y="1222632"/>
            <a:ext cx="3594267" cy="276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900" y="1524424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76" y="1789148"/>
            <a:ext cx="1967427" cy="16767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0" y="5573840"/>
            <a:ext cx="454123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</a:t>
            </a:r>
            <a:r>
              <a:rPr lang="en-US" sz="3600" i="1" u="sng" dirty="0">
                <a:solidFill>
                  <a:srgbClr val="002060"/>
                </a:solidFill>
              </a:rPr>
              <a:t>blue jeans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4362734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62" y="2127600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0105"/>
            <a:ext cx="1888176" cy="147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18" y="207045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606" y="2432270"/>
            <a:ext cx="1861394" cy="151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072" y="1233488"/>
            <a:ext cx="3621663" cy="30866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863830" y="5522757"/>
            <a:ext cx="6013436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</a:t>
            </a:r>
            <a:r>
              <a:rPr lang="en-US" sz="3600" i="1" u="sng" dirty="0" smtClean="0">
                <a:solidFill>
                  <a:srgbClr val="002060"/>
                </a:solidFill>
              </a:rPr>
              <a:t>an </a:t>
            </a:r>
            <a:r>
              <a:rPr lang="en-US" sz="3600" i="1" u="sng" dirty="0">
                <a:solidFill>
                  <a:srgbClr val="002060"/>
                </a:solidFill>
              </a:rPr>
              <a:t>orange T-shirt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2574576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8" y="2289530"/>
            <a:ext cx="2039929" cy="158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29" y="1233488"/>
            <a:ext cx="4162953" cy="324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04" y="205788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632" y="1904136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4253" y="2057880"/>
            <a:ext cx="1889619" cy="16104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505855" y="5522757"/>
            <a:ext cx="540857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</a:t>
            </a:r>
            <a:r>
              <a:rPr lang="en-US" sz="3600" i="1" u="sng" dirty="0">
                <a:solidFill>
                  <a:srgbClr val="002060"/>
                </a:solidFill>
              </a:rPr>
              <a:t>a blue jacket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885644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0" y="323445"/>
            <a:ext cx="6216785" cy="746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827"/>
            <a:ext cx="12309915" cy="457868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540884" y="1770434"/>
            <a:ext cx="1368341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skirt.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48928" y="2886923"/>
            <a:ext cx="1501302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jacket.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50772" y="3940083"/>
            <a:ext cx="219399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wearing?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05242" y="3898310"/>
            <a:ext cx="178867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T- shirt.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601" y="5014799"/>
            <a:ext cx="2080504" cy="622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are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8105" y="5014799"/>
            <a:ext cx="1581759" cy="62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wearing?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20552" y="5014799"/>
            <a:ext cx="178867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boots.</a:t>
            </a:r>
          </a:p>
        </p:txBody>
      </p:sp>
    </p:spTree>
    <p:extLst>
      <p:ext uri="{BB962C8B-B14F-4D97-AF65-F5344CB8AC3E}">
        <p14:creationId xmlns:p14="http://schemas.microsoft.com/office/powerpoint/2010/main" val="1837710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1" y="818208"/>
            <a:ext cx="4168758" cy="187498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8240" y="266415"/>
            <a:ext cx="3377189" cy="55179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A. Look </a:t>
            </a:r>
            <a:r>
              <a:rPr lang="en-US" sz="3200" dirty="0"/>
              <a:t>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4" y="900096"/>
            <a:ext cx="4626590" cy="19968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269816" y="2121449"/>
            <a:ext cx="1302033" cy="522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7" y="2618823"/>
            <a:ext cx="4543201" cy="197530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862990" y="3774154"/>
            <a:ext cx="1254396" cy="540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957" y="3134235"/>
            <a:ext cx="4550895" cy="201106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177487" y="3766201"/>
            <a:ext cx="1180053" cy="463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23" y="4457942"/>
            <a:ext cx="4599926" cy="201085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974252" y="5203010"/>
            <a:ext cx="1174864" cy="470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2">
            <a:extLst>
              <a:ext uri="{FF2B5EF4-FFF2-40B4-BE49-F238E27FC236}">
                <a16:creationId xmlns:a16="http://schemas.microsoft.com/office/drawing/2014/main" xmlns="" id="{6486D318-B822-5ACA-FF34-32D293338E0B}"/>
              </a:ext>
            </a:extLst>
          </p:cNvPr>
          <p:cNvSpPr/>
          <p:nvPr/>
        </p:nvSpPr>
        <p:spPr>
          <a:xfrm>
            <a:off x="3557594" y="473382"/>
            <a:ext cx="3582509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B. Look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and write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6" y="1233488"/>
            <a:ext cx="2266950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" y="4035763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11" y="1366838"/>
            <a:ext cx="22288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26" y="4035763"/>
            <a:ext cx="2162175" cy="2143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84834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2246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9224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875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68494" y="1848255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72870" y="1848255"/>
            <a:ext cx="995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5813" y="4561906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50189" y="4561906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99962" y="1794781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23816" y="1790096"/>
            <a:ext cx="1391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jacket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017541" y="4536360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39494" y="4561906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boots</a:t>
            </a:r>
          </a:p>
        </p:txBody>
      </p:sp>
    </p:spTree>
    <p:extLst>
      <p:ext uri="{BB962C8B-B14F-4D97-AF65-F5344CB8AC3E}">
        <p14:creationId xmlns:p14="http://schemas.microsoft.com/office/powerpoint/2010/main" val="18044868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FCC1E393-4C99-F63D-31BF-28ABC972F7E1}"/>
              </a:ext>
            </a:extLst>
          </p:cNvPr>
          <p:cNvSpPr/>
          <p:nvPr/>
        </p:nvSpPr>
        <p:spPr>
          <a:xfrm>
            <a:off x="969610" y="1754159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EAED477D-79FA-2C97-4045-4618AE1C1525}"/>
              </a:ext>
            </a:extLst>
          </p:cNvPr>
          <p:cNvSpPr/>
          <p:nvPr/>
        </p:nvSpPr>
        <p:spPr>
          <a:xfrm>
            <a:off x="1589315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7BA02D39-A849-CD76-B4E7-722DA668A871}"/>
              </a:ext>
            </a:extLst>
          </p:cNvPr>
          <p:cNvSpPr/>
          <p:nvPr/>
        </p:nvSpPr>
        <p:spPr>
          <a:xfrm>
            <a:off x="2217576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694C7B36-4F8D-0D27-DCC9-2B9ABABD494A}"/>
              </a:ext>
            </a:extLst>
          </p:cNvPr>
          <p:cNvSpPr/>
          <p:nvPr/>
        </p:nvSpPr>
        <p:spPr>
          <a:xfrm>
            <a:off x="2845837" y="17510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1C19FC8C-F003-8A5B-E184-AE3873592FF5}"/>
              </a:ext>
            </a:extLst>
          </p:cNvPr>
          <p:cNvSpPr/>
          <p:nvPr/>
        </p:nvSpPr>
        <p:spPr>
          <a:xfrm>
            <a:off x="3483429" y="174794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654BAB4-134A-7B02-80A3-C371459E7985}"/>
              </a:ext>
            </a:extLst>
          </p:cNvPr>
          <p:cNvCxnSpPr/>
          <p:nvPr/>
        </p:nvCxnSpPr>
        <p:spPr>
          <a:xfrm>
            <a:off x="8781920" y="2215510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EA758BB9-29F9-6082-9DCE-52606437655D}"/>
              </a:ext>
            </a:extLst>
          </p:cNvPr>
          <p:cNvSpPr/>
          <p:nvPr/>
        </p:nvSpPr>
        <p:spPr>
          <a:xfrm>
            <a:off x="956000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214CA805-E6E5-39B9-FCFA-8E4A08764FDF}"/>
              </a:ext>
            </a:extLst>
          </p:cNvPr>
          <p:cNvSpPr/>
          <p:nvPr/>
        </p:nvSpPr>
        <p:spPr>
          <a:xfrm>
            <a:off x="1584261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8B352B20-F247-BDD0-08CC-1FD572ACC183}"/>
              </a:ext>
            </a:extLst>
          </p:cNvPr>
          <p:cNvSpPr/>
          <p:nvPr/>
        </p:nvSpPr>
        <p:spPr>
          <a:xfrm>
            <a:off x="2184528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DC77C9E-D2BC-C21A-85EF-C780D78B8BFD}"/>
              </a:ext>
            </a:extLst>
          </p:cNvPr>
          <p:cNvSpPr/>
          <p:nvPr/>
        </p:nvSpPr>
        <p:spPr>
          <a:xfrm>
            <a:off x="2812789" y="264368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1F49E62E-BBCC-5883-261B-D70BC34DEA23}"/>
              </a:ext>
            </a:extLst>
          </p:cNvPr>
          <p:cNvSpPr/>
          <p:nvPr/>
        </p:nvSpPr>
        <p:spPr>
          <a:xfrm>
            <a:off x="3450381" y="264057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46283745-A104-00BC-48DE-910B05DDBA46}"/>
              </a:ext>
            </a:extLst>
          </p:cNvPr>
          <p:cNvCxnSpPr/>
          <p:nvPr/>
        </p:nvCxnSpPr>
        <p:spPr>
          <a:xfrm>
            <a:off x="8811207" y="312887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4FD73AB5-DD77-BF08-6BFE-5782E20B36FA}"/>
              </a:ext>
            </a:extLst>
          </p:cNvPr>
          <p:cNvSpPr/>
          <p:nvPr/>
        </p:nvSpPr>
        <p:spPr>
          <a:xfrm>
            <a:off x="965331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37BF27D8-7FF1-DDDE-A7E5-AFEFEDFA7FE0}"/>
              </a:ext>
            </a:extLst>
          </p:cNvPr>
          <p:cNvSpPr/>
          <p:nvPr/>
        </p:nvSpPr>
        <p:spPr>
          <a:xfrm>
            <a:off x="1593592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A1711229-A3FA-67B9-D52E-CE3FE2627D4F}"/>
              </a:ext>
            </a:extLst>
          </p:cNvPr>
          <p:cNvSpPr/>
          <p:nvPr/>
        </p:nvSpPr>
        <p:spPr>
          <a:xfrm>
            <a:off x="2193859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DDD681A-30B6-585B-3125-DF8728CB0088}"/>
              </a:ext>
            </a:extLst>
          </p:cNvPr>
          <p:cNvSpPr/>
          <p:nvPr/>
        </p:nvSpPr>
        <p:spPr>
          <a:xfrm>
            <a:off x="2822120" y="356679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7D8106A0-E902-0247-16EE-FF08476F80F3}"/>
              </a:ext>
            </a:extLst>
          </p:cNvPr>
          <p:cNvSpPr/>
          <p:nvPr/>
        </p:nvSpPr>
        <p:spPr>
          <a:xfrm>
            <a:off x="3429580" y="356368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92054B88-61B9-2734-CC9A-375EE9320435}"/>
              </a:ext>
            </a:extLst>
          </p:cNvPr>
          <p:cNvSpPr/>
          <p:nvPr/>
        </p:nvSpPr>
        <p:spPr>
          <a:xfrm>
            <a:off x="4010022" y="35667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DC63117-CA5A-4E8A-F322-68980CD94AEC}"/>
              </a:ext>
            </a:extLst>
          </p:cNvPr>
          <p:cNvCxnSpPr/>
          <p:nvPr/>
        </p:nvCxnSpPr>
        <p:spPr>
          <a:xfrm>
            <a:off x="8758333" y="405198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: Rounded Corners 59">
            <a:extLst>
              <a:ext uri="{FF2B5EF4-FFF2-40B4-BE49-F238E27FC236}">
                <a16:creationId xmlns:a16="http://schemas.microsoft.com/office/drawing/2014/main" xmlns="" id="{4FD73AB5-DD77-BF08-6BFE-5782E20B36FA}"/>
              </a:ext>
            </a:extLst>
          </p:cNvPr>
          <p:cNvSpPr/>
          <p:nvPr/>
        </p:nvSpPr>
        <p:spPr>
          <a:xfrm>
            <a:off x="1000164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35" name="Rectangle: Rounded Corners 60">
            <a:extLst>
              <a:ext uri="{FF2B5EF4-FFF2-40B4-BE49-F238E27FC236}">
                <a16:creationId xmlns:a16="http://schemas.microsoft.com/office/drawing/2014/main" xmlns="" id="{37BF27D8-7FF1-DDDE-A7E5-AFEFEDFA7FE0}"/>
              </a:ext>
            </a:extLst>
          </p:cNvPr>
          <p:cNvSpPr/>
          <p:nvPr/>
        </p:nvSpPr>
        <p:spPr>
          <a:xfrm>
            <a:off x="1628425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46" name="Rectangle: Rounded Corners 61">
            <a:extLst>
              <a:ext uri="{FF2B5EF4-FFF2-40B4-BE49-F238E27FC236}">
                <a16:creationId xmlns:a16="http://schemas.microsoft.com/office/drawing/2014/main" xmlns="" id="{A1711229-A3FA-67B9-D52E-CE3FE2627D4F}"/>
              </a:ext>
            </a:extLst>
          </p:cNvPr>
          <p:cNvSpPr/>
          <p:nvPr/>
        </p:nvSpPr>
        <p:spPr>
          <a:xfrm>
            <a:off x="2228692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5" name="Rectangle: Rounded Corners 62">
            <a:extLst>
              <a:ext uri="{FF2B5EF4-FFF2-40B4-BE49-F238E27FC236}">
                <a16:creationId xmlns:a16="http://schemas.microsoft.com/office/drawing/2014/main" xmlns="" id="{5DDD681A-30B6-585B-3125-DF8728CB0088}"/>
              </a:ext>
            </a:extLst>
          </p:cNvPr>
          <p:cNvSpPr/>
          <p:nvPr/>
        </p:nvSpPr>
        <p:spPr>
          <a:xfrm>
            <a:off x="2856953" y="4516029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</a:t>
            </a:r>
          </a:p>
        </p:txBody>
      </p:sp>
      <p:sp>
        <p:nvSpPr>
          <p:cNvPr id="57" name="Rectangle: Rounded Corners 63">
            <a:extLst>
              <a:ext uri="{FF2B5EF4-FFF2-40B4-BE49-F238E27FC236}">
                <a16:creationId xmlns:a16="http://schemas.microsoft.com/office/drawing/2014/main" xmlns="" id="{7D8106A0-E902-0247-16EE-FF08476F80F3}"/>
              </a:ext>
            </a:extLst>
          </p:cNvPr>
          <p:cNvSpPr/>
          <p:nvPr/>
        </p:nvSpPr>
        <p:spPr>
          <a:xfrm>
            <a:off x="3440651" y="4506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DC63117-CA5A-4E8A-F322-68980CD94AEC}"/>
              </a:ext>
            </a:extLst>
          </p:cNvPr>
          <p:cNvCxnSpPr/>
          <p:nvPr/>
        </p:nvCxnSpPr>
        <p:spPr>
          <a:xfrm>
            <a:off x="8793166" y="5001218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ectangle: Rounded Corners 59">
            <a:extLst>
              <a:ext uri="{FF2B5EF4-FFF2-40B4-BE49-F238E27FC236}">
                <a16:creationId xmlns:a16="http://schemas.microsoft.com/office/drawing/2014/main" xmlns="" id="{4FD73AB5-DD77-BF08-6BFE-5782E20B36FA}"/>
              </a:ext>
            </a:extLst>
          </p:cNvPr>
          <p:cNvSpPr/>
          <p:nvPr/>
        </p:nvSpPr>
        <p:spPr>
          <a:xfrm>
            <a:off x="1008871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76" name="Rectangle: Rounded Corners 60">
            <a:extLst>
              <a:ext uri="{FF2B5EF4-FFF2-40B4-BE49-F238E27FC236}">
                <a16:creationId xmlns:a16="http://schemas.microsoft.com/office/drawing/2014/main" xmlns="" id="{37BF27D8-7FF1-DDDE-A7E5-AFEFEDFA7FE0}"/>
              </a:ext>
            </a:extLst>
          </p:cNvPr>
          <p:cNvSpPr/>
          <p:nvPr/>
        </p:nvSpPr>
        <p:spPr>
          <a:xfrm>
            <a:off x="1637132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77" name="Rectangle: Rounded Corners 61">
            <a:extLst>
              <a:ext uri="{FF2B5EF4-FFF2-40B4-BE49-F238E27FC236}">
                <a16:creationId xmlns:a16="http://schemas.microsoft.com/office/drawing/2014/main" xmlns="" id="{A1711229-A3FA-67B9-D52E-CE3FE2627D4F}"/>
              </a:ext>
            </a:extLst>
          </p:cNvPr>
          <p:cNvSpPr/>
          <p:nvPr/>
        </p:nvSpPr>
        <p:spPr>
          <a:xfrm>
            <a:off x="2237399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78" name="Rectangle: Rounded Corners 62">
            <a:extLst>
              <a:ext uri="{FF2B5EF4-FFF2-40B4-BE49-F238E27FC236}">
                <a16:creationId xmlns:a16="http://schemas.microsoft.com/office/drawing/2014/main" xmlns="" id="{5DDD681A-30B6-585B-3125-DF8728CB0088}"/>
              </a:ext>
            </a:extLst>
          </p:cNvPr>
          <p:cNvSpPr/>
          <p:nvPr/>
        </p:nvSpPr>
        <p:spPr>
          <a:xfrm>
            <a:off x="2865660" y="53999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4DC63117-CA5A-4E8A-F322-68980CD94AEC}"/>
              </a:ext>
            </a:extLst>
          </p:cNvPr>
          <p:cNvCxnSpPr/>
          <p:nvPr/>
        </p:nvCxnSpPr>
        <p:spPr>
          <a:xfrm>
            <a:off x="8801873" y="5885141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2630" y="320325"/>
            <a:ext cx="5478103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500" i="1" dirty="0"/>
              <a:t>Unscramble the letters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05077" y="1407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93249" y="1445301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dress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030477" y="23218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493249" y="23945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pants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005077" y="32743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9467849" y="33470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shorts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68577" y="4201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9531349" y="4274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socks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093977" y="5090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9556749" y="5163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shirt</a:t>
            </a:r>
          </a:p>
        </p:txBody>
      </p:sp>
      <p:sp>
        <p:nvSpPr>
          <p:cNvPr id="93" name="Rectangle: Rounded Corners 63">
            <a:extLst>
              <a:ext uri="{FF2B5EF4-FFF2-40B4-BE49-F238E27FC236}">
                <a16:creationId xmlns:a16="http://schemas.microsoft.com/office/drawing/2014/main" xmlns="" id="{7D8106A0-E902-0247-16EE-FF08476F80F3}"/>
              </a:ext>
            </a:extLst>
          </p:cNvPr>
          <p:cNvSpPr/>
          <p:nvPr/>
        </p:nvSpPr>
        <p:spPr>
          <a:xfrm>
            <a:off x="3491451" y="5395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8931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2" grpId="0" animBg="1"/>
      <p:bldP spid="79" grpId="0"/>
      <p:bldP spid="80" grpId="0" animBg="1"/>
      <p:bldP spid="81" grpId="0"/>
      <p:bldP spid="85" grpId="0" animBg="1"/>
      <p:bldP spid="90" grpId="0"/>
      <p:bldP spid="91" grpId="0" animBg="1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 smtClean="0">
                <a:solidFill>
                  <a:srgbClr val="0070C0"/>
                </a:solidFill>
              </a:rPr>
              <a:t>skirt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 smtClean="0">
                <a:solidFill>
                  <a:srgbClr val="0070C0"/>
                </a:solidFill>
              </a:rPr>
              <a:t>jacket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 smtClean="0">
                <a:solidFill>
                  <a:srgbClr val="0070C0"/>
                </a:solidFill>
              </a:rPr>
              <a:t>jeans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 smtClean="0">
                <a:solidFill>
                  <a:srgbClr val="0070C0"/>
                </a:solidFill>
              </a:rPr>
              <a:t>boot</a:t>
            </a:r>
            <a:r>
              <a:rPr lang="en-US" sz="3600" i="1" dirty="0" smtClean="0">
                <a:solidFill>
                  <a:srgbClr val="0070C0"/>
                </a:solidFill>
              </a:rPr>
              <a:t>s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 smtClean="0">
                <a:solidFill>
                  <a:srgbClr val="0070C0"/>
                </a:solidFill>
              </a:rPr>
              <a:t>T-shirt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</a:t>
            </a:r>
            <a:r>
              <a:rPr lang="en-US" sz="3600" i="1" dirty="0" smtClean="0">
                <a:solidFill>
                  <a:srgbClr val="0070C0"/>
                </a:solidFill>
              </a:rPr>
              <a:t>are you wearing?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 smtClean="0">
                <a:solidFill>
                  <a:srgbClr val="0070C0"/>
                </a:solidFill>
              </a:rPr>
              <a:t>I’m wearing a red jacket.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</a:t>
            </a:r>
            <a:r>
              <a:rPr lang="en-US" sz="3600" i="1" dirty="0" smtClean="0">
                <a:solidFill>
                  <a:srgbClr val="0070C0"/>
                </a:solidFill>
              </a:rPr>
              <a:t>are you wearing?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 smtClean="0">
                <a:solidFill>
                  <a:srgbClr val="0070C0"/>
                </a:solidFill>
              </a:rPr>
              <a:t>I’m wearing blue jeans.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</a:t>
            </a:r>
            <a:r>
              <a:rPr lang="en-US" sz="6600" i="1" dirty="0" smtClean="0"/>
              <a:t>words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/skɜːrt/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váy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/ˈdʒækɪt/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khoác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/dʒiːnz/	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jean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/buːts/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đôi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:a16="http://schemas.microsoft.com/office/drawing/2014/main" xmlns="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/ˈtiː ʃɜːrt/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429" y="488641"/>
            <a:ext cx="5487980" cy="60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8565" y="1847160"/>
            <a:ext cx="2714625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3294" y="1920367"/>
            <a:ext cx="26860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59117" y="1984911"/>
            <a:ext cx="2809875" cy="2162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21517" y="1999363"/>
            <a:ext cx="2647950" cy="2162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29273" y="2057880"/>
            <a:ext cx="2514600" cy="2143125"/>
          </a:xfrm>
          <a:prstGeom prst="rect">
            <a:avLst/>
          </a:prstGeom>
        </p:spPr>
      </p:pic>
      <p:pic>
        <p:nvPicPr>
          <p:cNvPr id="5" name="skirt">
            <a:hlinkClick r:id="" action="ppaction://media"/>
            <a:extLst>
              <a:ext uri="{FF2B5EF4-FFF2-40B4-BE49-F238E27FC236}">
                <a16:creationId xmlns:a16="http://schemas.microsoft.com/office/drawing/2014/main" xmlns="" id="{E5F3EEF6-8EE8-72CB-F978-D493603CA3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71440" y="788372"/>
            <a:ext cx="487363" cy="487363"/>
          </a:xfrm>
          <a:prstGeom prst="rect">
            <a:avLst/>
          </a:prstGeom>
        </p:spPr>
      </p:pic>
      <p:pic>
        <p:nvPicPr>
          <p:cNvPr id="13" name="boots">
            <a:hlinkClick r:id="" action="ppaction://media"/>
            <a:extLst>
              <a:ext uri="{FF2B5EF4-FFF2-40B4-BE49-F238E27FC236}">
                <a16:creationId xmlns:a16="http://schemas.microsoft.com/office/drawing/2014/main" xmlns="" id="{6E5DA23F-840A-3319-73F7-CAAC308584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41943" y="795593"/>
            <a:ext cx="487363" cy="487363"/>
          </a:xfrm>
          <a:prstGeom prst="rect">
            <a:avLst/>
          </a:prstGeom>
        </p:spPr>
      </p:pic>
      <p:pic>
        <p:nvPicPr>
          <p:cNvPr id="16" name="jacket">
            <a:hlinkClick r:id="" action="ppaction://media"/>
            <a:extLst>
              <a:ext uri="{FF2B5EF4-FFF2-40B4-BE49-F238E27FC236}">
                <a16:creationId xmlns:a16="http://schemas.microsoft.com/office/drawing/2014/main" xmlns="" id="{CC194841-9B59-5F26-8654-84D9A9C000C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59461" y="767459"/>
            <a:ext cx="487363" cy="487363"/>
          </a:xfrm>
          <a:prstGeom prst="rect">
            <a:avLst/>
          </a:prstGeom>
        </p:spPr>
      </p:pic>
      <p:pic>
        <p:nvPicPr>
          <p:cNvPr id="18" name="jeans">
            <a:hlinkClick r:id="" action="ppaction://media"/>
            <a:extLst>
              <a:ext uri="{FF2B5EF4-FFF2-40B4-BE49-F238E27FC236}">
                <a16:creationId xmlns:a16="http://schemas.microsoft.com/office/drawing/2014/main" xmlns="" id="{F5F96E1B-718B-2916-36DC-C260E3F1BD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07661" y="717556"/>
            <a:ext cx="487363" cy="487363"/>
          </a:xfrm>
          <a:prstGeom prst="rect">
            <a:avLst/>
          </a:prstGeom>
        </p:spPr>
      </p:pic>
      <p:pic>
        <p:nvPicPr>
          <p:cNvPr id="23" name="T-shirt">
            <a:hlinkClick r:id="" action="ppaction://media"/>
            <a:extLst>
              <a:ext uri="{FF2B5EF4-FFF2-40B4-BE49-F238E27FC236}">
                <a16:creationId xmlns:a16="http://schemas.microsoft.com/office/drawing/2014/main" xmlns="" id="{EEC59BAD-10C8-6989-5BF2-9D31B3CB76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20961" y="726146"/>
            <a:ext cx="487363" cy="48736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6694AC6-AA3B-AE17-BE83-FDD59C69E9B6}"/>
              </a:ext>
            </a:extLst>
          </p:cNvPr>
          <p:cNvSpPr/>
          <p:nvPr/>
        </p:nvSpPr>
        <p:spPr>
          <a:xfrm>
            <a:off x="7180470" y="571885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0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4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11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94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4264B4-8130-EF69-1B9A-3ED8EB1F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0" y="3781449"/>
            <a:ext cx="2714625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7CA033-8750-CC01-406A-44D2AF05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3814786"/>
            <a:ext cx="2686050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7614F8-626C-7108-BF3A-715164A7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53" y="2700361"/>
            <a:ext cx="280987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2C123C-6FE3-E4C0-E71F-B7CC9E1ED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361" y="1962126"/>
            <a:ext cx="264795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0A2FA6-D033-97D6-42D6-39AFEDB0E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647" y="3978989"/>
            <a:ext cx="2514600" cy="2143125"/>
          </a:xfrm>
          <a:prstGeom prst="rect">
            <a:avLst/>
          </a:prstGeom>
        </p:spPr>
      </p:pic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xmlns="" id="{0104B9C6-0FB5-0491-33F2-7A605D1181D0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xmlns="" id="{A731AD9B-5CCE-849F-A408-3167C7793847}"/>
              </a:ext>
            </a:extLst>
          </p:cNvPr>
          <p:cNvSpPr/>
          <p:nvPr/>
        </p:nvSpPr>
        <p:spPr>
          <a:xfrm>
            <a:off x="929436" y="1256480"/>
            <a:ext cx="2341665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</a:t>
            </a:r>
            <a:r>
              <a:rPr lang="en-US" sz="3600" b="1" dirty="0" smtClean="0"/>
              <a:t>a …</a:t>
            </a:r>
            <a:endParaRPr lang="en-US" b="1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85542052-9A4E-8233-34A9-50F15FBA4B19}"/>
              </a:ext>
            </a:extLst>
          </p:cNvPr>
          <p:cNvSpPr/>
          <p:nvPr/>
        </p:nvSpPr>
        <p:spPr>
          <a:xfrm>
            <a:off x="8248454" y="1256480"/>
            <a:ext cx="3601237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</a:t>
            </a:r>
            <a:r>
              <a:rPr lang="en-US" sz="3600" b="1" dirty="0"/>
              <a:t>s</a:t>
            </a:r>
            <a:r>
              <a:rPr lang="en-US" sz="3600" b="1" dirty="0" smtClean="0"/>
              <a:t>ome … / …</a:t>
            </a:r>
            <a:r>
              <a:rPr lang="en-US" sz="3600" b="1" u="sng" dirty="0" smtClean="0">
                <a:solidFill>
                  <a:schemeClr val="bg1"/>
                </a:solidFill>
              </a:rPr>
              <a:t>s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03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1784 -0.2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62813 -0.1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8112 2.22222E-6 C -0.26224 2.22222E-6 -0.36211 0.01551 -0.36211 0.02824 L -0.36211 0.0564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54023 -0.1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209374" y="4690754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2276377" y="4728154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4354206" y="473992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B818B0"/>
                </a:solidFill>
              </a:rPr>
              <a:t>pink</a:t>
            </a:r>
            <a:endParaRPr lang="en-US" sz="3600" dirty="0">
              <a:solidFill>
                <a:srgbClr val="B818B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6316360" y="475794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red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8415951" y="4732654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blue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10479474" y="477387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C00"/>
                </a:solidFill>
              </a:rPr>
              <a:t>yellow</a:t>
            </a:r>
            <a:endParaRPr lang="en-US" sz="3600" dirty="0">
              <a:solidFill>
                <a:srgbClr val="FFCC00"/>
              </a:solidFill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59D9351C-A831-CFE8-3F79-CF3573CC9B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907" y="2833062"/>
            <a:ext cx="1587772" cy="153965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="" xmlns:a16="http://schemas.microsoft.com/office/drawing/2014/main" id="{1770951B-7417-67E1-94DD-2ACFA6908E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35" y="3252248"/>
            <a:ext cx="1466688" cy="1397504"/>
          </a:xfrm>
          <a:prstGeom prst="rect">
            <a:avLst/>
          </a:prstGeom>
        </p:spPr>
      </p:pic>
      <p:pic>
        <p:nvPicPr>
          <p:cNvPr id="11" name="Picture 10" descr="A picture containing wheel, transport&#10;&#10;Description automatically generated">
            <a:extLst>
              <a:ext uri="{FF2B5EF4-FFF2-40B4-BE49-F238E27FC236}">
                <a16:creationId xmlns="" xmlns:a16="http://schemas.microsoft.com/office/drawing/2014/main" id="{11794B36-F8ED-64EF-C5BC-18F2EF533F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040" y="2887602"/>
            <a:ext cx="1567275" cy="151978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="" xmlns:a16="http://schemas.microsoft.com/office/drawing/2014/main" id="{7CD2B0D0-FC3A-D76D-663E-0E4AADFE11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09" y="2833062"/>
            <a:ext cx="1623520" cy="157432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="" xmlns:a16="http://schemas.microsoft.com/office/drawing/2014/main" id="{832A5FDF-AC5E-F060-0320-158F0C7827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188" y="2915139"/>
            <a:ext cx="1510479" cy="146470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9" y="2588492"/>
            <a:ext cx="2187141" cy="202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275ADD5-A8FA-B89A-9F0D-BF0CA0BFA477}"/>
              </a:ext>
            </a:extLst>
          </p:cNvPr>
          <p:cNvSpPr txBox="1"/>
          <p:nvPr/>
        </p:nvSpPr>
        <p:spPr>
          <a:xfrm>
            <a:off x="4003959" y="964596"/>
            <a:ext cx="3231013" cy="7078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4000" dirty="0"/>
              <a:t>What </a:t>
            </a:r>
            <a:r>
              <a:rPr lang="x-none" sz="4000"/>
              <a:t>color </a:t>
            </a:r>
            <a:r>
              <a:rPr lang="en-US" sz="4000" dirty="0" smtClean="0"/>
              <a:t>…</a:t>
            </a:r>
            <a:r>
              <a:rPr lang="x-none" sz="4000" smtClean="0"/>
              <a:t>?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3077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7424" y="1641628"/>
            <a:ext cx="1671832" cy="897097"/>
          </a:xfrm>
          <a:prstGeom prst="round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1268335" y="1748300"/>
            <a:ext cx="139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yellow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982" y="1320934"/>
            <a:ext cx="1935759" cy="1501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84" y="3049083"/>
            <a:ext cx="1881926" cy="146816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77016" y="3332591"/>
            <a:ext cx="1381328" cy="9117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1351069" y="3460001"/>
            <a:ext cx="13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>
                <a:solidFill>
                  <a:schemeClr val="bg1"/>
                </a:solidFill>
                <a:sym typeface="Wingdings 2" panose="05020102010507070707" pitchFamily="18" charset="2"/>
              </a:rPr>
              <a:t>blue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684" y="4623442"/>
            <a:ext cx="2005366" cy="170911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75971" y="5296776"/>
            <a:ext cx="1705220" cy="7661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1351069" y="5296777"/>
            <a:ext cx="153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orange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818" y="1853972"/>
            <a:ext cx="2432141" cy="1871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818" y="3957152"/>
            <a:ext cx="2432140" cy="198595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269434" y="4580904"/>
            <a:ext cx="1413384" cy="8970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7456144" y="4768476"/>
            <a:ext cx="10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red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7382091" y="2406865"/>
            <a:ext cx="1381328" cy="9117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7456144" y="2534275"/>
            <a:ext cx="13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>
                <a:solidFill>
                  <a:schemeClr val="bg1"/>
                </a:solidFill>
                <a:sym typeface="Wingdings 2" panose="05020102010507070707" pitchFamily="18" charset="2"/>
              </a:rPr>
              <a:t>blue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xmlns="" id="{A731AD9B-5CCE-849F-A408-3167C7793847}"/>
              </a:ext>
            </a:extLst>
          </p:cNvPr>
          <p:cNvSpPr/>
          <p:nvPr/>
        </p:nvSpPr>
        <p:spPr>
          <a:xfrm>
            <a:off x="929436" y="546784"/>
            <a:ext cx="3465143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 / </a:t>
            </a:r>
            <a:r>
              <a:rPr lang="en-US" sz="3600" b="1" dirty="0"/>
              <a:t>an </a:t>
            </a:r>
            <a:r>
              <a:rPr lang="en-US" sz="3600" b="1" dirty="0" smtClean="0"/>
              <a:t>____ </a:t>
            </a:r>
            <a:r>
              <a:rPr lang="en-US" sz="3600" b="1" dirty="0" smtClean="0">
                <a:solidFill>
                  <a:schemeClr val="bg1"/>
                </a:solidFill>
              </a:rPr>
              <a:t>…</a:t>
            </a:r>
            <a:endParaRPr lang="en-US" b="1" dirty="0"/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xmlns="" id="{85542052-9A4E-8233-34A9-50F15FBA4B19}"/>
              </a:ext>
            </a:extLst>
          </p:cNvPr>
          <p:cNvSpPr/>
          <p:nvPr/>
        </p:nvSpPr>
        <p:spPr>
          <a:xfrm>
            <a:off x="8248454" y="546784"/>
            <a:ext cx="3601237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___ … </a:t>
            </a:r>
            <a:r>
              <a:rPr lang="en-US" sz="3600" b="1" u="sng" dirty="0" smtClean="0">
                <a:solidFill>
                  <a:schemeClr val="bg1"/>
                </a:solidFill>
              </a:rPr>
              <a:t>s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55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7681</TotalTime>
  <Words>312</Words>
  <Application>Microsoft Office PowerPoint</Application>
  <PresentationFormat>Custom</PresentationFormat>
  <Paragraphs>118</Paragraphs>
  <Slides>20</Slides>
  <Notes>2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205</cp:revision>
  <dcterms:created xsi:type="dcterms:W3CDTF">2020-12-08T03:17:05Z</dcterms:created>
  <dcterms:modified xsi:type="dcterms:W3CDTF">2023-02-15T15:01:38Z</dcterms:modified>
</cp:coreProperties>
</file>