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3" r:id="rId2"/>
    <p:sldMasterId id="2147483655" r:id="rId3"/>
  </p:sldMasterIdLst>
  <p:notesMasterIdLst>
    <p:notesMasterId r:id="rId22"/>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1" r:id="rId20"/>
    <p:sldId id="273"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hDMuuINBRSXji9tmmh/nooc4upN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79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customschemas.google.com/relationships/presentationmetadata" Target="metadata"/><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7" name="Google Shape;12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4" name="Google Shape;19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9" name="Google Shape;19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9f6e842ca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5" name="Google Shape;205;g19f6e842ca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19f6e842caf_0_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1" name="Google Shape;211;g19f6e842caf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198edbc156d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198edbc156d_0_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g198edbc156d_0_1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98edbc156d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98edbc156d_0_2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g198edbc156d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198edbc156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198edbc156d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g198edbc156d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198edbc156d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198edbc156d_0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g198edbc156d_0_3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3" name="Google Shape;253;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3" name="Google Shape;13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9" name="Google Shape;13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5" name="Google Shape;14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2" name="Google Shape;15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8" name="Google Shape;17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8_Tiêu Đề Bài 1-Quyển 3-Internet" type="title">
  <p:cSld name="TITLE">
    <p:spTree>
      <p:nvGrpSpPr>
        <p:cNvPr id="1" name="Shape 16"/>
        <p:cNvGrpSpPr/>
        <p:nvPr/>
      </p:nvGrpSpPr>
      <p:grpSpPr>
        <a:xfrm>
          <a:off x="0" y="0"/>
          <a:ext cx="0" cy="0"/>
          <a:chOff x="0" y="0"/>
          <a:chExt cx="0" cy="0"/>
        </a:xfrm>
      </p:grpSpPr>
      <p:sp>
        <p:nvSpPr>
          <p:cNvPr id="17" name="Google Shape;17;p17"/>
          <p:cNvSpPr/>
          <p:nvPr/>
        </p:nvSpPr>
        <p:spPr>
          <a:xfrm>
            <a:off x="-6843" y="2059012"/>
            <a:ext cx="12195668" cy="18288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7"/>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7"/>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0" name="Google Shape;20;p17"/>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7"/>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7"/>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23" name="Google Shape;23;p17"/>
          <p:cNvPicPr preferRelativeResize="0"/>
          <p:nvPr/>
        </p:nvPicPr>
        <p:blipFill rotWithShape="1">
          <a:blip r:embed="rId2">
            <a:alphaModFix/>
          </a:blip>
          <a:srcRect/>
          <a:stretch/>
        </p:blipFill>
        <p:spPr>
          <a:xfrm>
            <a:off x="365759" y="-15913"/>
            <a:ext cx="1943100" cy="2057026"/>
          </a:xfrm>
          <a:prstGeom prst="rect">
            <a:avLst/>
          </a:prstGeom>
          <a:noFill/>
          <a:ln>
            <a:noFill/>
          </a:ln>
        </p:spPr>
      </p:pic>
      <p:pic>
        <p:nvPicPr>
          <p:cNvPr id="24" name="Google Shape;24;p17"/>
          <p:cNvPicPr preferRelativeResize="0"/>
          <p:nvPr/>
        </p:nvPicPr>
        <p:blipFill rotWithShape="1">
          <a:blip r:embed="rId3">
            <a:alphaModFix/>
          </a:blip>
          <a:srcRect/>
          <a:stretch/>
        </p:blipFill>
        <p:spPr>
          <a:xfrm>
            <a:off x="10325088" y="115342"/>
            <a:ext cx="1502698" cy="2118710"/>
          </a:xfrm>
          <a:prstGeom prst="rect">
            <a:avLst/>
          </a:prstGeom>
          <a:noFill/>
          <a:ln>
            <a:noFill/>
          </a:ln>
        </p:spPr>
      </p:pic>
      <p:pic>
        <p:nvPicPr>
          <p:cNvPr id="25" name="Google Shape;25;p17"/>
          <p:cNvPicPr preferRelativeResize="0"/>
          <p:nvPr/>
        </p:nvPicPr>
        <p:blipFill rotWithShape="1">
          <a:blip r:embed="rId4">
            <a:alphaModFix/>
          </a:blip>
          <a:srcRect/>
          <a:stretch/>
        </p:blipFill>
        <p:spPr>
          <a:xfrm>
            <a:off x="9454036" y="4523280"/>
            <a:ext cx="2373750" cy="1901250"/>
          </a:xfrm>
          <a:prstGeom prst="rect">
            <a:avLst/>
          </a:prstGeom>
          <a:noFill/>
          <a:ln>
            <a:noFill/>
          </a:ln>
        </p:spPr>
      </p:pic>
      <p:pic>
        <p:nvPicPr>
          <p:cNvPr id="26" name="Google Shape;26;p17"/>
          <p:cNvPicPr preferRelativeResize="0"/>
          <p:nvPr/>
        </p:nvPicPr>
        <p:blipFill rotWithShape="1">
          <a:blip r:embed="rId5">
            <a:alphaModFix/>
          </a:blip>
          <a:srcRect/>
          <a:stretch/>
        </p:blipFill>
        <p:spPr>
          <a:xfrm>
            <a:off x="720976" y="5023060"/>
            <a:ext cx="1232666" cy="123266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8- Phan 2-Chủ đề A-Bài 1-Nội dung">
  <p:cSld name="8- Phan 2-Chủ đề A-Bài 1-Nội dung">
    <p:bg>
      <p:bgPr>
        <a:solidFill>
          <a:schemeClr val="lt1"/>
        </a:solidFill>
        <a:effectLst/>
      </p:bgPr>
    </p:bg>
    <p:spTree>
      <p:nvGrpSpPr>
        <p:cNvPr id="1" name="Shape 27"/>
        <p:cNvGrpSpPr/>
        <p:nvPr/>
      </p:nvGrpSpPr>
      <p:grpSpPr>
        <a:xfrm>
          <a:off x="0" y="0"/>
          <a:ext cx="0" cy="0"/>
          <a:chOff x="0" y="0"/>
          <a:chExt cx="0" cy="0"/>
        </a:xfrm>
      </p:grpSpPr>
      <p:sp>
        <p:nvSpPr>
          <p:cNvPr id="28" name="Google Shape;28;p21"/>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1"/>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1"/>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31" name="Google Shape;31;p21"/>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 name="Google Shape;32;p21"/>
          <p:cNvSpPr txBox="1"/>
          <p:nvPr/>
        </p:nvSpPr>
        <p:spPr>
          <a:xfrm>
            <a:off x="1" y="161842"/>
            <a:ext cx="4480560"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Chủ đề A. Internet và truyền thông số</a:t>
            </a:r>
            <a:endParaRPr sz="1400" b="0" i="0" u="none" strike="noStrike" cap="none">
              <a:solidFill>
                <a:srgbClr val="000000"/>
              </a:solidFill>
              <a:latin typeface="Arial"/>
              <a:ea typeface="Arial"/>
              <a:cs typeface="Arial"/>
              <a:sym typeface="Arial"/>
            </a:endParaRPr>
          </a:p>
        </p:txBody>
      </p:sp>
      <p:sp>
        <p:nvSpPr>
          <p:cNvPr id="33" name="Google Shape;33;p21"/>
          <p:cNvSpPr txBox="1"/>
          <p:nvPr/>
        </p:nvSpPr>
        <p:spPr>
          <a:xfrm>
            <a:off x="5535370" y="161842"/>
            <a:ext cx="6656630"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FFFFFF"/>
                </a:solidFill>
                <a:latin typeface="Times New Roman"/>
                <a:ea typeface="Times New Roman"/>
                <a:cs typeface="Times New Roman"/>
                <a:sym typeface="Times New Roman"/>
              </a:rPr>
              <a:t>Bài 2: Tớ liên lạc được với mọi người ở khắp mọi nơi trên thế giới</a:t>
            </a:r>
            <a:endParaRPr sz="1800" b="0" i="0" u="none" strike="noStrike" cap="none">
              <a:solidFill>
                <a:schemeClr val="lt1"/>
              </a:solidFill>
              <a:latin typeface="Times New Roman"/>
              <a:ea typeface="Times New Roman"/>
              <a:cs typeface="Times New Roman"/>
              <a:sym typeface="Times New Roman"/>
            </a:endParaRPr>
          </a:p>
        </p:txBody>
      </p:sp>
      <p:sp>
        <p:nvSpPr>
          <p:cNvPr id="34" name="Google Shape;34;p21"/>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35" name="Google Shape;35;p21"/>
          <p:cNvPicPr preferRelativeResize="0"/>
          <p:nvPr/>
        </p:nvPicPr>
        <p:blipFill rotWithShape="1">
          <a:blip r:embed="rId2">
            <a:alphaModFix/>
          </a:blip>
          <a:srcRect/>
          <a:stretch/>
        </p:blipFill>
        <p:spPr>
          <a:xfrm>
            <a:off x="10894422" y="6322423"/>
            <a:ext cx="1139799" cy="513052"/>
          </a:xfrm>
          <a:prstGeom prst="rect">
            <a:avLst/>
          </a:prstGeom>
          <a:noFill/>
          <a:ln>
            <a:noFill/>
          </a:ln>
        </p:spPr>
      </p:pic>
      <p:pic>
        <p:nvPicPr>
          <p:cNvPr id="36" name="Google Shape;36;p21"/>
          <p:cNvPicPr preferRelativeResize="0"/>
          <p:nvPr/>
        </p:nvPicPr>
        <p:blipFill rotWithShape="1">
          <a:blip r:embed="rId3">
            <a:alphaModFix/>
          </a:blip>
          <a:srcRect/>
          <a:stretch/>
        </p:blipFill>
        <p:spPr>
          <a:xfrm>
            <a:off x="218985" y="5993279"/>
            <a:ext cx="1544501" cy="77799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37"/>
        <p:cNvGrpSpPr/>
        <p:nvPr/>
      </p:nvGrpSpPr>
      <p:grpSpPr>
        <a:xfrm>
          <a:off x="0" y="0"/>
          <a:ext cx="0" cy="0"/>
          <a:chOff x="0" y="0"/>
          <a:chExt cx="0" cy="0"/>
        </a:xfrm>
      </p:grpSpPr>
      <p:sp>
        <p:nvSpPr>
          <p:cNvPr id="38" name="Google Shape;38;p19"/>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9"/>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9"/>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41" name="Google Shape;41;p19"/>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9"/>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9"/>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44" name="Google Shape;44;p19"/>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45" name="Google Shape;45;p19"/>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46" name="Google Shape;46;p19"/>
          <p:cNvGrpSpPr/>
          <p:nvPr/>
        </p:nvGrpSpPr>
        <p:grpSpPr>
          <a:xfrm>
            <a:off x="3517905" y="460004"/>
            <a:ext cx="4157131" cy="1475193"/>
            <a:chOff x="3634320" y="261051"/>
            <a:chExt cx="4157131" cy="1475193"/>
          </a:xfrm>
        </p:grpSpPr>
        <p:pic>
          <p:nvPicPr>
            <p:cNvPr id="47" name="Google Shape;47;p19"/>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48" name="Google Shape;48;p19"/>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9_-Bài 8- Phan 2-Chủ đề B-Nội dung">
  <p:cSld name="9_-Bài 8- Phan 2-Chủ đề B-Nội dung">
    <p:bg>
      <p:bgPr>
        <a:solidFill>
          <a:schemeClr val="lt1"/>
        </a:solidFill>
        <a:effectLst/>
      </p:bgPr>
    </p:bg>
    <p:spTree>
      <p:nvGrpSpPr>
        <p:cNvPr id="1" name="Shape 49"/>
        <p:cNvGrpSpPr/>
        <p:nvPr/>
      </p:nvGrpSpPr>
      <p:grpSpPr>
        <a:xfrm>
          <a:off x="0" y="0"/>
          <a:ext cx="0" cy="0"/>
          <a:chOff x="0" y="0"/>
          <a:chExt cx="0" cy="0"/>
        </a:xfrm>
      </p:grpSpPr>
      <p:sp>
        <p:nvSpPr>
          <p:cNvPr id="50" name="Google Shape;50;p25"/>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5"/>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5"/>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53" name="Google Shape;53;p25"/>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4" name="Google Shape;54;p25"/>
          <p:cNvSpPr txBox="1"/>
          <p:nvPr/>
        </p:nvSpPr>
        <p:spPr>
          <a:xfrm>
            <a:off x="510139" y="161842"/>
            <a:ext cx="3385863"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Chủ đề A. Internet và truyền thông số</a:t>
            </a:r>
            <a:endParaRPr sz="1400" b="0" i="0" u="none" strike="noStrike" cap="none">
              <a:solidFill>
                <a:srgbClr val="000000"/>
              </a:solidFill>
              <a:latin typeface="Arial"/>
              <a:ea typeface="Arial"/>
              <a:cs typeface="Arial"/>
              <a:sym typeface="Arial"/>
            </a:endParaRPr>
          </a:p>
        </p:txBody>
      </p:sp>
      <p:sp>
        <p:nvSpPr>
          <p:cNvPr id="55" name="Google Shape;55;p25"/>
          <p:cNvSpPr txBox="1"/>
          <p:nvPr/>
        </p:nvSpPr>
        <p:spPr>
          <a:xfrm>
            <a:off x="5908151" y="161842"/>
            <a:ext cx="5402441"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Bài 2. Tớ liên lạc được với mọi người ở khắp mọi nơi trên thế giới</a:t>
            </a:r>
            <a:endParaRPr sz="1400" b="0" i="0" u="none" strike="noStrike" cap="none">
              <a:solidFill>
                <a:srgbClr val="000000"/>
              </a:solidFill>
              <a:latin typeface="Arial"/>
              <a:ea typeface="Arial"/>
              <a:cs typeface="Arial"/>
              <a:sym typeface="Arial"/>
            </a:endParaRPr>
          </a:p>
        </p:txBody>
      </p:sp>
      <p:sp>
        <p:nvSpPr>
          <p:cNvPr id="56" name="Google Shape;56;p25"/>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57" name="Google Shape;57;p25"/>
          <p:cNvPicPr preferRelativeResize="0"/>
          <p:nvPr/>
        </p:nvPicPr>
        <p:blipFill rotWithShape="1">
          <a:blip r:embed="rId2">
            <a:alphaModFix/>
          </a:blip>
          <a:srcRect/>
          <a:stretch/>
        </p:blipFill>
        <p:spPr>
          <a:xfrm>
            <a:off x="510139" y="5094603"/>
            <a:ext cx="2600794" cy="1693376"/>
          </a:xfrm>
          <a:prstGeom prst="rect">
            <a:avLst/>
          </a:prstGeom>
          <a:noFill/>
          <a:ln>
            <a:noFill/>
          </a:ln>
        </p:spPr>
      </p:pic>
      <p:pic>
        <p:nvPicPr>
          <p:cNvPr id="58" name="Google Shape;58;p25"/>
          <p:cNvPicPr preferRelativeResize="0"/>
          <p:nvPr/>
        </p:nvPicPr>
        <p:blipFill rotWithShape="1">
          <a:blip r:embed="rId3">
            <a:alphaModFix/>
          </a:blip>
          <a:srcRect/>
          <a:stretch/>
        </p:blipFill>
        <p:spPr>
          <a:xfrm>
            <a:off x="9877425" y="5425844"/>
            <a:ext cx="1943100" cy="103089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66"/>
        <p:cNvGrpSpPr/>
        <p:nvPr/>
      </p:nvGrpSpPr>
      <p:grpSpPr>
        <a:xfrm>
          <a:off x="0" y="0"/>
          <a:ext cx="0" cy="0"/>
          <a:chOff x="0" y="0"/>
          <a:chExt cx="0" cy="0"/>
        </a:xfrm>
      </p:grpSpPr>
      <p:sp>
        <p:nvSpPr>
          <p:cNvPr id="67" name="Google Shape;67;p20"/>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20"/>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0"/>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70" name="Google Shape;70;p20"/>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0"/>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0"/>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73" name="Google Shape;73;p20"/>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74" name="Google Shape;74;p20"/>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75" name="Google Shape;75;p20"/>
          <p:cNvGrpSpPr/>
          <p:nvPr/>
        </p:nvGrpSpPr>
        <p:grpSpPr>
          <a:xfrm>
            <a:off x="3517905" y="460004"/>
            <a:ext cx="4157131" cy="1475193"/>
            <a:chOff x="3634320" y="261051"/>
            <a:chExt cx="4157131" cy="1475193"/>
          </a:xfrm>
        </p:grpSpPr>
        <p:pic>
          <p:nvPicPr>
            <p:cNvPr id="76" name="Google Shape;76;p20"/>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77" name="Google Shape;77;p20"/>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8- Phan 2-Chủ đề A-Bài 1-Nội dung">
  <p:cSld name="8- Phan 2-Chủ đề A-Bài 1-Nội dung">
    <p:bg>
      <p:bgPr>
        <a:solidFill>
          <a:schemeClr val="lt1"/>
        </a:solidFill>
        <a:effectLst/>
      </p:bgPr>
    </p:bg>
    <p:spTree>
      <p:nvGrpSpPr>
        <p:cNvPr id="1" name="Shape 85"/>
        <p:cNvGrpSpPr/>
        <p:nvPr/>
      </p:nvGrpSpPr>
      <p:grpSpPr>
        <a:xfrm>
          <a:off x="0" y="0"/>
          <a:ext cx="0" cy="0"/>
          <a:chOff x="0" y="0"/>
          <a:chExt cx="0" cy="0"/>
        </a:xfrm>
      </p:grpSpPr>
      <p:sp>
        <p:nvSpPr>
          <p:cNvPr id="86" name="Google Shape;86;p24"/>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24"/>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4"/>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9" name="Google Shape;89;p24"/>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0" name="Google Shape;90;p24"/>
          <p:cNvSpPr txBox="1"/>
          <p:nvPr/>
        </p:nvSpPr>
        <p:spPr>
          <a:xfrm>
            <a:off x="0" y="161842"/>
            <a:ext cx="4203159"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err="1">
                <a:solidFill>
                  <a:schemeClr val="lt1"/>
                </a:solidFill>
                <a:latin typeface="Arial"/>
                <a:ea typeface="Arial"/>
                <a:cs typeface="Arial"/>
                <a:sym typeface="Arial"/>
              </a:rPr>
              <a:t>Chủ</a:t>
            </a:r>
            <a:r>
              <a:rPr lang="en-US" sz="1800" b="0" i="0" u="none" strike="noStrike" cap="none" dirty="0">
                <a:solidFill>
                  <a:schemeClr val="lt1"/>
                </a:solidFill>
                <a:latin typeface="Arial"/>
                <a:ea typeface="Arial"/>
                <a:cs typeface="Arial"/>
                <a:sym typeface="Arial"/>
              </a:rPr>
              <a:t> </a:t>
            </a:r>
            <a:r>
              <a:rPr lang="en-US" sz="1800" b="0" i="0" u="none" strike="noStrike" cap="none" dirty="0" err="1">
                <a:solidFill>
                  <a:schemeClr val="lt1"/>
                </a:solidFill>
                <a:latin typeface="Arial"/>
                <a:ea typeface="Arial"/>
                <a:cs typeface="Arial"/>
                <a:sym typeface="Arial"/>
              </a:rPr>
              <a:t>đề</a:t>
            </a:r>
            <a:r>
              <a:rPr lang="en-US" sz="1800" b="0" i="0" u="none" strike="noStrike" cap="none" dirty="0">
                <a:solidFill>
                  <a:schemeClr val="lt1"/>
                </a:solidFill>
                <a:latin typeface="Arial"/>
                <a:ea typeface="Arial"/>
                <a:cs typeface="Arial"/>
                <a:sym typeface="Arial"/>
              </a:rPr>
              <a:t> A. Internet </a:t>
            </a:r>
            <a:r>
              <a:rPr lang="en-US" sz="1800" b="0" i="0" u="none" strike="noStrike" cap="none" dirty="0" err="1">
                <a:solidFill>
                  <a:schemeClr val="lt1"/>
                </a:solidFill>
                <a:latin typeface="Arial"/>
                <a:ea typeface="Arial"/>
                <a:cs typeface="Arial"/>
                <a:sym typeface="Arial"/>
              </a:rPr>
              <a:t>và</a:t>
            </a:r>
            <a:r>
              <a:rPr lang="en-US" sz="1800" b="0" i="0" u="none" strike="noStrike" cap="none" dirty="0">
                <a:solidFill>
                  <a:schemeClr val="lt1"/>
                </a:solidFill>
                <a:latin typeface="Arial"/>
                <a:ea typeface="Arial"/>
                <a:cs typeface="Arial"/>
                <a:sym typeface="Arial"/>
              </a:rPr>
              <a:t> </a:t>
            </a:r>
            <a:r>
              <a:rPr lang="en-US" sz="1800" b="0" i="0" u="none" strike="noStrike" cap="none" dirty="0" err="1">
                <a:solidFill>
                  <a:schemeClr val="lt1"/>
                </a:solidFill>
                <a:latin typeface="Arial"/>
                <a:ea typeface="Arial"/>
                <a:cs typeface="Arial"/>
                <a:sym typeface="Arial"/>
              </a:rPr>
              <a:t>truyền</a:t>
            </a:r>
            <a:r>
              <a:rPr lang="en-US" sz="1800" b="0" i="0" u="none" strike="noStrike" cap="none" dirty="0">
                <a:solidFill>
                  <a:schemeClr val="lt1"/>
                </a:solidFill>
                <a:latin typeface="Arial"/>
                <a:ea typeface="Arial"/>
                <a:cs typeface="Arial"/>
                <a:sym typeface="Arial"/>
              </a:rPr>
              <a:t> </a:t>
            </a:r>
            <a:r>
              <a:rPr lang="en-US" sz="1800" b="0" i="0" u="none" strike="noStrike" cap="none" dirty="0" err="1">
                <a:solidFill>
                  <a:schemeClr val="lt1"/>
                </a:solidFill>
                <a:latin typeface="Arial"/>
                <a:ea typeface="Arial"/>
                <a:cs typeface="Arial"/>
                <a:sym typeface="Arial"/>
              </a:rPr>
              <a:t>thông</a:t>
            </a:r>
            <a:r>
              <a:rPr lang="en-US" sz="1800" b="0" i="0" u="none" strike="noStrike" cap="none" dirty="0">
                <a:solidFill>
                  <a:schemeClr val="lt1"/>
                </a:solidFill>
                <a:latin typeface="Arial"/>
                <a:ea typeface="Arial"/>
                <a:cs typeface="Arial"/>
                <a:sym typeface="Arial"/>
              </a:rPr>
              <a:t> </a:t>
            </a:r>
            <a:r>
              <a:rPr lang="en-US" sz="1800" b="0" i="0" u="none" strike="noStrike" cap="none" dirty="0" err="1">
                <a:solidFill>
                  <a:schemeClr val="lt1"/>
                </a:solidFill>
                <a:latin typeface="Arial"/>
                <a:ea typeface="Arial"/>
                <a:cs typeface="Arial"/>
                <a:sym typeface="Arial"/>
              </a:rPr>
              <a:t>số</a:t>
            </a:r>
            <a:endParaRPr sz="1400" b="0" i="0" u="none" strike="noStrike" cap="none" dirty="0">
              <a:solidFill>
                <a:srgbClr val="000000"/>
              </a:solidFill>
              <a:latin typeface="Arial"/>
              <a:ea typeface="Arial"/>
              <a:cs typeface="Arial"/>
              <a:sym typeface="Arial"/>
            </a:endParaRPr>
          </a:p>
        </p:txBody>
      </p:sp>
      <p:sp>
        <p:nvSpPr>
          <p:cNvPr id="91" name="Google Shape;91;p24"/>
          <p:cNvSpPr txBox="1"/>
          <p:nvPr/>
        </p:nvSpPr>
        <p:spPr>
          <a:xfrm>
            <a:off x="7983940" y="42023"/>
            <a:ext cx="4053385"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err="1">
                <a:solidFill>
                  <a:schemeClr val="lt1"/>
                </a:solidFill>
                <a:latin typeface="Arial"/>
                <a:ea typeface="Arial"/>
                <a:cs typeface="Arial"/>
                <a:sym typeface="Arial"/>
              </a:rPr>
              <a:t>Bài</a:t>
            </a:r>
            <a:r>
              <a:rPr lang="en-US" sz="1800" b="0" i="0" u="none" strike="noStrike" cap="none" dirty="0">
                <a:solidFill>
                  <a:schemeClr val="lt1"/>
                </a:solidFill>
                <a:latin typeface="Arial"/>
                <a:ea typeface="Arial"/>
                <a:cs typeface="Arial"/>
                <a:sym typeface="Arial"/>
              </a:rPr>
              <a:t> </a:t>
            </a:r>
            <a:r>
              <a:rPr lang="en-US" sz="1800" b="0" i="0" u="none" strike="noStrike" cap="none" dirty="0" smtClean="0">
                <a:solidFill>
                  <a:schemeClr val="lt1"/>
                </a:solidFill>
                <a:latin typeface="Arial"/>
                <a:ea typeface="Arial"/>
                <a:cs typeface="Arial"/>
                <a:sym typeface="Arial"/>
              </a:rPr>
              <a:t>2. </a:t>
            </a:r>
            <a:r>
              <a:rPr lang="en-US" sz="1800" b="0" i="0" u="none" strike="noStrike" cap="none" dirty="0" err="1" smtClean="0">
                <a:solidFill>
                  <a:schemeClr val="lt1"/>
                </a:solidFill>
                <a:latin typeface="Arial"/>
                <a:ea typeface="Arial"/>
                <a:cs typeface="Arial"/>
                <a:sym typeface="Arial"/>
              </a:rPr>
              <a:t>Tớ</a:t>
            </a:r>
            <a:r>
              <a:rPr lang="en-US" sz="1800" b="0" i="0" u="none" strike="noStrike" cap="none" baseline="0" dirty="0" smtClean="0">
                <a:solidFill>
                  <a:schemeClr val="lt1"/>
                </a:solidFill>
                <a:latin typeface="Arial"/>
                <a:ea typeface="Arial"/>
                <a:cs typeface="Arial"/>
                <a:sym typeface="Arial"/>
              </a:rPr>
              <a:t> </a:t>
            </a:r>
            <a:r>
              <a:rPr lang="en-US" sz="1800" b="0" i="0" u="none" strike="noStrike" cap="none" baseline="0" dirty="0" err="1" smtClean="0">
                <a:solidFill>
                  <a:schemeClr val="lt1"/>
                </a:solidFill>
                <a:latin typeface="Arial"/>
                <a:ea typeface="Arial"/>
                <a:cs typeface="Arial"/>
                <a:sym typeface="Arial"/>
              </a:rPr>
              <a:t>liên</a:t>
            </a:r>
            <a:r>
              <a:rPr lang="en-US" sz="1800" b="0" i="0" u="none" strike="noStrike" cap="none" baseline="0" dirty="0" smtClean="0">
                <a:solidFill>
                  <a:schemeClr val="lt1"/>
                </a:solidFill>
                <a:latin typeface="Arial"/>
                <a:ea typeface="Arial"/>
                <a:cs typeface="Arial"/>
                <a:sym typeface="Arial"/>
              </a:rPr>
              <a:t> </a:t>
            </a:r>
            <a:r>
              <a:rPr lang="en-US" sz="1800" b="0" i="0" u="none" strike="noStrike" cap="none" baseline="0" dirty="0" err="1" smtClean="0">
                <a:solidFill>
                  <a:schemeClr val="lt1"/>
                </a:solidFill>
                <a:latin typeface="Arial"/>
                <a:ea typeface="Arial"/>
                <a:cs typeface="Arial"/>
                <a:sym typeface="Arial"/>
              </a:rPr>
              <a:t>lạc</a:t>
            </a:r>
            <a:r>
              <a:rPr lang="en-US" sz="1800" b="0" i="0" u="none" strike="noStrike" cap="none" baseline="0" dirty="0" smtClean="0">
                <a:solidFill>
                  <a:schemeClr val="lt1"/>
                </a:solidFill>
                <a:latin typeface="Arial"/>
                <a:ea typeface="Arial"/>
                <a:cs typeface="Arial"/>
                <a:sym typeface="Arial"/>
              </a:rPr>
              <a:t> </a:t>
            </a:r>
            <a:r>
              <a:rPr lang="en-US" sz="1800" b="0" i="0" u="none" strike="noStrike" cap="none" baseline="0" dirty="0" err="1" smtClean="0">
                <a:solidFill>
                  <a:schemeClr val="lt1"/>
                </a:solidFill>
                <a:latin typeface="Arial"/>
                <a:ea typeface="Arial"/>
                <a:cs typeface="Arial"/>
                <a:sym typeface="Arial"/>
              </a:rPr>
              <a:t>được</a:t>
            </a:r>
            <a:r>
              <a:rPr lang="en-US" sz="1800" b="0" i="0" u="none" strike="noStrike" cap="none" baseline="0" dirty="0" smtClean="0">
                <a:solidFill>
                  <a:schemeClr val="lt1"/>
                </a:solidFill>
                <a:latin typeface="Arial"/>
                <a:ea typeface="Arial"/>
                <a:cs typeface="Arial"/>
                <a:sym typeface="Arial"/>
              </a:rPr>
              <a:t> </a:t>
            </a:r>
            <a:r>
              <a:rPr lang="en-US" sz="1800" b="0" i="0" u="none" strike="noStrike" cap="none" baseline="0" dirty="0" err="1" smtClean="0">
                <a:solidFill>
                  <a:schemeClr val="lt1"/>
                </a:solidFill>
                <a:latin typeface="Arial"/>
                <a:ea typeface="Arial"/>
                <a:cs typeface="Arial"/>
                <a:sym typeface="Arial"/>
              </a:rPr>
              <a:t>với</a:t>
            </a:r>
            <a:r>
              <a:rPr lang="en-US" sz="1800" b="0" i="0" u="none" strike="noStrike" cap="none" baseline="0" dirty="0" smtClean="0">
                <a:solidFill>
                  <a:schemeClr val="lt1"/>
                </a:solidFill>
                <a:latin typeface="Arial"/>
                <a:ea typeface="Arial"/>
                <a:cs typeface="Arial"/>
                <a:sym typeface="Arial"/>
              </a:rPr>
              <a:t> </a:t>
            </a:r>
            <a:r>
              <a:rPr lang="en-US" sz="1800" b="0" i="0" u="none" strike="noStrike" cap="none" baseline="0" dirty="0" err="1" smtClean="0">
                <a:solidFill>
                  <a:schemeClr val="lt1"/>
                </a:solidFill>
                <a:latin typeface="Arial"/>
                <a:ea typeface="Arial"/>
                <a:cs typeface="Arial"/>
                <a:sym typeface="Arial"/>
              </a:rPr>
              <a:t>mọi</a:t>
            </a:r>
            <a:r>
              <a:rPr lang="en-US" sz="1800" b="0" i="0" u="none" strike="noStrike" cap="none" baseline="0" dirty="0" smtClean="0">
                <a:solidFill>
                  <a:schemeClr val="lt1"/>
                </a:solidFill>
                <a:latin typeface="Arial"/>
                <a:ea typeface="Arial"/>
                <a:cs typeface="Arial"/>
                <a:sym typeface="Arial"/>
              </a:rPr>
              <a:t> </a:t>
            </a:r>
            <a:r>
              <a:rPr lang="en-US" sz="1800" b="0" i="0" u="none" strike="noStrike" cap="none" baseline="0" dirty="0" err="1" smtClean="0">
                <a:solidFill>
                  <a:schemeClr val="lt1"/>
                </a:solidFill>
                <a:latin typeface="Arial"/>
                <a:ea typeface="Arial"/>
                <a:cs typeface="Arial"/>
                <a:sym typeface="Arial"/>
              </a:rPr>
              <a:t>người</a:t>
            </a:r>
            <a:r>
              <a:rPr lang="en-US" sz="1800" b="0" i="0" u="none" strike="noStrike" cap="none" baseline="0" dirty="0" smtClean="0">
                <a:solidFill>
                  <a:schemeClr val="lt1"/>
                </a:solidFill>
                <a:latin typeface="Arial"/>
                <a:ea typeface="Arial"/>
                <a:cs typeface="Arial"/>
                <a:sym typeface="Arial"/>
              </a:rPr>
              <a:t> ở </a:t>
            </a:r>
            <a:r>
              <a:rPr lang="en-US" sz="1800" b="0" i="0" u="none" strike="noStrike" cap="none" baseline="0" dirty="0" err="1" smtClean="0">
                <a:solidFill>
                  <a:schemeClr val="lt1"/>
                </a:solidFill>
                <a:latin typeface="Arial"/>
                <a:ea typeface="Arial"/>
                <a:cs typeface="Arial"/>
                <a:sym typeface="Arial"/>
              </a:rPr>
              <a:t>khắp</a:t>
            </a:r>
            <a:r>
              <a:rPr lang="en-US" sz="1800" b="0" i="0" u="none" strike="noStrike" cap="none" baseline="0" dirty="0" smtClean="0">
                <a:solidFill>
                  <a:schemeClr val="lt1"/>
                </a:solidFill>
                <a:latin typeface="Arial"/>
                <a:ea typeface="Arial"/>
                <a:cs typeface="Arial"/>
                <a:sym typeface="Arial"/>
              </a:rPr>
              <a:t> </a:t>
            </a:r>
            <a:r>
              <a:rPr lang="en-US" sz="1800" b="0" i="0" u="none" strike="noStrike" cap="none" baseline="0" dirty="0" err="1" smtClean="0">
                <a:solidFill>
                  <a:schemeClr val="lt1"/>
                </a:solidFill>
                <a:latin typeface="Arial"/>
                <a:ea typeface="Arial"/>
                <a:cs typeface="Arial"/>
                <a:sym typeface="Arial"/>
              </a:rPr>
              <a:t>mọi</a:t>
            </a:r>
            <a:r>
              <a:rPr lang="en-US" sz="1800" b="0" i="0" u="none" strike="noStrike" cap="none" baseline="0" dirty="0" smtClean="0">
                <a:solidFill>
                  <a:schemeClr val="lt1"/>
                </a:solidFill>
                <a:latin typeface="Arial"/>
                <a:ea typeface="Arial"/>
                <a:cs typeface="Arial"/>
                <a:sym typeface="Arial"/>
              </a:rPr>
              <a:t> </a:t>
            </a:r>
            <a:r>
              <a:rPr lang="en-US" sz="1800" b="0" i="0" u="none" strike="noStrike" cap="none" baseline="0" dirty="0" err="1" smtClean="0">
                <a:solidFill>
                  <a:schemeClr val="lt1"/>
                </a:solidFill>
                <a:latin typeface="Arial"/>
                <a:ea typeface="Arial"/>
                <a:cs typeface="Arial"/>
                <a:sym typeface="Arial"/>
              </a:rPr>
              <a:t>nơi</a:t>
            </a:r>
            <a:r>
              <a:rPr lang="en-US" sz="1800" b="0" i="0" u="none" strike="noStrike" cap="none" baseline="0" dirty="0" smtClean="0">
                <a:solidFill>
                  <a:schemeClr val="lt1"/>
                </a:solidFill>
                <a:latin typeface="Arial"/>
                <a:ea typeface="Arial"/>
                <a:cs typeface="Arial"/>
                <a:sym typeface="Arial"/>
              </a:rPr>
              <a:t> </a:t>
            </a:r>
            <a:r>
              <a:rPr lang="en-US" sz="1800" b="0" i="0" u="none" strike="noStrike" cap="none" baseline="0" dirty="0" err="1" smtClean="0">
                <a:solidFill>
                  <a:schemeClr val="lt1"/>
                </a:solidFill>
                <a:latin typeface="Arial"/>
                <a:ea typeface="Arial"/>
                <a:cs typeface="Arial"/>
                <a:sym typeface="Arial"/>
              </a:rPr>
              <a:t>trên</a:t>
            </a:r>
            <a:r>
              <a:rPr lang="en-US" sz="1800" b="0" i="0" u="none" strike="noStrike" cap="none" baseline="0" dirty="0" smtClean="0">
                <a:solidFill>
                  <a:schemeClr val="lt1"/>
                </a:solidFill>
                <a:latin typeface="Arial"/>
                <a:ea typeface="Arial"/>
                <a:cs typeface="Arial"/>
                <a:sym typeface="Arial"/>
              </a:rPr>
              <a:t> </a:t>
            </a:r>
            <a:r>
              <a:rPr lang="en-US" sz="1800" b="0" i="0" u="none" strike="noStrike" cap="none" baseline="0" dirty="0" err="1" smtClean="0">
                <a:solidFill>
                  <a:schemeClr val="lt1"/>
                </a:solidFill>
                <a:latin typeface="Arial"/>
                <a:ea typeface="Arial"/>
                <a:cs typeface="Arial"/>
                <a:sym typeface="Arial"/>
              </a:rPr>
              <a:t>thế</a:t>
            </a:r>
            <a:r>
              <a:rPr lang="en-US" sz="1800" b="0" i="0" u="none" strike="noStrike" cap="none" baseline="0" dirty="0" smtClean="0">
                <a:solidFill>
                  <a:schemeClr val="lt1"/>
                </a:solidFill>
                <a:latin typeface="Arial"/>
                <a:ea typeface="Arial"/>
                <a:cs typeface="Arial"/>
                <a:sym typeface="Arial"/>
              </a:rPr>
              <a:t> </a:t>
            </a:r>
            <a:r>
              <a:rPr lang="en-US" sz="1800" b="0" i="0" u="none" strike="noStrike" cap="none" baseline="0" dirty="0" err="1" smtClean="0">
                <a:solidFill>
                  <a:schemeClr val="lt1"/>
                </a:solidFill>
                <a:latin typeface="Arial"/>
                <a:ea typeface="Arial"/>
                <a:cs typeface="Arial"/>
                <a:sym typeface="Arial"/>
              </a:rPr>
              <a:t>giới</a:t>
            </a:r>
            <a:endParaRPr sz="1400" b="0" i="0" u="none" strike="noStrike" cap="none" dirty="0">
              <a:solidFill>
                <a:srgbClr val="000000"/>
              </a:solidFill>
              <a:latin typeface="Arial"/>
              <a:ea typeface="Arial"/>
              <a:cs typeface="Arial"/>
              <a:sym typeface="Arial"/>
            </a:endParaRPr>
          </a:p>
        </p:txBody>
      </p:sp>
      <p:sp>
        <p:nvSpPr>
          <p:cNvPr id="92" name="Google Shape;92;p24"/>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93" name="Google Shape;93;p24"/>
          <p:cNvPicPr preferRelativeResize="0"/>
          <p:nvPr/>
        </p:nvPicPr>
        <p:blipFill rotWithShape="1">
          <a:blip r:embed="rId2">
            <a:alphaModFix/>
          </a:blip>
          <a:srcRect/>
          <a:stretch/>
        </p:blipFill>
        <p:spPr>
          <a:xfrm>
            <a:off x="10086975" y="5597612"/>
            <a:ext cx="1600200" cy="825242"/>
          </a:xfrm>
          <a:prstGeom prst="rect">
            <a:avLst/>
          </a:prstGeom>
          <a:noFill/>
          <a:ln>
            <a:noFill/>
          </a:ln>
        </p:spPr>
      </p:pic>
      <p:pic>
        <p:nvPicPr>
          <p:cNvPr id="94" name="Google Shape;94;p24"/>
          <p:cNvPicPr preferRelativeResize="0"/>
          <p:nvPr/>
        </p:nvPicPr>
        <p:blipFill rotWithShape="1">
          <a:blip r:embed="rId3">
            <a:alphaModFix/>
          </a:blip>
          <a:srcRect/>
          <a:stretch/>
        </p:blipFill>
        <p:spPr>
          <a:xfrm>
            <a:off x="318818" y="5265259"/>
            <a:ext cx="2335746" cy="1489948"/>
          </a:xfrm>
          <a:prstGeom prst="rect">
            <a:avLst/>
          </a:prstGeom>
          <a:noFill/>
          <a:ln>
            <a:noFill/>
          </a:ln>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95"/>
        <p:cNvGrpSpPr/>
        <p:nvPr/>
      </p:nvGrpSpPr>
      <p:grpSpPr>
        <a:xfrm>
          <a:off x="0" y="0"/>
          <a:ext cx="0" cy="0"/>
          <a:chOff x="0" y="0"/>
          <a:chExt cx="0" cy="0"/>
        </a:xfrm>
      </p:grpSpPr>
      <p:sp>
        <p:nvSpPr>
          <p:cNvPr id="96" name="Google Shape;96;p26"/>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26"/>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26"/>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99" name="Google Shape;99;p26"/>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6"/>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26"/>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02" name="Google Shape;102;p26"/>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103" name="Google Shape;103;p26"/>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104" name="Google Shape;104;p26"/>
          <p:cNvGrpSpPr/>
          <p:nvPr/>
        </p:nvGrpSpPr>
        <p:grpSpPr>
          <a:xfrm>
            <a:off x="3517905" y="460004"/>
            <a:ext cx="4157131" cy="1475193"/>
            <a:chOff x="3634320" y="261051"/>
            <a:chExt cx="4157131" cy="1475193"/>
          </a:xfrm>
        </p:grpSpPr>
        <p:pic>
          <p:nvPicPr>
            <p:cNvPr id="105" name="Google Shape;105;p26"/>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106" name="Google Shape;106;p26"/>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8_Tiêu Đề Bài 1-Quyển 3-Internet" type="title">
  <p:cSld name="TITLE">
    <p:spTree>
      <p:nvGrpSpPr>
        <p:cNvPr id="1" name="Shape 107"/>
        <p:cNvGrpSpPr/>
        <p:nvPr/>
      </p:nvGrpSpPr>
      <p:grpSpPr>
        <a:xfrm>
          <a:off x="0" y="0"/>
          <a:ext cx="0" cy="0"/>
          <a:chOff x="0" y="0"/>
          <a:chExt cx="0" cy="0"/>
        </a:xfrm>
      </p:grpSpPr>
      <p:sp>
        <p:nvSpPr>
          <p:cNvPr id="108" name="Google Shape;108;p27"/>
          <p:cNvSpPr/>
          <p:nvPr/>
        </p:nvSpPr>
        <p:spPr>
          <a:xfrm>
            <a:off x="-6843" y="2059012"/>
            <a:ext cx="12195668" cy="18288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 name="Google Shape;109;p27"/>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27"/>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11" name="Google Shape;111;p27"/>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27"/>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7"/>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14" name="Google Shape;114;p27"/>
          <p:cNvPicPr preferRelativeResize="0"/>
          <p:nvPr/>
        </p:nvPicPr>
        <p:blipFill rotWithShape="1">
          <a:blip r:embed="rId2">
            <a:alphaModFix/>
          </a:blip>
          <a:srcRect/>
          <a:stretch/>
        </p:blipFill>
        <p:spPr>
          <a:xfrm>
            <a:off x="365759" y="-15913"/>
            <a:ext cx="1943100" cy="2057026"/>
          </a:xfrm>
          <a:prstGeom prst="rect">
            <a:avLst/>
          </a:prstGeom>
          <a:noFill/>
          <a:ln>
            <a:noFill/>
          </a:ln>
        </p:spPr>
      </p:pic>
      <p:pic>
        <p:nvPicPr>
          <p:cNvPr id="115" name="Google Shape;115;p27"/>
          <p:cNvPicPr preferRelativeResize="0"/>
          <p:nvPr/>
        </p:nvPicPr>
        <p:blipFill rotWithShape="1">
          <a:blip r:embed="rId3">
            <a:alphaModFix/>
          </a:blip>
          <a:srcRect/>
          <a:stretch/>
        </p:blipFill>
        <p:spPr>
          <a:xfrm>
            <a:off x="10325088" y="115342"/>
            <a:ext cx="1502698" cy="2118710"/>
          </a:xfrm>
          <a:prstGeom prst="rect">
            <a:avLst/>
          </a:prstGeom>
          <a:noFill/>
          <a:ln>
            <a:noFill/>
          </a:ln>
        </p:spPr>
      </p:pic>
      <p:pic>
        <p:nvPicPr>
          <p:cNvPr id="116" name="Google Shape;116;p27"/>
          <p:cNvPicPr preferRelativeResize="0"/>
          <p:nvPr/>
        </p:nvPicPr>
        <p:blipFill rotWithShape="1">
          <a:blip r:embed="rId4">
            <a:alphaModFix/>
          </a:blip>
          <a:srcRect/>
          <a:stretch/>
        </p:blipFill>
        <p:spPr>
          <a:xfrm>
            <a:off x="9454036" y="4523280"/>
            <a:ext cx="2373750" cy="1901250"/>
          </a:xfrm>
          <a:prstGeom prst="rect">
            <a:avLst/>
          </a:prstGeom>
          <a:noFill/>
          <a:ln>
            <a:noFill/>
          </a:ln>
        </p:spPr>
      </p:pic>
      <p:pic>
        <p:nvPicPr>
          <p:cNvPr id="117" name="Google Shape;117;p27"/>
          <p:cNvPicPr preferRelativeResize="0"/>
          <p:nvPr/>
        </p:nvPicPr>
        <p:blipFill rotWithShape="1">
          <a:blip r:embed="rId5">
            <a:alphaModFix/>
          </a:blip>
          <a:srcRect/>
          <a:stretch/>
        </p:blipFill>
        <p:spPr>
          <a:xfrm>
            <a:off x="720976" y="5023060"/>
            <a:ext cx="1232666" cy="1232666"/>
          </a:xfrm>
          <a:prstGeom prst="rect">
            <a:avLst/>
          </a:prstGeom>
          <a:noFill/>
          <a:ln>
            <a:noFill/>
          </a:ln>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áo hiệu Bài tập">
  <p:cSld name="Báo hiệu Bài tập">
    <p:bg>
      <p:bgPr>
        <a:solidFill>
          <a:schemeClr val="lt1"/>
        </a:solidFill>
        <a:effectLst/>
      </p:bgPr>
    </p:bg>
    <p:spTree>
      <p:nvGrpSpPr>
        <p:cNvPr id="1" name="Shape 118"/>
        <p:cNvGrpSpPr/>
        <p:nvPr/>
      </p:nvGrpSpPr>
      <p:grpSpPr>
        <a:xfrm>
          <a:off x="0" y="0"/>
          <a:ext cx="0" cy="0"/>
          <a:chOff x="0" y="0"/>
          <a:chExt cx="0" cy="0"/>
        </a:xfrm>
      </p:grpSpPr>
      <p:sp>
        <p:nvSpPr>
          <p:cNvPr id="119" name="Google Shape;119;p28"/>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28"/>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28"/>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22" name="Google Shape;122;p28"/>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123" name="Google Shape;123;p28"/>
          <p:cNvPicPr preferRelativeResize="0"/>
          <p:nvPr/>
        </p:nvPicPr>
        <p:blipFill rotWithShape="1">
          <a:blip r:embed="rId3">
            <a:alphaModFix/>
          </a:blip>
          <a:srcRect/>
          <a:stretch/>
        </p:blipFill>
        <p:spPr>
          <a:xfrm>
            <a:off x="9758643" y="579185"/>
            <a:ext cx="1764536" cy="1010754"/>
          </a:xfrm>
          <a:prstGeom prst="rect">
            <a:avLst/>
          </a:prstGeom>
          <a:noFill/>
          <a:ln>
            <a:noFill/>
          </a:ln>
        </p:spPr>
      </p:pic>
      <p:pic>
        <p:nvPicPr>
          <p:cNvPr id="124" name="Google Shape;124;p28"/>
          <p:cNvPicPr preferRelativeResize="0"/>
          <p:nvPr/>
        </p:nvPicPr>
        <p:blipFill rotWithShape="1">
          <a:blip r:embed="rId4">
            <a:alphaModFix/>
          </a:blip>
          <a:srcRect/>
          <a:stretch/>
        </p:blipFill>
        <p:spPr>
          <a:xfrm>
            <a:off x="2361000" y="1044000"/>
            <a:ext cx="7470001" cy="477000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sp>
        <p:nvSpPr>
          <p:cNvPr id="10" name="Google Shape;10;p16"/>
          <p:cNvSpPr/>
          <p:nvPr/>
        </p:nvSpPr>
        <p:spPr>
          <a:xfrm>
            <a:off x="483" y="176109"/>
            <a:ext cx="12188952" cy="1645919"/>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6"/>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16"/>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lt1"/>
              </a:buClr>
              <a:buSzPts val="2200"/>
              <a:buFont typeface="Noto Sans"/>
              <a:buChar char="▪"/>
              <a:defRPr sz="2200" b="0" i="0" u="none" strike="noStrike" cap="none">
                <a:solidFill>
                  <a:schemeClr val="lt1"/>
                </a:solidFill>
                <a:latin typeface="Arial"/>
                <a:ea typeface="Arial"/>
                <a:cs typeface="Arial"/>
                <a:sym typeface="Arial"/>
              </a:defRPr>
            </a:lvl1pPr>
            <a:lvl2pPr marL="914400" marR="0" lvl="1" indent="-355600" algn="l" rtl="0">
              <a:lnSpc>
                <a:spcPct val="90000"/>
              </a:lnSpc>
              <a:spcBef>
                <a:spcPts val="200"/>
              </a:spcBef>
              <a:spcAft>
                <a:spcPts val="0"/>
              </a:spcAft>
              <a:buClr>
                <a:schemeClr val="lt1"/>
              </a:buClr>
              <a:buSzPts val="2000"/>
              <a:buFont typeface="Noto Sans"/>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400"/>
              </a:spcBef>
              <a:spcAft>
                <a:spcPts val="0"/>
              </a:spcAft>
              <a:buClr>
                <a:schemeClr val="lt1"/>
              </a:buClr>
              <a:buSzPts val="1800"/>
              <a:buFont typeface="Noto Sans"/>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5pPr>
            <a:lvl6pPr marL="2743200" marR="0" lvl="5"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6pPr>
            <a:lvl7pPr marL="3200400" marR="0" lvl="6"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7pPr>
            <a:lvl8pPr marL="3657600" marR="0" lvl="7"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8pPr>
            <a:lvl9pPr marL="4114800" marR="0" lvl="8" indent="-330200" algn="l" rtl="0">
              <a:lnSpc>
                <a:spcPct val="90000"/>
              </a:lnSpc>
              <a:spcBef>
                <a:spcPts val="400"/>
              </a:spcBef>
              <a:spcAft>
                <a:spcPts val="400"/>
              </a:spcAft>
              <a:buClr>
                <a:schemeClr val="lt1"/>
              </a:buClr>
              <a:buSzPts val="1600"/>
              <a:buFont typeface="Noto Sans"/>
              <a:buChar char="▪"/>
              <a:defRPr sz="1600" b="0" i="0" u="none" strike="noStrike" cap="none">
                <a:solidFill>
                  <a:schemeClr val="lt1"/>
                </a:solidFill>
                <a:latin typeface="Arial"/>
                <a:ea typeface="Arial"/>
                <a:cs typeface="Arial"/>
                <a:sym typeface="Arial"/>
              </a:defRPr>
            </a:lvl9pPr>
          </a:lstStyle>
          <a:p>
            <a:endParaRPr/>
          </a:p>
        </p:txBody>
      </p:sp>
      <p:sp>
        <p:nvSpPr>
          <p:cNvPr id="13" name="Google Shape;13;p16"/>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4" name="Google Shape;14;p16"/>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5" name="Google Shape;15;p16"/>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9"/>
        <p:cNvGrpSpPr/>
        <p:nvPr/>
      </p:nvGrpSpPr>
      <p:grpSpPr>
        <a:xfrm>
          <a:off x="0" y="0"/>
          <a:ext cx="0" cy="0"/>
          <a:chOff x="0" y="0"/>
          <a:chExt cx="0" cy="0"/>
        </a:xfrm>
      </p:grpSpPr>
      <p:sp>
        <p:nvSpPr>
          <p:cNvPr id="60" name="Google Shape;60;p18"/>
          <p:cNvSpPr/>
          <p:nvPr/>
        </p:nvSpPr>
        <p:spPr>
          <a:xfrm>
            <a:off x="483" y="176109"/>
            <a:ext cx="12188952" cy="1645919"/>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18"/>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lt2"/>
              </a:buClr>
              <a:buSzPts val="4000"/>
              <a:buFont typeface="Arial"/>
              <a:buNone/>
              <a:defRPr sz="4000" b="0" i="0" u="none" strike="noStrike" cap="none">
                <a:solidFill>
                  <a:schemeClr val="lt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2" name="Google Shape;62;p18"/>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dk1"/>
              </a:buClr>
              <a:buSzPts val="2200"/>
              <a:buFont typeface="Noto Sans"/>
              <a:buChar char="▪"/>
              <a:defRPr sz="2200" b="0" i="0" u="none" strike="noStrike" cap="none">
                <a:solidFill>
                  <a:schemeClr val="dk1"/>
                </a:solidFill>
                <a:latin typeface="Arial"/>
                <a:ea typeface="Arial"/>
                <a:cs typeface="Arial"/>
                <a:sym typeface="Arial"/>
              </a:defRPr>
            </a:lvl1pPr>
            <a:lvl2pPr marL="914400" marR="0" lvl="1" indent="-355600" algn="l" rtl="0">
              <a:lnSpc>
                <a:spcPct val="90000"/>
              </a:lnSpc>
              <a:spcBef>
                <a:spcPts val="200"/>
              </a:spcBef>
              <a:spcAft>
                <a:spcPts val="0"/>
              </a:spcAft>
              <a:buClr>
                <a:schemeClr val="dk1"/>
              </a:buClr>
              <a:buSzPts val="2000"/>
              <a:buFont typeface="Noto Sans"/>
              <a:buChar char="▪"/>
              <a:defRPr sz="2000" b="0" i="0" u="none" strike="noStrike" cap="none">
                <a:solidFill>
                  <a:schemeClr val="dk1"/>
                </a:solidFill>
                <a:latin typeface="Arial"/>
                <a:ea typeface="Arial"/>
                <a:cs typeface="Arial"/>
                <a:sym typeface="Arial"/>
              </a:defRPr>
            </a:lvl2pPr>
            <a:lvl3pPr marL="1371600" marR="0" lvl="2" indent="-342900" algn="l" rtl="0">
              <a:lnSpc>
                <a:spcPct val="90000"/>
              </a:lnSpc>
              <a:spcBef>
                <a:spcPts val="400"/>
              </a:spcBef>
              <a:spcAft>
                <a:spcPts val="0"/>
              </a:spcAft>
              <a:buClr>
                <a:schemeClr val="dk1"/>
              </a:buClr>
              <a:buSzPts val="1800"/>
              <a:buFont typeface="Noto Sans"/>
              <a:buChar char="▪"/>
              <a:defRPr sz="1800" b="0" i="0" u="none" strike="noStrike" cap="none">
                <a:solidFill>
                  <a:schemeClr val="dk1"/>
                </a:solidFill>
                <a:latin typeface="Arial"/>
                <a:ea typeface="Arial"/>
                <a:cs typeface="Arial"/>
                <a:sym typeface="Arial"/>
              </a:defRPr>
            </a:lvl3pPr>
            <a:lvl4pPr marL="1828800" marR="0" lvl="3"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5pPr>
            <a:lvl6pPr marL="2743200" marR="0" lvl="5"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6pPr>
            <a:lvl7pPr marL="3200400" marR="0" lvl="6"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7pPr>
            <a:lvl8pPr marL="3657600" marR="0" lvl="7"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8pPr>
            <a:lvl9pPr marL="4114800" marR="0" lvl="8" indent="-330200" algn="l" rtl="0">
              <a:lnSpc>
                <a:spcPct val="90000"/>
              </a:lnSpc>
              <a:spcBef>
                <a:spcPts val="400"/>
              </a:spcBef>
              <a:spcAft>
                <a:spcPts val="400"/>
              </a:spcAft>
              <a:buClr>
                <a:schemeClr val="dk1"/>
              </a:buClr>
              <a:buSzPts val="1600"/>
              <a:buFont typeface="Noto Sans"/>
              <a:buChar char="▪"/>
              <a:defRPr sz="16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4" name="Google Shape;64;p18"/>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5" name="Google Shape;65;p18"/>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78"/>
        <p:cNvGrpSpPr/>
        <p:nvPr/>
      </p:nvGrpSpPr>
      <p:grpSpPr>
        <a:xfrm>
          <a:off x="0" y="0"/>
          <a:ext cx="0" cy="0"/>
          <a:chOff x="0" y="0"/>
          <a:chExt cx="0" cy="0"/>
        </a:xfrm>
      </p:grpSpPr>
      <p:sp>
        <p:nvSpPr>
          <p:cNvPr id="79" name="Google Shape;79;p22"/>
          <p:cNvSpPr/>
          <p:nvPr/>
        </p:nvSpPr>
        <p:spPr>
          <a:xfrm>
            <a:off x="483" y="176109"/>
            <a:ext cx="12188952" cy="1645919"/>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p22"/>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1" name="Google Shape;81;p22"/>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lt1"/>
              </a:buClr>
              <a:buSzPts val="2200"/>
              <a:buFont typeface="Noto Sans"/>
              <a:buChar char="▪"/>
              <a:defRPr sz="2200" b="0" i="0" u="none" strike="noStrike" cap="none">
                <a:solidFill>
                  <a:schemeClr val="lt1"/>
                </a:solidFill>
                <a:latin typeface="Arial"/>
                <a:ea typeface="Arial"/>
                <a:cs typeface="Arial"/>
                <a:sym typeface="Arial"/>
              </a:defRPr>
            </a:lvl1pPr>
            <a:lvl2pPr marL="914400" marR="0" lvl="1" indent="-355600" algn="l" rtl="0">
              <a:lnSpc>
                <a:spcPct val="90000"/>
              </a:lnSpc>
              <a:spcBef>
                <a:spcPts val="200"/>
              </a:spcBef>
              <a:spcAft>
                <a:spcPts val="0"/>
              </a:spcAft>
              <a:buClr>
                <a:schemeClr val="lt1"/>
              </a:buClr>
              <a:buSzPts val="2000"/>
              <a:buFont typeface="Noto Sans"/>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400"/>
              </a:spcBef>
              <a:spcAft>
                <a:spcPts val="0"/>
              </a:spcAft>
              <a:buClr>
                <a:schemeClr val="lt1"/>
              </a:buClr>
              <a:buSzPts val="1800"/>
              <a:buFont typeface="Noto Sans"/>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5pPr>
            <a:lvl6pPr marL="2743200" marR="0" lvl="5"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6pPr>
            <a:lvl7pPr marL="3200400" marR="0" lvl="6"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7pPr>
            <a:lvl8pPr marL="3657600" marR="0" lvl="7"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8pPr>
            <a:lvl9pPr marL="4114800" marR="0" lvl="8" indent="-330200" algn="l" rtl="0">
              <a:lnSpc>
                <a:spcPct val="90000"/>
              </a:lnSpc>
              <a:spcBef>
                <a:spcPts val="400"/>
              </a:spcBef>
              <a:spcAft>
                <a:spcPts val="400"/>
              </a:spcAft>
              <a:buClr>
                <a:schemeClr val="lt1"/>
              </a:buClr>
              <a:buSzPts val="1600"/>
              <a:buFont typeface="Noto Sans"/>
              <a:buChar char="▪"/>
              <a:defRPr sz="1600" b="0" i="0" u="none" strike="noStrike" cap="none">
                <a:solidFill>
                  <a:schemeClr val="lt1"/>
                </a:solidFill>
                <a:latin typeface="Arial"/>
                <a:ea typeface="Arial"/>
                <a:cs typeface="Arial"/>
                <a:sym typeface="Arial"/>
              </a:defRPr>
            </a:lvl9pPr>
          </a:lstStyle>
          <a:p>
            <a:endParaRPr/>
          </a:p>
        </p:txBody>
      </p:sp>
      <p:sp>
        <p:nvSpPr>
          <p:cNvPr id="82" name="Google Shape;82;p22"/>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83" name="Google Shape;83;p22"/>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84" name="Google Shape;84;p22"/>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timing>
    <p:tnLst>
      <p:par>
        <p:cTn id="1" dur="indefinite" restart="never" nodeType="tmRoot"/>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quantrimang.com/lam-the-nao-de-mo-chay-file-jar-tren-may-tinh-12704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quantrimang.com/cach-mo-file-reg-tren-windows-145777" TargetMode="External"/><Relationship Id="rId5" Type="http://schemas.openxmlformats.org/officeDocument/2006/relationships/hyperlink" Target="https://quantrimang.com/gioi-thieu-ve-powershell-37928" TargetMode="External"/><Relationship Id="rId4" Type="http://schemas.openxmlformats.org/officeDocument/2006/relationships/hyperlink" Target="https://quantrimang.com/huong-dan-tao-va-su-dung-file-bat-tren-windows-83390"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099BDD"/>
              </a:buClr>
              <a:buSzPts val="4000"/>
              <a:buFont typeface="Arial"/>
              <a:buNone/>
            </a:pPr>
            <a:r>
              <a:rPr lang="en-US" sz="4000">
                <a:solidFill>
                  <a:srgbClr val="099BDD"/>
                </a:solidFill>
                <a:latin typeface="Arial"/>
                <a:ea typeface="Arial"/>
                <a:cs typeface="Arial"/>
                <a:sym typeface="Arial"/>
              </a:rPr>
              <a:t>CUỘC SỐNG TRỰC TUYẾN</a:t>
            </a:r>
            <a:endParaRPr sz="4000">
              <a:latin typeface="Arial"/>
              <a:ea typeface="Arial"/>
              <a:cs typeface="Arial"/>
              <a:sym typeface="Arial"/>
            </a:endParaRPr>
          </a:p>
        </p:txBody>
      </p:sp>
      <p:sp>
        <p:nvSpPr>
          <p:cNvPr id="130" name="Google Shape;130;p1"/>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3000"/>
              <a:buNone/>
            </a:pPr>
            <a:r>
              <a:rPr lang="en-US" sz="3000">
                <a:latin typeface="Arial"/>
                <a:ea typeface="Arial"/>
                <a:cs typeface="Arial"/>
                <a:sym typeface="Arial"/>
              </a:rPr>
              <a:t>CHỦ ĐỀ A. INTERNET VÀ TRUYỀN THÔNG SỐ</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1"/>
          <p:cNvSpPr>
            <a:spLocks noGrp="1"/>
          </p:cNvSpPr>
          <p:nvPr>
            <p:ph type="body" idx="1"/>
          </p:nvPr>
        </p:nvSpPr>
        <p:spPr>
          <a:xfrm>
            <a:off x="363056" y="577435"/>
            <a:ext cx="11828944" cy="6153956"/>
          </a:xfrm>
          <a:prstGeom prst="roundRect">
            <a:avLst>
              <a:gd name="adj" fmla="val 13036"/>
            </a:avLst>
          </a:prstGeom>
          <a:solidFill>
            <a:schemeClr val="lt2"/>
          </a:solidFill>
          <a:ln>
            <a:noFill/>
          </a:ln>
        </p:spPr>
        <p:txBody>
          <a:bodyPr spcFirstLastPara="1" wrap="square" lIns="91425" tIns="45700" rIns="91425" bIns="45700" anchor="t" anchorCtr="0">
            <a:normAutofit/>
          </a:bodyPr>
          <a:lstStyle/>
          <a:p>
            <a:pPr marL="0" lvl="0" indent="0" algn="l" rtl="0">
              <a:lnSpc>
                <a:spcPct val="120000"/>
              </a:lnSpc>
              <a:spcBef>
                <a:spcPts val="0"/>
              </a:spcBef>
              <a:spcAft>
                <a:spcPts val="0"/>
              </a:spcAft>
              <a:buSzPts val="2220"/>
              <a:buNone/>
            </a:pPr>
            <a:r>
              <a:rPr lang="en-US" sz="2400" b="1" u="sng">
                <a:solidFill>
                  <a:srgbClr val="002060"/>
                </a:solidFill>
              </a:rPr>
              <a:t>Mở an toàn tập tin trong thư điện tử nhận được</a:t>
            </a:r>
            <a:endParaRPr sz="2400" b="1" u="sng">
              <a:solidFill>
                <a:srgbClr val="002060"/>
              </a:solidFill>
            </a:endParaRPr>
          </a:p>
          <a:p>
            <a:pPr marL="457200" lvl="0" indent="-342900" algn="l" rtl="0">
              <a:lnSpc>
                <a:spcPct val="90000"/>
              </a:lnSpc>
              <a:spcBef>
                <a:spcPts val="1200"/>
              </a:spcBef>
              <a:spcAft>
                <a:spcPts val="0"/>
              </a:spcAft>
              <a:buSzPts val="1800"/>
              <a:buChar char="▪"/>
            </a:pPr>
            <a:r>
              <a:rPr lang="en-US" sz="2400" b="1" i="1">
                <a:solidFill>
                  <a:srgbClr val="FF0000"/>
                </a:solidFill>
              </a:rPr>
              <a:t>Những phát hiện file đính kèm </a:t>
            </a:r>
            <a:r>
              <a:rPr lang="en-US" sz="2400" b="1" i="1" u="sng">
                <a:solidFill>
                  <a:srgbClr val="FF0000"/>
                </a:solidFill>
              </a:rPr>
              <a:t>không an toàn</a:t>
            </a:r>
            <a:endParaRPr/>
          </a:p>
          <a:p>
            <a:pPr marL="457200" lvl="0" indent="-342900" algn="l" rtl="0">
              <a:lnSpc>
                <a:spcPct val="90000"/>
              </a:lnSpc>
              <a:spcBef>
                <a:spcPts val="1200"/>
              </a:spcBef>
              <a:spcAft>
                <a:spcPts val="0"/>
              </a:spcAft>
              <a:buSzPts val="1800"/>
              <a:buChar char="▪"/>
            </a:pPr>
            <a:r>
              <a:rPr lang="en-US" sz="2400">
                <a:solidFill>
                  <a:srgbClr val="002060"/>
                </a:solidFill>
              </a:rPr>
              <a:t>- </a:t>
            </a:r>
            <a:r>
              <a:rPr lang="en-US" sz="2400" b="1">
                <a:solidFill>
                  <a:srgbClr val="002060"/>
                </a:solidFill>
              </a:rPr>
              <a:t>Phần mở rộng file nguy hiểm</a:t>
            </a:r>
            <a:endParaRPr sz="2400">
              <a:solidFill>
                <a:srgbClr val="002060"/>
              </a:solidFill>
            </a:endParaRPr>
          </a:p>
          <a:p>
            <a:pPr marL="457200" lvl="0" indent="-342900" algn="l" rtl="0">
              <a:lnSpc>
                <a:spcPct val="90000"/>
              </a:lnSpc>
              <a:spcBef>
                <a:spcPts val="1200"/>
              </a:spcBef>
              <a:spcAft>
                <a:spcPts val="0"/>
              </a:spcAft>
              <a:buSzPts val="1800"/>
              <a:buChar char="▪"/>
            </a:pPr>
            <a:r>
              <a:rPr lang="en-US" sz="2400" b="1" u="sng">
                <a:solidFill>
                  <a:srgbClr val="002060"/>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JAR</a:t>
            </a:r>
            <a:r>
              <a:rPr lang="en-US" sz="2400">
                <a:solidFill>
                  <a:srgbClr val="002060"/>
                </a:solidFill>
              </a:rPr>
              <a:t>: Chúng có thể tận dụng sự không an toàn của thời gian chạy Java.</a:t>
            </a:r>
            <a:endParaRPr/>
          </a:p>
          <a:p>
            <a:pPr marL="457200" lvl="0" indent="-342900" algn="l" rtl="0">
              <a:lnSpc>
                <a:spcPct val="90000"/>
              </a:lnSpc>
              <a:spcBef>
                <a:spcPts val="1200"/>
              </a:spcBef>
              <a:spcAft>
                <a:spcPts val="0"/>
              </a:spcAft>
              <a:buSzPts val="1800"/>
              <a:buChar char="▪"/>
            </a:pPr>
            <a:r>
              <a:rPr lang="en-US" sz="2400" b="1" u="sng">
                <a:solidFill>
                  <a:srgbClr val="002060"/>
                </a:solidFill>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BAT</a:t>
            </a:r>
            <a:r>
              <a:rPr lang="en-US" sz="2400">
                <a:solidFill>
                  <a:srgbClr val="002060"/>
                </a:solidFill>
              </a:rPr>
              <a:t>: Chứa danh sách các lệnh chạy trong MS-DOS.</a:t>
            </a:r>
            <a:endParaRPr/>
          </a:p>
          <a:p>
            <a:pPr marL="457200" lvl="0" indent="-342900" algn="l" rtl="0">
              <a:lnSpc>
                <a:spcPct val="90000"/>
              </a:lnSpc>
              <a:spcBef>
                <a:spcPts val="1200"/>
              </a:spcBef>
              <a:spcAft>
                <a:spcPts val="0"/>
              </a:spcAft>
              <a:buSzPts val="1800"/>
              <a:buChar char="▪"/>
            </a:pPr>
            <a:r>
              <a:rPr lang="en-US" sz="2400" b="1">
                <a:solidFill>
                  <a:srgbClr val="002060"/>
                </a:solidFill>
              </a:rPr>
              <a:t>PSC1</a:t>
            </a:r>
            <a:r>
              <a:rPr lang="en-US" sz="2400">
                <a:solidFill>
                  <a:srgbClr val="002060"/>
                </a:solidFill>
              </a:rPr>
              <a:t>: Một script </a:t>
            </a:r>
            <a:r>
              <a:rPr lang="en-US" sz="2400" u="sng">
                <a:solidFill>
                  <a:srgbClr val="002060"/>
                </a:solidFill>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PowerShell</a:t>
            </a:r>
            <a:r>
              <a:rPr lang="en-US" sz="2400">
                <a:solidFill>
                  <a:srgbClr val="002060"/>
                </a:solidFill>
              </a:rPr>
              <a:t> với các lệnh.</a:t>
            </a:r>
            <a:endParaRPr/>
          </a:p>
          <a:p>
            <a:pPr marL="457200" lvl="0" indent="-342900" algn="l" rtl="0">
              <a:lnSpc>
                <a:spcPct val="90000"/>
              </a:lnSpc>
              <a:spcBef>
                <a:spcPts val="1200"/>
              </a:spcBef>
              <a:spcAft>
                <a:spcPts val="0"/>
              </a:spcAft>
              <a:buSzPts val="1800"/>
              <a:buChar char="▪"/>
            </a:pPr>
            <a:r>
              <a:rPr lang="en-US" sz="2400" b="1">
                <a:solidFill>
                  <a:srgbClr val="002060"/>
                </a:solidFill>
              </a:rPr>
              <a:t>VB và VBS</a:t>
            </a:r>
            <a:r>
              <a:rPr lang="en-US" sz="2400">
                <a:solidFill>
                  <a:srgbClr val="002060"/>
                </a:solidFill>
              </a:rPr>
              <a:t>: Một script Visual Basic với mã nhúng.</a:t>
            </a:r>
            <a:endParaRPr/>
          </a:p>
          <a:p>
            <a:pPr marL="457200" lvl="0" indent="-342900" algn="l" rtl="0">
              <a:lnSpc>
                <a:spcPct val="90000"/>
              </a:lnSpc>
              <a:spcBef>
                <a:spcPts val="1200"/>
              </a:spcBef>
              <a:spcAft>
                <a:spcPts val="0"/>
              </a:spcAft>
              <a:buSzPts val="1800"/>
              <a:buChar char="▪"/>
            </a:pPr>
            <a:r>
              <a:rPr lang="en-US" sz="2400" b="1">
                <a:solidFill>
                  <a:srgbClr val="002060"/>
                </a:solidFill>
              </a:rPr>
              <a:t>MSI:</a:t>
            </a:r>
            <a:r>
              <a:rPr lang="en-US" sz="2400">
                <a:solidFill>
                  <a:srgbClr val="002060"/>
                </a:solidFill>
              </a:rPr>
              <a:t> Một loại trình cài đặt Windows khác.</a:t>
            </a:r>
            <a:endParaRPr/>
          </a:p>
          <a:p>
            <a:pPr marL="457200" lvl="0" indent="-342900" algn="l" rtl="0">
              <a:lnSpc>
                <a:spcPct val="90000"/>
              </a:lnSpc>
              <a:spcBef>
                <a:spcPts val="1200"/>
              </a:spcBef>
              <a:spcAft>
                <a:spcPts val="0"/>
              </a:spcAft>
              <a:buSzPts val="1800"/>
              <a:buChar char="▪"/>
            </a:pPr>
            <a:r>
              <a:rPr lang="en-US" sz="2400" b="1">
                <a:solidFill>
                  <a:srgbClr val="002060"/>
                </a:solidFill>
              </a:rPr>
              <a:t>CMD:</a:t>
            </a:r>
            <a:r>
              <a:rPr lang="en-US" sz="2400">
                <a:solidFill>
                  <a:srgbClr val="002060"/>
                </a:solidFill>
              </a:rPr>
              <a:t> Tương tự như file BAT.</a:t>
            </a:r>
            <a:endParaRPr/>
          </a:p>
          <a:p>
            <a:pPr marL="457200" lvl="0" indent="-342900" algn="l" rtl="0">
              <a:lnSpc>
                <a:spcPct val="90000"/>
              </a:lnSpc>
              <a:spcBef>
                <a:spcPts val="1200"/>
              </a:spcBef>
              <a:spcAft>
                <a:spcPts val="0"/>
              </a:spcAft>
              <a:buSzPts val="1800"/>
              <a:buChar char="▪"/>
            </a:pPr>
            <a:r>
              <a:rPr lang="en-US" sz="2400" b="1" u="sng">
                <a:solidFill>
                  <a:srgbClr val="002060"/>
                </a:solidFill>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REG</a:t>
            </a:r>
            <a:r>
              <a:rPr lang="en-US" sz="2400">
                <a:solidFill>
                  <a:srgbClr val="002060"/>
                </a:solidFill>
              </a:rPr>
              <a:t>: File Windows registry.</a:t>
            </a:r>
            <a:endParaRPr/>
          </a:p>
          <a:p>
            <a:pPr marL="457200" lvl="0" indent="-342900" algn="l" rtl="0">
              <a:lnSpc>
                <a:spcPct val="90000"/>
              </a:lnSpc>
              <a:spcBef>
                <a:spcPts val="1200"/>
              </a:spcBef>
              <a:spcAft>
                <a:spcPts val="0"/>
              </a:spcAft>
              <a:buSzPts val="1800"/>
              <a:buChar char="▪"/>
            </a:pPr>
            <a:r>
              <a:rPr lang="en-US" sz="2400" b="1">
                <a:solidFill>
                  <a:srgbClr val="002060"/>
                </a:solidFill>
              </a:rPr>
              <a:t>WSF:</a:t>
            </a:r>
            <a:r>
              <a:rPr lang="en-US" sz="2400">
                <a:solidFill>
                  <a:srgbClr val="002060"/>
                </a:solidFill>
              </a:rPr>
              <a:t> Windows Script File cho phép các ngôn ngữ kịch bản hỗn hợp.</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 calcmode="lin" valueType="num">
                                      <p:cBhvr additive="base">
                                        <p:cTn id="7" dur="500"/>
                                        <p:tgtEl>
                                          <p:spTgt spid="19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96">
                                            <p:txEl>
                                              <p:pRg st="1" end="1"/>
                                            </p:txEl>
                                          </p:spTgt>
                                        </p:tgtEl>
                                        <p:attrNameLst>
                                          <p:attrName>style.visibility</p:attrName>
                                        </p:attrNameLst>
                                      </p:cBhvr>
                                      <p:to>
                                        <p:strVal val="visible"/>
                                      </p:to>
                                    </p:set>
                                    <p:anim calcmode="lin" valueType="num">
                                      <p:cBhvr additive="base">
                                        <p:cTn id="12" dur="500"/>
                                        <p:tgtEl>
                                          <p:spTgt spid="19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6">
                                            <p:txEl>
                                              <p:pRg st="2" end="2"/>
                                            </p:txEl>
                                          </p:spTgt>
                                        </p:tgtEl>
                                        <p:attrNameLst>
                                          <p:attrName>style.visibility</p:attrName>
                                        </p:attrNameLst>
                                      </p:cBhvr>
                                      <p:to>
                                        <p:strVal val="visible"/>
                                      </p:to>
                                    </p:set>
                                    <p:anim calcmode="lin" valueType="num">
                                      <p:cBhvr additive="base">
                                        <p:cTn id="17" dur="500"/>
                                        <p:tgtEl>
                                          <p:spTgt spid="19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96">
                                            <p:txEl>
                                              <p:pRg st="3" end="3"/>
                                            </p:txEl>
                                          </p:spTgt>
                                        </p:tgtEl>
                                        <p:attrNameLst>
                                          <p:attrName>style.visibility</p:attrName>
                                        </p:attrNameLst>
                                      </p:cBhvr>
                                      <p:to>
                                        <p:strVal val="visible"/>
                                      </p:to>
                                    </p:set>
                                    <p:anim calcmode="lin" valueType="num">
                                      <p:cBhvr additive="base">
                                        <p:cTn id="22" dur="500"/>
                                        <p:tgtEl>
                                          <p:spTgt spid="19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96">
                                            <p:txEl>
                                              <p:pRg st="4" end="4"/>
                                            </p:txEl>
                                          </p:spTgt>
                                        </p:tgtEl>
                                        <p:attrNameLst>
                                          <p:attrName>style.visibility</p:attrName>
                                        </p:attrNameLst>
                                      </p:cBhvr>
                                      <p:to>
                                        <p:strVal val="visible"/>
                                      </p:to>
                                    </p:set>
                                    <p:anim calcmode="lin" valueType="num">
                                      <p:cBhvr additive="base">
                                        <p:cTn id="27" dur="500"/>
                                        <p:tgtEl>
                                          <p:spTgt spid="19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96">
                                            <p:txEl>
                                              <p:pRg st="5" end="5"/>
                                            </p:txEl>
                                          </p:spTgt>
                                        </p:tgtEl>
                                        <p:attrNameLst>
                                          <p:attrName>style.visibility</p:attrName>
                                        </p:attrNameLst>
                                      </p:cBhvr>
                                      <p:to>
                                        <p:strVal val="visible"/>
                                      </p:to>
                                    </p:set>
                                    <p:anim calcmode="lin" valueType="num">
                                      <p:cBhvr additive="base">
                                        <p:cTn id="32" dur="500"/>
                                        <p:tgtEl>
                                          <p:spTgt spid="19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6">
                                            <p:txEl>
                                              <p:pRg st="6" end="6"/>
                                            </p:txEl>
                                          </p:spTgt>
                                        </p:tgtEl>
                                        <p:attrNameLst>
                                          <p:attrName>style.visibility</p:attrName>
                                        </p:attrNameLst>
                                      </p:cBhvr>
                                      <p:to>
                                        <p:strVal val="visible"/>
                                      </p:to>
                                    </p:set>
                                    <p:anim calcmode="lin" valueType="num">
                                      <p:cBhvr additive="base">
                                        <p:cTn id="37" dur="500"/>
                                        <p:tgtEl>
                                          <p:spTgt spid="19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96">
                                            <p:txEl>
                                              <p:pRg st="7" end="7"/>
                                            </p:txEl>
                                          </p:spTgt>
                                        </p:tgtEl>
                                        <p:attrNameLst>
                                          <p:attrName>style.visibility</p:attrName>
                                        </p:attrNameLst>
                                      </p:cBhvr>
                                      <p:to>
                                        <p:strVal val="visible"/>
                                      </p:to>
                                    </p:set>
                                    <p:anim calcmode="lin" valueType="num">
                                      <p:cBhvr additive="base">
                                        <p:cTn id="42" dur="500"/>
                                        <p:tgtEl>
                                          <p:spTgt spid="19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96">
                                            <p:txEl>
                                              <p:pRg st="8" end="8"/>
                                            </p:txEl>
                                          </p:spTgt>
                                        </p:tgtEl>
                                        <p:attrNameLst>
                                          <p:attrName>style.visibility</p:attrName>
                                        </p:attrNameLst>
                                      </p:cBhvr>
                                      <p:to>
                                        <p:strVal val="visible"/>
                                      </p:to>
                                    </p:set>
                                    <p:anim calcmode="lin" valueType="num">
                                      <p:cBhvr additive="base">
                                        <p:cTn id="47" dur="500"/>
                                        <p:tgtEl>
                                          <p:spTgt spid="19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96">
                                            <p:txEl>
                                              <p:pRg st="9" end="9"/>
                                            </p:txEl>
                                          </p:spTgt>
                                        </p:tgtEl>
                                        <p:attrNameLst>
                                          <p:attrName>style.visibility</p:attrName>
                                        </p:attrNameLst>
                                      </p:cBhvr>
                                      <p:to>
                                        <p:strVal val="visible"/>
                                      </p:to>
                                    </p:set>
                                    <p:anim calcmode="lin" valueType="num">
                                      <p:cBhvr additive="base">
                                        <p:cTn id="52" dur="500"/>
                                        <p:tgtEl>
                                          <p:spTgt spid="19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96">
                                            <p:txEl>
                                              <p:pRg st="10" end="10"/>
                                            </p:txEl>
                                          </p:spTgt>
                                        </p:tgtEl>
                                        <p:attrNameLst>
                                          <p:attrName>style.visibility</p:attrName>
                                        </p:attrNameLst>
                                      </p:cBhvr>
                                      <p:to>
                                        <p:strVal val="visible"/>
                                      </p:to>
                                    </p:set>
                                    <p:anim calcmode="lin" valueType="num">
                                      <p:cBhvr additive="base">
                                        <p:cTn id="57" dur="500"/>
                                        <p:tgtEl>
                                          <p:spTgt spid="19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2"/>
          <p:cNvSpPr txBox="1"/>
          <p:nvPr/>
        </p:nvSpPr>
        <p:spPr>
          <a:xfrm>
            <a:off x="545122" y="1291645"/>
            <a:ext cx="11547295" cy="48936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0" i="0" u="none" strike="noStrike" cap="none">
                <a:solidFill>
                  <a:srgbClr val="002060"/>
                </a:solidFill>
                <a:latin typeface="Arial"/>
                <a:ea typeface="Arial"/>
                <a:cs typeface="Arial"/>
                <a:sym typeface="Arial"/>
              </a:rPr>
              <a:t>- </a:t>
            </a:r>
            <a:r>
              <a:rPr lang="en-US" sz="2400" b="1" i="0" u="none" strike="noStrike" cap="none">
                <a:solidFill>
                  <a:srgbClr val="002060"/>
                </a:solidFill>
                <a:latin typeface="Arial"/>
                <a:ea typeface="Arial"/>
                <a:cs typeface="Arial"/>
                <a:sym typeface="Arial"/>
              </a:rPr>
              <a:t>Xem người gửi Email</a:t>
            </a:r>
            <a:endParaRPr sz="2400" b="0" i="0" u="none" strike="noStrike" cap="none">
              <a:solidFill>
                <a:srgbClr val="002060"/>
              </a:solidFill>
              <a:latin typeface="Arial"/>
              <a:ea typeface="Arial"/>
              <a:cs typeface="Arial"/>
              <a:sym typeface="Arial"/>
            </a:endParaRPr>
          </a:p>
          <a:p>
            <a:pPr marL="0" marR="0" lvl="0" indent="0" algn="l" rtl="0">
              <a:lnSpc>
                <a:spcPct val="100000"/>
              </a:lnSpc>
              <a:spcBef>
                <a:spcPts val="0"/>
              </a:spcBef>
              <a:spcAft>
                <a:spcPts val="0"/>
              </a:spcAft>
              <a:buNone/>
            </a:pPr>
            <a:r>
              <a:rPr lang="en-US" sz="2400" b="0" i="0" u="none" strike="noStrike" cap="none">
                <a:solidFill>
                  <a:srgbClr val="002060"/>
                </a:solidFill>
                <a:latin typeface="Arial"/>
                <a:ea typeface="Arial"/>
                <a:cs typeface="Arial"/>
                <a:sym typeface="Arial"/>
              </a:rPr>
              <a:t>Một email đến từ một địa chỉ vô nghĩa như e34vcs@hotmail.com hoặc các Email từ người lạ là thứ bạn không nên mở. Thay vào đó hãy gắn cờ nó là thư rác và xóa nó khỏi hộp thư của bạn</a:t>
            </a:r>
            <a:endParaRPr/>
          </a:p>
          <a:p>
            <a:pPr marL="0" marR="0" lvl="0" indent="0" algn="l" rtl="0">
              <a:lnSpc>
                <a:spcPct val="100000"/>
              </a:lnSpc>
              <a:spcBef>
                <a:spcPts val="0"/>
              </a:spcBef>
              <a:spcAft>
                <a:spcPts val="0"/>
              </a:spcAft>
              <a:buNone/>
            </a:pPr>
            <a:r>
              <a:rPr lang="en-US" sz="2400" b="0" i="0" u="none" strike="noStrike" cap="none">
                <a:solidFill>
                  <a:srgbClr val="002060"/>
                </a:solidFill>
                <a:latin typeface="Arial"/>
                <a:ea typeface="Arial"/>
                <a:cs typeface="Arial"/>
                <a:sym typeface="Arial"/>
              </a:rPr>
              <a:t>- </a:t>
            </a:r>
            <a:r>
              <a:rPr lang="en-US" sz="2400" b="1" i="0" u="none" strike="noStrike" cap="none">
                <a:solidFill>
                  <a:srgbClr val="002060"/>
                </a:solidFill>
                <a:latin typeface="Arial"/>
                <a:ea typeface="Arial"/>
                <a:cs typeface="Arial"/>
                <a:sym typeface="Arial"/>
              </a:rPr>
              <a:t>Tên tập tin lạ</a:t>
            </a:r>
            <a:endParaRPr sz="2400" b="0" i="0" u="none" strike="noStrike" cap="none">
              <a:solidFill>
                <a:srgbClr val="002060"/>
              </a:solidFill>
              <a:latin typeface="Arial"/>
              <a:ea typeface="Arial"/>
              <a:cs typeface="Arial"/>
              <a:sym typeface="Arial"/>
            </a:endParaRPr>
          </a:p>
          <a:p>
            <a:pPr marL="0" marR="0" lvl="0" indent="0" algn="l" rtl="0">
              <a:lnSpc>
                <a:spcPct val="100000"/>
              </a:lnSpc>
              <a:spcBef>
                <a:spcPts val="0"/>
              </a:spcBef>
              <a:spcAft>
                <a:spcPts val="0"/>
              </a:spcAft>
              <a:buNone/>
            </a:pPr>
            <a:r>
              <a:rPr lang="en-US" sz="2400" b="0" i="0" u="none" strike="noStrike" cap="none">
                <a:solidFill>
                  <a:srgbClr val="002060"/>
                </a:solidFill>
                <a:latin typeface="Arial"/>
                <a:ea typeface="Arial"/>
                <a:cs typeface="Arial"/>
                <a:sym typeface="Arial"/>
              </a:rPr>
              <a:t>Cũng tương tự như địa chỉ email lạ, bạn cũng nên cảnh giác với các file đính kèm với tên chứa các chuỗi ký tự ngẫu nhiên.</a:t>
            </a:r>
            <a:endParaRPr/>
          </a:p>
          <a:p>
            <a:pPr marL="0" marR="0" lvl="0" indent="0" algn="l" rtl="0">
              <a:lnSpc>
                <a:spcPct val="100000"/>
              </a:lnSpc>
              <a:spcBef>
                <a:spcPts val="0"/>
              </a:spcBef>
              <a:spcAft>
                <a:spcPts val="0"/>
              </a:spcAft>
              <a:buNone/>
            </a:pPr>
            <a:r>
              <a:rPr lang="en-US" sz="2400" b="0" i="0" u="none" strike="noStrike" cap="none">
                <a:solidFill>
                  <a:srgbClr val="002060"/>
                </a:solidFill>
                <a:latin typeface="Arial"/>
                <a:ea typeface="Arial"/>
                <a:cs typeface="Arial"/>
                <a:sym typeface="Arial"/>
              </a:rPr>
              <a:t>- </a:t>
            </a:r>
            <a:r>
              <a:rPr lang="en-US" sz="2400" b="1" i="0" u="none" strike="noStrike" cap="none">
                <a:solidFill>
                  <a:srgbClr val="002060"/>
                </a:solidFill>
                <a:latin typeface="Arial"/>
                <a:ea typeface="Arial"/>
                <a:cs typeface="Arial"/>
                <a:sym typeface="Arial"/>
              </a:rPr>
              <a:t>Nghiên cứu nội dung Email</a:t>
            </a:r>
            <a:endParaRPr sz="2400" b="0" i="0" u="none" strike="noStrike" cap="none">
              <a:solidFill>
                <a:srgbClr val="002060"/>
              </a:solidFill>
              <a:latin typeface="Arial"/>
              <a:ea typeface="Arial"/>
              <a:cs typeface="Arial"/>
              <a:sym typeface="Arial"/>
            </a:endParaRPr>
          </a:p>
          <a:p>
            <a:pPr marL="0" marR="0" lvl="0" indent="0" algn="l" rtl="0">
              <a:lnSpc>
                <a:spcPct val="100000"/>
              </a:lnSpc>
              <a:spcBef>
                <a:spcPts val="0"/>
              </a:spcBef>
              <a:spcAft>
                <a:spcPts val="0"/>
              </a:spcAft>
              <a:buNone/>
            </a:pPr>
            <a:r>
              <a:rPr lang="en-US" sz="2400" b="0" i="0" u="none" strike="noStrike" cap="none">
                <a:solidFill>
                  <a:srgbClr val="002060"/>
                </a:solidFill>
                <a:latin typeface="Arial"/>
                <a:ea typeface="Arial"/>
                <a:cs typeface="Arial"/>
                <a:sym typeface="Arial"/>
              </a:rPr>
              <a:t>Văn bản của email có thể đưa ra một số manh mối về việc liệu tin nhắn, file đính kèm có đáng tin cậy hay không. Nó thường có lỗi định dạng và lỗi chính tả hay ngôn ngữ sử dụng</a:t>
            </a:r>
            <a:endParaRPr/>
          </a:p>
          <a:p>
            <a:pPr marL="0" marR="0" lvl="0" indent="0" algn="l" rtl="0">
              <a:lnSpc>
                <a:spcPct val="100000"/>
              </a:lnSpc>
              <a:spcBef>
                <a:spcPts val="0"/>
              </a:spcBef>
              <a:spcAft>
                <a:spcPts val="0"/>
              </a:spcAft>
              <a:buNone/>
            </a:pPr>
            <a:r>
              <a:rPr lang="en-US" sz="2400" b="0" i="0" u="none" strike="noStrike" cap="none">
                <a:solidFill>
                  <a:srgbClr val="002060"/>
                </a:solidFill>
                <a:latin typeface="Arial"/>
                <a:ea typeface="Arial"/>
                <a:cs typeface="Arial"/>
                <a:sym typeface="Arial"/>
              </a:rPr>
              <a:t>Bạn cũng nên nghi ngờ một email yêu cầu bạn tải xuống và chạy file đính kèm</a:t>
            </a:r>
            <a:endParaRPr/>
          </a:p>
          <a:p>
            <a:pPr marL="0" marR="0" lvl="0" indent="0" algn="l" rtl="0">
              <a:lnSpc>
                <a:spcPct val="100000"/>
              </a:lnSpc>
              <a:spcBef>
                <a:spcPts val="0"/>
              </a:spcBef>
              <a:spcAft>
                <a:spcPts val="0"/>
              </a:spcAft>
              <a:buNone/>
            </a:pPr>
            <a:r>
              <a:rPr lang="en-US" sz="2400" b="0" i="0" u="none" strike="noStrike" cap="none">
                <a:solidFill>
                  <a:srgbClr val="002060"/>
                </a:solidFill>
                <a:latin typeface="Arial"/>
                <a:ea typeface="Arial"/>
                <a:cs typeface="Arial"/>
                <a:sym typeface="Arial"/>
              </a:rPr>
              <a:t>- </a:t>
            </a:r>
            <a:r>
              <a:rPr lang="en-US" sz="2400" b="1" i="0" u="none" strike="noStrike" cap="none">
                <a:solidFill>
                  <a:srgbClr val="002060"/>
                </a:solidFill>
                <a:latin typeface="Arial"/>
                <a:ea typeface="Arial"/>
                <a:cs typeface="Arial"/>
                <a:sym typeface="Arial"/>
              </a:rPr>
              <a:t>Sử dụng phần mềm diệt Virus</a:t>
            </a:r>
            <a:endParaRPr sz="2400" b="1" i="0" u="none" strike="noStrike" cap="none">
              <a:solidFill>
                <a:srgbClr val="FF0000"/>
              </a:solidFill>
              <a:latin typeface="Times New Roman"/>
              <a:ea typeface="Times New Roman"/>
              <a:cs typeface="Times New Roman"/>
              <a:sym typeface="Times New Roman"/>
            </a:endParaRPr>
          </a:p>
        </p:txBody>
      </p:sp>
      <p:sp>
        <p:nvSpPr>
          <p:cNvPr id="202" name="Google Shape;202;p12"/>
          <p:cNvSpPr txBox="1"/>
          <p:nvPr/>
        </p:nvSpPr>
        <p:spPr>
          <a:xfrm>
            <a:off x="545122" y="729760"/>
            <a:ext cx="8584809" cy="561885"/>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Clr>
                <a:srgbClr val="000000"/>
              </a:buClr>
              <a:buSzPts val="2220"/>
              <a:buFont typeface="Arial"/>
              <a:buNone/>
            </a:pPr>
            <a:r>
              <a:rPr lang="en-US" sz="2800" b="1" i="0" u="sng" strike="noStrike" cap="none">
                <a:solidFill>
                  <a:srgbClr val="002060"/>
                </a:solidFill>
                <a:latin typeface="Arial"/>
                <a:ea typeface="Arial"/>
                <a:cs typeface="Arial"/>
                <a:sym typeface="Arial"/>
              </a:rPr>
              <a:t>Mở an toàn tập tin trong thư điện tử nhận được</a:t>
            </a:r>
            <a:endParaRPr sz="2800" b="1" i="0" u="sng" strike="noStrike" cap="none">
              <a:solidFill>
                <a:srgbClr val="00206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1">
                                            <p:txEl>
                                              <p:pRg st="0" end="0"/>
                                            </p:txEl>
                                          </p:spTgt>
                                        </p:tgtEl>
                                        <p:attrNameLst>
                                          <p:attrName>style.visibility</p:attrName>
                                        </p:attrNameLst>
                                      </p:cBhvr>
                                      <p:to>
                                        <p:strVal val="visible"/>
                                      </p:to>
                                    </p:set>
                                    <p:anim calcmode="lin" valueType="num">
                                      <p:cBhvr additive="base">
                                        <p:cTn id="7" dur="500"/>
                                        <p:tgtEl>
                                          <p:spTgt spid="2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1">
                                            <p:txEl>
                                              <p:pRg st="1" end="1"/>
                                            </p:txEl>
                                          </p:spTgt>
                                        </p:tgtEl>
                                        <p:attrNameLst>
                                          <p:attrName>style.visibility</p:attrName>
                                        </p:attrNameLst>
                                      </p:cBhvr>
                                      <p:to>
                                        <p:strVal val="visible"/>
                                      </p:to>
                                    </p:set>
                                    <p:anim calcmode="lin" valueType="num">
                                      <p:cBhvr additive="base">
                                        <p:cTn id="12" dur="500"/>
                                        <p:tgtEl>
                                          <p:spTgt spid="20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1">
                                            <p:txEl>
                                              <p:pRg st="2" end="2"/>
                                            </p:txEl>
                                          </p:spTgt>
                                        </p:tgtEl>
                                        <p:attrNameLst>
                                          <p:attrName>style.visibility</p:attrName>
                                        </p:attrNameLst>
                                      </p:cBhvr>
                                      <p:to>
                                        <p:strVal val="visible"/>
                                      </p:to>
                                    </p:set>
                                    <p:anim calcmode="lin" valueType="num">
                                      <p:cBhvr additive="base">
                                        <p:cTn id="17" dur="500"/>
                                        <p:tgtEl>
                                          <p:spTgt spid="20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01">
                                            <p:txEl>
                                              <p:pRg st="3" end="3"/>
                                            </p:txEl>
                                          </p:spTgt>
                                        </p:tgtEl>
                                        <p:attrNameLst>
                                          <p:attrName>style.visibility</p:attrName>
                                        </p:attrNameLst>
                                      </p:cBhvr>
                                      <p:to>
                                        <p:strVal val="visible"/>
                                      </p:to>
                                    </p:set>
                                    <p:anim calcmode="lin" valueType="num">
                                      <p:cBhvr additive="base">
                                        <p:cTn id="22" dur="500"/>
                                        <p:tgtEl>
                                          <p:spTgt spid="20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1">
                                            <p:txEl>
                                              <p:pRg st="4" end="4"/>
                                            </p:txEl>
                                          </p:spTgt>
                                        </p:tgtEl>
                                        <p:attrNameLst>
                                          <p:attrName>style.visibility</p:attrName>
                                        </p:attrNameLst>
                                      </p:cBhvr>
                                      <p:to>
                                        <p:strVal val="visible"/>
                                      </p:to>
                                    </p:set>
                                    <p:anim calcmode="lin" valueType="num">
                                      <p:cBhvr additive="base">
                                        <p:cTn id="27" dur="500"/>
                                        <p:tgtEl>
                                          <p:spTgt spid="20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01">
                                            <p:txEl>
                                              <p:pRg st="5" end="5"/>
                                            </p:txEl>
                                          </p:spTgt>
                                        </p:tgtEl>
                                        <p:attrNameLst>
                                          <p:attrName>style.visibility</p:attrName>
                                        </p:attrNameLst>
                                      </p:cBhvr>
                                      <p:to>
                                        <p:strVal val="visible"/>
                                      </p:to>
                                    </p:set>
                                    <p:anim calcmode="lin" valueType="num">
                                      <p:cBhvr additive="base">
                                        <p:cTn id="32" dur="500"/>
                                        <p:tgtEl>
                                          <p:spTgt spid="20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1">
                                            <p:txEl>
                                              <p:pRg st="6" end="6"/>
                                            </p:txEl>
                                          </p:spTgt>
                                        </p:tgtEl>
                                        <p:attrNameLst>
                                          <p:attrName>style.visibility</p:attrName>
                                        </p:attrNameLst>
                                      </p:cBhvr>
                                      <p:to>
                                        <p:strVal val="visible"/>
                                      </p:to>
                                    </p:set>
                                    <p:anim calcmode="lin" valueType="num">
                                      <p:cBhvr additive="base">
                                        <p:cTn id="37" dur="500"/>
                                        <p:tgtEl>
                                          <p:spTgt spid="20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01">
                                            <p:txEl>
                                              <p:pRg st="7" end="7"/>
                                            </p:txEl>
                                          </p:spTgt>
                                        </p:tgtEl>
                                        <p:attrNameLst>
                                          <p:attrName>style.visibility</p:attrName>
                                        </p:attrNameLst>
                                      </p:cBhvr>
                                      <p:to>
                                        <p:strVal val="visible"/>
                                      </p:to>
                                    </p:set>
                                    <p:anim calcmode="lin" valueType="num">
                                      <p:cBhvr additive="base">
                                        <p:cTn id="42" dur="500"/>
                                        <p:tgtEl>
                                          <p:spTgt spid="20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19f6e842caf_0_0"/>
          <p:cNvSpPr txBox="1">
            <a:spLocks noGrp="1"/>
          </p:cNvSpPr>
          <p:nvPr>
            <p:ph type="title"/>
          </p:nvPr>
        </p:nvSpPr>
        <p:spPr>
          <a:xfrm>
            <a:off x="173831" y="2104466"/>
            <a:ext cx="11844300" cy="1746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3200"/>
              <a:buFont typeface="Times New Roman"/>
              <a:buNone/>
            </a:pPr>
            <a:r>
              <a:rPr lang="en-US" sz="3200" b="1">
                <a:solidFill>
                  <a:srgbClr val="FFFFFF"/>
                </a:solidFill>
                <a:latin typeface="Times New Roman"/>
                <a:ea typeface="Times New Roman"/>
                <a:cs typeface="Times New Roman"/>
                <a:sym typeface="Times New Roman"/>
              </a:rPr>
              <a:t>BÀI 2. TỚ LIÊN LẠC ĐƯỢC VỚI MỌI NGƯỜI </a:t>
            </a:r>
            <a:br>
              <a:rPr lang="en-US" sz="3200" b="1">
                <a:solidFill>
                  <a:srgbClr val="FFFFFF"/>
                </a:solidFill>
                <a:latin typeface="Times New Roman"/>
                <a:ea typeface="Times New Roman"/>
                <a:cs typeface="Times New Roman"/>
                <a:sym typeface="Times New Roman"/>
              </a:rPr>
            </a:br>
            <a:r>
              <a:rPr lang="en-US" sz="3200" b="1">
                <a:solidFill>
                  <a:srgbClr val="FFFFFF"/>
                </a:solidFill>
                <a:latin typeface="Times New Roman"/>
                <a:ea typeface="Times New Roman"/>
                <a:cs typeface="Times New Roman"/>
                <a:sym typeface="Times New Roman"/>
              </a:rPr>
              <a:t>Ở KHẮP MỌI NƠI TRÊN THẾ GIỚI</a:t>
            </a:r>
            <a:r>
              <a:rPr lang="en-US" sz="1800">
                <a:latin typeface="Calibri"/>
                <a:ea typeface="Calibri"/>
                <a:cs typeface="Calibri"/>
                <a:sym typeface="Calibri"/>
              </a:rPr>
              <a:t/>
            </a:r>
            <a:br>
              <a:rPr lang="en-US" sz="1800">
                <a:latin typeface="Calibri"/>
                <a:ea typeface="Calibri"/>
                <a:cs typeface="Calibri"/>
                <a:sym typeface="Calibri"/>
              </a:rPr>
            </a:br>
            <a:r>
              <a:rPr lang="en-US" sz="1800">
                <a:latin typeface="Calibri"/>
                <a:ea typeface="Calibri"/>
                <a:cs typeface="Calibri"/>
                <a:sym typeface="Calibri"/>
              </a:rPr>
              <a:t/>
            </a:r>
            <a:br>
              <a:rPr lang="en-US" sz="1800">
                <a:latin typeface="Calibri"/>
                <a:ea typeface="Calibri"/>
                <a:cs typeface="Calibri"/>
                <a:sym typeface="Calibri"/>
              </a:rPr>
            </a:br>
            <a:r>
              <a:rPr lang="en-US" sz="3400" b="1">
                <a:solidFill>
                  <a:srgbClr val="FF0000"/>
                </a:solidFill>
              </a:rPr>
              <a:t>TUẦN 13: </a:t>
            </a:r>
            <a:r>
              <a:rPr lang="en-US" sz="3400" b="1">
                <a:solidFill>
                  <a:srgbClr val="FF0000"/>
                </a:solidFill>
                <a:latin typeface="Times New Roman"/>
                <a:ea typeface="Times New Roman"/>
                <a:cs typeface="Times New Roman"/>
                <a:sym typeface="Times New Roman"/>
              </a:rPr>
              <a:t>BẢO MẬT THÔNG TIN TÀI KHOẢN ĐIỆN TỬ</a:t>
            </a:r>
            <a:endParaRPr sz="3400" b="1">
              <a:solidFill>
                <a:srgbClr val="FF0000"/>
              </a:solidFill>
            </a:endParaRPr>
          </a:p>
        </p:txBody>
      </p:sp>
      <p:sp>
        <p:nvSpPr>
          <p:cNvPr id="208" name="Google Shape;208;g19f6e842caf_0_0"/>
          <p:cNvSpPr txBox="1"/>
          <p:nvPr/>
        </p:nvSpPr>
        <p:spPr>
          <a:xfrm>
            <a:off x="173825" y="4223425"/>
            <a:ext cx="11555100" cy="1546800"/>
          </a:xfrm>
          <a:prstGeom prst="rect">
            <a:avLst/>
          </a:prstGeom>
          <a:noFill/>
          <a:ln>
            <a:noFill/>
          </a:ln>
        </p:spPr>
        <p:txBody>
          <a:bodyPr spcFirstLastPara="1" wrap="square" lIns="91425" tIns="45700" rIns="91425" bIns="45700" anchor="t" anchorCtr="0">
            <a:spAutoFit/>
          </a:bodyPr>
          <a:lstStyle/>
          <a:p>
            <a:pPr marL="457200" marR="0" lvl="0" indent="-419100" algn="l" rtl="0">
              <a:lnSpc>
                <a:spcPct val="100000"/>
              </a:lnSpc>
              <a:spcBef>
                <a:spcPts val="0"/>
              </a:spcBef>
              <a:spcAft>
                <a:spcPts val="0"/>
              </a:spcAft>
              <a:buSzPts val="3000"/>
              <a:buFont typeface="Times New Roman"/>
              <a:buChar char="-"/>
            </a:pPr>
            <a:r>
              <a:rPr lang="en-US" sz="3000">
                <a:latin typeface="Times New Roman"/>
                <a:ea typeface="Times New Roman"/>
                <a:cs typeface="Times New Roman"/>
                <a:sym typeface="Times New Roman"/>
              </a:rPr>
              <a:t> Hiểu tầm quan trọng của việc bảo mật tài khoản thư điện tử</a:t>
            </a:r>
            <a:endParaRPr sz="3000">
              <a:latin typeface="Times New Roman"/>
              <a:ea typeface="Times New Roman"/>
              <a:cs typeface="Times New Roman"/>
              <a:sym typeface="Times New Roman"/>
            </a:endParaRPr>
          </a:p>
          <a:p>
            <a:pPr marL="457200" lvl="0" indent="-419100" algn="l" rtl="0">
              <a:lnSpc>
                <a:spcPct val="115000"/>
              </a:lnSpc>
              <a:spcBef>
                <a:spcPts val="0"/>
              </a:spcBef>
              <a:spcAft>
                <a:spcPts val="0"/>
              </a:spcAft>
              <a:buSzPts val="3000"/>
              <a:buFont typeface="Times New Roman"/>
              <a:buChar char="-"/>
            </a:pPr>
            <a:r>
              <a:rPr lang="en-US" sz="3000">
                <a:latin typeface="Times New Roman"/>
                <a:ea typeface="Times New Roman"/>
                <a:cs typeface="Times New Roman"/>
                <a:sym typeface="Times New Roman"/>
              </a:rPr>
              <a:t> Biết cách dùng và thay đổi mật khẩu để bảo mật tài khoản thư điện tử</a:t>
            </a:r>
            <a:endParaRPr sz="300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000"/>
              <a:buFont typeface="Arial"/>
              <a:buNone/>
            </a:pPr>
            <a:endParaRPr sz="3000">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g19f6e842caf_0_19"/>
          <p:cNvSpPr/>
          <p:nvPr/>
        </p:nvSpPr>
        <p:spPr>
          <a:xfrm>
            <a:off x="3454400" y="926975"/>
            <a:ext cx="5649000" cy="647100"/>
          </a:xfrm>
          <a:prstGeom prst="roundRect">
            <a:avLst>
              <a:gd name="adj" fmla="val 16667"/>
            </a:avLst>
          </a:prstGeom>
          <a:solidFill>
            <a:schemeClr val="accent1"/>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ÔN TẬP KIẾN THỨC CŨ</a:t>
            </a:r>
            <a:endParaRPr sz="1400" b="0" i="0" u="none" strike="noStrike" cap="none">
              <a:solidFill>
                <a:srgbClr val="000000"/>
              </a:solidFill>
              <a:latin typeface="Arial"/>
              <a:ea typeface="Arial"/>
              <a:cs typeface="Arial"/>
              <a:sym typeface="Arial"/>
            </a:endParaRPr>
          </a:p>
        </p:txBody>
      </p:sp>
      <p:pic>
        <p:nvPicPr>
          <p:cNvPr id="214" name="Google Shape;214;g19f6e842caf_0_19" descr="Kiểm tra bài cũ Pick a name trong ClassPoint | Tinh hoa Công ..."/>
          <p:cNvPicPr preferRelativeResize="0"/>
          <p:nvPr/>
        </p:nvPicPr>
        <p:blipFill rotWithShape="1">
          <a:blip r:embed="rId3">
            <a:alphaModFix/>
          </a:blip>
          <a:srcRect/>
          <a:stretch/>
        </p:blipFill>
        <p:spPr>
          <a:xfrm>
            <a:off x="4836391" y="4262315"/>
            <a:ext cx="2311400" cy="2311400"/>
          </a:xfrm>
          <a:prstGeom prst="rect">
            <a:avLst/>
          </a:prstGeom>
          <a:noFill/>
          <a:ln>
            <a:noFill/>
          </a:ln>
        </p:spPr>
      </p:pic>
      <p:sp>
        <p:nvSpPr>
          <p:cNvPr id="215" name="Google Shape;215;g19f6e842caf_0_19"/>
          <p:cNvSpPr txBox="1"/>
          <p:nvPr/>
        </p:nvSpPr>
        <p:spPr>
          <a:xfrm>
            <a:off x="1923220" y="2228671"/>
            <a:ext cx="10146300" cy="600300"/>
          </a:xfrm>
          <a:prstGeom prst="rect">
            <a:avLst/>
          </a:prstGeom>
          <a:noFill/>
          <a:ln>
            <a:noFill/>
          </a:ln>
        </p:spPr>
        <p:txBody>
          <a:bodyPr spcFirstLastPara="1" wrap="square" lIns="91425" tIns="45700" rIns="91425" bIns="45700" anchor="t" anchorCtr="0">
            <a:spAutoFit/>
          </a:bodyPr>
          <a:lstStyle/>
          <a:p>
            <a:pPr marL="914400" marR="0" lvl="0" indent="0" algn="l" rtl="0">
              <a:lnSpc>
                <a:spcPct val="100000"/>
              </a:lnSpc>
              <a:spcBef>
                <a:spcPts val="0"/>
              </a:spcBef>
              <a:spcAft>
                <a:spcPts val="0"/>
              </a:spcAft>
              <a:buNone/>
            </a:pPr>
            <a:r>
              <a:rPr lang="en-US" sz="3300">
                <a:latin typeface="Times New Roman"/>
                <a:ea typeface="Times New Roman"/>
                <a:cs typeface="Times New Roman"/>
                <a:sym typeface="Times New Roman"/>
              </a:rPr>
              <a:t>Thực hiện đính kèm trong thư điện tử</a:t>
            </a:r>
            <a:endParaRPr sz="4400" b="0"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198edbc156d_0_16"/>
          <p:cNvSpPr txBox="1">
            <a:spLocks noGrp="1"/>
          </p:cNvSpPr>
          <p:nvPr>
            <p:ph type="body" idx="1"/>
          </p:nvPr>
        </p:nvSpPr>
        <p:spPr>
          <a:xfrm>
            <a:off x="1089244" y="1039385"/>
            <a:ext cx="9784800" cy="777900"/>
          </a:xfrm>
          <a:prstGeom prst="rect">
            <a:avLst/>
          </a:prstGeom>
        </p:spPr>
        <p:txBody>
          <a:bodyPr spcFirstLastPara="1" wrap="square" lIns="91425" tIns="45700" rIns="91425" bIns="45700" anchor="t" anchorCtr="0">
            <a:normAutofit/>
          </a:bodyPr>
          <a:lstStyle/>
          <a:p>
            <a:pPr marL="0" lvl="0" indent="0" algn="just" rtl="0">
              <a:lnSpc>
                <a:spcPct val="100000"/>
              </a:lnSpc>
              <a:spcBef>
                <a:spcPts val="0"/>
              </a:spcBef>
              <a:spcAft>
                <a:spcPts val="0"/>
              </a:spcAft>
              <a:buNone/>
            </a:pPr>
            <a:r>
              <a:rPr lang="en-US" sz="3000" b="1">
                <a:solidFill>
                  <a:srgbClr val="0000FF"/>
                </a:solidFill>
                <a:latin typeface="Times New Roman"/>
                <a:ea typeface="Times New Roman"/>
                <a:cs typeface="Times New Roman"/>
                <a:sym typeface="Times New Roman"/>
              </a:rPr>
              <a:t>Tầm quan trọng của việc bảo mật tài khoản thư điện tử</a:t>
            </a:r>
            <a:endParaRPr sz="3000">
              <a:solidFill>
                <a:srgbClr val="0000FF"/>
              </a:solidFill>
            </a:endParaRPr>
          </a:p>
        </p:txBody>
      </p:sp>
      <p:sp>
        <p:nvSpPr>
          <p:cNvPr id="222" name="Google Shape;222;g198edbc156d_0_16"/>
          <p:cNvSpPr txBox="1"/>
          <p:nvPr/>
        </p:nvSpPr>
        <p:spPr>
          <a:xfrm>
            <a:off x="1060650" y="1817275"/>
            <a:ext cx="10070700" cy="15237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US" sz="2900">
                <a:latin typeface="Times New Roman"/>
                <a:ea typeface="Times New Roman"/>
                <a:cs typeface="Times New Roman"/>
                <a:sym typeface="Times New Roman"/>
              </a:rPr>
              <a:t>Thư điện tử là chìa khóa để lấy mật khẩu ở các tài khoản khác như Facebook, tài khoản ngân hàng nếu em sử dụng tài khoản Gmail thì nó cũng là tài khoản sử dụng các sản phẩm khác của google </a:t>
            </a:r>
            <a:endParaRPr sz="29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g198edbc156d_0_23"/>
          <p:cNvSpPr txBox="1">
            <a:spLocks noGrp="1"/>
          </p:cNvSpPr>
          <p:nvPr>
            <p:ph type="body" idx="1"/>
          </p:nvPr>
        </p:nvSpPr>
        <p:spPr>
          <a:xfrm>
            <a:off x="1275744" y="795485"/>
            <a:ext cx="9784800" cy="777900"/>
          </a:xfrm>
          <a:prstGeom prst="rect">
            <a:avLst/>
          </a:prstGeom>
        </p:spPr>
        <p:txBody>
          <a:bodyPr spcFirstLastPara="1" wrap="square" lIns="91425" tIns="45700" rIns="91425" bIns="45700" anchor="t" anchorCtr="0">
            <a:normAutofit/>
          </a:bodyPr>
          <a:lstStyle/>
          <a:p>
            <a:pPr marL="0" lvl="0" indent="0" algn="l" rtl="0">
              <a:spcBef>
                <a:spcPts val="1200"/>
              </a:spcBef>
              <a:spcAft>
                <a:spcPts val="0"/>
              </a:spcAft>
              <a:buNone/>
            </a:pPr>
            <a:endParaRPr/>
          </a:p>
        </p:txBody>
      </p:sp>
      <p:sp>
        <p:nvSpPr>
          <p:cNvPr id="229" name="Google Shape;229;g198edbc156d_0_23"/>
          <p:cNvSpPr txBox="1"/>
          <p:nvPr/>
        </p:nvSpPr>
        <p:spPr>
          <a:xfrm>
            <a:off x="744900" y="1099925"/>
            <a:ext cx="10215300" cy="6465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US" sz="3000" b="1">
                <a:solidFill>
                  <a:srgbClr val="0000FF"/>
                </a:solidFill>
                <a:latin typeface="Times New Roman"/>
                <a:ea typeface="Times New Roman"/>
                <a:cs typeface="Times New Roman"/>
                <a:sym typeface="Times New Roman"/>
              </a:rPr>
              <a:t>Thay đổi mật khẩu để bảo mật tài khoản thư điện tử</a:t>
            </a:r>
            <a:endParaRPr sz="3000">
              <a:solidFill>
                <a:srgbClr val="0000FF"/>
              </a:solidFill>
            </a:endParaRPr>
          </a:p>
        </p:txBody>
      </p:sp>
      <p:sp>
        <p:nvSpPr>
          <p:cNvPr id="230" name="Google Shape;230;g198edbc156d_0_23"/>
          <p:cNvSpPr txBox="1"/>
          <p:nvPr/>
        </p:nvSpPr>
        <p:spPr>
          <a:xfrm>
            <a:off x="744900" y="1888400"/>
            <a:ext cx="11076000" cy="241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900" b="1">
                <a:solidFill>
                  <a:srgbClr val="FF0000"/>
                </a:solidFill>
                <a:latin typeface="Times New Roman"/>
                <a:ea typeface="Times New Roman"/>
                <a:cs typeface="Times New Roman"/>
                <a:sym typeface="Times New Roman"/>
              </a:rPr>
              <a:t>Cách bảo mật tài khoản thư điện tử</a:t>
            </a:r>
            <a:endParaRPr sz="2900" b="1">
              <a:solidFill>
                <a:srgbClr val="FF0000"/>
              </a:solidFill>
              <a:latin typeface="Times New Roman"/>
              <a:ea typeface="Times New Roman"/>
              <a:cs typeface="Times New Roman"/>
              <a:sym typeface="Times New Roman"/>
            </a:endParaRPr>
          </a:p>
          <a:p>
            <a:pPr marL="0" lvl="0" indent="0" algn="l" rtl="0">
              <a:spcBef>
                <a:spcPts val="0"/>
              </a:spcBef>
              <a:spcAft>
                <a:spcPts val="0"/>
              </a:spcAft>
              <a:buNone/>
            </a:pPr>
            <a:r>
              <a:rPr lang="en-US" sz="2900">
                <a:latin typeface="Times New Roman"/>
                <a:ea typeface="Times New Roman"/>
                <a:cs typeface="Times New Roman"/>
                <a:sym typeface="Times New Roman"/>
              </a:rPr>
              <a:t>- Đặt mật khẩu phức tạp dài từ 10 kí tự trở nên có kí tự </a:t>
            </a:r>
            <a:r>
              <a:rPr lang="en-US" sz="2900" i="1">
                <a:latin typeface="Times New Roman"/>
                <a:ea typeface="Times New Roman"/>
                <a:cs typeface="Times New Roman"/>
                <a:sym typeface="Times New Roman"/>
              </a:rPr>
              <a:t>hoa, số, ký tự đặc biệt như #$%!?</a:t>
            </a:r>
            <a:endParaRPr sz="2900" i="1">
              <a:latin typeface="Times New Roman"/>
              <a:ea typeface="Times New Roman"/>
              <a:cs typeface="Times New Roman"/>
              <a:sym typeface="Times New Roman"/>
            </a:endParaRPr>
          </a:p>
          <a:p>
            <a:pPr marL="0" lvl="0" indent="0" algn="l" rtl="0">
              <a:spcBef>
                <a:spcPts val="0"/>
              </a:spcBef>
              <a:spcAft>
                <a:spcPts val="0"/>
              </a:spcAft>
              <a:buNone/>
            </a:pPr>
            <a:r>
              <a:rPr lang="en-US" sz="2900">
                <a:latin typeface="Times New Roman"/>
                <a:ea typeface="Times New Roman"/>
                <a:cs typeface="Times New Roman"/>
                <a:sym typeface="Times New Roman"/>
              </a:rPr>
              <a:t>- Không nên đặt ngày tháng năm sinh, số điện thoại, đặt tên dễ nhớ</a:t>
            </a:r>
            <a:endParaRPr sz="2900">
              <a:latin typeface="Times New Roman"/>
              <a:ea typeface="Times New Roman"/>
              <a:cs typeface="Times New Roman"/>
              <a:sym typeface="Times New Roman"/>
            </a:endParaRPr>
          </a:p>
          <a:p>
            <a:pPr marL="0" lvl="0" indent="0" algn="l" rtl="0">
              <a:spcBef>
                <a:spcPts val="0"/>
              </a:spcBef>
              <a:spcAft>
                <a:spcPts val="0"/>
              </a:spcAft>
              <a:buNone/>
            </a:pPr>
            <a:r>
              <a:rPr lang="en-US" sz="2900">
                <a:latin typeface="Times New Roman"/>
                <a:ea typeface="Times New Roman"/>
                <a:cs typeface="Times New Roman"/>
                <a:sym typeface="Times New Roman"/>
              </a:rPr>
              <a:t>- Bảo mật bằng cách xác minh số điện thoại cá nhân. </a:t>
            </a:r>
            <a:endParaRPr sz="2900">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g198edbc156d_0_0"/>
          <p:cNvSpPr txBox="1"/>
          <p:nvPr/>
        </p:nvSpPr>
        <p:spPr>
          <a:xfrm>
            <a:off x="1706125" y="1090400"/>
            <a:ext cx="9655800" cy="2770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800" dirty="0"/>
              <a:t>Theo </a:t>
            </a:r>
            <a:r>
              <a:rPr lang="en-US" sz="2800" dirty="0" err="1"/>
              <a:t>em</a:t>
            </a:r>
            <a:r>
              <a:rPr lang="en-US" sz="2800" dirty="0"/>
              <a:t>, </a:t>
            </a:r>
            <a:r>
              <a:rPr lang="en-US" sz="2800" dirty="0" err="1"/>
              <a:t>mật</a:t>
            </a:r>
            <a:r>
              <a:rPr lang="en-US" sz="2800" dirty="0"/>
              <a:t> </a:t>
            </a:r>
            <a:r>
              <a:rPr lang="en-US" sz="2800" dirty="0" err="1"/>
              <a:t>khẩu</a:t>
            </a:r>
            <a:r>
              <a:rPr lang="en-US" sz="2800" dirty="0"/>
              <a:t> </a:t>
            </a:r>
            <a:r>
              <a:rPr lang="en-US" sz="2800" dirty="0" err="1"/>
              <a:t>nào</a:t>
            </a:r>
            <a:r>
              <a:rPr lang="en-US" sz="2800" dirty="0"/>
              <a:t> </a:t>
            </a:r>
            <a:r>
              <a:rPr lang="en-US" sz="2800" dirty="0" err="1"/>
              <a:t>dưới</a:t>
            </a:r>
            <a:r>
              <a:rPr lang="en-US" sz="2800" dirty="0"/>
              <a:t> </a:t>
            </a:r>
            <a:r>
              <a:rPr lang="en-US" sz="2800" dirty="0" err="1"/>
              <a:t>đây</a:t>
            </a:r>
            <a:r>
              <a:rPr lang="en-US" sz="2800" dirty="0"/>
              <a:t> </a:t>
            </a:r>
            <a:r>
              <a:rPr lang="en-US" sz="2800" dirty="0" err="1"/>
              <a:t>là</a:t>
            </a:r>
            <a:r>
              <a:rPr lang="en-US" sz="2800" dirty="0"/>
              <a:t> </a:t>
            </a:r>
            <a:r>
              <a:rPr lang="en-US" sz="2800" dirty="0" err="1"/>
              <a:t>mật</a:t>
            </a:r>
            <a:r>
              <a:rPr lang="en-US" sz="2800" dirty="0"/>
              <a:t> </a:t>
            </a:r>
            <a:r>
              <a:rPr lang="en-US" sz="2800" dirty="0" err="1"/>
              <a:t>khẩu</a:t>
            </a:r>
            <a:r>
              <a:rPr lang="en-US" sz="2800" dirty="0"/>
              <a:t> </a:t>
            </a:r>
            <a:r>
              <a:rPr lang="en-US" sz="2800" dirty="0" err="1"/>
              <a:t>mạnh</a:t>
            </a:r>
            <a:r>
              <a:rPr lang="en-US" sz="2800" dirty="0"/>
              <a:t> </a:t>
            </a:r>
            <a:r>
              <a:rPr lang="en-US" sz="2800" dirty="0" err="1"/>
              <a:t>cho</a:t>
            </a:r>
            <a:r>
              <a:rPr lang="en-US" sz="2800" dirty="0"/>
              <a:t> </a:t>
            </a:r>
            <a:r>
              <a:rPr lang="en-US" sz="2800" dirty="0" err="1"/>
              <a:t>người</a:t>
            </a:r>
            <a:r>
              <a:rPr lang="en-US" sz="2800" dirty="0"/>
              <a:t> </a:t>
            </a:r>
            <a:r>
              <a:rPr lang="en-US" sz="2800" dirty="0" err="1"/>
              <a:t>có</a:t>
            </a:r>
            <a:r>
              <a:rPr lang="en-US" sz="2800" dirty="0"/>
              <a:t> </a:t>
            </a:r>
            <a:r>
              <a:rPr lang="en-US" sz="2800" dirty="0" err="1"/>
              <a:t>tên</a:t>
            </a:r>
            <a:r>
              <a:rPr lang="en-US" sz="2800" dirty="0"/>
              <a:t> </a:t>
            </a:r>
            <a:r>
              <a:rPr lang="en-US" sz="2800" dirty="0" err="1"/>
              <a:t>là</a:t>
            </a:r>
            <a:r>
              <a:rPr lang="en-US" sz="2800" dirty="0"/>
              <a:t> Ethan Jones?</a:t>
            </a:r>
            <a:endParaRPr sz="2800" dirty="0"/>
          </a:p>
          <a:p>
            <a:pPr marL="0" lvl="0" indent="0" algn="l" rtl="0">
              <a:spcBef>
                <a:spcPts val="0"/>
              </a:spcBef>
              <a:spcAft>
                <a:spcPts val="0"/>
              </a:spcAft>
              <a:buNone/>
            </a:pPr>
            <a:r>
              <a:rPr lang="en-US" sz="2800" dirty="0"/>
              <a:t>a. Password</a:t>
            </a:r>
            <a:endParaRPr sz="2800" dirty="0"/>
          </a:p>
          <a:p>
            <a:pPr marL="0" lvl="0" indent="0" algn="l" rtl="0">
              <a:spcBef>
                <a:spcPts val="0"/>
              </a:spcBef>
              <a:spcAft>
                <a:spcPts val="0"/>
              </a:spcAft>
              <a:buNone/>
            </a:pPr>
            <a:r>
              <a:rPr lang="en-US" sz="2800" dirty="0"/>
              <a:t>b. 123456</a:t>
            </a:r>
            <a:endParaRPr sz="2800" dirty="0"/>
          </a:p>
          <a:p>
            <a:pPr marL="0" lvl="0" indent="0" algn="l" rtl="0">
              <a:spcBef>
                <a:spcPts val="0"/>
              </a:spcBef>
              <a:spcAft>
                <a:spcPts val="0"/>
              </a:spcAft>
              <a:buNone/>
            </a:pPr>
            <a:r>
              <a:rPr lang="en-US" sz="2800" dirty="0"/>
              <a:t>c. Ic3cr3@m!</a:t>
            </a:r>
            <a:endParaRPr sz="2800" dirty="0"/>
          </a:p>
          <a:p>
            <a:pPr marL="0" lvl="0" indent="0" algn="l" rtl="0">
              <a:spcBef>
                <a:spcPts val="0"/>
              </a:spcBef>
              <a:spcAft>
                <a:spcPts val="0"/>
              </a:spcAft>
              <a:buNone/>
            </a:pPr>
            <a:r>
              <a:rPr lang="en-US" sz="2800" dirty="0"/>
              <a:t>d. </a:t>
            </a:r>
            <a:r>
              <a:rPr lang="en-US" sz="2800" dirty="0" err="1"/>
              <a:t>EthanJones</a:t>
            </a:r>
            <a:r>
              <a:rPr lang="en-US" sz="2800" dirty="0"/>
              <a:t>!</a:t>
            </a:r>
            <a:endParaRPr sz="2800" dirty="0"/>
          </a:p>
        </p:txBody>
      </p:sp>
      <p:sp>
        <p:nvSpPr>
          <p:cNvPr id="2" name="Rectangle 1"/>
          <p:cNvSpPr/>
          <p:nvPr/>
        </p:nvSpPr>
        <p:spPr>
          <a:xfrm>
            <a:off x="1706125" y="2838343"/>
            <a:ext cx="2543530" cy="523220"/>
          </a:xfrm>
          <a:prstGeom prst="rect">
            <a:avLst/>
          </a:prstGeom>
        </p:spPr>
        <p:txBody>
          <a:bodyPr wrap="square">
            <a:spAutoFit/>
          </a:bodyPr>
          <a:lstStyle/>
          <a:p>
            <a:pPr lvl="0"/>
            <a:r>
              <a:rPr lang="en-US" sz="2800" dirty="0">
                <a:solidFill>
                  <a:srgbClr val="FF0000"/>
                </a:solidFill>
              </a:rPr>
              <a:t>c. Ic3cr3@m!</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0"/>
                                        </p:tgtEl>
                                        <p:attrNameLst>
                                          <p:attrName>style.visibility</p:attrName>
                                        </p:attrNameLst>
                                      </p:cBhvr>
                                      <p:to>
                                        <p:strVal val="visible"/>
                                      </p:to>
                                    </p:set>
                                    <p:animEffect transition="in" filter="fade">
                                      <p:cBhvr>
                                        <p:cTn id="7" dur="1000"/>
                                        <p:tgtEl>
                                          <p:spTgt spid="2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198edbc156d_0_32"/>
          <p:cNvSpPr txBox="1">
            <a:spLocks noGrp="1"/>
          </p:cNvSpPr>
          <p:nvPr>
            <p:ph type="body" idx="1"/>
          </p:nvPr>
        </p:nvSpPr>
        <p:spPr>
          <a:xfrm>
            <a:off x="1275744" y="795485"/>
            <a:ext cx="9784800" cy="777900"/>
          </a:xfrm>
          <a:prstGeom prst="rect">
            <a:avLst/>
          </a:prstGeom>
        </p:spPr>
        <p:txBody>
          <a:bodyPr spcFirstLastPara="1" wrap="square" lIns="91425" tIns="45700" rIns="91425" bIns="45700" anchor="t" anchorCtr="0">
            <a:normAutofit/>
          </a:bodyPr>
          <a:lstStyle/>
          <a:p>
            <a:pPr marL="0" lvl="0" indent="0" algn="l" rtl="0">
              <a:spcBef>
                <a:spcPts val="1200"/>
              </a:spcBef>
              <a:spcAft>
                <a:spcPts val="0"/>
              </a:spcAft>
              <a:buNone/>
            </a:pPr>
            <a:endParaRPr/>
          </a:p>
        </p:txBody>
      </p:sp>
      <p:sp>
        <p:nvSpPr>
          <p:cNvPr id="237" name="Google Shape;237;g198edbc156d_0_32"/>
          <p:cNvSpPr txBox="1"/>
          <p:nvPr/>
        </p:nvSpPr>
        <p:spPr>
          <a:xfrm>
            <a:off x="84900" y="856000"/>
            <a:ext cx="8163600" cy="1754700"/>
          </a:xfrm>
          <a:prstGeom prst="rect">
            <a:avLst/>
          </a:prstGeom>
          <a:noFill/>
          <a:ln>
            <a:noFill/>
          </a:ln>
        </p:spPr>
        <p:txBody>
          <a:bodyPr spcFirstLastPara="1" wrap="square" lIns="91425" tIns="91425" rIns="91425" bIns="91425" anchor="t" anchorCtr="0">
            <a:spAutoFit/>
          </a:bodyPr>
          <a:lstStyle/>
          <a:p>
            <a:pPr marL="457200" lvl="0" indent="-419100" algn="l" rtl="0">
              <a:spcBef>
                <a:spcPts val="0"/>
              </a:spcBef>
              <a:spcAft>
                <a:spcPts val="0"/>
              </a:spcAft>
              <a:buClr>
                <a:srgbClr val="FF0000"/>
              </a:buClr>
              <a:buSzPts val="3000"/>
              <a:buFont typeface="Times New Roman"/>
              <a:buChar char="●"/>
            </a:pPr>
            <a:r>
              <a:rPr lang="en-US" sz="3000" b="1">
                <a:solidFill>
                  <a:srgbClr val="FF0000"/>
                </a:solidFill>
                <a:latin typeface="Times New Roman"/>
                <a:ea typeface="Times New Roman"/>
                <a:cs typeface="Times New Roman"/>
                <a:sym typeface="Times New Roman"/>
              </a:rPr>
              <a:t>Cách thay đổi mật khẩu trên hòm thư gmail</a:t>
            </a:r>
            <a:endParaRPr sz="3000" b="1">
              <a:solidFill>
                <a:srgbClr val="FF0000"/>
              </a:solidFill>
              <a:latin typeface="Times New Roman"/>
              <a:ea typeface="Times New Roman"/>
              <a:cs typeface="Times New Roman"/>
              <a:sym typeface="Times New Roman"/>
            </a:endParaRPr>
          </a:p>
          <a:p>
            <a:pPr marL="0" lvl="0" indent="0" algn="l" rtl="0">
              <a:spcBef>
                <a:spcPts val="0"/>
              </a:spcBef>
              <a:spcAft>
                <a:spcPts val="0"/>
              </a:spcAft>
              <a:buNone/>
            </a:pPr>
            <a:r>
              <a:rPr lang="en-US" sz="2400">
                <a:latin typeface="Times New Roman"/>
                <a:ea typeface="Times New Roman"/>
                <a:cs typeface="Times New Roman"/>
                <a:sym typeface="Times New Roman"/>
              </a:rPr>
              <a:t>B1: Đăng nhập tài khoản Gmail</a:t>
            </a:r>
            <a:endParaRPr sz="2400">
              <a:latin typeface="Times New Roman"/>
              <a:ea typeface="Times New Roman"/>
              <a:cs typeface="Times New Roman"/>
              <a:sym typeface="Times New Roman"/>
            </a:endParaRPr>
          </a:p>
          <a:p>
            <a:pPr marL="0" lvl="0" indent="0" algn="l" rtl="0">
              <a:spcBef>
                <a:spcPts val="0"/>
              </a:spcBef>
              <a:spcAft>
                <a:spcPts val="0"/>
              </a:spcAft>
              <a:buNone/>
            </a:pPr>
            <a:endParaRPr sz="2400">
              <a:latin typeface="Times New Roman"/>
              <a:ea typeface="Times New Roman"/>
              <a:cs typeface="Times New Roman"/>
              <a:sym typeface="Times New Roman"/>
            </a:endParaRPr>
          </a:p>
          <a:p>
            <a:pPr marL="0" lvl="0" indent="0" algn="l" rtl="0">
              <a:spcBef>
                <a:spcPts val="0"/>
              </a:spcBef>
              <a:spcAft>
                <a:spcPts val="0"/>
              </a:spcAft>
              <a:buNone/>
            </a:pPr>
            <a:r>
              <a:rPr lang="en-US" sz="2400">
                <a:latin typeface="Times New Roman"/>
                <a:ea typeface="Times New Roman"/>
                <a:cs typeface="Times New Roman"/>
                <a:sym typeface="Times New Roman"/>
              </a:rPr>
              <a:t>B2: Kích vào biểu tượng bánh răng cưa và chọn cài đặt (settings)</a:t>
            </a:r>
            <a:endParaRPr sz="2400">
              <a:latin typeface="Times New Roman"/>
              <a:ea typeface="Times New Roman"/>
              <a:cs typeface="Times New Roman"/>
              <a:sym typeface="Times New Roman"/>
            </a:endParaRPr>
          </a:p>
        </p:txBody>
      </p:sp>
      <p:pic>
        <p:nvPicPr>
          <p:cNvPr id="238" name="Google Shape;238;g198edbc156d_0_32"/>
          <p:cNvPicPr preferRelativeResize="0"/>
          <p:nvPr/>
        </p:nvPicPr>
        <p:blipFill rotWithShape="1">
          <a:blip r:embed="rId3">
            <a:alphaModFix/>
          </a:blip>
          <a:srcRect l="3837" r="2336" b="42065"/>
          <a:stretch/>
        </p:blipFill>
        <p:spPr>
          <a:xfrm>
            <a:off x="8535450" y="704988"/>
            <a:ext cx="2812050" cy="1687413"/>
          </a:xfrm>
          <a:prstGeom prst="rect">
            <a:avLst/>
          </a:prstGeom>
          <a:noFill/>
          <a:ln>
            <a:noFill/>
          </a:ln>
        </p:spPr>
      </p:pic>
      <p:sp>
        <p:nvSpPr>
          <p:cNvPr id="239" name="Google Shape;239;g198edbc156d_0_32"/>
          <p:cNvSpPr txBox="1"/>
          <p:nvPr/>
        </p:nvSpPr>
        <p:spPr>
          <a:xfrm>
            <a:off x="114150" y="2622400"/>
            <a:ext cx="81051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400">
                <a:latin typeface="Times New Roman"/>
                <a:ea typeface="Times New Roman"/>
                <a:cs typeface="Times New Roman"/>
                <a:sym typeface="Times New Roman"/>
              </a:rPr>
              <a:t>B3: Nhấn chọn vào mục tài khoản và nhập (Accounts and Import) ở thanh tùy chọn cửa sổ cài đặt</a:t>
            </a:r>
            <a:endParaRPr sz="2400">
              <a:latin typeface="Times New Roman"/>
              <a:ea typeface="Times New Roman"/>
              <a:cs typeface="Times New Roman"/>
              <a:sym typeface="Times New Roman"/>
            </a:endParaRPr>
          </a:p>
        </p:txBody>
      </p:sp>
      <p:pic>
        <p:nvPicPr>
          <p:cNvPr id="240" name="Google Shape;240;g198edbc156d_0_32"/>
          <p:cNvPicPr preferRelativeResize="0"/>
          <p:nvPr/>
        </p:nvPicPr>
        <p:blipFill>
          <a:blip r:embed="rId4">
            <a:alphaModFix/>
          </a:blip>
          <a:stretch>
            <a:fillRect/>
          </a:stretch>
        </p:blipFill>
        <p:spPr>
          <a:xfrm>
            <a:off x="8484150" y="2529250"/>
            <a:ext cx="2914650" cy="971550"/>
          </a:xfrm>
          <a:prstGeom prst="rect">
            <a:avLst/>
          </a:prstGeom>
          <a:noFill/>
          <a:ln>
            <a:noFill/>
          </a:ln>
        </p:spPr>
      </p:pic>
      <p:sp>
        <p:nvSpPr>
          <p:cNvPr id="241" name="Google Shape;241;g198edbc156d_0_32"/>
          <p:cNvSpPr txBox="1"/>
          <p:nvPr/>
        </p:nvSpPr>
        <p:spPr>
          <a:xfrm>
            <a:off x="114150" y="3676675"/>
            <a:ext cx="80340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400" dirty="0">
                <a:latin typeface="Times New Roman"/>
                <a:ea typeface="Times New Roman"/>
                <a:cs typeface="Times New Roman"/>
                <a:sym typeface="Times New Roman"/>
              </a:rPr>
              <a:t>B4: </a:t>
            </a:r>
            <a:r>
              <a:rPr lang="en-US" sz="2400" dirty="0" err="1">
                <a:latin typeface="Times New Roman"/>
                <a:ea typeface="Times New Roman"/>
                <a:cs typeface="Times New Roman"/>
                <a:sym typeface="Times New Roman"/>
              </a:rPr>
              <a:t>Trong</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mục</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thay</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đổi</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cài</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đặt</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tài</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khoản</a:t>
            </a:r>
            <a:r>
              <a:rPr lang="en-US" sz="2400" dirty="0">
                <a:latin typeface="Times New Roman"/>
                <a:ea typeface="Times New Roman"/>
                <a:cs typeface="Times New Roman"/>
                <a:sym typeface="Times New Roman"/>
              </a:rPr>
              <a:t> (change account </a:t>
            </a:r>
            <a:r>
              <a:rPr lang="en-US" sz="2400" dirty="0" smtClean="0">
                <a:latin typeface="Times New Roman"/>
                <a:ea typeface="Times New Roman"/>
                <a:cs typeface="Times New Roman"/>
                <a:sym typeface="Times New Roman"/>
              </a:rPr>
              <a:t>setting)</a:t>
            </a:r>
            <a:r>
              <a:rPr lang="en-US" sz="2400" dirty="0" smtClean="0">
                <a:latin typeface="Times New Roman"/>
                <a:ea typeface="Times New Roman"/>
                <a:cs typeface="Times New Roman"/>
                <a:sym typeface="Wingdings" panose="05000000000000000000" pitchFamily="2" charset="2"/>
              </a:rPr>
              <a:t> </a:t>
            </a:r>
            <a:r>
              <a:rPr lang="en-US" sz="2400" dirty="0" err="1" smtClean="0">
                <a:latin typeface="Times New Roman"/>
                <a:ea typeface="Times New Roman"/>
                <a:cs typeface="Times New Roman"/>
                <a:sym typeface="Times New Roman"/>
              </a:rPr>
              <a:t>kích</a:t>
            </a:r>
            <a:r>
              <a:rPr lang="en-US" sz="2400" dirty="0" smtClean="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thay</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đổi</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mật</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khẩu</a:t>
            </a:r>
            <a:r>
              <a:rPr lang="en-US" sz="2400" dirty="0">
                <a:latin typeface="Times New Roman"/>
                <a:ea typeface="Times New Roman"/>
                <a:cs typeface="Times New Roman"/>
                <a:sym typeface="Times New Roman"/>
              </a:rPr>
              <a:t> (Change password)</a:t>
            </a:r>
            <a:endParaRPr sz="2400" dirty="0"/>
          </a:p>
        </p:txBody>
      </p:sp>
      <p:sp>
        <p:nvSpPr>
          <p:cNvPr id="242" name="Google Shape;242;g198edbc156d_0_32"/>
          <p:cNvSpPr txBox="1"/>
          <p:nvPr/>
        </p:nvSpPr>
        <p:spPr>
          <a:xfrm>
            <a:off x="188100" y="4649850"/>
            <a:ext cx="73575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400" dirty="0">
                <a:latin typeface="Times New Roman"/>
                <a:ea typeface="Times New Roman"/>
                <a:cs typeface="Times New Roman"/>
                <a:sym typeface="Times New Roman"/>
              </a:rPr>
              <a:t>B5: </a:t>
            </a:r>
            <a:r>
              <a:rPr lang="en-US" sz="2400" dirty="0" err="1">
                <a:latin typeface="Times New Roman"/>
                <a:ea typeface="Times New Roman"/>
                <a:cs typeface="Times New Roman"/>
                <a:sym typeface="Times New Roman"/>
              </a:rPr>
              <a:t>Nhập</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lại</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mật</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khẩu</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cũ</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rồi</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nhập</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lại</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mật</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khẩu</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mới</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xác</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nhận</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mật</a:t>
            </a:r>
            <a:r>
              <a:rPr lang="en-US" sz="2400" dirty="0">
                <a:latin typeface="Times New Roman"/>
                <a:ea typeface="Times New Roman"/>
                <a:cs typeface="Times New Roman"/>
                <a:sym typeface="Times New Roman"/>
              </a:rPr>
              <a:t> </a:t>
            </a:r>
            <a:r>
              <a:rPr lang="en-US" sz="2400" dirty="0" err="1" smtClean="0">
                <a:latin typeface="Times New Roman"/>
                <a:ea typeface="Times New Roman"/>
                <a:cs typeface="Times New Roman"/>
                <a:sym typeface="Times New Roman"/>
              </a:rPr>
              <a:t>khẩu</a:t>
            </a:r>
            <a:r>
              <a:rPr lang="en-US" sz="2400" dirty="0">
                <a:latin typeface="Times New Roman"/>
                <a:ea typeface="Times New Roman"/>
                <a:cs typeface="Times New Roman"/>
                <a:sym typeface="Times New Roman"/>
              </a:rPr>
              <a:t> </a:t>
            </a:r>
            <a:r>
              <a:rPr lang="en-US" sz="2400" dirty="0" smtClean="0">
                <a:latin typeface="Times New Roman"/>
                <a:ea typeface="Times New Roman"/>
                <a:cs typeface="Times New Roman"/>
                <a:sym typeface="Wingdings" panose="05000000000000000000" pitchFamily="2" charset="2"/>
              </a:rPr>
              <a:t> </a:t>
            </a:r>
            <a:r>
              <a:rPr lang="en-US" sz="2400" dirty="0" err="1" smtClean="0">
                <a:latin typeface="Times New Roman"/>
                <a:ea typeface="Times New Roman"/>
                <a:cs typeface="Times New Roman"/>
                <a:sym typeface="Times New Roman"/>
              </a:rPr>
              <a:t>đổi</a:t>
            </a:r>
            <a:r>
              <a:rPr lang="en-US" sz="2400" dirty="0" smtClean="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mật</a:t>
            </a:r>
            <a:r>
              <a:rPr lang="en-US" sz="2400" dirty="0">
                <a:latin typeface="Times New Roman"/>
                <a:ea typeface="Times New Roman"/>
                <a:cs typeface="Times New Roman"/>
                <a:sym typeface="Times New Roman"/>
              </a:rPr>
              <a:t> </a:t>
            </a:r>
            <a:r>
              <a:rPr lang="en-US" sz="2400" dirty="0" err="1">
                <a:latin typeface="Times New Roman"/>
                <a:ea typeface="Times New Roman"/>
                <a:cs typeface="Times New Roman"/>
                <a:sym typeface="Times New Roman"/>
              </a:rPr>
              <a:t>khẩu</a:t>
            </a:r>
            <a:r>
              <a:rPr lang="en-US" sz="2400" dirty="0">
                <a:latin typeface="Times New Roman"/>
                <a:ea typeface="Times New Roman"/>
                <a:cs typeface="Times New Roman"/>
                <a:sym typeface="Times New Roman"/>
              </a:rPr>
              <a:t> </a:t>
            </a:r>
            <a:endParaRPr sz="2400" dirty="0">
              <a:latin typeface="Times New Roman"/>
              <a:ea typeface="Times New Roman"/>
              <a:cs typeface="Times New Roman"/>
              <a:sym typeface="Times New Roman"/>
            </a:endParaRPr>
          </a:p>
        </p:txBody>
      </p:sp>
      <p:pic>
        <p:nvPicPr>
          <p:cNvPr id="243" name="Google Shape;243;g198edbc156d_0_32"/>
          <p:cNvPicPr preferRelativeResize="0"/>
          <p:nvPr/>
        </p:nvPicPr>
        <p:blipFill>
          <a:blip r:embed="rId5">
            <a:alphaModFix/>
          </a:blip>
          <a:stretch>
            <a:fillRect/>
          </a:stretch>
        </p:blipFill>
        <p:spPr>
          <a:xfrm>
            <a:off x="8346150" y="3500800"/>
            <a:ext cx="2905125" cy="990600"/>
          </a:xfrm>
          <a:prstGeom prst="rect">
            <a:avLst/>
          </a:prstGeom>
          <a:noFill/>
          <a:ln>
            <a:noFill/>
          </a:ln>
        </p:spPr>
      </p:pic>
      <p:pic>
        <p:nvPicPr>
          <p:cNvPr id="244" name="Google Shape;244;g198edbc156d_0_32"/>
          <p:cNvPicPr preferRelativeResize="0"/>
          <p:nvPr/>
        </p:nvPicPr>
        <p:blipFill>
          <a:blip r:embed="rId6">
            <a:alphaModFix/>
          </a:blip>
          <a:stretch>
            <a:fillRect/>
          </a:stretch>
        </p:blipFill>
        <p:spPr>
          <a:xfrm>
            <a:off x="8484150" y="4649850"/>
            <a:ext cx="2158675" cy="2257175"/>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5"/>
          <p:cNvSpPr txBox="1">
            <a:spLocks noGrp="1"/>
          </p:cNvSpPr>
          <p:nvPr>
            <p:ph type="body" idx="1"/>
          </p:nvPr>
        </p:nvSpPr>
        <p:spPr>
          <a:xfrm>
            <a:off x="1203633" y="1184483"/>
            <a:ext cx="9784733" cy="777996"/>
          </a:xfrm>
          <a:prstGeom prst="rect">
            <a:avLst/>
          </a:prstGeom>
          <a:noFill/>
          <a:ln>
            <a:noFill/>
          </a:ln>
        </p:spPr>
        <p:txBody>
          <a:bodyPr spcFirstLastPara="1" wrap="square" lIns="91425" tIns="45700" rIns="91425" bIns="45700" anchor="t" anchorCtr="0">
            <a:normAutofit/>
          </a:bodyPr>
          <a:lstStyle/>
          <a:p>
            <a:pPr marL="182880" lvl="0" indent="-182880" algn="ctr" rtl="0">
              <a:lnSpc>
                <a:spcPct val="90000"/>
              </a:lnSpc>
              <a:spcBef>
                <a:spcPts val="0"/>
              </a:spcBef>
              <a:spcAft>
                <a:spcPts val="0"/>
              </a:spcAft>
              <a:buSzPts val="4800"/>
              <a:buChar char="▪"/>
            </a:pPr>
            <a:r>
              <a:rPr lang="en-US" sz="4800">
                <a:solidFill>
                  <a:schemeClr val="dk1"/>
                </a:solidFill>
              </a:rPr>
              <a:t>HƯỚNG DẪN VỀ NHÀ</a:t>
            </a:r>
            <a:endParaRPr/>
          </a:p>
        </p:txBody>
      </p:sp>
      <p:pic>
        <p:nvPicPr>
          <p:cNvPr id="256" name="Google Shape;256;p15" descr="Biểu tượng bài tập về nhà Biểu tượng nuôi dạy con cái - png tải về - Miễn  phí trong suốt Màu Vàng png Tải về."/>
          <p:cNvPicPr preferRelativeResize="0"/>
          <p:nvPr/>
        </p:nvPicPr>
        <p:blipFill rotWithShape="1">
          <a:blip r:embed="rId3">
            <a:alphaModFix/>
          </a:blip>
          <a:srcRect/>
          <a:stretch/>
        </p:blipFill>
        <p:spPr>
          <a:xfrm>
            <a:off x="1557470" y="867361"/>
            <a:ext cx="1412240" cy="1412240"/>
          </a:xfrm>
          <a:prstGeom prst="rect">
            <a:avLst/>
          </a:prstGeom>
          <a:noFill/>
          <a:ln>
            <a:noFill/>
          </a:ln>
        </p:spPr>
      </p:pic>
      <p:sp>
        <p:nvSpPr>
          <p:cNvPr id="257" name="Google Shape;257;p15"/>
          <p:cNvSpPr txBox="1"/>
          <p:nvPr/>
        </p:nvSpPr>
        <p:spPr>
          <a:xfrm>
            <a:off x="949450" y="2579549"/>
            <a:ext cx="10565700" cy="2555100"/>
          </a:xfrm>
          <a:prstGeom prst="rect">
            <a:avLst/>
          </a:prstGeom>
          <a:noFill/>
          <a:ln>
            <a:noFill/>
          </a:ln>
        </p:spPr>
        <p:txBody>
          <a:bodyPr spcFirstLastPara="1" wrap="square" lIns="91425" tIns="45700" rIns="91425" bIns="45700" anchor="t" anchorCtr="0">
            <a:spAutoFit/>
          </a:bodyPr>
          <a:lstStyle/>
          <a:p>
            <a:pPr marL="285750" marR="0" lvl="0" indent="-285750" algn="just" rtl="0">
              <a:lnSpc>
                <a:spcPct val="100000"/>
              </a:lnSpc>
              <a:spcBef>
                <a:spcPts val="0"/>
              </a:spcBef>
              <a:spcAft>
                <a:spcPts val="0"/>
              </a:spcAft>
              <a:buClr>
                <a:srgbClr val="002060"/>
              </a:buClr>
              <a:buSzPts val="3200"/>
              <a:buFont typeface="Times New Roman"/>
              <a:buChar char="-"/>
            </a:pPr>
            <a:r>
              <a:rPr lang="en-US" sz="3200" b="0" i="0" u="none" strike="noStrike" cap="none">
                <a:solidFill>
                  <a:srgbClr val="002060"/>
                </a:solidFill>
                <a:latin typeface="Arial"/>
                <a:ea typeface="Arial"/>
                <a:cs typeface="Arial"/>
                <a:sym typeface="Arial"/>
              </a:rPr>
              <a:t>Ôn tập lại các kiến thức về tạo và gửi thư, </a:t>
            </a:r>
            <a:r>
              <a:rPr lang="en-US" sz="3200">
                <a:solidFill>
                  <a:srgbClr val="002060"/>
                </a:solidFill>
              </a:rPr>
              <a:t>đính kèm tệp tin</a:t>
            </a:r>
            <a:endParaRPr sz="3200" b="0" i="0" u="none" strike="noStrike" cap="none">
              <a:solidFill>
                <a:srgbClr val="002060"/>
              </a:solidFill>
              <a:latin typeface="Arial"/>
              <a:ea typeface="Arial"/>
              <a:cs typeface="Arial"/>
              <a:sym typeface="Arial"/>
            </a:endParaRPr>
          </a:p>
          <a:p>
            <a:pPr marL="285750" marR="0" lvl="0" indent="-285750" algn="just" rtl="0">
              <a:lnSpc>
                <a:spcPct val="100000"/>
              </a:lnSpc>
              <a:spcBef>
                <a:spcPts val="0"/>
              </a:spcBef>
              <a:spcAft>
                <a:spcPts val="0"/>
              </a:spcAft>
              <a:buClr>
                <a:srgbClr val="002060"/>
              </a:buClr>
              <a:buSzPts val="3200"/>
              <a:buFont typeface="Times New Roman"/>
              <a:buChar char="-"/>
            </a:pPr>
            <a:r>
              <a:rPr lang="en-US" sz="3200" b="0" i="0" u="none" strike="noStrike" cap="none">
                <a:solidFill>
                  <a:srgbClr val="002060"/>
                </a:solidFill>
                <a:latin typeface="Arial"/>
                <a:ea typeface="Arial"/>
                <a:cs typeface="Arial"/>
                <a:sym typeface="Arial"/>
              </a:rPr>
              <a:t>Chú ý cách Mở an toàn tập tin trong thư điện tử nhận được</a:t>
            </a:r>
            <a:endParaRPr sz="3200" b="0" i="0" u="none" strike="noStrike" cap="none">
              <a:solidFill>
                <a:srgbClr val="002060"/>
              </a:solidFill>
              <a:latin typeface="Arial"/>
              <a:ea typeface="Arial"/>
              <a:cs typeface="Arial"/>
              <a:sym typeface="Arial"/>
            </a:endParaRPr>
          </a:p>
          <a:p>
            <a:pPr marL="285750" marR="0" lvl="0" indent="-285750" algn="just" rtl="0">
              <a:lnSpc>
                <a:spcPct val="100000"/>
              </a:lnSpc>
              <a:spcBef>
                <a:spcPts val="0"/>
              </a:spcBef>
              <a:spcAft>
                <a:spcPts val="0"/>
              </a:spcAft>
              <a:buClr>
                <a:srgbClr val="002060"/>
              </a:buClr>
              <a:buSzPts val="3200"/>
              <a:buChar char="-"/>
            </a:pPr>
            <a:r>
              <a:rPr lang="en-US" sz="3200">
                <a:solidFill>
                  <a:srgbClr val="002060"/>
                </a:solidFill>
              </a:rPr>
              <a:t>Đọc trước bài Tin nhắn tức thời</a:t>
            </a:r>
            <a:endParaRPr sz="320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chemeClr val="dk2"/>
              </a:buClr>
              <a:buSzPts val="4000"/>
              <a:buFont typeface="Arial"/>
              <a:buNone/>
            </a:pPr>
            <a:r>
              <a:rPr lang="en-US" sz="4000">
                <a:latin typeface="Arial"/>
                <a:ea typeface="Arial"/>
                <a:cs typeface="Arial"/>
                <a:sym typeface="Arial"/>
              </a:rPr>
              <a:t>CHỦ ĐỀ A. </a:t>
            </a:r>
            <a:br>
              <a:rPr lang="en-US" sz="4000">
                <a:latin typeface="Arial"/>
                <a:ea typeface="Arial"/>
                <a:cs typeface="Arial"/>
                <a:sym typeface="Arial"/>
              </a:rPr>
            </a:br>
            <a:r>
              <a:rPr lang="en-US" sz="4000">
                <a:latin typeface="Arial"/>
                <a:ea typeface="Arial"/>
                <a:cs typeface="Arial"/>
                <a:sym typeface="Arial"/>
              </a:rPr>
              <a:t>INTERNET VÀ TRUYỀN THÔNG SỐ</a:t>
            </a:r>
            <a:endParaRPr/>
          </a:p>
        </p:txBody>
      </p:sp>
      <p:sp>
        <p:nvSpPr>
          <p:cNvPr id="136" name="Google Shape;136;p2"/>
          <p:cNvSpPr txBox="1">
            <a:spLocks noGrp="1"/>
          </p:cNvSpPr>
          <p:nvPr>
            <p:ph type="subTitle" idx="1"/>
          </p:nvPr>
        </p:nvSpPr>
        <p:spPr>
          <a:xfrm>
            <a:off x="771524" y="3931855"/>
            <a:ext cx="11065799" cy="1309255"/>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SzPct val="108108"/>
              <a:buNone/>
            </a:pPr>
            <a:r>
              <a:rPr lang="en-US" sz="3000" dirty="0" err="1">
                <a:latin typeface="Arial"/>
                <a:ea typeface="Arial"/>
                <a:cs typeface="Arial"/>
                <a:sym typeface="Arial"/>
              </a:rPr>
              <a:t>Bài</a:t>
            </a:r>
            <a:r>
              <a:rPr lang="en-US" sz="3000" dirty="0">
                <a:latin typeface="Arial"/>
                <a:ea typeface="Arial"/>
                <a:cs typeface="Arial"/>
                <a:sym typeface="Arial"/>
              </a:rPr>
              <a:t> 1. </a:t>
            </a:r>
            <a:r>
              <a:rPr lang="en-US" sz="3000" dirty="0" err="1">
                <a:latin typeface="Arial"/>
                <a:ea typeface="Arial"/>
                <a:cs typeface="Arial"/>
                <a:sym typeface="Arial"/>
              </a:rPr>
              <a:t>Thế</a:t>
            </a:r>
            <a:r>
              <a:rPr lang="en-US" sz="3000" dirty="0">
                <a:latin typeface="Arial"/>
                <a:ea typeface="Arial"/>
                <a:cs typeface="Arial"/>
                <a:sym typeface="Arial"/>
              </a:rPr>
              <a:t> </a:t>
            </a:r>
            <a:r>
              <a:rPr lang="en-US" sz="3000" dirty="0" err="1">
                <a:latin typeface="Arial"/>
                <a:ea typeface="Arial"/>
                <a:cs typeface="Arial"/>
                <a:sym typeface="Arial"/>
              </a:rPr>
              <a:t>giới</a:t>
            </a:r>
            <a:r>
              <a:rPr lang="en-US" sz="3000" dirty="0">
                <a:latin typeface="Arial"/>
                <a:ea typeface="Arial"/>
                <a:cs typeface="Arial"/>
                <a:sym typeface="Arial"/>
              </a:rPr>
              <a:t> Internet </a:t>
            </a:r>
            <a:r>
              <a:rPr lang="en-US" sz="3000" dirty="0" err="1">
                <a:latin typeface="Arial"/>
                <a:ea typeface="Arial"/>
                <a:cs typeface="Arial"/>
                <a:sym typeface="Arial"/>
              </a:rPr>
              <a:t>thật</a:t>
            </a:r>
            <a:r>
              <a:rPr lang="en-US" sz="3000" dirty="0">
                <a:latin typeface="Arial"/>
                <a:ea typeface="Arial"/>
                <a:cs typeface="Arial"/>
                <a:sym typeface="Arial"/>
              </a:rPr>
              <a:t> </a:t>
            </a:r>
            <a:r>
              <a:rPr lang="en-US" sz="3000" dirty="0" err="1">
                <a:latin typeface="Arial"/>
                <a:ea typeface="Arial"/>
                <a:cs typeface="Arial"/>
                <a:sym typeface="Arial"/>
              </a:rPr>
              <a:t>là</a:t>
            </a:r>
            <a:r>
              <a:rPr lang="en-US" sz="3000" dirty="0">
                <a:latin typeface="Arial"/>
                <a:ea typeface="Arial"/>
                <a:cs typeface="Arial"/>
                <a:sym typeface="Arial"/>
              </a:rPr>
              <a:t> </a:t>
            </a:r>
            <a:r>
              <a:rPr lang="en-US" sz="3000" dirty="0" err="1">
                <a:latin typeface="Arial"/>
                <a:ea typeface="Arial"/>
                <a:cs typeface="Arial"/>
                <a:sym typeface="Arial"/>
              </a:rPr>
              <a:t>rộng</a:t>
            </a:r>
            <a:r>
              <a:rPr lang="en-US" sz="3000" dirty="0">
                <a:latin typeface="Arial"/>
                <a:ea typeface="Arial"/>
                <a:cs typeface="Arial"/>
                <a:sym typeface="Arial"/>
              </a:rPr>
              <a:t> </a:t>
            </a:r>
            <a:r>
              <a:rPr lang="en-US" sz="3000" dirty="0" err="1">
                <a:latin typeface="Arial"/>
                <a:ea typeface="Arial"/>
                <a:cs typeface="Arial"/>
                <a:sym typeface="Arial"/>
              </a:rPr>
              <a:t>lớn</a:t>
            </a:r>
            <a:endParaRPr dirty="0"/>
          </a:p>
          <a:p>
            <a:pPr marL="0" lvl="0" indent="0" algn="l" rtl="0">
              <a:lnSpc>
                <a:spcPct val="90000"/>
              </a:lnSpc>
              <a:spcBef>
                <a:spcPts val="1400"/>
              </a:spcBef>
              <a:spcAft>
                <a:spcPts val="0"/>
              </a:spcAft>
              <a:buSzPct val="108108"/>
              <a:buNone/>
            </a:pPr>
            <a:r>
              <a:rPr lang="en-US" sz="3000" dirty="0" err="1">
                <a:latin typeface="Arial"/>
                <a:ea typeface="Arial"/>
                <a:cs typeface="Arial"/>
                <a:sym typeface="Arial"/>
              </a:rPr>
              <a:t>Bài</a:t>
            </a:r>
            <a:r>
              <a:rPr lang="en-US" sz="3000" dirty="0">
                <a:latin typeface="Arial"/>
                <a:ea typeface="Arial"/>
                <a:cs typeface="Arial"/>
                <a:sym typeface="Arial"/>
              </a:rPr>
              <a:t> 2. </a:t>
            </a:r>
            <a:r>
              <a:rPr lang="en-US" sz="3000" dirty="0" err="1">
                <a:latin typeface="Arial"/>
                <a:ea typeface="Arial"/>
                <a:cs typeface="Arial"/>
                <a:sym typeface="Arial"/>
              </a:rPr>
              <a:t>Tớ</a:t>
            </a:r>
            <a:r>
              <a:rPr lang="en-US" sz="3000" dirty="0">
                <a:latin typeface="Arial"/>
                <a:ea typeface="Arial"/>
                <a:cs typeface="Arial"/>
                <a:sym typeface="Arial"/>
              </a:rPr>
              <a:t> </a:t>
            </a:r>
            <a:r>
              <a:rPr lang="en-US" sz="3000" dirty="0" err="1">
                <a:latin typeface="Arial"/>
                <a:ea typeface="Arial"/>
                <a:cs typeface="Arial"/>
                <a:sym typeface="Arial"/>
              </a:rPr>
              <a:t>liên</a:t>
            </a:r>
            <a:r>
              <a:rPr lang="en-US" sz="3000" dirty="0">
                <a:latin typeface="Arial"/>
                <a:ea typeface="Arial"/>
                <a:cs typeface="Arial"/>
                <a:sym typeface="Arial"/>
              </a:rPr>
              <a:t> </a:t>
            </a:r>
            <a:r>
              <a:rPr lang="en-US" sz="3000" dirty="0" err="1">
                <a:latin typeface="Arial"/>
                <a:ea typeface="Arial"/>
                <a:cs typeface="Arial"/>
                <a:sym typeface="Arial"/>
              </a:rPr>
              <a:t>lạc</a:t>
            </a:r>
            <a:r>
              <a:rPr lang="en-US" sz="3000" dirty="0">
                <a:latin typeface="Arial"/>
                <a:ea typeface="Arial"/>
                <a:cs typeface="Arial"/>
                <a:sym typeface="Arial"/>
              </a:rPr>
              <a:t> </a:t>
            </a:r>
            <a:r>
              <a:rPr lang="en-US" sz="3000" dirty="0" err="1">
                <a:latin typeface="Arial"/>
                <a:ea typeface="Arial"/>
                <a:cs typeface="Arial"/>
                <a:sym typeface="Arial"/>
              </a:rPr>
              <a:t>được</a:t>
            </a:r>
            <a:r>
              <a:rPr lang="en-US" sz="3000" dirty="0">
                <a:latin typeface="Arial"/>
                <a:ea typeface="Arial"/>
                <a:cs typeface="Arial"/>
                <a:sym typeface="Arial"/>
              </a:rPr>
              <a:t> </a:t>
            </a:r>
            <a:r>
              <a:rPr lang="en-US" sz="3000" dirty="0" err="1">
                <a:latin typeface="Arial"/>
                <a:ea typeface="Arial"/>
                <a:cs typeface="Arial"/>
                <a:sym typeface="Arial"/>
              </a:rPr>
              <a:t>với</a:t>
            </a:r>
            <a:r>
              <a:rPr lang="en-US" sz="3000" dirty="0">
                <a:latin typeface="Arial"/>
                <a:ea typeface="Arial"/>
                <a:cs typeface="Arial"/>
                <a:sym typeface="Arial"/>
              </a:rPr>
              <a:t> </a:t>
            </a:r>
            <a:r>
              <a:rPr lang="en-US" sz="3000" dirty="0" err="1">
                <a:latin typeface="Arial"/>
                <a:ea typeface="Arial"/>
                <a:cs typeface="Arial"/>
                <a:sym typeface="Arial"/>
              </a:rPr>
              <a:t>mọi</a:t>
            </a:r>
            <a:r>
              <a:rPr lang="en-US" sz="3000" dirty="0">
                <a:latin typeface="Arial"/>
                <a:ea typeface="Arial"/>
                <a:cs typeface="Arial"/>
                <a:sym typeface="Arial"/>
              </a:rPr>
              <a:t> </a:t>
            </a:r>
            <a:r>
              <a:rPr lang="en-US" sz="3000" dirty="0" err="1">
                <a:latin typeface="Arial"/>
                <a:ea typeface="Arial"/>
                <a:cs typeface="Arial"/>
                <a:sym typeface="Arial"/>
              </a:rPr>
              <a:t>người</a:t>
            </a:r>
            <a:r>
              <a:rPr lang="en-US" sz="3000" dirty="0">
                <a:latin typeface="Arial"/>
                <a:ea typeface="Arial"/>
                <a:cs typeface="Arial"/>
                <a:sym typeface="Arial"/>
              </a:rPr>
              <a:t> ở </a:t>
            </a:r>
            <a:r>
              <a:rPr lang="en-US" sz="3000" dirty="0" err="1">
                <a:latin typeface="Arial"/>
                <a:ea typeface="Arial"/>
                <a:cs typeface="Arial"/>
                <a:sym typeface="Arial"/>
              </a:rPr>
              <a:t>khắp</a:t>
            </a:r>
            <a:r>
              <a:rPr lang="en-US" sz="3000" dirty="0">
                <a:latin typeface="Arial"/>
                <a:ea typeface="Arial"/>
                <a:cs typeface="Arial"/>
                <a:sym typeface="Arial"/>
              </a:rPr>
              <a:t> </a:t>
            </a:r>
            <a:r>
              <a:rPr lang="en-US" sz="3000" dirty="0" err="1">
                <a:latin typeface="Arial"/>
                <a:ea typeface="Arial"/>
                <a:cs typeface="Arial"/>
                <a:sym typeface="Arial"/>
              </a:rPr>
              <a:t>mọi</a:t>
            </a:r>
            <a:r>
              <a:rPr lang="en-US" sz="3000" dirty="0">
                <a:latin typeface="Arial"/>
                <a:ea typeface="Arial"/>
                <a:cs typeface="Arial"/>
                <a:sym typeface="Arial"/>
              </a:rPr>
              <a:t> </a:t>
            </a:r>
            <a:r>
              <a:rPr lang="en-US" sz="3000" dirty="0" err="1">
                <a:latin typeface="Arial"/>
                <a:ea typeface="Arial"/>
                <a:cs typeface="Arial"/>
                <a:sym typeface="Arial"/>
              </a:rPr>
              <a:t>nơi</a:t>
            </a:r>
            <a:r>
              <a:rPr lang="en-US" sz="3000" dirty="0">
                <a:latin typeface="Arial"/>
                <a:ea typeface="Arial"/>
                <a:cs typeface="Arial"/>
                <a:sym typeface="Arial"/>
              </a:rPr>
              <a:t> </a:t>
            </a:r>
            <a:r>
              <a:rPr lang="en-US" sz="3000" dirty="0" err="1">
                <a:latin typeface="Arial"/>
                <a:ea typeface="Arial"/>
                <a:cs typeface="Arial"/>
                <a:sym typeface="Arial"/>
              </a:rPr>
              <a:t>trên</a:t>
            </a:r>
            <a:r>
              <a:rPr lang="en-US" sz="3000" dirty="0">
                <a:latin typeface="Arial"/>
                <a:ea typeface="Arial"/>
                <a:cs typeface="Arial"/>
                <a:sym typeface="Arial"/>
              </a:rPr>
              <a:t> </a:t>
            </a:r>
            <a:r>
              <a:rPr lang="en-US" sz="3000" dirty="0" err="1">
                <a:latin typeface="Arial"/>
                <a:ea typeface="Arial"/>
                <a:cs typeface="Arial"/>
                <a:sym typeface="Arial"/>
              </a:rPr>
              <a:t>thế</a:t>
            </a:r>
            <a:r>
              <a:rPr lang="en-US" sz="3000" dirty="0">
                <a:latin typeface="Arial"/>
                <a:ea typeface="Arial"/>
                <a:cs typeface="Arial"/>
                <a:sym typeface="Arial"/>
              </a:rPr>
              <a:t> </a:t>
            </a:r>
            <a:r>
              <a:rPr lang="en-US" sz="3000" dirty="0" err="1">
                <a:latin typeface="Arial"/>
                <a:ea typeface="Arial"/>
                <a:cs typeface="Arial"/>
                <a:sym typeface="Arial"/>
              </a:rPr>
              <a:t>giới</a:t>
            </a:r>
            <a:endParaRPr sz="30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
          <p:cNvSpPr txBox="1">
            <a:spLocks noGrp="1"/>
          </p:cNvSpPr>
          <p:nvPr>
            <p:ph type="title"/>
          </p:nvPr>
        </p:nvSpPr>
        <p:spPr>
          <a:xfrm>
            <a:off x="173831" y="2104466"/>
            <a:ext cx="11844337" cy="1746173"/>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3200"/>
              <a:buFont typeface="Times New Roman"/>
              <a:buNone/>
            </a:pPr>
            <a:r>
              <a:rPr lang="en-US" sz="3200" b="1">
                <a:solidFill>
                  <a:srgbClr val="FFFFFF"/>
                </a:solidFill>
                <a:latin typeface="Times New Roman"/>
                <a:ea typeface="Times New Roman"/>
                <a:cs typeface="Times New Roman"/>
                <a:sym typeface="Times New Roman"/>
              </a:rPr>
              <a:t>BÀI 2. TỚ LIÊN LẠC ĐƯỢC VỚI MỌI NGƯỜI </a:t>
            </a:r>
            <a:br>
              <a:rPr lang="en-US" sz="3200" b="1">
                <a:solidFill>
                  <a:srgbClr val="FFFFFF"/>
                </a:solidFill>
                <a:latin typeface="Times New Roman"/>
                <a:ea typeface="Times New Roman"/>
                <a:cs typeface="Times New Roman"/>
                <a:sym typeface="Times New Roman"/>
              </a:rPr>
            </a:br>
            <a:r>
              <a:rPr lang="en-US" sz="3200" b="1">
                <a:solidFill>
                  <a:srgbClr val="FFFFFF"/>
                </a:solidFill>
                <a:latin typeface="Times New Roman"/>
                <a:ea typeface="Times New Roman"/>
                <a:cs typeface="Times New Roman"/>
                <a:sym typeface="Times New Roman"/>
              </a:rPr>
              <a:t>Ở KHẮP MỌI NƠI TRÊN THẾ GIỚI</a:t>
            </a:r>
            <a:r>
              <a:rPr lang="en-US" sz="1800">
                <a:latin typeface="Calibri"/>
                <a:ea typeface="Calibri"/>
                <a:cs typeface="Calibri"/>
                <a:sym typeface="Calibri"/>
              </a:rPr>
              <a:t/>
            </a:r>
            <a:br>
              <a:rPr lang="en-US" sz="1800">
                <a:latin typeface="Calibri"/>
                <a:ea typeface="Calibri"/>
                <a:cs typeface="Calibri"/>
                <a:sym typeface="Calibri"/>
              </a:rPr>
            </a:br>
            <a:r>
              <a:rPr lang="en-US" sz="1800">
                <a:latin typeface="Calibri"/>
                <a:ea typeface="Calibri"/>
                <a:cs typeface="Calibri"/>
                <a:sym typeface="Calibri"/>
              </a:rPr>
              <a:t/>
            </a:r>
            <a:br>
              <a:rPr lang="en-US" sz="1800">
                <a:latin typeface="Calibri"/>
                <a:ea typeface="Calibri"/>
                <a:cs typeface="Calibri"/>
                <a:sym typeface="Calibri"/>
              </a:rPr>
            </a:br>
            <a:r>
              <a:rPr lang="en-US" sz="3200" b="1">
                <a:solidFill>
                  <a:srgbClr val="FF0000"/>
                </a:solidFill>
              </a:rPr>
              <a:t>TUẦN 13: TẬP TIN ĐÍNH KÈM THƯ ĐIỆN TỬ</a:t>
            </a:r>
            <a:endParaRPr sz="4000" b="1">
              <a:solidFill>
                <a:srgbClr val="FF0000"/>
              </a:solidFill>
            </a:endParaRPr>
          </a:p>
        </p:txBody>
      </p:sp>
      <p:sp>
        <p:nvSpPr>
          <p:cNvPr id="142" name="Google Shape;142;p3"/>
          <p:cNvSpPr txBox="1"/>
          <p:nvPr/>
        </p:nvSpPr>
        <p:spPr>
          <a:xfrm>
            <a:off x="173825" y="4223425"/>
            <a:ext cx="11555100" cy="2170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500" b="0" i="0" u="none" strike="noStrike" cap="none">
                <a:solidFill>
                  <a:srgbClr val="000000"/>
                </a:solidFill>
                <a:latin typeface="Times New Roman"/>
                <a:ea typeface="Times New Roman"/>
                <a:cs typeface="Times New Roman"/>
                <a:sym typeface="Times New Roman"/>
              </a:rPr>
              <a:t>- Biết ý nghĩa của CC, BCC, Reply/Reply all và Forward là gì</a:t>
            </a:r>
            <a:endParaRPr sz="25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4000"/>
              <a:buFont typeface="Arial"/>
              <a:buNone/>
            </a:pPr>
            <a:r>
              <a:rPr lang="en-US" sz="2500" b="0" i="0" u="none" strike="noStrike" cap="none">
                <a:solidFill>
                  <a:schemeClr val="dk1"/>
                </a:solidFill>
                <a:latin typeface="Times New Roman"/>
                <a:ea typeface="Times New Roman"/>
                <a:cs typeface="Times New Roman"/>
                <a:sym typeface="Times New Roman"/>
              </a:rPr>
              <a:t>- </a:t>
            </a:r>
            <a:r>
              <a:rPr lang="en-US" sz="2500" b="0" i="0" u="none" strike="noStrike" cap="none">
                <a:solidFill>
                  <a:srgbClr val="000000"/>
                </a:solidFill>
                <a:latin typeface="Times New Roman"/>
                <a:ea typeface="Times New Roman"/>
                <a:cs typeface="Times New Roman"/>
                <a:sym typeface="Times New Roman"/>
              </a:rPr>
              <a:t>Biết sử dụng CC, BCC, Reply/Reply all và Forward đúng cách</a:t>
            </a:r>
            <a:endParaRPr sz="2500" b="0" i="0" u="none" strike="noStrike" cap="none">
              <a:solidFill>
                <a:srgbClr val="000000"/>
              </a:solidFill>
              <a:latin typeface="Times New Roman"/>
              <a:ea typeface="Times New Roman"/>
              <a:cs typeface="Times New Roman"/>
              <a:sym typeface="Times New Roman"/>
            </a:endParaRPr>
          </a:p>
          <a:p>
            <a:pPr marL="0" lvl="0" indent="0" algn="l" rtl="0">
              <a:spcBef>
                <a:spcPts val="600"/>
              </a:spcBef>
              <a:spcAft>
                <a:spcPts val="0"/>
              </a:spcAft>
              <a:buNone/>
            </a:pPr>
            <a:r>
              <a:rPr lang="en-US" sz="2500">
                <a:latin typeface="Times New Roman"/>
                <a:ea typeface="Times New Roman"/>
                <a:cs typeface="Times New Roman"/>
                <a:sym typeface="Times New Roman"/>
              </a:rPr>
              <a:t>- Biết khái niệm của tập tin đính kèm</a:t>
            </a:r>
            <a:endParaRPr sz="2500"/>
          </a:p>
          <a:p>
            <a:pPr marL="0" lvl="0" indent="0" algn="l" rtl="0">
              <a:spcBef>
                <a:spcPts val="600"/>
              </a:spcBef>
              <a:spcAft>
                <a:spcPts val="0"/>
              </a:spcAft>
              <a:buNone/>
            </a:pPr>
            <a:r>
              <a:rPr lang="en-US" sz="2500">
                <a:latin typeface="Times New Roman"/>
                <a:ea typeface="Times New Roman"/>
                <a:cs typeface="Times New Roman"/>
                <a:sym typeface="Times New Roman"/>
              </a:rPr>
              <a:t>- Biết gửi các tập tin đính kèm trong thư điện tử</a:t>
            </a:r>
            <a:endParaRPr sz="2500"/>
          </a:p>
          <a:p>
            <a:pPr marL="0" lvl="0" indent="0" algn="l" rtl="0">
              <a:spcBef>
                <a:spcPts val="0"/>
              </a:spcBef>
              <a:spcAft>
                <a:spcPts val="0"/>
              </a:spcAft>
              <a:buNone/>
            </a:pPr>
            <a:r>
              <a:rPr lang="en-US" sz="2500">
                <a:latin typeface="Times New Roman"/>
                <a:ea typeface="Times New Roman"/>
                <a:cs typeface="Times New Roman"/>
                <a:sym typeface="Times New Roman"/>
              </a:rPr>
              <a:t>- Biết cách mở an toàn tập tin đính kèm trong thư điện tử nhận được</a:t>
            </a:r>
            <a:endParaRPr sz="2400">
              <a:latin typeface="Times New Roman"/>
              <a:ea typeface="Times New Roman"/>
              <a:cs typeface="Times New Roman"/>
              <a:sym typeface="Times New Roman"/>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4"/>
          <p:cNvSpPr/>
          <p:nvPr/>
        </p:nvSpPr>
        <p:spPr>
          <a:xfrm>
            <a:off x="3454400" y="926975"/>
            <a:ext cx="5648960" cy="646986"/>
          </a:xfrm>
          <a:prstGeom prst="roundRect">
            <a:avLst>
              <a:gd name="adj" fmla="val 16667"/>
            </a:avLst>
          </a:prstGeom>
          <a:solidFill>
            <a:schemeClr val="accen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ÔN TẬP KIẾN THỨC CŨ</a:t>
            </a:r>
            <a:endParaRPr sz="1400" b="0" i="0" u="none" strike="noStrike" cap="none">
              <a:solidFill>
                <a:srgbClr val="000000"/>
              </a:solidFill>
              <a:latin typeface="Arial"/>
              <a:ea typeface="Arial"/>
              <a:cs typeface="Arial"/>
              <a:sym typeface="Arial"/>
            </a:endParaRPr>
          </a:p>
        </p:txBody>
      </p:sp>
      <p:pic>
        <p:nvPicPr>
          <p:cNvPr id="148" name="Google Shape;148;p4" descr="Kiểm tra bài cũ Pick a name trong ClassPoint | Tinh hoa Công ..."/>
          <p:cNvPicPr preferRelativeResize="0"/>
          <p:nvPr/>
        </p:nvPicPr>
        <p:blipFill rotWithShape="1">
          <a:blip r:embed="rId3">
            <a:alphaModFix/>
          </a:blip>
          <a:srcRect/>
          <a:stretch/>
        </p:blipFill>
        <p:spPr>
          <a:xfrm>
            <a:off x="4836391" y="4262315"/>
            <a:ext cx="2311400" cy="2311400"/>
          </a:xfrm>
          <a:prstGeom prst="rect">
            <a:avLst/>
          </a:prstGeom>
          <a:noFill/>
          <a:ln>
            <a:noFill/>
          </a:ln>
        </p:spPr>
      </p:pic>
      <p:sp>
        <p:nvSpPr>
          <p:cNvPr id="149" name="Google Shape;149;p4"/>
          <p:cNvSpPr txBox="1"/>
          <p:nvPr/>
        </p:nvSpPr>
        <p:spPr>
          <a:xfrm>
            <a:off x="1313620" y="2228671"/>
            <a:ext cx="10146296" cy="8309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0" i="0" u="none" strike="noStrike" cap="none">
                <a:solidFill>
                  <a:schemeClr val="dk1"/>
                </a:solidFill>
                <a:latin typeface="Times New Roman"/>
                <a:ea typeface="Times New Roman"/>
                <a:cs typeface="Times New Roman"/>
                <a:sym typeface="Times New Roman"/>
              </a:rPr>
              <a:t>1. </a:t>
            </a:r>
            <a:r>
              <a:rPr lang="en-US" sz="2400" b="0" i="0" u="none" strike="noStrike" cap="none">
                <a:solidFill>
                  <a:srgbClr val="000000"/>
                </a:solidFill>
                <a:latin typeface="Times New Roman"/>
                <a:ea typeface="Times New Roman"/>
                <a:cs typeface="Times New Roman"/>
                <a:sym typeface="Times New Roman"/>
              </a:rPr>
              <a:t>Chữ ký điện tử là gì? Công dụng của chữ ký điện tử?</a:t>
            </a:r>
            <a:endParaRPr sz="2400" b="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US" sz="2400" b="0" i="0" u="none" strike="noStrike" cap="none">
                <a:solidFill>
                  <a:srgbClr val="000000"/>
                </a:solidFill>
                <a:latin typeface="Times New Roman"/>
                <a:ea typeface="Times New Roman"/>
                <a:cs typeface="Times New Roman"/>
                <a:sym typeface="Times New Roman"/>
              </a:rPr>
              <a:t>2. Trình bày thao tác tạo chữ ký điện tử</a:t>
            </a:r>
            <a:r>
              <a:rPr lang="en-US" sz="2400" b="0" i="0" u="none" strike="noStrike" cap="none">
                <a:solidFill>
                  <a:schemeClr val="dk1"/>
                </a:solidFill>
                <a:latin typeface="Times New Roman"/>
                <a:ea typeface="Times New Roman"/>
                <a:cs typeface="Times New Roman"/>
                <a:sym typeface="Times New Roman"/>
              </a:rPr>
              <a:t>?</a:t>
            </a:r>
            <a:endParaRPr sz="2400" b="0" i="0" u="none" strike="noStrike" cap="none">
              <a:solidFill>
                <a:srgbClr val="000000"/>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6"/>
          <p:cNvSpPr txBox="1"/>
          <p:nvPr/>
        </p:nvSpPr>
        <p:spPr>
          <a:xfrm>
            <a:off x="0" y="739229"/>
            <a:ext cx="8788400" cy="52318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800" b="1" i="0" u="sng" strike="noStrike" cap="none">
                <a:solidFill>
                  <a:srgbClr val="FF0000"/>
                </a:solidFill>
                <a:latin typeface="Arial"/>
                <a:ea typeface="Arial"/>
                <a:cs typeface="Arial"/>
                <a:sym typeface="Arial"/>
              </a:rPr>
              <a:t>* Ý nghĩa của CC, BCC, Reply, Reply all, Forward</a:t>
            </a:r>
            <a:endParaRPr sz="2800" b="1" i="0" u="none" strike="noStrike" cap="none">
              <a:solidFill>
                <a:srgbClr val="FF0000"/>
              </a:solidFill>
              <a:latin typeface="Times New Roman"/>
              <a:ea typeface="Times New Roman"/>
              <a:cs typeface="Times New Roman"/>
              <a:sym typeface="Times New Roman"/>
            </a:endParaRPr>
          </a:p>
        </p:txBody>
      </p:sp>
      <p:sp>
        <p:nvSpPr>
          <p:cNvPr id="155" name="Google Shape;155;p6"/>
          <p:cNvSpPr txBox="1"/>
          <p:nvPr/>
        </p:nvSpPr>
        <p:spPr>
          <a:xfrm>
            <a:off x="5886656" y="1212597"/>
            <a:ext cx="4621910" cy="707886"/>
          </a:xfrm>
          <a:prstGeom prst="rect">
            <a:avLst/>
          </a:prstGeom>
          <a:noFill/>
          <a:ln>
            <a:noFill/>
          </a:ln>
        </p:spPr>
        <p:txBody>
          <a:bodyPr spcFirstLastPara="1" wrap="square" lIns="91425" tIns="45700" rIns="91425" bIns="45700" anchor="t" anchorCtr="0">
            <a:spAutoFit/>
          </a:bodyPr>
          <a:lstStyle/>
          <a:p>
            <a:pPr marL="0" marR="0" lvl="0" indent="-254000" algn="l" rtl="0">
              <a:lnSpc>
                <a:spcPct val="100000"/>
              </a:lnSpc>
              <a:spcBef>
                <a:spcPts val="0"/>
              </a:spcBef>
              <a:spcAft>
                <a:spcPts val="0"/>
              </a:spcAft>
              <a:buClr>
                <a:srgbClr val="000000"/>
              </a:buClr>
              <a:buSzPts val="4000"/>
              <a:buFont typeface="Arial"/>
              <a:buChar char="•"/>
            </a:pPr>
            <a:r>
              <a:rPr lang="en-US" sz="4000" b="1" i="0" u="none" strike="noStrike" cap="none">
                <a:solidFill>
                  <a:srgbClr val="002060"/>
                </a:solidFill>
                <a:latin typeface="Times New Roman"/>
                <a:ea typeface="Times New Roman"/>
                <a:cs typeface="Times New Roman"/>
                <a:sym typeface="Times New Roman"/>
              </a:rPr>
              <a:t> CC, BCC là gì?</a:t>
            </a:r>
            <a:endParaRPr/>
          </a:p>
        </p:txBody>
      </p:sp>
      <p:grpSp>
        <p:nvGrpSpPr>
          <p:cNvPr id="156" name="Google Shape;156;p6"/>
          <p:cNvGrpSpPr/>
          <p:nvPr/>
        </p:nvGrpSpPr>
        <p:grpSpPr>
          <a:xfrm>
            <a:off x="230634" y="1352164"/>
            <a:ext cx="5357757" cy="2866475"/>
            <a:chOff x="230634" y="1352164"/>
            <a:chExt cx="5357757" cy="2866475"/>
          </a:xfrm>
        </p:grpSpPr>
        <p:pic>
          <p:nvPicPr>
            <p:cNvPr id="157" name="Google Shape;157;p6"/>
            <p:cNvPicPr preferRelativeResize="0"/>
            <p:nvPr/>
          </p:nvPicPr>
          <p:blipFill rotWithShape="1">
            <a:blip r:embed="rId3">
              <a:alphaModFix/>
            </a:blip>
            <a:srcRect/>
            <a:stretch/>
          </p:blipFill>
          <p:spPr>
            <a:xfrm>
              <a:off x="230634" y="1352164"/>
              <a:ext cx="5357757" cy="2866475"/>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
          <p:nvSpPr>
            <p:cNvPr id="158" name="Google Shape;158;p6"/>
            <p:cNvSpPr/>
            <p:nvPr/>
          </p:nvSpPr>
          <p:spPr>
            <a:xfrm>
              <a:off x="230634" y="2268313"/>
              <a:ext cx="1521710" cy="699868"/>
            </a:xfrm>
            <a:prstGeom prst="rect">
              <a:avLst/>
            </a:prstGeom>
            <a:noFill/>
            <a:ln w="25400"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grpSp>
      <p:sp>
        <p:nvSpPr>
          <p:cNvPr id="159" name="Google Shape;159;p6"/>
          <p:cNvSpPr txBox="1"/>
          <p:nvPr/>
        </p:nvSpPr>
        <p:spPr>
          <a:xfrm>
            <a:off x="5751045" y="1952518"/>
            <a:ext cx="6074710"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000" b="1" i="0" u="none" strike="noStrike" cap="none">
                <a:solidFill>
                  <a:srgbClr val="000000"/>
                </a:solidFill>
                <a:latin typeface="Arial"/>
                <a:ea typeface="Arial"/>
                <a:cs typeface="Arial"/>
                <a:sym typeface="Arial"/>
              </a:rPr>
              <a:t>+ CC</a:t>
            </a:r>
            <a:r>
              <a:rPr lang="en-US" sz="2000" b="0" i="0" u="none" strike="noStrike" cap="none">
                <a:solidFill>
                  <a:srgbClr val="000000"/>
                </a:solidFill>
                <a:latin typeface="Arial"/>
                <a:ea typeface="Arial"/>
                <a:cs typeface="Arial"/>
                <a:sym typeface="Arial"/>
              </a:rPr>
              <a:t> là từ viết tắt của cụm từ “</a:t>
            </a:r>
            <a:r>
              <a:rPr lang="en-US" sz="2000" b="1" i="0" u="none" strike="noStrike" cap="none">
                <a:solidFill>
                  <a:srgbClr val="000000"/>
                </a:solidFill>
              </a:rPr>
              <a:t>Carbon Copy</a:t>
            </a:r>
            <a:r>
              <a:rPr lang="en-US" sz="2000" b="0" i="0" u="none" strike="noStrike" cap="none">
                <a:solidFill>
                  <a:srgbClr val="000000"/>
                </a:solidFill>
                <a:latin typeface="Arial"/>
                <a:ea typeface="Arial"/>
                <a:cs typeface="Arial"/>
                <a:sym typeface="Arial"/>
              </a:rPr>
              <a:t>” tức là tạo ra các </a:t>
            </a:r>
            <a:r>
              <a:rPr lang="en-US" sz="2000" b="1" i="0" u="none" strike="noStrike" cap="none">
                <a:solidFill>
                  <a:srgbClr val="000000"/>
                </a:solidFill>
              </a:rPr>
              <a:t>bản sao</a:t>
            </a:r>
            <a:r>
              <a:rPr lang="en-US" sz="2000" b="0" i="0" u="none" strike="noStrike" cap="none">
                <a:solidFill>
                  <a:srgbClr val="000000"/>
                </a:solidFill>
                <a:latin typeface="Arial"/>
                <a:ea typeface="Arial"/>
                <a:cs typeface="Arial"/>
                <a:sym typeface="Arial"/>
              </a:rPr>
              <a:t>. CC được hiểu như việc </a:t>
            </a:r>
            <a:r>
              <a:rPr lang="en-US" sz="2000" b="1" i="0" u="none" strike="noStrike" cap="none">
                <a:solidFill>
                  <a:srgbClr val="000000"/>
                </a:solidFill>
              </a:rPr>
              <a:t>gửi</a:t>
            </a:r>
            <a:r>
              <a:rPr lang="en-US" sz="2000" b="0" i="0" u="none" strike="noStrike" cap="none">
                <a:solidFill>
                  <a:srgbClr val="000000"/>
                </a:solidFill>
                <a:latin typeface="Arial"/>
                <a:ea typeface="Arial"/>
                <a:cs typeface="Arial"/>
                <a:sym typeface="Arial"/>
              </a:rPr>
              <a:t> thêm một </a:t>
            </a:r>
            <a:r>
              <a:rPr lang="en-US" sz="2000" b="1" i="1" u="none" strike="noStrike" cap="none">
                <a:solidFill>
                  <a:srgbClr val="000000"/>
                </a:solidFill>
              </a:rPr>
              <a:t>bản sao của email cho một người khác</a:t>
            </a:r>
            <a:endParaRPr sz="2000" b="1" i="1" u="none" strike="noStrike" cap="none">
              <a:solidFill>
                <a:srgbClr val="000000"/>
              </a:solidFill>
            </a:endParaRPr>
          </a:p>
        </p:txBody>
      </p:sp>
      <p:sp>
        <p:nvSpPr>
          <p:cNvPr id="160" name="Google Shape;160;p6"/>
          <p:cNvSpPr txBox="1"/>
          <p:nvPr/>
        </p:nvSpPr>
        <p:spPr>
          <a:xfrm>
            <a:off x="5751045" y="3000216"/>
            <a:ext cx="6074710"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 </a:t>
            </a:r>
            <a:r>
              <a:rPr lang="en-US" sz="2000" b="1" i="0" u="none" strike="noStrike" cap="none">
                <a:solidFill>
                  <a:srgbClr val="000000"/>
                </a:solidFill>
                <a:latin typeface="Arial"/>
                <a:ea typeface="Arial"/>
                <a:cs typeface="Arial"/>
                <a:sym typeface="Arial"/>
              </a:rPr>
              <a:t>BCC</a:t>
            </a:r>
            <a:r>
              <a:rPr lang="en-US" sz="2000" b="0" i="0" u="none" strike="noStrike" cap="none">
                <a:solidFill>
                  <a:srgbClr val="000000"/>
                </a:solidFill>
                <a:latin typeface="Arial"/>
                <a:ea typeface="Arial"/>
                <a:cs typeface="Arial"/>
                <a:sym typeface="Arial"/>
              </a:rPr>
              <a:t> là viết tắt của cụm từ “</a:t>
            </a:r>
            <a:r>
              <a:rPr lang="en-US" sz="2000" b="1" i="0" u="none" strike="noStrike" cap="none">
                <a:solidFill>
                  <a:srgbClr val="000000"/>
                </a:solidFill>
              </a:rPr>
              <a:t>Blind Carbon Copy</a:t>
            </a:r>
            <a:r>
              <a:rPr lang="en-US" sz="2000" b="0" i="0" u="none" strike="noStrike" cap="none">
                <a:solidFill>
                  <a:srgbClr val="000000"/>
                </a:solidFill>
                <a:latin typeface="Arial"/>
                <a:ea typeface="Arial"/>
                <a:cs typeface="Arial"/>
                <a:sym typeface="Arial"/>
              </a:rPr>
              <a:t>” là tạo ra các </a:t>
            </a:r>
            <a:r>
              <a:rPr lang="en-US" sz="2000" b="1" i="0" u="none" strike="noStrike" cap="none">
                <a:solidFill>
                  <a:srgbClr val="000000"/>
                </a:solidFill>
              </a:rPr>
              <a:t>bản sao tạm</a:t>
            </a:r>
            <a:r>
              <a:rPr lang="en-US" sz="2000" b="0" i="0" u="none" strike="noStrike" cap="none">
                <a:solidFill>
                  <a:srgbClr val="000000"/>
                </a:solidFill>
                <a:latin typeface="Arial"/>
                <a:ea typeface="Arial"/>
                <a:cs typeface="Arial"/>
                <a:sym typeface="Arial"/>
              </a:rPr>
              <a:t>. </a:t>
            </a:r>
            <a:endParaRPr sz="2000" b="0" i="0" u="none" strike="noStrike" cap="none">
              <a:solidFill>
                <a:srgbClr val="000000"/>
              </a:solidFill>
              <a:latin typeface="Arial"/>
              <a:ea typeface="Arial"/>
              <a:cs typeface="Arial"/>
              <a:sym typeface="Arial"/>
            </a:endParaRPr>
          </a:p>
        </p:txBody>
      </p:sp>
      <p:sp>
        <p:nvSpPr>
          <p:cNvPr id="161" name="Google Shape;161;p6"/>
          <p:cNvSpPr txBox="1"/>
          <p:nvPr/>
        </p:nvSpPr>
        <p:spPr>
          <a:xfrm>
            <a:off x="5707576" y="3740137"/>
            <a:ext cx="6161700" cy="28629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 Sử dụng </a:t>
            </a:r>
            <a:r>
              <a:rPr lang="en-US" sz="2000" b="1" i="0" u="none" strike="noStrike" cap="none">
                <a:solidFill>
                  <a:srgbClr val="000000"/>
                </a:solidFill>
                <a:latin typeface="Arial"/>
                <a:ea typeface="Arial"/>
                <a:cs typeface="Arial"/>
                <a:sym typeface="Arial"/>
              </a:rPr>
              <a:t>CC</a:t>
            </a:r>
            <a:r>
              <a:rPr lang="en-US" sz="2000" b="0" i="0" u="none" strike="noStrike" cap="none">
                <a:solidFill>
                  <a:srgbClr val="000000"/>
                </a:solidFill>
                <a:latin typeface="Arial"/>
                <a:ea typeface="Arial"/>
                <a:cs typeface="Arial"/>
                <a:sym typeface="Arial"/>
              </a:rPr>
              <a:t> để gửi email cho nhiều người cùng lúc và những người này sẽ </a:t>
            </a:r>
            <a:r>
              <a:rPr lang="en-US" sz="2000" b="1" i="0" u="none" strike="noStrike" cap="none">
                <a:solidFill>
                  <a:srgbClr val="000000"/>
                </a:solidFill>
              </a:rPr>
              <a:t>cùng xem</a:t>
            </a:r>
            <a:r>
              <a:rPr lang="en-US" sz="2000" b="0" i="0" u="none" strike="noStrike" cap="none">
                <a:solidFill>
                  <a:srgbClr val="000000"/>
                </a:solidFill>
                <a:latin typeface="Arial"/>
                <a:ea typeface="Arial"/>
                <a:cs typeface="Arial"/>
                <a:sym typeface="Arial"/>
              </a:rPr>
              <a:t> được </a:t>
            </a:r>
            <a:r>
              <a:rPr lang="en-US" sz="2000" b="0" i="1" u="none" strike="noStrike" cap="none">
                <a:solidFill>
                  <a:srgbClr val="000000"/>
                </a:solidFill>
                <a:latin typeface="Arial"/>
                <a:ea typeface="Arial"/>
                <a:cs typeface="Arial"/>
                <a:sym typeface="Arial"/>
              </a:rPr>
              <a:t>danh sách những người nhận được nội dung email.</a:t>
            </a:r>
            <a:endParaRPr sz="2000" b="0" i="1"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 </a:t>
            </a:r>
            <a:r>
              <a:rPr lang="en-US" sz="2000" b="1" i="0" u="none" strike="noStrike" cap="none">
                <a:solidFill>
                  <a:srgbClr val="000000"/>
                </a:solidFill>
                <a:latin typeface="Arial"/>
                <a:ea typeface="Arial"/>
                <a:cs typeface="Arial"/>
                <a:sym typeface="Arial"/>
              </a:rPr>
              <a:t>BCC</a:t>
            </a:r>
            <a:r>
              <a:rPr lang="en-US" sz="2000" b="0" i="0" u="none" strike="noStrike" cap="none">
                <a:solidFill>
                  <a:srgbClr val="000000"/>
                </a:solidFill>
                <a:latin typeface="Arial"/>
                <a:ea typeface="Arial"/>
                <a:cs typeface="Arial"/>
                <a:sym typeface="Arial"/>
              </a:rPr>
              <a:t> cũng tương tự như trên đó là người gửi sẽ gửi bản sao email cho nhiều người khác nhận nhưng những người này </a:t>
            </a:r>
            <a:r>
              <a:rPr lang="en-US" sz="2000" b="0" i="1" u="none" strike="noStrike" cap="none">
                <a:solidFill>
                  <a:srgbClr val="000000"/>
                </a:solidFill>
                <a:latin typeface="Arial"/>
                <a:ea typeface="Arial"/>
                <a:cs typeface="Arial"/>
                <a:sym typeface="Arial"/>
              </a:rPr>
              <a:t>không thể nhìn thấy danh sách những người cùng được nhận email </a:t>
            </a:r>
            <a:r>
              <a:rPr lang="en-US" sz="2000" b="0" i="0" u="none" strike="noStrike" cap="none">
                <a:solidFill>
                  <a:srgbClr val="000000"/>
                </a:solidFill>
                <a:latin typeface="Arial"/>
                <a:ea typeface="Arial"/>
                <a:cs typeface="Arial"/>
                <a:sym typeface="Arial"/>
              </a:rPr>
              <a:t>này. Vì thế để </a:t>
            </a:r>
            <a:r>
              <a:rPr lang="en-US" sz="2000" b="0" i="1" u="sng" strike="noStrike" cap="none">
                <a:solidFill>
                  <a:srgbClr val="000000"/>
                </a:solidFill>
                <a:latin typeface="Arial"/>
                <a:ea typeface="Arial"/>
                <a:cs typeface="Arial"/>
                <a:sym typeface="Arial"/>
              </a:rPr>
              <a:t>bảo mật danh sách nhận email</a:t>
            </a:r>
            <a:r>
              <a:rPr lang="en-US" sz="2000" b="0" i="0" u="none" strike="noStrike" cap="none">
                <a:solidFill>
                  <a:srgbClr val="000000"/>
                </a:solidFill>
                <a:latin typeface="Arial"/>
                <a:ea typeface="Arial"/>
                <a:cs typeface="Arial"/>
                <a:sym typeface="Arial"/>
              </a:rPr>
              <a:t> thì tình năng BCC được sử dụng.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500"/>
                                        <p:tgtEl>
                                          <p:spTgt spid="15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9"/>
                                        </p:tgtEl>
                                        <p:attrNameLst>
                                          <p:attrName>style.visibility</p:attrName>
                                        </p:attrNameLst>
                                      </p:cBhvr>
                                      <p:to>
                                        <p:strVal val="visible"/>
                                      </p:to>
                                    </p:set>
                                    <p:anim calcmode="lin" valueType="num">
                                      <p:cBhvr additive="base">
                                        <p:cTn id="12" dur="500"/>
                                        <p:tgtEl>
                                          <p:spTgt spid="159"/>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0"/>
                                        </p:tgtEl>
                                        <p:attrNameLst>
                                          <p:attrName>style.visibility</p:attrName>
                                        </p:attrNameLst>
                                      </p:cBhvr>
                                      <p:to>
                                        <p:strVal val="visible"/>
                                      </p:to>
                                    </p:set>
                                    <p:animEffect transition="in" filter="fade">
                                      <p:cBhvr>
                                        <p:cTn id="17" dur="500"/>
                                        <p:tgtEl>
                                          <p:spTgt spid="16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61">
                                            <p:txEl>
                                              <p:pRg st="0" end="0"/>
                                            </p:txEl>
                                          </p:spTgt>
                                        </p:tgtEl>
                                        <p:attrNameLst>
                                          <p:attrName>style.visibility</p:attrName>
                                        </p:attrNameLst>
                                      </p:cBhvr>
                                      <p:to>
                                        <p:strVal val="visible"/>
                                      </p:to>
                                    </p:set>
                                    <p:anim calcmode="lin" valueType="num">
                                      <p:cBhvr additive="base">
                                        <p:cTn id="22" dur="500"/>
                                        <p:tgtEl>
                                          <p:spTgt spid="1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61">
                                            <p:txEl>
                                              <p:pRg st="1" end="1"/>
                                            </p:txEl>
                                          </p:spTgt>
                                        </p:tgtEl>
                                        <p:attrNameLst>
                                          <p:attrName>style.visibility</p:attrName>
                                        </p:attrNameLst>
                                      </p:cBhvr>
                                      <p:to>
                                        <p:strVal val="visible"/>
                                      </p:to>
                                    </p:set>
                                    <p:anim calcmode="lin" valueType="num">
                                      <p:cBhvr additive="base">
                                        <p:cTn id="27" dur="500"/>
                                        <p:tgtEl>
                                          <p:spTgt spid="16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9"/>
          <p:cNvSpPr txBox="1">
            <a:spLocks noGrp="1"/>
          </p:cNvSpPr>
          <p:nvPr>
            <p:ph type="body" idx="1"/>
          </p:nvPr>
        </p:nvSpPr>
        <p:spPr>
          <a:xfrm>
            <a:off x="506436" y="1740932"/>
            <a:ext cx="10874327" cy="3520385"/>
          </a:xfrm>
          <a:prstGeom prst="rect">
            <a:avLst/>
          </a:prstGeom>
          <a:noFill/>
          <a:ln>
            <a:noFill/>
          </a:ln>
        </p:spPr>
        <p:txBody>
          <a:bodyPr spcFirstLastPara="1" wrap="square" lIns="91425" tIns="45700" rIns="91425" bIns="45700" anchor="t" anchorCtr="0">
            <a:noAutofit/>
          </a:bodyPr>
          <a:lstStyle/>
          <a:p>
            <a:pPr marL="457200" lvl="0" indent="-342900" algn="l" rtl="0">
              <a:lnSpc>
                <a:spcPct val="150000"/>
              </a:lnSpc>
              <a:spcBef>
                <a:spcPts val="0"/>
              </a:spcBef>
              <a:spcAft>
                <a:spcPts val="0"/>
              </a:spcAft>
              <a:buSzPts val="1800"/>
              <a:buChar char="▪"/>
            </a:pPr>
            <a:r>
              <a:rPr lang="en-US" sz="2400" b="0" i="0" u="none" strike="noStrike">
                <a:solidFill>
                  <a:srgbClr val="000000"/>
                </a:solidFill>
                <a:latin typeface="Times New Roman"/>
                <a:ea typeface="Times New Roman"/>
                <a:cs typeface="Times New Roman"/>
                <a:sym typeface="Times New Roman"/>
              </a:rPr>
              <a:t>+ </a:t>
            </a:r>
            <a:r>
              <a:rPr lang="en-US" sz="2400" b="1" i="0" u="none" strike="noStrike">
                <a:solidFill>
                  <a:srgbClr val="000000"/>
                </a:solidFill>
                <a:latin typeface="Times New Roman"/>
                <a:ea typeface="Times New Roman"/>
                <a:cs typeface="Times New Roman"/>
                <a:sym typeface="Times New Roman"/>
              </a:rPr>
              <a:t>CC</a:t>
            </a:r>
            <a:r>
              <a:rPr lang="en-US" sz="2400" b="0" i="0" u="none" strike="noStrike">
                <a:solidFill>
                  <a:srgbClr val="000000"/>
                </a:solidFill>
                <a:latin typeface="Times New Roman"/>
                <a:ea typeface="Times New Roman"/>
                <a:cs typeface="Times New Roman"/>
                <a:sym typeface="Times New Roman"/>
              </a:rPr>
              <a:t>: khi muốn </a:t>
            </a:r>
            <a:r>
              <a:rPr lang="en-US" sz="2400" b="0" i="1" u="none" strike="noStrike">
                <a:solidFill>
                  <a:srgbClr val="000000"/>
                </a:solidFill>
                <a:latin typeface="Times New Roman"/>
                <a:ea typeface="Times New Roman"/>
                <a:cs typeface="Times New Roman"/>
                <a:sym typeface="Times New Roman"/>
              </a:rPr>
              <a:t>một vài người khá</a:t>
            </a:r>
            <a:r>
              <a:rPr lang="en-US" sz="2400" b="0" i="0" u="none" strike="noStrike">
                <a:solidFill>
                  <a:srgbClr val="000000"/>
                </a:solidFill>
                <a:latin typeface="Times New Roman"/>
                <a:ea typeface="Times New Roman"/>
                <a:cs typeface="Times New Roman"/>
                <a:sym typeface="Times New Roman"/>
              </a:rPr>
              <a:t>c nhận được bản sao của email nhưng họ </a:t>
            </a:r>
            <a:r>
              <a:rPr lang="en-US" sz="2400" b="0" i="1" u="none" strike="noStrike">
                <a:solidFill>
                  <a:srgbClr val="000000"/>
                </a:solidFill>
                <a:latin typeface="Times New Roman"/>
                <a:ea typeface="Times New Roman"/>
                <a:cs typeface="Times New Roman"/>
                <a:sym typeface="Times New Roman"/>
              </a:rPr>
              <a:t>không phải người nhận chính.</a:t>
            </a:r>
            <a:endParaRPr sz="2000" b="0" i="1"/>
          </a:p>
          <a:p>
            <a:pPr marL="457200" lvl="0" indent="-342900" algn="l" rtl="0">
              <a:lnSpc>
                <a:spcPct val="150000"/>
              </a:lnSpc>
              <a:spcBef>
                <a:spcPts val="0"/>
              </a:spcBef>
              <a:spcAft>
                <a:spcPts val="0"/>
              </a:spcAft>
              <a:buSzPts val="1800"/>
              <a:buChar char="▪"/>
            </a:pPr>
            <a:r>
              <a:rPr lang="en-US" sz="2400" b="0" i="0" u="none" strike="noStrike">
                <a:solidFill>
                  <a:srgbClr val="000000"/>
                </a:solidFill>
                <a:latin typeface="Times New Roman"/>
                <a:ea typeface="Times New Roman"/>
                <a:cs typeface="Times New Roman"/>
                <a:sym typeface="Times New Roman"/>
              </a:rPr>
              <a:t>+ </a:t>
            </a:r>
            <a:r>
              <a:rPr lang="en-US" sz="2400" b="1" i="0" u="none" strike="noStrike">
                <a:solidFill>
                  <a:srgbClr val="000000"/>
                </a:solidFill>
                <a:latin typeface="Times New Roman"/>
                <a:ea typeface="Times New Roman"/>
                <a:cs typeface="Times New Roman"/>
                <a:sym typeface="Times New Roman"/>
              </a:rPr>
              <a:t>BCC</a:t>
            </a:r>
            <a:r>
              <a:rPr lang="en-US" sz="2400" b="0" i="0" u="none" strike="noStrike">
                <a:solidFill>
                  <a:srgbClr val="000000"/>
                </a:solidFill>
                <a:latin typeface="Times New Roman"/>
                <a:ea typeface="Times New Roman"/>
                <a:cs typeface="Times New Roman"/>
                <a:sym typeface="Times New Roman"/>
              </a:rPr>
              <a:t>: khi muốn gửi các bản copy đến những người khác </a:t>
            </a:r>
            <a:r>
              <a:rPr lang="en-US" sz="2400" b="0" u="none" strike="noStrike">
                <a:solidFill>
                  <a:srgbClr val="000000"/>
                </a:solidFill>
                <a:latin typeface="Times New Roman"/>
                <a:ea typeface="Times New Roman"/>
                <a:cs typeface="Times New Roman"/>
                <a:sym typeface="Times New Roman"/>
              </a:rPr>
              <a:t>và</a:t>
            </a:r>
            <a:r>
              <a:rPr lang="en-US" sz="2400" b="0" i="1" u="none" strike="noStrike">
                <a:solidFill>
                  <a:srgbClr val="000000"/>
                </a:solidFill>
                <a:latin typeface="Times New Roman"/>
                <a:ea typeface="Times New Roman"/>
                <a:cs typeface="Times New Roman"/>
                <a:sym typeface="Times New Roman"/>
              </a:rPr>
              <a:t> </a:t>
            </a:r>
            <a:r>
              <a:rPr lang="en-US" sz="2400" b="1" i="1" u="none" strike="noStrike">
                <a:solidFill>
                  <a:srgbClr val="000000"/>
                </a:solidFill>
                <a:latin typeface="Times New Roman"/>
                <a:ea typeface="Times New Roman"/>
                <a:cs typeface="Times New Roman"/>
                <a:sym typeface="Times New Roman"/>
              </a:rPr>
              <a:t>không muốn</a:t>
            </a:r>
            <a:r>
              <a:rPr lang="en-US" sz="2400" b="0" i="1" u="none" strike="noStrike">
                <a:solidFill>
                  <a:srgbClr val="000000"/>
                </a:solidFill>
                <a:latin typeface="Times New Roman"/>
                <a:ea typeface="Times New Roman"/>
                <a:cs typeface="Times New Roman"/>
                <a:sym typeface="Times New Roman"/>
              </a:rPr>
              <a:t> họ biết về việc bạn gửi thêm các bản copy cho người khác</a:t>
            </a:r>
            <a:r>
              <a:rPr lang="en-US" sz="2400" b="0" i="0" u="none" strike="noStrike">
                <a:solidFill>
                  <a:srgbClr val="000000"/>
                </a:solidFill>
                <a:latin typeface="Times New Roman"/>
                <a:ea typeface="Times New Roman"/>
                <a:cs typeface="Times New Roman"/>
                <a:sym typeface="Times New Roman"/>
              </a:rPr>
              <a:t> hoặc </a:t>
            </a:r>
            <a:r>
              <a:rPr lang="en-US" sz="2400" b="0" i="1" u="none" strike="noStrike">
                <a:solidFill>
                  <a:srgbClr val="000000"/>
                </a:solidFill>
                <a:latin typeface="Times New Roman"/>
                <a:ea typeface="Times New Roman"/>
                <a:cs typeface="Times New Roman"/>
                <a:sym typeface="Times New Roman"/>
              </a:rPr>
              <a:t>cần gửi cùng một email đến danh sách rất nhiều địa chỉ mà </a:t>
            </a:r>
            <a:r>
              <a:rPr lang="en-US" sz="2400" b="1" i="1" u="none" strike="noStrike">
                <a:solidFill>
                  <a:srgbClr val="000000"/>
                </a:solidFill>
                <a:latin typeface="Times New Roman"/>
                <a:ea typeface="Times New Roman"/>
                <a:cs typeface="Times New Roman"/>
                <a:sym typeface="Times New Roman"/>
              </a:rPr>
              <a:t>không muốn</a:t>
            </a:r>
            <a:r>
              <a:rPr lang="en-US" sz="2400" b="0" i="1" u="none" strike="noStrike">
                <a:solidFill>
                  <a:srgbClr val="000000"/>
                </a:solidFill>
                <a:latin typeface="Times New Roman"/>
                <a:ea typeface="Times New Roman"/>
                <a:cs typeface="Times New Roman"/>
                <a:sym typeface="Times New Roman"/>
              </a:rPr>
              <a:t> những người nhận email đó phải xem một hàng dài các địa chỉ cùng được gửi.</a:t>
            </a:r>
            <a:endParaRPr sz="2400" b="0" i="1" u="none" strike="noStrike">
              <a:solidFill>
                <a:srgbClr val="000000"/>
              </a:solidFill>
              <a:latin typeface="Times New Roman"/>
              <a:ea typeface="Times New Roman"/>
              <a:cs typeface="Times New Roman"/>
              <a:sym typeface="Times New Roman"/>
            </a:endParaRPr>
          </a:p>
        </p:txBody>
      </p:sp>
      <p:sp>
        <p:nvSpPr>
          <p:cNvPr id="167" name="Google Shape;167;p29"/>
          <p:cNvSpPr txBox="1"/>
          <p:nvPr/>
        </p:nvSpPr>
        <p:spPr>
          <a:xfrm>
            <a:off x="910883" y="1217712"/>
            <a:ext cx="6098344"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800" b="1" i="0" u="none" strike="noStrike" cap="none">
                <a:solidFill>
                  <a:srgbClr val="002060"/>
                </a:solidFill>
                <a:latin typeface="Times New Roman"/>
                <a:ea typeface="Times New Roman"/>
                <a:cs typeface="Times New Roman"/>
                <a:sym typeface="Times New Roman"/>
              </a:rPr>
              <a:t>Khi nào thì sử dụng CC, BCC?</a:t>
            </a:r>
            <a:endParaRPr sz="2800" b="1" i="0" u="none" strike="noStrike" cap="none">
              <a:solidFill>
                <a:srgbClr val="00206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500"/>
                                        <p:tgtEl>
                                          <p:spTgt spid="16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6">
                                            <p:txEl>
                                              <p:pRg st="0" end="0"/>
                                            </p:txEl>
                                          </p:spTgt>
                                        </p:tgtEl>
                                        <p:attrNameLst>
                                          <p:attrName>style.visibility</p:attrName>
                                        </p:attrNameLst>
                                      </p:cBhvr>
                                      <p:to>
                                        <p:strVal val="visible"/>
                                      </p:to>
                                    </p:set>
                                    <p:anim calcmode="lin" valueType="num">
                                      <p:cBhvr additive="base">
                                        <p:cTn id="12" dur="500"/>
                                        <p:tgtEl>
                                          <p:spTgt spid="16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6">
                                            <p:txEl>
                                              <p:pRg st="1" end="1"/>
                                            </p:txEl>
                                          </p:spTgt>
                                        </p:tgtEl>
                                        <p:attrNameLst>
                                          <p:attrName>style.visibility</p:attrName>
                                        </p:attrNameLst>
                                      </p:cBhvr>
                                      <p:to>
                                        <p:strVal val="visible"/>
                                      </p:to>
                                    </p:set>
                                    <p:anim calcmode="lin" valueType="num">
                                      <p:cBhvr additive="base">
                                        <p:cTn id="17" dur="500"/>
                                        <p:tgtEl>
                                          <p:spTgt spid="16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0"/>
          <p:cNvSpPr txBox="1">
            <a:spLocks noGrp="1"/>
          </p:cNvSpPr>
          <p:nvPr>
            <p:ph type="body" idx="1"/>
          </p:nvPr>
        </p:nvSpPr>
        <p:spPr>
          <a:xfrm>
            <a:off x="422032" y="795485"/>
            <a:ext cx="11268220" cy="5112946"/>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0"/>
              </a:spcBef>
              <a:spcAft>
                <a:spcPts val="0"/>
              </a:spcAft>
              <a:buSzPts val="1800"/>
              <a:buFont typeface="Arial"/>
              <a:buChar char="•"/>
            </a:pPr>
            <a:r>
              <a:rPr lang="en-US" sz="2400" b="0" i="0" u="none" strike="noStrike">
                <a:solidFill>
                  <a:srgbClr val="000000"/>
                </a:solidFill>
                <a:latin typeface="Arial"/>
                <a:ea typeface="Arial"/>
                <a:cs typeface="Arial"/>
                <a:sym typeface="Arial"/>
              </a:rPr>
              <a:t>Chức năng của Reply/Reply all: đây là tính năng sẽ dùng khi cần trả lời thư </a:t>
            </a:r>
            <a:endParaRPr/>
          </a:p>
          <a:p>
            <a:pPr marL="457200" lvl="0" indent="-342900" algn="just" rtl="0">
              <a:lnSpc>
                <a:spcPct val="150000"/>
              </a:lnSpc>
              <a:spcBef>
                <a:spcPts val="0"/>
              </a:spcBef>
              <a:spcAft>
                <a:spcPts val="0"/>
              </a:spcAft>
              <a:buSzPts val="1800"/>
              <a:buChar char="▪"/>
            </a:pPr>
            <a:r>
              <a:rPr lang="en-US" sz="2400" b="0" i="0" u="none" strike="noStrike">
                <a:solidFill>
                  <a:srgbClr val="000000"/>
                </a:solidFill>
                <a:latin typeface="Arial"/>
                <a:ea typeface="Arial"/>
                <a:cs typeface="Arial"/>
                <a:sym typeface="Arial"/>
              </a:rPr>
              <a:t>+ </a:t>
            </a:r>
            <a:r>
              <a:rPr lang="en-US" sz="2400" b="1" i="0" u="none" strike="noStrike">
                <a:solidFill>
                  <a:srgbClr val="000000"/>
                </a:solidFill>
                <a:latin typeface="Arial"/>
                <a:ea typeface="Arial"/>
                <a:cs typeface="Arial"/>
                <a:sym typeface="Arial"/>
              </a:rPr>
              <a:t>Reply</a:t>
            </a:r>
            <a:r>
              <a:rPr lang="en-US" sz="2400" b="0" i="0" u="none" strike="noStrike">
                <a:solidFill>
                  <a:srgbClr val="000000"/>
                </a:solidFill>
                <a:latin typeface="Arial"/>
                <a:ea typeface="Arial"/>
                <a:cs typeface="Arial"/>
                <a:sym typeface="Arial"/>
              </a:rPr>
              <a:t> (trả lời): trả lời cho 1 người duy nhất (là người gửi Email cho bạn). Tính năng này phù hợp khi cần trao đổi riêng với chỉ người gửi thư cho bạn và không muốn tất cả những người khác được gửi kèm trong thư biết</a:t>
            </a:r>
            <a:endParaRPr sz="2400" b="0">
              <a:latin typeface="Arial"/>
              <a:ea typeface="Arial"/>
              <a:cs typeface="Arial"/>
              <a:sym typeface="Arial"/>
            </a:endParaRPr>
          </a:p>
          <a:p>
            <a:pPr marL="457200" lvl="0" indent="-342900" algn="just" rtl="0">
              <a:lnSpc>
                <a:spcPct val="150000"/>
              </a:lnSpc>
              <a:spcBef>
                <a:spcPts val="0"/>
              </a:spcBef>
              <a:spcAft>
                <a:spcPts val="0"/>
              </a:spcAft>
              <a:buSzPts val="1800"/>
              <a:buChar char="▪"/>
            </a:pPr>
            <a:r>
              <a:rPr lang="en-US" sz="2400" b="0" i="0" u="none" strike="noStrike">
                <a:solidFill>
                  <a:srgbClr val="000000"/>
                </a:solidFill>
                <a:latin typeface="Arial"/>
                <a:ea typeface="Arial"/>
                <a:cs typeface="Arial"/>
                <a:sym typeface="Arial"/>
              </a:rPr>
              <a:t>+ </a:t>
            </a:r>
            <a:r>
              <a:rPr lang="en-US" sz="2400" b="1" i="0" u="none" strike="noStrike">
                <a:solidFill>
                  <a:srgbClr val="000000"/>
                </a:solidFill>
                <a:latin typeface="Arial"/>
                <a:ea typeface="Arial"/>
                <a:cs typeface="Arial"/>
                <a:sym typeface="Arial"/>
              </a:rPr>
              <a:t>Reply All</a:t>
            </a:r>
            <a:r>
              <a:rPr lang="en-US" sz="2400" b="0" i="0" u="none" strike="noStrike">
                <a:solidFill>
                  <a:srgbClr val="000000"/>
                </a:solidFill>
                <a:latin typeface="Arial"/>
                <a:ea typeface="Arial"/>
                <a:cs typeface="Arial"/>
                <a:sym typeface="Arial"/>
              </a:rPr>
              <a:t> (trả lời tất cả): được d</a:t>
            </a:r>
            <a:r>
              <a:rPr lang="en-US" sz="2400">
                <a:solidFill>
                  <a:srgbClr val="000000"/>
                </a:solidFill>
              </a:rPr>
              <a:t>ù</a:t>
            </a:r>
            <a:r>
              <a:rPr lang="en-US" sz="2400" b="0" i="0" u="none" strike="noStrike">
                <a:solidFill>
                  <a:srgbClr val="000000"/>
                </a:solidFill>
                <a:latin typeface="Arial"/>
                <a:ea typeface="Arial"/>
                <a:cs typeface="Arial"/>
                <a:sym typeface="Arial"/>
              </a:rPr>
              <a:t>ng để soạn thư phản hồi không chỉ cho người gửi mà còn tất cả mọi người được đính kèm trong Email</a:t>
            </a:r>
            <a:endParaRPr sz="2400" b="0">
              <a:latin typeface="Arial"/>
              <a:ea typeface="Arial"/>
              <a:cs typeface="Arial"/>
              <a:sym typeface="Arial"/>
            </a:endParaRPr>
          </a:p>
          <a:p>
            <a:pPr marL="457200" lvl="0" indent="-342900" algn="just" rtl="0">
              <a:lnSpc>
                <a:spcPct val="150000"/>
              </a:lnSpc>
              <a:spcBef>
                <a:spcPts val="0"/>
              </a:spcBef>
              <a:spcAft>
                <a:spcPts val="0"/>
              </a:spcAft>
              <a:buSzPts val="1800"/>
              <a:buChar char="▪"/>
            </a:pPr>
            <a:r>
              <a:rPr lang="en-US" sz="2400" b="0" i="0" u="none" strike="noStrike">
                <a:solidFill>
                  <a:srgbClr val="000000"/>
                </a:solidFill>
                <a:latin typeface="Arial"/>
                <a:ea typeface="Arial"/>
                <a:cs typeface="Arial"/>
                <a:sym typeface="Arial"/>
              </a:rPr>
              <a:t>+ </a:t>
            </a:r>
            <a:r>
              <a:rPr lang="en-US" sz="2400" b="1" i="0" u="none" strike="noStrike">
                <a:solidFill>
                  <a:srgbClr val="000000"/>
                </a:solidFill>
                <a:latin typeface="Arial"/>
                <a:ea typeface="Arial"/>
                <a:cs typeface="Arial"/>
                <a:sym typeface="Arial"/>
              </a:rPr>
              <a:t>Forward</a:t>
            </a:r>
            <a:r>
              <a:rPr lang="en-US" sz="2400" b="0" i="0" u="none" strike="noStrike">
                <a:solidFill>
                  <a:srgbClr val="000000"/>
                </a:solidFill>
                <a:latin typeface="Arial"/>
                <a:ea typeface="Arial"/>
                <a:cs typeface="Arial"/>
                <a:sym typeface="Arial"/>
              </a:rPr>
              <a:t> (chuyển tiếp): để chuyển tiếp thư cho một người mới </a:t>
            </a:r>
            <a:endParaRPr sz="2400" b="0">
              <a:latin typeface="Arial"/>
              <a:ea typeface="Arial"/>
              <a:cs typeface="Arial"/>
              <a:sym typeface="Arial"/>
            </a:endParaRPr>
          </a:p>
          <a:p>
            <a:pPr marL="457200" lvl="0" indent="-342900" algn="l" rtl="0">
              <a:lnSpc>
                <a:spcPct val="150000"/>
              </a:lnSpc>
              <a:spcBef>
                <a:spcPts val="1200"/>
              </a:spcBef>
              <a:spcAft>
                <a:spcPts val="0"/>
              </a:spcAft>
              <a:buSzPts val="1800"/>
              <a:buChar char="▪"/>
            </a:pPr>
            <a:r>
              <a:rPr lang="en-US" sz="2400">
                <a:latin typeface="Arial"/>
                <a:ea typeface="Arial"/>
                <a:cs typeface="Arial"/>
                <a:sym typeface="Arial"/>
              </a:rPr>
              <a:t/>
            </a:r>
            <a:br>
              <a:rPr lang="en-US" sz="2400">
                <a:latin typeface="Arial"/>
                <a:ea typeface="Arial"/>
                <a:cs typeface="Arial"/>
                <a:sym typeface="Arial"/>
              </a:rPr>
            </a:br>
            <a:endParaRPr sz="2400">
              <a:latin typeface="Arial"/>
              <a:ea typeface="Arial"/>
              <a:cs typeface="Arial"/>
              <a:sym typeface="Arial"/>
            </a:endParaRPr>
          </a:p>
        </p:txBody>
      </p:sp>
      <p:grpSp>
        <p:nvGrpSpPr>
          <p:cNvPr id="173" name="Google Shape;173;p30"/>
          <p:cNvGrpSpPr/>
          <p:nvPr/>
        </p:nvGrpSpPr>
        <p:grpSpPr>
          <a:xfrm>
            <a:off x="2756901" y="4478595"/>
            <a:ext cx="6678197" cy="2379405"/>
            <a:chOff x="2756901" y="4478595"/>
            <a:chExt cx="6678197" cy="2379405"/>
          </a:xfrm>
        </p:grpSpPr>
        <p:pic>
          <p:nvPicPr>
            <p:cNvPr id="174" name="Google Shape;174;p30"/>
            <p:cNvPicPr preferRelativeResize="0"/>
            <p:nvPr/>
          </p:nvPicPr>
          <p:blipFill rotWithShape="1">
            <a:blip r:embed="rId3">
              <a:alphaModFix/>
            </a:blip>
            <a:srcRect/>
            <a:stretch/>
          </p:blipFill>
          <p:spPr>
            <a:xfrm>
              <a:off x="2756901" y="4478595"/>
              <a:ext cx="6678197" cy="2379405"/>
            </a:xfrm>
            <a:prstGeom prst="rect">
              <a:avLst/>
            </a:prstGeom>
            <a:noFill/>
            <a:ln w="9525" cap="flat" cmpd="sng">
              <a:solidFill>
                <a:schemeClr val="dk2"/>
              </a:solidFill>
              <a:prstDash val="solid"/>
              <a:round/>
              <a:headEnd type="none" w="sm" len="sm"/>
              <a:tailEnd type="none" w="sm" len="sm"/>
            </a:ln>
          </p:spPr>
        </p:pic>
        <p:sp>
          <p:nvSpPr>
            <p:cNvPr id="175" name="Google Shape;175;p30"/>
            <p:cNvSpPr/>
            <p:nvPr/>
          </p:nvSpPr>
          <p:spPr>
            <a:xfrm>
              <a:off x="2917562" y="6062515"/>
              <a:ext cx="2315619" cy="699868"/>
            </a:xfrm>
            <a:prstGeom prst="rect">
              <a:avLst/>
            </a:prstGeom>
            <a:noFill/>
            <a:ln w="25400"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5"/>
          <p:cNvSpPr txBox="1">
            <a:spLocks noGrp="1"/>
          </p:cNvSpPr>
          <p:nvPr>
            <p:ph type="body" idx="1"/>
          </p:nvPr>
        </p:nvSpPr>
        <p:spPr>
          <a:xfrm>
            <a:off x="1203633" y="2683637"/>
            <a:ext cx="9784733" cy="2735944"/>
          </a:xfrm>
          <a:prstGeom prst="rect">
            <a:avLst/>
          </a:prstGeom>
          <a:noFill/>
          <a:ln>
            <a:noFill/>
          </a:ln>
        </p:spPr>
        <p:txBody>
          <a:bodyPr spcFirstLastPara="1" wrap="square" lIns="91425" tIns="45700" rIns="91425" bIns="45700" anchor="t" anchorCtr="0">
            <a:normAutofit/>
          </a:bodyPr>
          <a:lstStyle/>
          <a:p>
            <a:pPr marL="628650" lvl="0" indent="-514350" algn="just" rtl="0">
              <a:lnSpc>
                <a:spcPct val="90000"/>
              </a:lnSpc>
              <a:spcBef>
                <a:spcPts val="0"/>
              </a:spcBef>
              <a:spcAft>
                <a:spcPts val="0"/>
              </a:spcAft>
              <a:buClr>
                <a:srgbClr val="002060"/>
              </a:buClr>
              <a:buSzPts val="1800"/>
              <a:buFont typeface="Arial"/>
              <a:buAutoNum type="arabicPeriod"/>
            </a:pPr>
            <a:r>
              <a:rPr lang="en-US" sz="2800" b="0" i="0" u="none" strike="noStrike">
                <a:solidFill>
                  <a:srgbClr val="000000"/>
                </a:solidFill>
                <a:latin typeface="Arial"/>
                <a:ea typeface="Arial"/>
                <a:cs typeface="Arial"/>
                <a:sym typeface="Arial"/>
              </a:rPr>
              <a:t>Em hãy viết 1 bức thư gửi cho ba bạn của em (Lan, Hùng, Hương). Bạn Lan biết bức thư đó được gửi đến cho cả Hương, nhưng bạn Hùng thì không.</a:t>
            </a:r>
            <a:endParaRPr sz="4000" b="0">
              <a:latin typeface="Arial"/>
              <a:ea typeface="Arial"/>
              <a:cs typeface="Arial"/>
              <a:sym typeface="Arial"/>
            </a:endParaRPr>
          </a:p>
          <a:p>
            <a:pPr marL="628650" lvl="0" indent="-514350" algn="just" rtl="0">
              <a:lnSpc>
                <a:spcPct val="90000"/>
              </a:lnSpc>
              <a:spcBef>
                <a:spcPts val="0"/>
              </a:spcBef>
              <a:spcAft>
                <a:spcPts val="0"/>
              </a:spcAft>
              <a:buClr>
                <a:srgbClr val="002060"/>
              </a:buClr>
              <a:buSzPts val="1800"/>
              <a:buFont typeface="Arial"/>
              <a:buAutoNum type="arabicPeriod"/>
            </a:pPr>
            <a:r>
              <a:rPr lang="en-US" sz="2800" b="0" i="0" u="none" strike="noStrike">
                <a:solidFill>
                  <a:srgbClr val="000000"/>
                </a:solidFill>
                <a:latin typeface="Arial"/>
                <a:ea typeface="Arial"/>
                <a:cs typeface="Arial"/>
                <a:sym typeface="Arial"/>
              </a:rPr>
              <a:t>Hương trả lời thư của em.</a:t>
            </a:r>
            <a:endParaRPr sz="4000" b="0">
              <a:latin typeface="Arial"/>
              <a:ea typeface="Arial"/>
              <a:cs typeface="Arial"/>
              <a:sym typeface="Arial"/>
            </a:endParaRPr>
          </a:p>
          <a:p>
            <a:pPr marL="628650" lvl="0" indent="-514350" algn="just" rtl="0">
              <a:lnSpc>
                <a:spcPct val="90000"/>
              </a:lnSpc>
              <a:spcBef>
                <a:spcPts val="0"/>
              </a:spcBef>
              <a:spcAft>
                <a:spcPts val="0"/>
              </a:spcAft>
              <a:buClr>
                <a:srgbClr val="002060"/>
              </a:buClr>
              <a:buSzPts val="1800"/>
              <a:buFont typeface="Arial"/>
              <a:buAutoNum type="arabicPeriod"/>
            </a:pPr>
            <a:r>
              <a:rPr lang="en-US" sz="2800" b="0" i="0" u="none" strike="noStrike">
                <a:solidFill>
                  <a:srgbClr val="000000"/>
                </a:solidFill>
                <a:latin typeface="Arial"/>
                <a:ea typeface="Arial"/>
                <a:cs typeface="Arial"/>
                <a:sym typeface="Arial"/>
              </a:rPr>
              <a:t>Hùng chuyển tiếp thư của em đến cho Lan.</a:t>
            </a:r>
            <a:endParaRPr sz="4000" b="0">
              <a:latin typeface="Arial"/>
              <a:ea typeface="Arial"/>
              <a:cs typeface="Arial"/>
              <a:sym typeface="Arial"/>
            </a:endParaRPr>
          </a:p>
          <a:p>
            <a:pPr marL="628650" lvl="0" indent="-514350" algn="just" rtl="0">
              <a:lnSpc>
                <a:spcPct val="90000"/>
              </a:lnSpc>
              <a:spcBef>
                <a:spcPts val="0"/>
              </a:spcBef>
              <a:spcAft>
                <a:spcPts val="0"/>
              </a:spcAft>
              <a:buClr>
                <a:srgbClr val="002060"/>
              </a:buClr>
              <a:buSzPts val="1800"/>
              <a:buFont typeface="Arial"/>
              <a:buAutoNum type="arabicPeriod"/>
            </a:pPr>
            <a:r>
              <a:rPr lang="en-US" sz="2800" b="0" i="0" u="none" strike="noStrike">
                <a:solidFill>
                  <a:srgbClr val="000000"/>
                </a:solidFill>
                <a:latin typeface="Arial"/>
                <a:ea typeface="Arial"/>
                <a:cs typeface="Arial"/>
                <a:sym typeface="Arial"/>
              </a:rPr>
              <a:t>Hương trả lời thư cho tất cả các bạn được nhận Email.</a:t>
            </a:r>
            <a:endParaRPr sz="4000" b="0">
              <a:latin typeface="Arial"/>
              <a:ea typeface="Arial"/>
              <a:cs typeface="Arial"/>
              <a:sym typeface="Arial"/>
            </a:endParaRPr>
          </a:p>
        </p:txBody>
      </p:sp>
      <p:sp>
        <p:nvSpPr>
          <p:cNvPr id="181" name="Google Shape;181;p5"/>
          <p:cNvSpPr txBox="1"/>
          <p:nvPr/>
        </p:nvSpPr>
        <p:spPr>
          <a:xfrm>
            <a:off x="208671" y="706831"/>
            <a:ext cx="11774658" cy="178506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4800" b="1" i="0" u="none" strike="noStrike" cap="none">
                <a:solidFill>
                  <a:srgbClr val="0070C0"/>
                </a:solidFill>
                <a:latin typeface="Arial"/>
                <a:ea typeface="Arial"/>
                <a:cs typeface="Arial"/>
                <a:sym typeface="Arial"/>
              </a:rPr>
              <a:t>Thực hành Sử dụng CC, BCC, Reply, Reply all, Forward</a:t>
            </a:r>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0"/>
          <p:cNvSpPr/>
          <p:nvPr/>
        </p:nvSpPr>
        <p:spPr>
          <a:xfrm>
            <a:off x="313315" y="1394064"/>
            <a:ext cx="11565370" cy="3113621"/>
          </a:xfrm>
          <a:prstGeom prst="roundRect">
            <a:avLst>
              <a:gd name="adj" fmla="val 9238"/>
            </a:avLst>
          </a:prstGeom>
          <a:solidFill>
            <a:schemeClr val="lt2"/>
          </a:solid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200" b="1" i="0" u="sng" strike="noStrike" cap="none">
                <a:solidFill>
                  <a:srgbClr val="002060"/>
                </a:solidFill>
                <a:latin typeface="Arial"/>
                <a:ea typeface="Arial"/>
                <a:cs typeface="Arial"/>
                <a:sym typeface="Arial"/>
              </a:rPr>
              <a:t>Đính kèm tập tin</a:t>
            </a:r>
            <a:endParaRPr/>
          </a:p>
          <a:p>
            <a:pPr marL="0" marR="0" lvl="0" indent="0" algn="l" rtl="0">
              <a:lnSpc>
                <a:spcPct val="100000"/>
              </a:lnSpc>
              <a:spcBef>
                <a:spcPts val="0"/>
              </a:spcBef>
              <a:spcAft>
                <a:spcPts val="0"/>
              </a:spcAft>
              <a:buNone/>
            </a:pPr>
            <a:r>
              <a:rPr lang="en-US" sz="2200" b="0" i="0" u="none" strike="noStrike" cap="none">
                <a:solidFill>
                  <a:srgbClr val="002060"/>
                </a:solidFill>
                <a:latin typeface="Arial"/>
                <a:ea typeface="Arial"/>
                <a:cs typeface="Arial"/>
                <a:sym typeface="Arial"/>
              </a:rPr>
              <a:t>Đính kèm tập tin vào Email là cách mình gửi thư cho người khác kèm theo file tài liệu</a:t>
            </a:r>
            <a:endParaRPr/>
          </a:p>
          <a:p>
            <a:pPr marL="0" marR="0" lvl="0" indent="0" algn="l" rtl="0">
              <a:lnSpc>
                <a:spcPct val="100000"/>
              </a:lnSpc>
              <a:spcBef>
                <a:spcPts val="0"/>
              </a:spcBef>
              <a:spcAft>
                <a:spcPts val="0"/>
              </a:spcAft>
              <a:buNone/>
            </a:pPr>
            <a:r>
              <a:rPr lang="en-US" sz="2200" b="0" i="0" u="none" strike="noStrike" cap="none">
                <a:solidFill>
                  <a:srgbClr val="002060"/>
                </a:solidFill>
                <a:latin typeface="Arial"/>
                <a:ea typeface="Arial"/>
                <a:cs typeface="Arial"/>
                <a:sym typeface="Arial"/>
              </a:rPr>
              <a:t>Trong thư gửi nội dung thường trao đổi ngắn. Tuy nhiên, trường hợp người gửi muốn gửi cho người nhận nhiều thông tin hơn ta cần đính kèm file</a:t>
            </a:r>
            <a:endParaRPr/>
          </a:p>
          <a:p>
            <a:pPr marL="0" marR="0" lvl="0" indent="0" algn="l" rtl="0">
              <a:lnSpc>
                <a:spcPct val="100000"/>
              </a:lnSpc>
              <a:spcBef>
                <a:spcPts val="0"/>
              </a:spcBef>
              <a:spcAft>
                <a:spcPts val="0"/>
              </a:spcAft>
              <a:buNone/>
            </a:pPr>
            <a:r>
              <a:rPr lang="en-US" sz="2200" b="0" i="0" u="none" strike="noStrike" cap="none">
                <a:solidFill>
                  <a:srgbClr val="002060"/>
                </a:solidFill>
                <a:latin typeface="Arial"/>
                <a:ea typeface="Arial"/>
                <a:cs typeface="Arial"/>
                <a:sym typeface="Arial"/>
              </a:rPr>
              <a:t>File tài liệu đính kèm gửi cho người khác có thể là file word, excel, txt, pdf, rar…</a:t>
            </a:r>
            <a:endParaRPr/>
          </a:p>
          <a:p>
            <a:pPr marL="0" marR="0" lvl="0" indent="0" algn="l" rtl="0">
              <a:lnSpc>
                <a:spcPct val="100000"/>
              </a:lnSpc>
              <a:spcBef>
                <a:spcPts val="0"/>
              </a:spcBef>
              <a:spcAft>
                <a:spcPts val="0"/>
              </a:spcAft>
              <a:buNone/>
            </a:pPr>
            <a:r>
              <a:rPr lang="en-US" sz="2200" b="1" i="0" u="none" strike="noStrike" cap="none">
                <a:solidFill>
                  <a:srgbClr val="002060"/>
                </a:solidFill>
                <a:latin typeface="Arial"/>
                <a:ea typeface="Arial"/>
                <a:cs typeface="Arial"/>
                <a:sym typeface="Arial"/>
              </a:rPr>
              <a:t>+ Cách đính kèm tập tin:</a:t>
            </a:r>
            <a:endParaRPr/>
          </a:p>
          <a:p>
            <a:pPr marL="0" marR="0" lvl="0" indent="0" algn="l" rtl="0">
              <a:lnSpc>
                <a:spcPct val="100000"/>
              </a:lnSpc>
              <a:spcBef>
                <a:spcPts val="0"/>
              </a:spcBef>
              <a:spcAft>
                <a:spcPts val="0"/>
              </a:spcAft>
              <a:buNone/>
            </a:pPr>
            <a:r>
              <a:rPr lang="en-US" sz="2200" b="0" i="0" u="none" strike="noStrike" cap="none">
                <a:solidFill>
                  <a:srgbClr val="002060"/>
                </a:solidFill>
                <a:latin typeface="Arial"/>
                <a:ea typeface="Arial"/>
                <a:cs typeface="Arial"/>
                <a:sym typeface="Arial"/>
              </a:rPr>
              <a:t>Kích biểu tượng ghim (attach) 	🡪 chỉ đường dẫn đến file muốn đính kèm</a:t>
            </a:r>
            <a:endParaRPr/>
          </a:p>
          <a:p>
            <a:pPr marL="0" marR="0" lvl="0" indent="0" algn="l" rtl="0">
              <a:lnSpc>
                <a:spcPct val="100000"/>
              </a:lnSpc>
              <a:spcBef>
                <a:spcPts val="0"/>
              </a:spcBef>
              <a:spcAft>
                <a:spcPts val="0"/>
              </a:spcAft>
              <a:buNone/>
            </a:pPr>
            <a:r>
              <a:rPr lang="en-US" sz="2200" b="0" i="0" u="none" strike="noStrike" cap="none">
                <a:solidFill>
                  <a:srgbClr val="002060"/>
                </a:solidFill>
                <a:latin typeface="Arial"/>
                <a:ea typeface="Arial"/>
                <a:cs typeface="Arial"/>
                <a:sym typeface="Arial"/>
              </a:rPr>
              <a:t>Xóa file đính kèm: nhìn sang bên phải file đã đính kèm. Kích vào dấu </a:t>
            </a:r>
            <a:r>
              <a:rPr lang="en-US" sz="2200" b="1" i="0" u="none" strike="noStrike" cap="none">
                <a:solidFill>
                  <a:srgbClr val="002060"/>
                </a:solidFill>
                <a:latin typeface="Arial"/>
                <a:ea typeface="Arial"/>
                <a:cs typeface="Arial"/>
                <a:sym typeface="Arial"/>
              </a:rPr>
              <a:t>X</a:t>
            </a:r>
            <a:endParaRPr sz="2200" b="0" i="0" u="none" strike="noStrike" cap="none">
              <a:solidFill>
                <a:srgbClr val="002060"/>
              </a:solidFill>
              <a:latin typeface="Arial"/>
              <a:ea typeface="Arial"/>
              <a:cs typeface="Arial"/>
              <a:sym typeface="Arial"/>
            </a:endParaRPr>
          </a:p>
        </p:txBody>
      </p:sp>
      <p:pic>
        <p:nvPicPr>
          <p:cNvPr id="187" name="Google Shape;187;p10"/>
          <p:cNvPicPr preferRelativeResize="0"/>
          <p:nvPr/>
        </p:nvPicPr>
        <p:blipFill rotWithShape="1">
          <a:blip r:embed="rId3">
            <a:alphaModFix/>
          </a:blip>
          <a:srcRect/>
          <a:stretch/>
        </p:blipFill>
        <p:spPr>
          <a:xfrm>
            <a:off x="2827838" y="841757"/>
            <a:ext cx="8120274" cy="1077748"/>
          </a:xfrm>
          <a:prstGeom prst="rect">
            <a:avLst/>
          </a:prstGeom>
          <a:noFill/>
          <a:ln>
            <a:noFill/>
          </a:ln>
        </p:spPr>
      </p:pic>
      <p:pic>
        <p:nvPicPr>
          <p:cNvPr id="188" name="Google Shape;188;p10"/>
          <p:cNvPicPr preferRelativeResize="0"/>
          <p:nvPr/>
        </p:nvPicPr>
        <p:blipFill rotWithShape="1">
          <a:blip r:embed="rId3">
            <a:alphaModFix/>
          </a:blip>
          <a:srcRect l="26569" t="11473" r="66327" b="16145"/>
          <a:stretch/>
        </p:blipFill>
        <p:spPr>
          <a:xfrm>
            <a:off x="4327654" y="3365389"/>
            <a:ext cx="576777" cy="780091"/>
          </a:xfrm>
          <a:prstGeom prst="rect">
            <a:avLst/>
          </a:prstGeom>
          <a:noFill/>
          <a:ln>
            <a:noFill/>
          </a:ln>
        </p:spPr>
      </p:pic>
      <p:grpSp>
        <p:nvGrpSpPr>
          <p:cNvPr id="189" name="Google Shape;189;p10"/>
          <p:cNvGrpSpPr/>
          <p:nvPr/>
        </p:nvGrpSpPr>
        <p:grpSpPr>
          <a:xfrm>
            <a:off x="3053781" y="4421634"/>
            <a:ext cx="4676775" cy="2219325"/>
            <a:chOff x="7201910" y="3736071"/>
            <a:chExt cx="4676775" cy="2219325"/>
          </a:xfrm>
        </p:grpSpPr>
        <p:pic>
          <p:nvPicPr>
            <p:cNvPr id="190" name="Google Shape;190;p10"/>
            <p:cNvPicPr preferRelativeResize="0"/>
            <p:nvPr/>
          </p:nvPicPr>
          <p:blipFill rotWithShape="1">
            <a:blip r:embed="rId4">
              <a:alphaModFix/>
            </a:blip>
            <a:srcRect/>
            <a:stretch/>
          </p:blipFill>
          <p:spPr>
            <a:xfrm>
              <a:off x="7201910" y="3736071"/>
              <a:ext cx="4676775" cy="2219325"/>
            </a:xfrm>
            <a:prstGeom prst="rect">
              <a:avLst/>
            </a:prstGeom>
            <a:noFill/>
            <a:ln>
              <a:noFill/>
            </a:ln>
          </p:spPr>
        </p:pic>
        <p:sp>
          <p:nvSpPr>
            <p:cNvPr id="191" name="Google Shape;191;p10"/>
            <p:cNvSpPr/>
            <p:nvPr/>
          </p:nvSpPr>
          <p:spPr>
            <a:xfrm>
              <a:off x="10832123" y="5167124"/>
              <a:ext cx="407963" cy="337625"/>
            </a:xfrm>
            <a:prstGeom prst="rect">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6">
                                            <p:txEl>
                                              <p:pRg st="0" end="0"/>
                                            </p:txEl>
                                          </p:spTgt>
                                        </p:tgtEl>
                                        <p:attrNameLst>
                                          <p:attrName>style.visibility</p:attrName>
                                        </p:attrNameLst>
                                      </p:cBhvr>
                                      <p:to>
                                        <p:strVal val="visible"/>
                                      </p:to>
                                    </p:set>
                                    <p:animEffect transition="in" filter="fade">
                                      <p:cBhvr>
                                        <p:cTn id="7" dur="500"/>
                                        <p:tgtEl>
                                          <p:spTgt spid="1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6">
                                            <p:txEl>
                                              <p:pRg st="1" end="1"/>
                                            </p:txEl>
                                          </p:spTgt>
                                        </p:tgtEl>
                                        <p:attrNameLst>
                                          <p:attrName>style.visibility</p:attrName>
                                        </p:attrNameLst>
                                      </p:cBhvr>
                                      <p:to>
                                        <p:strVal val="visible"/>
                                      </p:to>
                                    </p:set>
                                    <p:animEffect transition="in" filter="fade">
                                      <p:cBhvr>
                                        <p:cTn id="12" dur="500"/>
                                        <p:tgtEl>
                                          <p:spTgt spid="1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6">
                                            <p:txEl>
                                              <p:pRg st="2" end="2"/>
                                            </p:txEl>
                                          </p:spTgt>
                                        </p:tgtEl>
                                        <p:attrNameLst>
                                          <p:attrName>style.visibility</p:attrName>
                                        </p:attrNameLst>
                                      </p:cBhvr>
                                      <p:to>
                                        <p:strVal val="visible"/>
                                      </p:to>
                                    </p:set>
                                    <p:animEffect transition="in" filter="fade">
                                      <p:cBhvr>
                                        <p:cTn id="17" dur="500"/>
                                        <p:tgtEl>
                                          <p:spTgt spid="1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6">
                                            <p:txEl>
                                              <p:pRg st="3" end="3"/>
                                            </p:txEl>
                                          </p:spTgt>
                                        </p:tgtEl>
                                        <p:attrNameLst>
                                          <p:attrName>style.visibility</p:attrName>
                                        </p:attrNameLst>
                                      </p:cBhvr>
                                      <p:to>
                                        <p:strVal val="visible"/>
                                      </p:to>
                                    </p:set>
                                    <p:animEffect transition="in" filter="fade">
                                      <p:cBhvr>
                                        <p:cTn id="22" dur="500"/>
                                        <p:tgtEl>
                                          <p:spTgt spid="1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6">
                                            <p:txEl>
                                              <p:pRg st="4" end="4"/>
                                            </p:txEl>
                                          </p:spTgt>
                                        </p:tgtEl>
                                        <p:attrNameLst>
                                          <p:attrName>style.visibility</p:attrName>
                                        </p:attrNameLst>
                                      </p:cBhvr>
                                      <p:to>
                                        <p:strVal val="visible"/>
                                      </p:to>
                                    </p:set>
                                    <p:animEffect transition="in" filter="fade">
                                      <p:cBhvr>
                                        <p:cTn id="27" dur="500"/>
                                        <p:tgtEl>
                                          <p:spTgt spid="1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6">
                                            <p:txEl>
                                              <p:pRg st="5" end="5"/>
                                            </p:txEl>
                                          </p:spTgt>
                                        </p:tgtEl>
                                        <p:attrNameLst>
                                          <p:attrName>style.visibility</p:attrName>
                                        </p:attrNameLst>
                                      </p:cBhvr>
                                      <p:to>
                                        <p:strVal val="visible"/>
                                      </p:to>
                                    </p:set>
                                    <p:animEffect transition="in" filter="fade">
                                      <p:cBhvr>
                                        <p:cTn id="32" dur="500"/>
                                        <p:tgtEl>
                                          <p:spTgt spid="1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6">
                                            <p:txEl>
                                              <p:pRg st="6" end="6"/>
                                            </p:txEl>
                                          </p:spTgt>
                                        </p:tgtEl>
                                        <p:attrNameLst>
                                          <p:attrName>style.visibility</p:attrName>
                                        </p:attrNameLst>
                                      </p:cBhvr>
                                      <p:to>
                                        <p:strVal val="visible"/>
                                      </p:to>
                                    </p:set>
                                    <p:animEffect transition="in" filter="fade">
                                      <p:cBhvr>
                                        <p:cTn id="37" dur="500"/>
                                        <p:tgtEl>
                                          <p:spTgt spid="1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8"/>
                                        </p:tgtEl>
                                        <p:attrNameLst>
                                          <p:attrName>style.visibility</p:attrName>
                                        </p:attrNameLst>
                                      </p:cBhvr>
                                      <p:to>
                                        <p:strVal val="visible"/>
                                      </p:to>
                                    </p:set>
                                    <p:animEffect transition="in" filter="fade">
                                      <p:cBhvr>
                                        <p:cTn id="42" dur="500"/>
                                        <p:tgtEl>
                                          <p:spTgt spid="18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9"/>
                                        </p:tgtEl>
                                        <p:attrNameLst>
                                          <p:attrName>style.visibility</p:attrName>
                                        </p:attrNameLst>
                                      </p:cBhvr>
                                      <p:to>
                                        <p:strVal val="visible"/>
                                      </p:to>
                                    </p:set>
                                    <p:animEffect transition="in" filter="fade">
                                      <p:cBhvr>
                                        <p:cTn id="47" dur="500"/>
                                        <p:tgtEl>
                                          <p:spTgt spid="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1197</Words>
  <Application>Microsoft Office PowerPoint</Application>
  <PresentationFormat>Widescreen</PresentationFormat>
  <Paragraphs>93</Paragraphs>
  <Slides>18</Slides>
  <Notes>18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Arial</vt:lpstr>
      <vt:lpstr>Calibri</vt:lpstr>
      <vt:lpstr>Noto Sans</vt:lpstr>
      <vt:lpstr>Times New Roman</vt:lpstr>
      <vt:lpstr>Wingdings</vt:lpstr>
      <vt:lpstr>Banded</vt:lpstr>
      <vt:lpstr>Banded</vt:lpstr>
      <vt:lpstr>1_Banded</vt:lpstr>
      <vt:lpstr>CUỘC SỐNG TRỰC TUYẾN</vt:lpstr>
      <vt:lpstr>CHỦ ĐỀ A.  INTERNET VÀ TRUYỀN THÔNG SỐ</vt:lpstr>
      <vt:lpstr>BÀI 2. TỚ LIÊN LẠC ĐƯỢC VỚI MỌI NGƯỜI  Ở KHẮP MỌI NƠI TRÊN THẾ GIỚI  TUẦN 13: TẬP TIN ĐÍNH KÈM THƯ ĐIỆN TỬ</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2. TỚ LIÊN LẠC ĐƯỢC VỚI MỌI NGƯỜI  Ở KHẮP MỌI NƠI TRÊN THẾ GIỚI  TUẦN 13: BẢO MẬT THÔNG TIN TÀI KHOẢN ĐIỆN TỬ</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CUỘC SỐNG TRỰC TUYẾN</dc:title>
  <dc:creator>Nguyen Thanh Trung</dc:creator>
  <cp:lastModifiedBy>TOPICA</cp:lastModifiedBy>
  <cp:revision>4</cp:revision>
  <dcterms:created xsi:type="dcterms:W3CDTF">2014-06-09T03:12:12Z</dcterms:created>
  <dcterms:modified xsi:type="dcterms:W3CDTF">2022-12-02T02:00:12Z</dcterms:modified>
</cp:coreProperties>
</file>