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6" r:id="rId3"/>
    <p:sldId id="257" r:id="rId4"/>
    <p:sldId id="301" r:id="rId5"/>
    <p:sldId id="332" r:id="rId6"/>
    <p:sldId id="323" r:id="rId7"/>
    <p:sldId id="333" r:id="rId8"/>
    <p:sldId id="285" r:id="rId9"/>
    <p:sldId id="265" r:id="rId10"/>
    <p:sldId id="334" r:id="rId11"/>
    <p:sldId id="319" r:id="rId12"/>
    <p:sldId id="304" r:id="rId13"/>
    <p:sldId id="320" r:id="rId14"/>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33FF"/>
    <a:srgbClr val="FF0066"/>
    <a:srgbClr val="FF00FF"/>
    <a:srgbClr val="FFCCFF"/>
    <a:srgbClr val="CC00CC"/>
    <a:srgbClr val="CC0066"/>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7" d="100"/>
          <a:sy n="77" d="100"/>
        </p:scale>
        <p:origin x="-378"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77671" y="1546412"/>
            <a:ext cx="8095129" cy="2862322"/>
          </a:xfrm>
          <a:prstGeom prst="rect">
            <a:avLst/>
          </a:prstGeom>
          <a:noFill/>
        </p:spPr>
        <p:txBody>
          <a:bodyPr wrap="square" rtlCol="0">
            <a:spAutoFit/>
          </a:bodyPr>
          <a:lstStyle/>
          <a:p>
            <a:pPr algn="ctr">
              <a:lnSpc>
                <a:spcPct val="150000"/>
              </a:lnSpc>
            </a:pPr>
            <a:r>
              <a:rPr lang="en-US" sz="4000" b="1" u="sng" dirty="0" smtClean="0">
                <a:solidFill>
                  <a:srgbClr val="FF0000"/>
                </a:solidFill>
                <a:latin typeface="Arial" panose="020B0604020202020204" pitchFamily="34" charset="0"/>
                <a:cs typeface="Arial" panose="020B0604020202020204" pitchFamily="34" charset="0"/>
              </a:rPr>
              <a:t>CHƯƠNG 3 </a:t>
            </a:r>
          </a:p>
          <a:p>
            <a:pPr algn="ctr">
              <a:lnSpc>
                <a:spcPct val="150000"/>
              </a:lnSpc>
            </a:pPr>
            <a:r>
              <a:rPr lang="en-US" sz="4000" b="1" dirty="0" smtClean="0">
                <a:solidFill>
                  <a:srgbClr val="FF0000"/>
                </a:solidFill>
                <a:latin typeface="Arial" panose="020B0604020202020204" pitchFamily="34" charset="0"/>
                <a:cs typeface="Arial" panose="020B0604020202020204" pitchFamily="34" charset="0"/>
              </a:rPr>
              <a:t>TỔ CHỨC LƯU TRỮ, TÌM KIẾM VÀ TRAO ĐỔI THÔNG TIN</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pic>
        <p:nvPicPr>
          <p:cNvPr id="2" name="Picture 1"/>
          <p:cNvPicPr>
            <a:picLocks noChangeAspect="1"/>
          </p:cNvPicPr>
          <p:nvPr/>
        </p:nvPicPr>
        <p:blipFill>
          <a:blip r:embed="rId3"/>
          <a:stretch>
            <a:fillRect/>
          </a:stretch>
        </p:blipFill>
        <p:spPr>
          <a:xfrm>
            <a:off x="797541" y="1349858"/>
            <a:ext cx="5917158" cy="4794194"/>
          </a:xfrm>
          <a:prstGeom prst="rect">
            <a:avLst/>
          </a:prstGeom>
        </p:spPr>
      </p:pic>
      <p:sp>
        <p:nvSpPr>
          <p:cNvPr id="6" name="Rectangle 5"/>
          <p:cNvSpPr/>
          <p:nvPr/>
        </p:nvSpPr>
        <p:spPr>
          <a:xfrm>
            <a:off x="7236093" y="3351738"/>
            <a:ext cx="3830706" cy="1824346"/>
          </a:xfrm>
          <a:prstGeom prst="rect">
            <a:avLst/>
          </a:prstGeom>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Từ</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lúc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thang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máy</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đến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tới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hộ</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của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đình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Mơ</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Mận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đã</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thực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hiện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như</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thế</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nào</a:t>
            </a:r>
            <a:r>
              <a:rPr lang="en-US" sz="2400" dirty="0">
                <a:solidFill>
                  <a:srgbClr val="3333CC"/>
                </a:solidFill>
                <a:latin typeface="Arial" panose="020B0604020202020204" pitchFamily="34" charset="0"/>
                <a:cs typeface="Arial" panose="020B0604020202020204" pitchFamily="34" charset="0"/>
              </a:rPr>
              <a:t>?</a:t>
            </a:r>
          </a:p>
        </p:txBody>
      </p:sp>
      <p:sp>
        <p:nvSpPr>
          <p:cNvPr id="9" name="Rounded Rectangle 8"/>
          <p:cNvSpPr/>
          <p:nvPr/>
        </p:nvSpPr>
        <p:spPr>
          <a:xfrm>
            <a:off x="7125376" y="1787858"/>
            <a:ext cx="3997549" cy="36985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6599" y="1968621"/>
            <a:ext cx="1129693" cy="1120466"/>
          </a:xfrm>
          <a:prstGeom prst="rect">
            <a:avLst/>
          </a:prstGeom>
        </p:spPr>
      </p:pic>
    </p:spTree>
    <p:extLst>
      <p:ext uri="{BB962C8B-B14F-4D97-AF65-F5344CB8AC3E}">
        <p14:creationId xmlns:p14="http://schemas.microsoft.com/office/powerpoint/2010/main" val="265013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smtClean="0">
                <a:solidFill>
                  <a:srgbClr val="C00000"/>
                </a:solidFill>
                <a:latin typeface="Tahoma" panose="020B0604030504040204" pitchFamily="34" charset="0"/>
                <a:ea typeface="Tahoma" panose="020B0604030504040204" pitchFamily="34" charset="0"/>
                <a:cs typeface="Tahoma" panose="020B0604030504040204" pitchFamily="34" charset="0"/>
              </a:rPr>
              <a:t>GHI NHỚ</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Horizontal Scroll 4"/>
          <p:cNvSpPr/>
          <p:nvPr/>
        </p:nvSpPr>
        <p:spPr>
          <a:xfrm>
            <a:off x="1542198" y="2063243"/>
            <a:ext cx="9001112" cy="2888966"/>
          </a:xfrm>
          <a:prstGeom prst="horizontalScroll">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Mỗi cách sắp xếp, phân loại đều có thể biểu diễn bằng một sơ đồ hình cây. Nó giúp chúng ta tìm kiếm đúng và nhanh hơn.</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58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726873" cy="7481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CỦNG CỐ, DẶN DÒ</a:t>
            </a:r>
            <a:endParaRPr lang="en-US" sz="2800" b="1" dirty="0">
              <a:solidFill>
                <a:schemeClr val="bg1"/>
              </a:solidFill>
              <a:latin typeface="Arial" panose="020B0604020202020204" pitchFamily="34" charset="0"/>
              <a:cs typeface="Arial" panose="020B0604020202020204" pitchFamily="34" charset="0"/>
            </a:endParaRPr>
          </a:p>
        </p:txBody>
      </p:sp>
      <p:sp>
        <p:nvSpPr>
          <p:cNvPr id="4" name="Cloud 3"/>
          <p:cNvSpPr/>
          <p:nvPr/>
        </p:nvSpPr>
        <p:spPr>
          <a:xfrm>
            <a:off x="1992571" y="2306471"/>
            <a:ext cx="8188659" cy="3083983"/>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a:solidFill>
                  <a:schemeClr val="tx1"/>
                </a:solidFill>
                <a:latin typeface="Arial" panose="020B0604020202020204" pitchFamily="34" charset="0"/>
                <a:cs typeface="Arial" panose="020B0604020202020204" pitchFamily="34" charset="0"/>
              </a:rPr>
              <a:t>V</a:t>
            </a:r>
            <a:r>
              <a:rPr lang="vi-VN" sz="2800" dirty="0" smtClean="0">
                <a:solidFill>
                  <a:schemeClr val="tx1"/>
                </a:solidFill>
                <a:latin typeface="Arial" panose="020B0604020202020204" pitchFamily="34" charset="0"/>
                <a:cs typeface="Arial" panose="020B0604020202020204" pitchFamily="34" charset="0"/>
              </a:rPr>
              <a:t>ề </a:t>
            </a:r>
            <a:r>
              <a:rPr lang="vi-VN" sz="2800" dirty="0">
                <a:solidFill>
                  <a:schemeClr val="tx1"/>
                </a:solidFill>
                <a:latin typeface="Arial" panose="020B0604020202020204" pitchFamily="34" charset="0"/>
                <a:cs typeface="Arial" panose="020B0604020202020204" pitchFamily="34" charset="0"/>
              </a:rPr>
              <a:t>nhà </a:t>
            </a:r>
            <a:r>
              <a:rPr lang="en-US" sz="2800" dirty="0" err="1" smtClean="0">
                <a:solidFill>
                  <a:schemeClr val="tx1"/>
                </a:solidFill>
                <a:latin typeface="Arial" panose="020B0604020202020204" pitchFamily="34" charset="0"/>
                <a:cs typeface="Arial" panose="020B0604020202020204" pitchFamily="34" charset="0"/>
              </a:rPr>
              <a:t>em</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hãy</a:t>
            </a:r>
            <a:r>
              <a:rPr lang="en-US" sz="2800" dirty="0" smtClean="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vẽ</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sơ</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đồ</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cách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sắp</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xếp</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đồ</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dùng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sách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vở</a:t>
            </a:r>
            <a:r>
              <a:rPr lang="en-US" sz="2800" dirty="0">
                <a:solidFill>
                  <a:schemeClr val="tx1"/>
                </a:solidFill>
                <a:latin typeface="Arial" panose="020B0604020202020204" pitchFamily="34" charset="0"/>
                <a:cs typeface="Arial" panose="020B0604020202020204" pitchFamily="34" charset="0"/>
              </a:rPr>
              <a:t> ở </a:t>
            </a:r>
            <a:r>
              <a:rPr lang="en-US" sz="2800" dirty="0" err="1" smtClean="0">
                <a:solidFill>
                  <a:schemeClr val="tx1"/>
                </a:solidFill>
                <a:latin typeface="Arial" panose="020B0604020202020204" pitchFamily="34" charset="0"/>
                <a:cs typeface="Arial" panose="020B0604020202020204" pitchFamily="34" charset="0"/>
              </a:rPr>
              <a:t>nhà</a:t>
            </a:r>
            <a:r>
              <a:rPr lang="en-US" sz="2800" dirty="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của</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em</a:t>
            </a:r>
            <a:r>
              <a:rPr lang="en-US" sz="2800" dirty="0" smtClean="0">
                <a:solidFill>
                  <a:schemeClr val="tx1"/>
                </a:solidFill>
                <a:latin typeface="Arial" panose="020B0604020202020204" pitchFamily="34" charset="0"/>
                <a:cs typeface="Arial" panose="020B0604020202020204" pitchFamily="34" charset="0"/>
              </a:rPr>
              <a:t>.</a:t>
            </a:r>
            <a:r>
              <a:rPr lang="vi-VN" sz="2800" dirty="0" smtClean="0">
                <a:solidFill>
                  <a:schemeClr val="tx1"/>
                </a:solidFill>
                <a:latin typeface="Arial" panose="020B0604020202020204" pitchFamily="34" charset="0"/>
                <a:cs typeface="Arial" panose="020B0604020202020204" pitchFamily="34" charset="0"/>
              </a:rPr>
              <a:t> </a:t>
            </a: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26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3838"/>
            <a:ext cx="12192000" cy="7305675"/>
          </a:xfrm>
          <a:prstGeom prst="rect">
            <a:avLst/>
          </a:prstGeom>
        </p:spPr>
      </p:pic>
    </p:spTree>
    <p:extLst>
      <p:ext uri="{BB962C8B-B14F-4D97-AF65-F5344CB8AC3E}">
        <p14:creationId xmlns:p14="http://schemas.microsoft.com/office/powerpoint/2010/main" val="639362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pic>
        <p:nvPicPr>
          <p:cNvPr id="2" name="Picture 1"/>
          <p:cNvPicPr>
            <a:picLocks noChangeAspect="1"/>
          </p:cNvPicPr>
          <p:nvPr/>
        </p:nvPicPr>
        <p:blipFill rotWithShape="1">
          <a:blip r:embed="rId3"/>
          <a:srcRect t="1200"/>
          <a:stretch/>
        </p:blipFill>
        <p:spPr>
          <a:xfrm>
            <a:off x="923645" y="1075764"/>
            <a:ext cx="4855325" cy="4797051"/>
          </a:xfrm>
          <a:prstGeom prst="rect">
            <a:avLst/>
          </a:prstGeom>
        </p:spPr>
      </p:pic>
      <p:sp>
        <p:nvSpPr>
          <p:cNvPr id="5" name="Rectangle 4"/>
          <p:cNvSpPr/>
          <p:nvPr/>
        </p:nvSpPr>
        <p:spPr>
          <a:xfrm>
            <a:off x="1368835" y="5942117"/>
            <a:ext cx="4084773" cy="400110"/>
          </a:xfrm>
          <a:prstGeom prst="rect">
            <a:avLst/>
          </a:prstGeom>
        </p:spPr>
        <p:txBody>
          <a:bodyPr wrap="none">
            <a:spAutoFit/>
          </a:bodyPr>
          <a:lstStyle/>
          <a:p>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18.1. </a:t>
            </a:r>
            <a:r>
              <a:rPr lang="en-US" sz="2000" dirty="0" err="1">
                <a:latin typeface="Arial" panose="020B0604020202020204" pitchFamily="34" charset="0"/>
                <a:cs typeface="Arial" panose="020B0604020202020204" pitchFamily="34" charset="0"/>
              </a:rPr>
              <a:t>Giá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thầy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Bình</a:t>
            </a:r>
            <a:endParaRPr lang="en-US" sz="2000" dirty="0">
              <a:latin typeface="Arial" panose="020B0604020202020204" pitchFamily="34" charset="0"/>
              <a:cs typeface="Arial" panose="020B0604020202020204" pitchFamily="34" charset="0"/>
            </a:endParaRPr>
          </a:p>
        </p:txBody>
      </p:sp>
      <p:sp>
        <p:nvSpPr>
          <p:cNvPr id="10" name="Cloud 9"/>
          <p:cNvSpPr/>
          <p:nvPr/>
        </p:nvSpPr>
        <p:spPr>
          <a:xfrm>
            <a:off x="6041784" y="2487706"/>
            <a:ext cx="5347874" cy="2324565"/>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3000" dirty="0" err="1">
                <a:solidFill>
                  <a:schemeClr val="tx1"/>
                </a:solidFill>
                <a:latin typeface="Arial" panose="020B0604020202020204" pitchFamily="34" charset="0"/>
                <a:cs typeface="Arial" panose="020B0604020202020204" pitchFamily="34" charset="0"/>
              </a:rPr>
              <a:t>Em</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em</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có</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nhận</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xét</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gì</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về</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giá</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sách</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của</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thầy</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Bình</a:t>
            </a:r>
            <a:r>
              <a:rPr lang="en-US" sz="30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140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05E2FA4-701D-4C92-898E-7EE4AF07FEBA}"/>
              </a:ext>
            </a:extLst>
          </p:cNvPr>
          <p:cNvSpPr txBox="1"/>
          <p:nvPr/>
        </p:nvSpPr>
        <p:spPr>
          <a:xfrm>
            <a:off x="2737223" y="1806649"/>
            <a:ext cx="8431305" cy="2680734"/>
          </a:xfrm>
          <a:prstGeom prst="rect">
            <a:avLst/>
          </a:prstGeom>
          <a:noFill/>
          <a:ln>
            <a:noFill/>
          </a:ln>
        </p:spPr>
        <p:txBody>
          <a:bodyPr wrap="square" rtlCol="0">
            <a:spAutoFit/>
          </a:bodyPr>
          <a:lstStyle/>
          <a:p>
            <a:pPr algn="ctr">
              <a:lnSpc>
                <a:spcPct val="120000"/>
              </a:lnSpc>
              <a:spcAft>
                <a:spcPts val="600"/>
              </a:spcAft>
            </a:pPr>
            <a:r>
              <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BÀI </a:t>
            </a:r>
            <a:r>
              <a:rPr lang="en-US" sz="4000" b="1" u="sng" dirty="0" smtClean="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18</a:t>
            </a:r>
            <a:endPar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lnSpc>
                <a:spcPct val="120000"/>
              </a:lnSpc>
            </a:pPr>
            <a:r>
              <a:rPr lang="en-US" sz="4800" b="1" dirty="0" smtClean="0">
                <a:solidFill>
                  <a:srgbClr val="FF0000"/>
                </a:solidFill>
                <a:latin typeface="Arial" panose="020B0604020202020204" pitchFamily="34" charset="0"/>
                <a:cs typeface="Arial" panose="020B0604020202020204" pitchFamily="34" charset="0"/>
              </a:rPr>
              <a:t>TÌM KIẾM ĐỐI TƯỢNG DỰA VÀO SẮP XẾP</a:t>
            </a:r>
            <a:endParaRPr lang="vi-VN" sz="4800" b="1"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5973289" cy="553998"/>
            <a:chOff x="689904" y="1379897"/>
            <a:chExt cx="5973289"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445277"/>
              <a:ext cx="5562741"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Tìm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kiếm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đúng</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và</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nhanh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đối</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tượng</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6" name="Rectangle 5"/>
          <p:cNvSpPr/>
          <p:nvPr/>
        </p:nvSpPr>
        <p:spPr>
          <a:xfrm>
            <a:off x="7371038" y="2582680"/>
            <a:ext cx="4079260" cy="3194721"/>
          </a:xfrm>
          <a:prstGeom prst="rect">
            <a:avLst/>
          </a:prstGeom>
        </p:spPr>
        <p:txBody>
          <a:bodyPr wrap="square">
            <a:spAutoFit/>
          </a:bodyPr>
          <a:lstStyle/>
          <a:p>
            <a:pPr algn="just">
              <a:lnSpc>
                <a:spcPct val="120000"/>
              </a:lnSpc>
            </a:pPr>
            <a:r>
              <a:rPr lang="vi-VN" sz="2400" dirty="0">
                <a:solidFill>
                  <a:srgbClr val="3333CC"/>
                </a:solidFill>
              </a:rPr>
              <a:t>Trong mỗi dãy phố, nhà được đánh số theo thứ tự tăng dần. Một bên là số chẵn, một bên là số lẻ. Nam cùng mẹ đi đến nhà bác. Vừa rẽ vào dãy phố đó hai mẹ con đã đến số nhà 45.</a:t>
            </a:r>
            <a:endParaRPr lang="en-US" sz="2300" dirty="0">
              <a:solidFill>
                <a:srgbClr val="3333CC"/>
              </a:solidFill>
              <a:latin typeface="Arial" panose="020B0604020202020204" pitchFamily="34" charset="0"/>
              <a:cs typeface="Arial" panose="020B0604020202020204" pitchFamily="34" charset="0"/>
            </a:endParaRPr>
          </a:p>
        </p:txBody>
      </p:sp>
      <p:sp>
        <p:nvSpPr>
          <p:cNvPr id="7" name="Rounded Rectangle 6"/>
          <p:cNvSpPr/>
          <p:nvPr/>
        </p:nvSpPr>
        <p:spPr>
          <a:xfrm>
            <a:off x="7315200" y="2084294"/>
            <a:ext cx="4148746" cy="37964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781727" y="1964736"/>
            <a:ext cx="6441595" cy="3916036"/>
          </a:xfrm>
          <a:prstGeom prst="rect">
            <a:avLst/>
          </a:prstGeom>
        </p:spPr>
      </p:pic>
      <p:sp>
        <p:nvSpPr>
          <p:cNvPr id="5" name="Rounded Rectangle 4"/>
          <p:cNvSpPr/>
          <p:nvPr/>
        </p:nvSpPr>
        <p:spPr>
          <a:xfrm>
            <a:off x="3925030" y="4356846"/>
            <a:ext cx="606629" cy="61856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161359" y="1783845"/>
            <a:ext cx="2429302" cy="59086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atin typeface="Arial" panose="020B0604020202020204" pitchFamily="34" charset="0"/>
                <a:cs typeface="Arial" panose="020B0604020202020204" pitchFamily="34" charset="0"/>
              </a:rPr>
              <a:t>Tình</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huống</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5"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5" name="Rectangle 14"/>
          <p:cNvSpPr/>
          <p:nvPr/>
        </p:nvSpPr>
        <p:spPr>
          <a:xfrm>
            <a:off x="1573262" y="3721699"/>
            <a:ext cx="3531510" cy="1865126"/>
          </a:xfrm>
          <a:prstGeom prst="rect">
            <a:avLst/>
          </a:prstGeom>
        </p:spPr>
        <p:txBody>
          <a:bodyPr wrap="square">
            <a:spAutoFit/>
          </a:bodyPr>
          <a:lstStyle/>
          <a:p>
            <a:pPr algn="just">
              <a:lnSpc>
                <a:spcPct val="120000"/>
              </a:lnSpc>
            </a:pPr>
            <a:r>
              <a:rPr lang="en-US" sz="2400" dirty="0" err="1" smtClean="0">
                <a:solidFill>
                  <a:srgbClr val="3333CC"/>
                </a:solidFill>
                <a:latin typeface="Arial" panose="020B0604020202020204" pitchFamily="34" charset="0"/>
                <a:cs typeface="Arial" panose="020B0604020202020204" pitchFamily="34" charset="0"/>
              </a:rPr>
              <a:t>Các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em</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hãy</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thảo</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luận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và</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sắp</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trong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bảng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theo</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cao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dần</a:t>
            </a:r>
            <a:r>
              <a:rPr lang="en-US" sz="2400" dirty="0">
                <a:solidFill>
                  <a:srgbClr val="3333CC"/>
                </a:solidFill>
                <a:latin typeface="Arial" panose="020B0604020202020204" pitchFamily="34" charset="0"/>
                <a:cs typeface="Arial" panose="020B0604020202020204" pitchFamily="34" charset="0"/>
              </a:rPr>
              <a:t>.</a:t>
            </a:r>
            <a:endParaRPr lang="en-US" sz="2300" dirty="0">
              <a:solidFill>
                <a:srgbClr val="3333CC"/>
              </a:solidFill>
              <a:latin typeface="Arial" panose="020B0604020202020204" pitchFamily="34" charset="0"/>
              <a:cs typeface="Arial" panose="020B0604020202020204" pitchFamily="34" charset="0"/>
            </a:endParaRPr>
          </a:p>
        </p:txBody>
      </p:sp>
      <p:sp>
        <p:nvSpPr>
          <p:cNvPr id="17" name="Rounded Rectangle 16"/>
          <p:cNvSpPr/>
          <p:nvPr/>
        </p:nvSpPr>
        <p:spPr>
          <a:xfrm>
            <a:off x="1292713" y="2018793"/>
            <a:ext cx="5735883" cy="387562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0912" y="2061821"/>
            <a:ext cx="999948" cy="1130737"/>
          </a:xfrm>
          <a:prstGeom prst="rect">
            <a:avLst/>
          </a:prstGeom>
        </p:spPr>
      </p:pic>
      <p:grpSp>
        <p:nvGrpSpPr>
          <p:cNvPr id="21" name="Group 20"/>
          <p:cNvGrpSpPr/>
          <p:nvPr/>
        </p:nvGrpSpPr>
        <p:grpSpPr>
          <a:xfrm>
            <a:off x="1292713" y="1229847"/>
            <a:ext cx="5973289" cy="553998"/>
            <a:chOff x="689904" y="1379897"/>
            <a:chExt cx="5973289"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23" name="TextBox 22"/>
            <p:cNvSpPr txBox="1"/>
            <p:nvPr/>
          </p:nvSpPr>
          <p:spPr>
            <a:xfrm>
              <a:off x="1100452" y="1445277"/>
              <a:ext cx="5562741"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Tìm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kiếm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đúng</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và</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nhanh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đối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tượng</a:t>
              </a:r>
              <a:endParaRPr lang="en-US" sz="2500" b="1" dirty="0">
                <a:latin typeface="Arial" panose="020B0604020202020204" pitchFamily="34" charset="0"/>
                <a:cs typeface="Arial" panose="020B0604020202020204" pitchFamily="34" charset="0"/>
              </a:endParaRPr>
            </a:p>
          </p:txBody>
        </p:sp>
      </p:grpSp>
      <p:sp>
        <p:nvSpPr>
          <p:cNvPr id="16" name="Rectangle 15"/>
          <p:cNvSpPr/>
          <p:nvPr/>
        </p:nvSpPr>
        <p:spPr>
          <a:xfrm>
            <a:off x="7289156" y="2473496"/>
            <a:ext cx="4079260" cy="3194721"/>
          </a:xfrm>
          <a:prstGeom prst="rect">
            <a:avLst/>
          </a:prstGeom>
        </p:spPr>
        <p:txBody>
          <a:bodyPr wrap="square">
            <a:spAutoFit/>
          </a:bodyPr>
          <a:lstStyle/>
          <a:p>
            <a:pPr algn="just">
              <a:lnSpc>
                <a:spcPct val="120000"/>
              </a:lnSpc>
            </a:pPr>
            <a:r>
              <a:rPr lang="vi-VN" sz="2400" dirty="0">
                <a:solidFill>
                  <a:srgbClr val="3333CC"/>
                </a:solidFill>
              </a:rPr>
              <a:t>Trong mỗi dãy phố, nhà được đánh số theo thứ tự tăng dần. Một bên là số chẵn, một bên là số lẻ. Nam cùng mẹ đi đến nhà bác. Vừa rẽ vào dãy phố đó hai mẹ con đã đến số nhà 45.</a:t>
            </a:r>
            <a:endParaRPr lang="en-US" sz="2300" dirty="0">
              <a:solidFill>
                <a:srgbClr val="3333CC"/>
              </a:solidFill>
              <a:latin typeface="Arial" panose="020B0604020202020204" pitchFamily="34" charset="0"/>
              <a:cs typeface="Arial" panose="020B0604020202020204" pitchFamily="34" charset="0"/>
            </a:endParaRPr>
          </a:p>
        </p:txBody>
      </p:sp>
      <p:sp>
        <p:nvSpPr>
          <p:cNvPr id="19" name="Rounded Rectangle 18"/>
          <p:cNvSpPr/>
          <p:nvPr/>
        </p:nvSpPr>
        <p:spPr>
          <a:xfrm>
            <a:off x="7233318" y="2097942"/>
            <a:ext cx="4148746" cy="37964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79477" y="1797493"/>
            <a:ext cx="2429302" cy="59086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atin typeface="Arial" panose="020B0604020202020204" pitchFamily="34" charset="0"/>
                <a:cs typeface="Arial" panose="020B0604020202020204" pitchFamily="34" charset="0"/>
              </a:rPr>
              <a:t>Tình</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huống</a:t>
            </a:r>
            <a:endParaRPr lang="en-US" sz="22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a:srcRect r="2492"/>
          <a:stretch/>
        </p:blipFill>
        <p:spPr>
          <a:xfrm>
            <a:off x="1483399" y="3235280"/>
            <a:ext cx="5354131" cy="2408486"/>
          </a:xfrm>
          <a:prstGeom prst="rect">
            <a:avLst/>
          </a:prstGeom>
        </p:spPr>
      </p:pic>
      <p:sp>
        <p:nvSpPr>
          <p:cNvPr id="5" name="Rounded Rectangle 4"/>
          <p:cNvSpPr/>
          <p:nvPr/>
        </p:nvSpPr>
        <p:spPr>
          <a:xfrm>
            <a:off x="2074458" y="5022375"/>
            <a:ext cx="4408227" cy="50985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67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2906744" cy="553998"/>
            <a:chOff x="689904" y="1379897"/>
            <a:chExt cx="2906744"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5277"/>
              <a:ext cx="2496196"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Sơ</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đồ</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hình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cây</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8" name="Picture 7"/>
          <p:cNvPicPr>
            <a:picLocks noChangeAspect="1"/>
          </p:cNvPicPr>
          <p:nvPr/>
        </p:nvPicPr>
        <p:blipFill>
          <a:blip r:embed="rId3"/>
          <a:stretch>
            <a:fillRect/>
          </a:stretch>
        </p:blipFill>
        <p:spPr>
          <a:xfrm>
            <a:off x="2074329" y="1976413"/>
            <a:ext cx="5550153" cy="4208280"/>
          </a:xfrm>
          <a:prstGeom prst="rect">
            <a:avLst/>
          </a:prstGeom>
        </p:spPr>
      </p:pic>
      <p:pic>
        <p:nvPicPr>
          <p:cNvPr id="15" name="Picture 14"/>
          <p:cNvPicPr>
            <a:picLocks noChangeAspect="1"/>
          </p:cNvPicPr>
          <p:nvPr/>
        </p:nvPicPr>
        <p:blipFill>
          <a:blip r:embed="rId4"/>
          <a:stretch>
            <a:fillRect/>
          </a:stretch>
        </p:blipFill>
        <p:spPr>
          <a:xfrm>
            <a:off x="7834377" y="4080553"/>
            <a:ext cx="3362325" cy="457200"/>
          </a:xfrm>
          <a:prstGeom prst="rect">
            <a:avLst/>
          </a:prstGeom>
        </p:spPr>
      </p:pic>
    </p:spTree>
    <p:extLst>
      <p:ext uri="{BB962C8B-B14F-4D97-AF65-F5344CB8AC3E}">
        <p14:creationId xmlns:p14="http://schemas.microsoft.com/office/powerpoint/2010/main" val="26619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2906744" cy="553998"/>
            <a:chOff x="689904" y="1379897"/>
            <a:chExt cx="2906744"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5277"/>
              <a:ext cx="2496196"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Sơ</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đồ</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hình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cây</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3" name="Picture 2"/>
          <p:cNvPicPr>
            <a:picLocks noChangeAspect="1"/>
          </p:cNvPicPr>
          <p:nvPr/>
        </p:nvPicPr>
        <p:blipFill>
          <a:blip r:embed="rId3"/>
          <a:stretch>
            <a:fillRect/>
          </a:stretch>
        </p:blipFill>
        <p:spPr>
          <a:xfrm>
            <a:off x="1080569" y="2110770"/>
            <a:ext cx="6769474" cy="2933439"/>
          </a:xfrm>
          <a:prstGeom prst="rect">
            <a:avLst/>
          </a:prstGeom>
        </p:spPr>
      </p:pic>
      <p:pic>
        <p:nvPicPr>
          <p:cNvPr id="5" name="Picture 4"/>
          <p:cNvPicPr>
            <a:picLocks noChangeAspect="1"/>
          </p:cNvPicPr>
          <p:nvPr/>
        </p:nvPicPr>
        <p:blipFill>
          <a:blip r:embed="rId4"/>
          <a:stretch>
            <a:fillRect/>
          </a:stretch>
        </p:blipFill>
        <p:spPr>
          <a:xfrm>
            <a:off x="2395859" y="5196323"/>
            <a:ext cx="4219575" cy="742950"/>
          </a:xfrm>
          <a:prstGeom prst="rect">
            <a:avLst/>
          </a:prstGeom>
        </p:spPr>
      </p:pic>
      <p:sp>
        <p:nvSpPr>
          <p:cNvPr id="17" name="Rectangle 16"/>
          <p:cNvSpPr/>
          <p:nvPr/>
        </p:nvSpPr>
        <p:spPr>
          <a:xfrm>
            <a:off x="7987050" y="3311991"/>
            <a:ext cx="3429502" cy="1717393"/>
          </a:xfrm>
          <a:prstGeom prst="rect">
            <a:avLst/>
          </a:prstGeom>
        </p:spPr>
        <p:txBody>
          <a:bodyPr wrap="square">
            <a:spAutoFit/>
          </a:bodyPr>
          <a:lstStyle/>
          <a:p>
            <a:pPr algn="just">
              <a:lnSpc>
                <a:spcPct val="120000"/>
              </a:lnSpc>
            </a:pPr>
            <a:r>
              <a:rPr lang="en-US" sz="2200" dirty="0" err="1">
                <a:solidFill>
                  <a:srgbClr val="3333CC"/>
                </a:solidFill>
                <a:latin typeface="Arial" panose="020B0604020202020204" pitchFamily="34" charset="0"/>
                <a:cs typeface="Arial" panose="020B0604020202020204" pitchFamily="34" charset="0"/>
              </a:rPr>
              <a:t>Em</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cùng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bạn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quan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sát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hình</a:t>
            </a:r>
            <a:r>
              <a:rPr lang="en-US" sz="2200" dirty="0">
                <a:solidFill>
                  <a:srgbClr val="3333CC"/>
                </a:solidFill>
                <a:latin typeface="Arial" panose="020B0604020202020204" pitchFamily="34" charset="0"/>
                <a:cs typeface="Arial" panose="020B0604020202020204" pitchFamily="34" charset="0"/>
              </a:rPr>
              <a:t> 18.2b </a:t>
            </a:r>
            <a:r>
              <a:rPr lang="en-US" sz="2200" dirty="0" err="1">
                <a:solidFill>
                  <a:srgbClr val="3333CC"/>
                </a:solidFill>
                <a:latin typeface="Arial" panose="020B0604020202020204" pitchFamily="34" charset="0"/>
                <a:cs typeface="Arial" panose="020B0604020202020204" pitchFamily="34" charset="0"/>
              </a:rPr>
              <a:t>và</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hãy</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cho</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biết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truyện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Thần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đồng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đất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Việt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tập</a:t>
            </a:r>
            <a:r>
              <a:rPr lang="en-US" sz="2200" dirty="0">
                <a:solidFill>
                  <a:srgbClr val="3333CC"/>
                </a:solidFill>
                <a:latin typeface="Arial" panose="020B0604020202020204" pitchFamily="34" charset="0"/>
                <a:cs typeface="Arial" panose="020B0604020202020204" pitchFamily="34" charset="0"/>
              </a:rPr>
              <a:t> 55 </a:t>
            </a:r>
            <a:r>
              <a:rPr lang="en-US" sz="2200" dirty="0" err="1">
                <a:solidFill>
                  <a:srgbClr val="3333CC"/>
                </a:solidFill>
                <a:latin typeface="Arial" panose="020B0604020202020204" pitchFamily="34" charset="0"/>
                <a:cs typeface="Arial" panose="020B0604020202020204" pitchFamily="34" charset="0"/>
              </a:rPr>
              <a:t>đặt</a:t>
            </a:r>
            <a:r>
              <a:rPr lang="en-US" sz="2200" dirty="0">
                <a:solidFill>
                  <a:srgbClr val="3333CC"/>
                </a:solidFill>
                <a:latin typeface="Arial" panose="020B0604020202020204" pitchFamily="34" charset="0"/>
                <a:cs typeface="Arial" panose="020B0604020202020204" pitchFamily="34" charset="0"/>
              </a:rPr>
              <a:t> ở </a:t>
            </a:r>
            <a:r>
              <a:rPr lang="en-US" sz="2200" dirty="0" err="1">
                <a:solidFill>
                  <a:srgbClr val="3333CC"/>
                </a:solidFill>
                <a:latin typeface="Arial" panose="020B0604020202020204" pitchFamily="34" charset="0"/>
                <a:cs typeface="Arial" panose="020B0604020202020204" pitchFamily="34" charset="0"/>
              </a:rPr>
              <a:t>đâu</a:t>
            </a:r>
            <a:r>
              <a:rPr lang="en-US" sz="2200" dirty="0" smtClean="0">
                <a:solidFill>
                  <a:srgbClr val="3333CC"/>
                </a:solidFill>
                <a:latin typeface="Arial" panose="020B0604020202020204" pitchFamily="34" charset="0"/>
                <a:cs typeface="Arial" panose="020B0604020202020204" pitchFamily="34" charset="0"/>
              </a:rPr>
              <a:t>?</a:t>
            </a:r>
            <a:endParaRPr lang="en-US" sz="2200" dirty="0">
              <a:solidFill>
                <a:srgbClr val="3333CC"/>
              </a:solidFill>
              <a:latin typeface="Arial" panose="020B0604020202020204" pitchFamily="34" charset="0"/>
              <a:cs typeface="Arial" panose="020B0604020202020204" pitchFamily="34" charset="0"/>
            </a:endParaRPr>
          </a:p>
        </p:txBody>
      </p:sp>
      <p:sp>
        <p:nvSpPr>
          <p:cNvPr id="18" name="Rounded Rectangle 17"/>
          <p:cNvSpPr/>
          <p:nvPr/>
        </p:nvSpPr>
        <p:spPr>
          <a:xfrm>
            <a:off x="7944243" y="2193604"/>
            <a:ext cx="3472310" cy="29835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2606" y="2261767"/>
            <a:ext cx="909923" cy="902491"/>
          </a:xfrm>
          <a:prstGeom prst="rect">
            <a:avLst/>
          </a:prstGeom>
        </p:spPr>
      </p:pic>
    </p:spTree>
    <p:extLst>
      <p:ext uri="{BB962C8B-B14F-4D97-AF65-F5344CB8AC3E}">
        <p14:creationId xmlns:p14="http://schemas.microsoft.com/office/powerpoint/2010/main" val="195713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grpSp>
        <p:nvGrpSpPr>
          <p:cNvPr id="5" name="Group 4"/>
          <p:cNvGrpSpPr/>
          <p:nvPr/>
        </p:nvGrpSpPr>
        <p:grpSpPr>
          <a:xfrm>
            <a:off x="8035419" y="1586335"/>
            <a:ext cx="3004618" cy="1892804"/>
            <a:chOff x="8183335" y="2497524"/>
            <a:chExt cx="3253488" cy="2593091"/>
          </a:xfrm>
        </p:grpSpPr>
        <p:sp>
          <p:nvSpPr>
            <p:cNvPr id="10" name="Rectangle 9"/>
            <p:cNvSpPr/>
            <p:nvPr/>
          </p:nvSpPr>
          <p:spPr>
            <a:xfrm>
              <a:off x="8292519" y="3274959"/>
              <a:ext cx="3057099" cy="1796210"/>
            </a:xfrm>
            <a:prstGeom prst="rect">
              <a:avLst/>
            </a:prstGeom>
          </p:spPr>
          <p:txBody>
            <a:bodyPr wrap="square">
              <a:spAutoFit/>
            </a:bodyPr>
            <a:lstStyle/>
            <a:p>
              <a:pPr algn="just">
                <a:lnSpc>
                  <a:spcPct val="120000"/>
                </a:lnSpc>
              </a:pPr>
              <a:r>
                <a:rPr lang="en-US" sz="2200" dirty="0" smtClean="0">
                  <a:solidFill>
                    <a:srgbClr val="00B050"/>
                  </a:solidFill>
                  <a:latin typeface="Arial" panose="020B0604020202020204" pitchFamily="34" charset="0"/>
                  <a:cs typeface="Arial" panose="020B0604020202020204" pitchFamily="34" charset="0"/>
                </a:rPr>
                <a:t>Cho </a:t>
              </a:r>
              <a:r>
                <a:rPr lang="en-US" sz="2200" dirty="0" err="1" smtClean="0">
                  <a:solidFill>
                    <a:srgbClr val="00B050"/>
                  </a:solidFill>
                  <a:latin typeface="Arial" panose="020B0604020202020204" pitchFamily="34" charset="0"/>
                  <a:cs typeface="Arial" panose="020B0604020202020204" pitchFamily="34" charset="0"/>
                </a:rPr>
                <a:t>biết</a:t>
              </a:r>
              <a:r>
                <a:rPr lang="en-US" sz="2200" dirty="0" smtClean="0">
                  <a:solidFill>
                    <a:srgbClr val="00B050"/>
                  </a:solidFill>
                  <a:latin typeface="Arial" panose="020B0604020202020204" pitchFamily="34" charset="0"/>
                  <a:cs typeface="Arial" panose="020B0604020202020204" pitchFamily="34" charset="0"/>
                </a:rPr>
                <a:t> </a:t>
              </a:r>
              <a:r>
                <a:rPr lang="en-US" sz="2200" dirty="0" err="1" smtClean="0">
                  <a:solidFill>
                    <a:srgbClr val="00B050"/>
                  </a:solidFill>
                  <a:latin typeface="Arial" panose="020B0604020202020204" pitchFamily="34" charset="0"/>
                  <a:cs typeface="Arial" panose="020B0604020202020204" pitchFamily="34" charset="0"/>
                </a:rPr>
                <a:t>cách</a:t>
              </a:r>
              <a:r>
                <a:rPr lang="en-US" sz="2200" dirty="0" smtClean="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tìm</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cuốn</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truyện</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Lá</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cờ</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thêu</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sáu</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chữ</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vàng</a:t>
              </a:r>
              <a:r>
                <a:rPr lang="en-US" sz="2200" dirty="0">
                  <a:solidFill>
                    <a:srgbClr val="00B050"/>
                  </a:solidFill>
                  <a:latin typeface="Arial" panose="020B0604020202020204" pitchFamily="34" charset="0"/>
                  <a:cs typeface="Arial" panose="020B0604020202020204" pitchFamily="34" charset="0"/>
                </a:rPr>
                <a:t>;</a:t>
              </a:r>
            </a:p>
          </p:txBody>
        </p:sp>
        <p:sp>
          <p:nvSpPr>
            <p:cNvPr id="12" name="Rounded Rectangle 11"/>
            <p:cNvSpPr/>
            <p:nvPr/>
          </p:nvSpPr>
          <p:spPr>
            <a:xfrm>
              <a:off x="8183335" y="2784143"/>
              <a:ext cx="3253488" cy="230647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6" name="Oval 5"/>
            <p:cNvSpPr/>
            <p:nvPr/>
          </p:nvSpPr>
          <p:spPr>
            <a:xfrm>
              <a:off x="8898340" y="2497524"/>
              <a:ext cx="1897039" cy="559575"/>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solidFill>
                    <a:schemeClr val="bg1"/>
                  </a:solidFill>
                  <a:latin typeface="Arial" panose="020B0604020202020204" pitchFamily="34" charset="0"/>
                  <a:cs typeface="Arial" panose="020B0604020202020204" pitchFamily="34" charset="0"/>
                </a:rPr>
                <a:t>Nhóm</a:t>
              </a:r>
              <a:r>
                <a:rPr lang="en-US" sz="2200" b="1" dirty="0" smtClean="0">
                  <a:solidFill>
                    <a:schemeClr val="bg1"/>
                  </a:solidFill>
                  <a:latin typeface="Arial" panose="020B0604020202020204" pitchFamily="34" charset="0"/>
                  <a:cs typeface="Arial" panose="020B0604020202020204" pitchFamily="34" charset="0"/>
                </a:rPr>
                <a:t> 1</a:t>
              </a:r>
              <a:endParaRPr lang="en-US" sz="2200" b="1" dirty="0">
                <a:solidFill>
                  <a:schemeClr val="bg1"/>
                </a:solidFill>
                <a:latin typeface="Arial" panose="020B0604020202020204" pitchFamily="34" charset="0"/>
                <a:cs typeface="Arial" panose="020B0604020202020204" pitchFamily="34" charset="0"/>
              </a:endParaRPr>
            </a:p>
          </p:txBody>
        </p:sp>
      </p:grpSp>
      <p:pic>
        <p:nvPicPr>
          <p:cNvPr id="11" name="Picture 10"/>
          <p:cNvPicPr>
            <a:picLocks noChangeAspect="1"/>
          </p:cNvPicPr>
          <p:nvPr/>
        </p:nvPicPr>
        <p:blipFill>
          <a:blip r:embed="rId3"/>
          <a:stretch>
            <a:fillRect/>
          </a:stretch>
        </p:blipFill>
        <p:spPr>
          <a:xfrm>
            <a:off x="987569" y="1788040"/>
            <a:ext cx="6769474" cy="2933439"/>
          </a:xfrm>
          <a:prstGeom prst="rect">
            <a:avLst/>
          </a:prstGeom>
        </p:spPr>
      </p:pic>
      <p:pic>
        <p:nvPicPr>
          <p:cNvPr id="13" name="Picture 12"/>
          <p:cNvPicPr>
            <a:picLocks noChangeAspect="1"/>
          </p:cNvPicPr>
          <p:nvPr/>
        </p:nvPicPr>
        <p:blipFill>
          <a:blip r:embed="rId4"/>
          <a:stretch>
            <a:fillRect/>
          </a:stretch>
        </p:blipFill>
        <p:spPr>
          <a:xfrm>
            <a:off x="2141495" y="4846699"/>
            <a:ext cx="4219575" cy="742950"/>
          </a:xfrm>
          <a:prstGeom prst="rect">
            <a:avLst/>
          </a:prstGeom>
        </p:spPr>
      </p:pic>
      <p:grpSp>
        <p:nvGrpSpPr>
          <p:cNvPr id="14" name="Group 13"/>
          <p:cNvGrpSpPr/>
          <p:nvPr/>
        </p:nvGrpSpPr>
        <p:grpSpPr>
          <a:xfrm>
            <a:off x="8035419" y="3818789"/>
            <a:ext cx="3004618" cy="1892804"/>
            <a:chOff x="8183335" y="2497524"/>
            <a:chExt cx="3253488" cy="2593091"/>
          </a:xfrm>
        </p:grpSpPr>
        <p:sp>
          <p:nvSpPr>
            <p:cNvPr id="15" name="Rectangle 14"/>
            <p:cNvSpPr/>
            <p:nvPr/>
          </p:nvSpPr>
          <p:spPr>
            <a:xfrm>
              <a:off x="8292519" y="3367069"/>
              <a:ext cx="3057099" cy="1517925"/>
            </a:xfrm>
            <a:prstGeom prst="rect">
              <a:avLst/>
            </a:prstGeom>
          </p:spPr>
          <p:txBody>
            <a:bodyPr wrap="square">
              <a:spAutoFit/>
            </a:bodyPr>
            <a:lstStyle/>
            <a:p>
              <a:pPr algn="just"/>
              <a:r>
                <a:rPr lang="en-US" sz="2200" dirty="0" smtClean="0">
                  <a:solidFill>
                    <a:srgbClr val="3333CC"/>
                  </a:solidFill>
                  <a:latin typeface="Arial" panose="020B0604020202020204" pitchFamily="34" charset="0"/>
                  <a:cs typeface="Arial" panose="020B0604020202020204" pitchFamily="34" charset="0"/>
                </a:rPr>
                <a:t>Cho </a:t>
              </a:r>
              <a:r>
                <a:rPr lang="en-US" sz="2200" dirty="0" err="1" smtClean="0">
                  <a:solidFill>
                    <a:srgbClr val="3333CC"/>
                  </a:solidFill>
                  <a:latin typeface="Arial" panose="020B0604020202020204" pitchFamily="34" charset="0"/>
                  <a:cs typeface="Arial" panose="020B0604020202020204" pitchFamily="34" charset="0"/>
                </a:rPr>
                <a:t>biết</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cách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tìm</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cuốn</a:t>
              </a:r>
              <a:r>
                <a:rPr lang="en-US" sz="2200" dirty="0" smtClean="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truyện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Thần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đồng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đất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Việt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tập</a:t>
              </a:r>
              <a:r>
                <a:rPr lang="en-US" sz="2200" dirty="0">
                  <a:solidFill>
                    <a:srgbClr val="3333CC"/>
                  </a:solidFill>
                  <a:latin typeface="Arial" panose="020B0604020202020204" pitchFamily="34" charset="0"/>
                  <a:cs typeface="Arial" panose="020B0604020202020204" pitchFamily="34" charset="0"/>
                </a:rPr>
                <a:t> 97.</a:t>
              </a:r>
            </a:p>
          </p:txBody>
        </p:sp>
        <p:sp>
          <p:nvSpPr>
            <p:cNvPr id="16" name="Rounded Rectangle 15"/>
            <p:cNvSpPr/>
            <p:nvPr/>
          </p:nvSpPr>
          <p:spPr>
            <a:xfrm>
              <a:off x="8183335" y="2784143"/>
              <a:ext cx="3253488" cy="23064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17" name="Oval 16"/>
            <p:cNvSpPr/>
            <p:nvPr/>
          </p:nvSpPr>
          <p:spPr>
            <a:xfrm>
              <a:off x="8898340" y="2497524"/>
              <a:ext cx="1897039" cy="559575"/>
            </a:xfrm>
            <a:prstGeom prst="ellipse">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solidFill>
                    <a:schemeClr val="bg1"/>
                  </a:solidFill>
                  <a:latin typeface="Arial" panose="020B0604020202020204" pitchFamily="34" charset="0"/>
                  <a:cs typeface="Arial" panose="020B0604020202020204" pitchFamily="34" charset="0"/>
                </a:rPr>
                <a:t>Nhóm</a:t>
              </a:r>
              <a:r>
                <a:rPr lang="en-US" sz="2200" b="1" dirty="0" smtClean="0">
                  <a:solidFill>
                    <a:schemeClr val="bg1"/>
                  </a:solidFill>
                  <a:latin typeface="Arial" panose="020B0604020202020204" pitchFamily="34" charset="0"/>
                  <a:cs typeface="Arial" panose="020B0604020202020204" pitchFamily="34" charset="0"/>
                </a:rPr>
                <a:t> 2</a:t>
              </a:r>
              <a:endParaRPr lang="en-US" sz="22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pic>
        <p:nvPicPr>
          <p:cNvPr id="2" name="Picture 1"/>
          <p:cNvPicPr>
            <a:picLocks noChangeAspect="1"/>
          </p:cNvPicPr>
          <p:nvPr/>
        </p:nvPicPr>
        <p:blipFill>
          <a:blip r:embed="rId3"/>
          <a:stretch>
            <a:fillRect/>
          </a:stretch>
        </p:blipFill>
        <p:spPr>
          <a:xfrm>
            <a:off x="797541" y="1349858"/>
            <a:ext cx="5917158" cy="4794194"/>
          </a:xfrm>
          <a:prstGeom prst="rect">
            <a:avLst/>
          </a:prstGeom>
        </p:spPr>
      </p:pic>
      <p:sp>
        <p:nvSpPr>
          <p:cNvPr id="12" name="Cloud 11"/>
          <p:cNvSpPr/>
          <p:nvPr/>
        </p:nvSpPr>
        <p:spPr>
          <a:xfrm>
            <a:off x="6673755" y="2618210"/>
            <a:ext cx="4656565" cy="2257489"/>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err="1" smtClean="0">
                <a:solidFill>
                  <a:schemeClr val="tx1"/>
                </a:solidFill>
                <a:latin typeface="Arial" panose="020B0604020202020204" pitchFamily="34" charset="0"/>
                <a:cs typeface="Arial" panose="020B0604020202020204" pitchFamily="34" charset="0"/>
              </a:rPr>
              <a:t>Em</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hãy</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giải</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thích</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về</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hình</a:t>
            </a:r>
            <a:r>
              <a:rPr lang="en-US" sz="2800" dirty="0" smtClean="0">
                <a:solidFill>
                  <a:schemeClr val="tx1"/>
                </a:solidFill>
                <a:latin typeface="Arial" panose="020B0604020202020204" pitchFamily="34" charset="0"/>
                <a:cs typeface="Arial" panose="020B0604020202020204" pitchFamily="34" charset="0"/>
              </a:rPr>
              <a:t> 18.3</a:t>
            </a: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162&quot;&gt;&lt;object type=&quot;3&quot; unique_id=&quot;10163&quot;&gt;&lt;property id=&quot;20148&quot; value=&quot;5&quot;/&gt;&lt;property id=&quot;20300&quot; value=&quot;Slide 1&quot;/&gt;&lt;property id=&quot;20307&quot; value=&quot;279&quot;/&gt;&lt;/object&gt;&lt;object type=&quot;3&quot; unique_id=&quot;10164&quot;&gt;&lt;property id=&quot;20148&quot; value=&quot;5&quot;/&gt;&lt;property id=&quot;20300&quot; value=&quot;Slide 2&quot;/&gt;&lt;property id=&quot;20307&quot; value=&quot;306&quot;/&gt;&lt;/object&gt;&lt;object type=&quot;3&quot; unique_id=&quot;10165&quot;&gt;&lt;property id=&quot;20148&quot; value=&quot;5&quot;/&gt;&lt;property id=&quot;20300&quot; value=&quot;Slide 3&quot;/&gt;&lt;property id=&quot;20307&quot; value=&quot;257&quot;/&gt;&lt;/object&gt;&lt;object type=&quot;3&quot; unique_id=&quot;10166&quot;&gt;&lt;property id=&quot;20148&quot; value=&quot;5&quot;/&gt;&lt;property id=&quot;20300&quot; value=&quot;Slide 4&quot;/&gt;&lt;property id=&quot;20307&quot; value=&quot;301&quot;/&gt;&lt;/object&gt;&lt;object type=&quot;3&quot; unique_id=&quot;10167&quot;&gt;&lt;property id=&quot;20148&quot; value=&quot;5&quot;/&gt;&lt;property id=&quot;20300&quot; value=&quot;Slide 5&quot;/&gt;&lt;property id=&quot;20307&quot; value=&quot;332&quot;/&gt;&lt;/object&gt;&lt;object type=&quot;3&quot; unique_id=&quot;10168&quot;&gt;&lt;property id=&quot;20148&quot; value=&quot;5&quot;/&gt;&lt;property id=&quot;20300&quot; value=&quot;Slide 6&quot;/&gt;&lt;property id=&quot;20307&quot; value=&quot;323&quot;/&gt;&lt;/object&gt;&lt;object type=&quot;3&quot; unique_id=&quot;10169&quot;&gt;&lt;property id=&quot;20148&quot; value=&quot;5&quot;/&gt;&lt;property id=&quot;20300&quot; value=&quot;Slide 7&quot;/&gt;&lt;property id=&quot;20307&quot; value=&quot;333&quot;/&gt;&lt;/object&gt;&lt;object type=&quot;3&quot; unique_id=&quot;10170&quot;&gt;&lt;property id=&quot;20148&quot; value=&quot;5&quot;/&gt;&lt;property id=&quot;20300&quot; value=&quot;Slide 8&quot;/&gt;&lt;property id=&quot;20307&quot; value=&quot;285&quot;/&gt;&lt;/object&gt;&lt;object type=&quot;3&quot; unique_id=&quot;10171&quot;&gt;&lt;property id=&quot;20148&quot; value=&quot;5&quot;/&gt;&lt;property id=&quot;20300&quot; value=&quot;Slide 9&quot;/&gt;&lt;property id=&quot;20307&quot; value=&quot;265&quot;/&gt;&lt;/object&gt;&lt;object type=&quot;3&quot; unique_id=&quot;10172&quot;&gt;&lt;property id=&quot;20148&quot; value=&quot;5&quot;/&gt;&lt;property id=&quot;20300&quot; value=&quot;Slide 10&quot;/&gt;&lt;property id=&quot;20307&quot; value=&quot;334&quot;/&gt;&lt;/object&gt;&lt;object type=&quot;3&quot; unique_id=&quot;10173&quot;&gt;&lt;property id=&quot;20148&quot; value=&quot;5&quot;/&gt;&lt;property id=&quot;20300&quot; value=&quot;Slide 11&quot;/&gt;&lt;property id=&quot;20307&quot; value=&quot;319&quot;/&gt;&lt;/object&gt;&lt;object type=&quot;3&quot; unique_id=&quot;10174&quot;&gt;&lt;property id=&quot;20148&quot; value=&quot;5&quot;/&gt;&lt;property id=&quot;20300&quot; value=&quot;Slide 12&quot;/&gt;&lt;property id=&quot;20307&quot; value=&quot;304&quot;/&gt;&lt;/object&gt;&lt;object type=&quot;3&quot; unique_id=&quot;10175&quot;&gt;&lt;property id=&quot;20148&quot; value=&quot;5&quot;/&gt;&lt;property id=&quot;20300&quot; value=&quot;Slide 13&quot;/&gt;&lt;property id=&quot;20307&quot; value=&quot;320&quot;/&gt;&lt;/object&gt;&lt;/object&gt;&lt;object type=&quot;8&quot; unique_id=&quot;1019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361</Words>
  <Application>Microsoft Office PowerPoint</Application>
  <PresentationFormat>Custom</PresentationFormat>
  <Paragraphs>38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MTC</cp:lastModifiedBy>
  <cp:revision>311</cp:revision>
  <dcterms:created xsi:type="dcterms:W3CDTF">2022-01-27T15:18:21Z</dcterms:created>
  <dcterms:modified xsi:type="dcterms:W3CDTF">2023-01-09T10:48:25Z</dcterms:modified>
</cp:coreProperties>
</file>