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306" r:id="rId3"/>
    <p:sldId id="341" r:id="rId4"/>
    <p:sldId id="257" r:id="rId5"/>
    <p:sldId id="301" r:id="rId6"/>
    <p:sldId id="340" r:id="rId7"/>
    <p:sldId id="342" r:id="rId8"/>
    <p:sldId id="343" r:id="rId9"/>
    <p:sldId id="344" r:id="rId10"/>
    <p:sldId id="347" r:id="rId11"/>
    <p:sldId id="323" r:id="rId12"/>
    <p:sldId id="345" r:id="rId13"/>
    <p:sldId id="348" r:id="rId14"/>
    <p:sldId id="346" r:id="rId15"/>
    <p:sldId id="285" r:id="rId16"/>
    <p:sldId id="265" r:id="rId17"/>
    <p:sldId id="319" r:id="rId18"/>
    <p:sldId id="320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FF0066"/>
    <a:srgbClr val="3333FF"/>
    <a:srgbClr val="FF00FF"/>
    <a:srgbClr val="FFCCFF"/>
    <a:srgbClr val="CC00CC"/>
    <a:srgbClr val="CC0066"/>
    <a:srgbClr val="9900CC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13/02/2023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240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13/02/2023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064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13/02/2023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999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13/02/2023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976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13/02/2023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312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13/02/2023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411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13/02/2023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831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13/02/2023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981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13/02/2023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267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13/02/2023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855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13/02/2023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373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A2CF3-161D-4290-9691-8A065EC2791C}" type="datetimeFigureOut">
              <a:rPr lang="en-US" smtClean="0"/>
              <a:t>13/02/2023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558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oleObject" Target="../embeddings/oleObject3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5.png"/><Relationship Id="rId5" Type="http://schemas.openxmlformats.org/officeDocument/2006/relationships/image" Target="../media/image13.png"/><Relationship Id="rId4" Type="http://schemas.openxmlformats.org/officeDocument/2006/relationships/oleObject" Target="../embeddings/oleObject4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9.png"/><Relationship Id="rId7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77671" y="1546412"/>
            <a:ext cx="809512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0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CHƯƠNG 3 </a:t>
            </a:r>
          </a:p>
          <a:p>
            <a:pPr algn="ctr">
              <a:lnSpc>
                <a:spcPct val="150000"/>
              </a:lnSpc>
            </a:pPr>
            <a:r>
              <a:rPr lang="en-US" sz="4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TỔ CHỨC LƯU TRỮ, TÌM KIẾM VÀ TRAO ĐỔI THÔNG TIN</a:t>
            </a:r>
            <a:endParaRPr lang="en-US" sz="4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9400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047049" y="1175255"/>
            <a:ext cx="3055824" cy="553998"/>
            <a:chOff x="689904" y="1379897"/>
            <a:chExt cx="3055824" cy="553998"/>
          </a:xfrm>
        </p:grpSpPr>
        <p:grpSp>
          <p:nvGrpSpPr>
            <p:cNvPr id="10" name="Group 9"/>
            <p:cNvGrpSpPr/>
            <p:nvPr/>
          </p:nvGrpSpPr>
          <p:grpSpPr>
            <a:xfrm>
              <a:off x="689904" y="1379897"/>
              <a:ext cx="429926" cy="553998"/>
              <a:chOff x="1082666" y="1379837"/>
              <a:chExt cx="429926" cy="55399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089340" y="1470217"/>
                <a:ext cx="400792" cy="398384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082666" y="1379837"/>
                <a:ext cx="429926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b="1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2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100452" y="1445277"/>
              <a:ext cx="2645276" cy="47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Đổi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tên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thư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mục</a:t>
              </a:r>
              <a:endParaRPr lang="en-US" sz="25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057737" y="320545"/>
            <a:ext cx="4353220" cy="701545"/>
            <a:chOff x="4168573" y="1295284"/>
            <a:chExt cx="4353220" cy="701545"/>
          </a:xfrm>
        </p:grpSpPr>
        <p:sp>
          <p:nvSpPr>
            <p:cNvPr id="13" name="Rounded Rectangle 12"/>
            <p:cNvSpPr/>
            <p:nvPr/>
          </p:nvSpPr>
          <p:spPr>
            <a:xfrm>
              <a:off x="4168573" y="1295284"/>
              <a:ext cx="4353220" cy="701545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41719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</a:t>
              </a:r>
              <a:r>
                <a:rPr lang="en-US" sz="3200" b="1" dirty="0" smtClean="0">
                  <a:solidFill>
                    <a:srgbClr val="CC0066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KHÁM PHÁ</a:t>
              </a:r>
              <a:endParaRPr lang="en-US" sz="3200" b="1" dirty="0">
                <a:solidFill>
                  <a:srgbClr val="CC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764400" y="1309140"/>
              <a:ext cx="722412" cy="665379"/>
            </a:xfrm>
            <a:prstGeom prst="rect">
              <a:avLst/>
            </a:prstGeom>
          </p:spPr>
        </p:pic>
      </p:grpSp>
      <p:grpSp>
        <p:nvGrpSpPr>
          <p:cNvPr id="15" name="Group 14"/>
          <p:cNvGrpSpPr/>
          <p:nvPr/>
        </p:nvGrpSpPr>
        <p:grpSpPr>
          <a:xfrm>
            <a:off x="1698510" y="2561505"/>
            <a:ext cx="2962751" cy="2610741"/>
            <a:chOff x="4044289" y="2795338"/>
            <a:chExt cx="2962751" cy="2610741"/>
          </a:xfrm>
        </p:grpSpPr>
        <p:graphicFrame>
          <p:nvGraphicFramePr>
            <p:cNvPr id="20" name="Object 19"/>
            <p:cNvGraphicFramePr>
              <a:graphicFrameLocks noChangeAspect="1"/>
            </p:cNvGraphicFramePr>
            <p:nvPr>
              <p:extLst/>
            </p:nvPr>
          </p:nvGraphicFramePr>
          <p:xfrm>
            <a:off x="4044289" y="2795338"/>
            <a:ext cx="2962751" cy="261074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8" name="Bitmap Image" r:id="rId4" imgW="1609524" imgH="1419048" progId="Paint.Picture">
                    <p:embed/>
                  </p:oleObj>
                </mc:Choice>
                <mc:Fallback>
                  <p:oleObj name="Bitmap Image" r:id="rId4" imgW="1609524" imgH="1419048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44289" y="2795338"/>
                          <a:ext cx="2962751" cy="2610741"/>
                        </a:xfrm>
                        <a:prstGeom prst="rect">
                          <a:avLst/>
                        </a:prstGeom>
                        <a:noFill/>
                        <a:ln w="6350">
                          <a:solidFill>
                            <a:schemeClr val="tx1"/>
                          </a:solidFill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" name="TextBox 20"/>
            <p:cNvSpPr txBox="1"/>
            <p:nvPr/>
          </p:nvSpPr>
          <p:spPr>
            <a:xfrm>
              <a:off x="4531977" y="2826597"/>
              <a:ext cx="1245854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LAN K3</a:t>
              </a:r>
            </a:p>
          </p:txBody>
        </p:sp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059254" y="3916906"/>
              <a:ext cx="1771650" cy="409433"/>
            </a:xfrm>
            <a:prstGeom prst="rect">
              <a:avLst/>
            </a:prstGeom>
          </p:spPr>
        </p:pic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5059254" y="3384645"/>
              <a:ext cx="1571625" cy="455552"/>
            </a:xfrm>
            <a:prstGeom prst="rect">
              <a:avLst/>
            </a:prstGeom>
          </p:spPr>
        </p:pic>
        <p:sp>
          <p:nvSpPr>
            <p:cNvPr id="24" name="TextBox 23"/>
            <p:cNvSpPr txBox="1"/>
            <p:nvPr/>
          </p:nvSpPr>
          <p:spPr>
            <a:xfrm>
              <a:off x="4991013" y="4404543"/>
              <a:ext cx="1275315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Tin hoc</a:t>
              </a:r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018913" y="4930967"/>
              <a:ext cx="1032264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Toan</a:t>
              </a:r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6" name="Cloud 25"/>
          <p:cNvSpPr/>
          <p:nvPr/>
        </p:nvSpPr>
        <p:spPr>
          <a:xfrm>
            <a:off x="5061722" y="2588544"/>
            <a:ext cx="6184028" cy="2524424"/>
          </a:xfrm>
          <a:prstGeom prst="cloud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thế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nào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đổi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tên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thư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mục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Van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thành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Tieng</a:t>
            </a:r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iet 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1014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047049" y="1175255"/>
            <a:ext cx="3055824" cy="553998"/>
            <a:chOff x="689904" y="1379897"/>
            <a:chExt cx="3055824" cy="553998"/>
          </a:xfrm>
        </p:grpSpPr>
        <p:grpSp>
          <p:nvGrpSpPr>
            <p:cNvPr id="10" name="Group 9"/>
            <p:cNvGrpSpPr/>
            <p:nvPr/>
          </p:nvGrpSpPr>
          <p:grpSpPr>
            <a:xfrm>
              <a:off x="689904" y="1379897"/>
              <a:ext cx="429926" cy="553998"/>
              <a:chOff x="1082666" y="1379837"/>
              <a:chExt cx="429926" cy="55399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089340" y="1470217"/>
                <a:ext cx="400792" cy="398384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082666" y="1379837"/>
                <a:ext cx="429926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b="1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2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100452" y="1445277"/>
              <a:ext cx="2645276" cy="47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Đổi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tên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thư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mục</a:t>
              </a:r>
              <a:endParaRPr lang="en-US" sz="25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057737" y="320545"/>
            <a:ext cx="4353220" cy="701545"/>
            <a:chOff x="4168573" y="1295284"/>
            <a:chExt cx="4353220" cy="701545"/>
          </a:xfrm>
        </p:grpSpPr>
        <p:sp>
          <p:nvSpPr>
            <p:cNvPr id="13" name="Rounded Rectangle 12"/>
            <p:cNvSpPr/>
            <p:nvPr/>
          </p:nvSpPr>
          <p:spPr>
            <a:xfrm>
              <a:off x="4168573" y="1295284"/>
              <a:ext cx="4353220" cy="701545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41719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</a:t>
              </a:r>
              <a:r>
                <a:rPr lang="en-US" sz="3200" b="1" dirty="0" smtClean="0">
                  <a:solidFill>
                    <a:srgbClr val="CC0066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KHÁM PHÁ</a:t>
              </a:r>
              <a:endParaRPr lang="en-US" sz="3200" b="1" dirty="0">
                <a:solidFill>
                  <a:srgbClr val="CC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764400" y="1309140"/>
              <a:ext cx="722412" cy="665379"/>
            </a:xfrm>
            <a:prstGeom prst="rect">
              <a:avLst/>
            </a:prstGeom>
          </p:spPr>
        </p:pic>
      </p:grpSp>
      <p:sp>
        <p:nvSpPr>
          <p:cNvPr id="15" name="Rectangle 14"/>
          <p:cNvSpPr/>
          <p:nvPr/>
        </p:nvSpPr>
        <p:spPr>
          <a:xfrm>
            <a:off x="1202015" y="1812211"/>
            <a:ext cx="102898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sz="24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Đổi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tên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thư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mục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thành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thư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mục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Tieng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Viet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ta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bước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2400" b="1" dirty="0"/>
          </a:p>
        </p:txBody>
      </p:sp>
      <p:sp>
        <p:nvSpPr>
          <p:cNvPr id="3" name="Rectangle 2"/>
          <p:cNvSpPr/>
          <p:nvPr/>
        </p:nvSpPr>
        <p:spPr>
          <a:xfrm>
            <a:off x="1605563" y="2273876"/>
            <a:ext cx="9462771" cy="37733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vi-VN" sz="2300" dirty="0">
                <a:solidFill>
                  <a:srgbClr val="FF0000"/>
                </a:solidFill>
              </a:rPr>
              <a:t>[1] </a:t>
            </a:r>
            <a:r>
              <a:rPr lang="vi-VN" sz="2300" dirty="0">
                <a:solidFill>
                  <a:srgbClr val="3333CC"/>
                </a:solidFill>
              </a:rPr>
              <a:t>Nháy chuột vào thư mục </a:t>
            </a:r>
            <a:r>
              <a:rPr lang="vi-VN" sz="2300" b="1" dirty="0">
                <a:solidFill>
                  <a:srgbClr val="3333CC"/>
                </a:solidFill>
              </a:rPr>
              <a:t>Van</a:t>
            </a:r>
            <a:r>
              <a:rPr lang="vi-VN" sz="2300" dirty="0" smtClean="0">
                <a:solidFill>
                  <a:srgbClr val="3333CC"/>
                </a:solidFill>
              </a:rPr>
              <a:t>;</a:t>
            </a:r>
            <a:endParaRPr lang="en-US" sz="2300" dirty="0" smtClean="0">
              <a:solidFill>
                <a:srgbClr val="3333CC"/>
              </a:solidFill>
            </a:endParaRPr>
          </a:p>
          <a:p>
            <a:pPr>
              <a:lnSpc>
                <a:spcPct val="130000"/>
              </a:lnSpc>
            </a:pPr>
            <a:r>
              <a:rPr lang="vi-VN" sz="2300" dirty="0" smtClean="0">
                <a:solidFill>
                  <a:srgbClr val="FF0000"/>
                </a:solidFill>
              </a:rPr>
              <a:t>[</a:t>
            </a:r>
            <a:r>
              <a:rPr lang="vi-VN" sz="2300" dirty="0">
                <a:solidFill>
                  <a:srgbClr val="FF0000"/>
                </a:solidFill>
              </a:rPr>
              <a:t>2] </a:t>
            </a:r>
            <a:r>
              <a:rPr lang="vi-VN" sz="2300" dirty="0">
                <a:solidFill>
                  <a:srgbClr val="3333CC"/>
                </a:solidFill>
              </a:rPr>
              <a:t>Nháy chuột vào </a:t>
            </a:r>
            <a:r>
              <a:rPr lang="vi-VN" sz="2300" b="1" dirty="0">
                <a:solidFill>
                  <a:srgbClr val="3333CC"/>
                </a:solidFill>
              </a:rPr>
              <a:t>Home</a:t>
            </a:r>
            <a:r>
              <a:rPr lang="vi-VN" sz="2300" dirty="0" smtClean="0">
                <a:solidFill>
                  <a:srgbClr val="3333CC"/>
                </a:solidFill>
              </a:rPr>
              <a:t>;</a:t>
            </a:r>
            <a:endParaRPr lang="en-US" sz="2300" dirty="0" smtClean="0">
              <a:solidFill>
                <a:srgbClr val="3333CC"/>
              </a:solidFill>
            </a:endParaRPr>
          </a:p>
          <a:p>
            <a:pPr>
              <a:lnSpc>
                <a:spcPct val="130000"/>
              </a:lnSpc>
            </a:pPr>
            <a:endParaRPr lang="en-US" sz="2300" dirty="0"/>
          </a:p>
          <a:p>
            <a:pPr>
              <a:lnSpc>
                <a:spcPct val="130000"/>
              </a:lnSpc>
            </a:pPr>
            <a:endParaRPr lang="en-US" sz="2300" dirty="0" smtClean="0"/>
          </a:p>
          <a:p>
            <a:pPr>
              <a:lnSpc>
                <a:spcPct val="130000"/>
              </a:lnSpc>
            </a:pPr>
            <a:endParaRPr lang="en-US" sz="2300" dirty="0" smtClean="0"/>
          </a:p>
          <a:p>
            <a:pPr>
              <a:lnSpc>
                <a:spcPct val="130000"/>
              </a:lnSpc>
            </a:pPr>
            <a:endParaRPr lang="en-US" sz="2300" dirty="0" smtClean="0"/>
          </a:p>
          <a:p>
            <a:pPr>
              <a:lnSpc>
                <a:spcPct val="130000"/>
              </a:lnSpc>
            </a:pPr>
            <a:r>
              <a:rPr lang="en-US" sz="23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[3]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Nháy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chuột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nút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lệnh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Rename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>
              <a:lnSpc>
                <a:spcPct val="130000"/>
              </a:lnSpc>
            </a:pPr>
            <a:r>
              <a:rPr lang="en-US" sz="23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[4]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Nhập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tên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mới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3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Tieng</a:t>
            </a:r>
            <a:r>
              <a:rPr lang="en-US" sz="23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Viet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nháy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chuột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bên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ngoài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nền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màu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xanh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9956" y="3306647"/>
            <a:ext cx="9152814" cy="157918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280617" y="3875964"/>
            <a:ext cx="488673" cy="614149"/>
          </a:xfrm>
          <a:prstGeom prst="rect">
            <a:avLst/>
          </a:prstGeom>
          <a:noFill/>
          <a:ln w="3810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968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047049" y="1175255"/>
            <a:ext cx="3055824" cy="553998"/>
            <a:chOff x="689904" y="1379897"/>
            <a:chExt cx="3055824" cy="553998"/>
          </a:xfrm>
        </p:grpSpPr>
        <p:grpSp>
          <p:nvGrpSpPr>
            <p:cNvPr id="10" name="Group 9"/>
            <p:cNvGrpSpPr/>
            <p:nvPr/>
          </p:nvGrpSpPr>
          <p:grpSpPr>
            <a:xfrm>
              <a:off x="689904" y="1379897"/>
              <a:ext cx="429926" cy="553998"/>
              <a:chOff x="1082666" y="1379837"/>
              <a:chExt cx="429926" cy="55399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089340" y="1470217"/>
                <a:ext cx="400792" cy="398384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082666" y="1379837"/>
                <a:ext cx="429926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b="1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2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100452" y="1445277"/>
              <a:ext cx="2645276" cy="47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Đổi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tên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thư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mục</a:t>
              </a:r>
              <a:endParaRPr lang="en-US" sz="25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057737" y="320545"/>
            <a:ext cx="4353220" cy="701545"/>
            <a:chOff x="4168573" y="1295284"/>
            <a:chExt cx="4353220" cy="701545"/>
          </a:xfrm>
        </p:grpSpPr>
        <p:sp>
          <p:nvSpPr>
            <p:cNvPr id="13" name="Rounded Rectangle 12"/>
            <p:cNvSpPr/>
            <p:nvPr/>
          </p:nvSpPr>
          <p:spPr>
            <a:xfrm>
              <a:off x="4168573" y="1295284"/>
              <a:ext cx="4353220" cy="701545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41719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</a:t>
              </a:r>
              <a:r>
                <a:rPr lang="en-US" sz="3200" b="1" dirty="0" smtClean="0">
                  <a:solidFill>
                    <a:srgbClr val="CC0066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KHÁM PHÁ</a:t>
              </a:r>
              <a:endParaRPr lang="en-US" sz="3200" b="1" dirty="0">
                <a:solidFill>
                  <a:srgbClr val="CC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764400" y="1309140"/>
              <a:ext cx="722412" cy="665379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/>
        </p:nvGrpSpPr>
        <p:grpSpPr>
          <a:xfrm>
            <a:off x="2942442" y="2515356"/>
            <a:ext cx="6133320" cy="2889157"/>
            <a:chOff x="7072317" y="2694662"/>
            <a:chExt cx="4657838" cy="4449184"/>
          </a:xfrm>
        </p:grpSpPr>
        <p:sp>
          <p:nvSpPr>
            <p:cNvPr id="18" name="Rectangle 17"/>
            <p:cNvSpPr/>
            <p:nvPr/>
          </p:nvSpPr>
          <p:spPr>
            <a:xfrm>
              <a:off x="7274193" y="2917827"/>
              <a:ext cx="4123906" cy="37585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30000"/>
                </a:lnSpc>
                <a:spcAft>
                  <a:spcPts val="2400"/>
                </a:spcAft>
              </a:pPr>
              <a:r>
                <a:rPr lang="en-US" sz="2500" b="1" dirty="0" err="1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Thực</a:t>
              </a:r>
              <a:r>
                <a:rPr lang="en-US" sz="2500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hành</a:t>
              </a:r>
              <a:r>
                <a:rPr lang="en-US" sz="2500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theo</a:t>
              </a:r>
              <a:r>
                <a:rPr lang="en-US" sz="2500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nhóm</a:t>
              </a:r>
              <a:r>
                <a:rPr lang="en-US" sz="2500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2</a:t>
              </a:r>
              <a:r>
                <a:rPr lang="en-US" sz="2500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pPr algn="just">
                <a:lnSpc>
                  <a:spcPct val="130000"/>
                </a:lnSpc>
                <a:spcAft>
                  <a:spcPts val="1200"/>
                </a:spcAft>
              </a:pPr>
              <a:r>
                <a:rPr lang="en-US" sz="25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Trong</a:t>
              </a:r>
              <a:r>
                <a:rPr lang="en-US" sz="25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thư</a:t>
              </a:r>
              <a:r>
                <a:rPr lang="en-US" sz="25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mục</a:t>
              </a:r>
              <a:r>
                <a:rPr lang="en-US" sz="25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LAN K3 </a:t>
              </a:r>
              <a:r>
                <a:rPr lang="en-US" sz="25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ở </a:t>
              </a:r>
              <a:r>
                <a:rPr lang="en-US" sz="25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máy</a:t>
              </a:r>
              <a:r>
                <a:rPr lang="en-US" sz="25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em</a:t>
              </a:r>
              <a:r>
                <a:rPr lang="en-US" sz="25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en-US" sz="25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em</a:t>
              </a:r>
              <a:r>
                <a:rPr lang="en-US" sz="25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hãy</a:t>
              </a:r>
              <a:r>
                <a:rPr lang="en-US" sz="25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thực</a:t>
              </a:r>
              <a:r>
                <a:rPr lang="en-US" sz="25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hiện</a:t>
              </a:r>
              <a:r>
                <a:rPr lang="en-US" sz="25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ổi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tên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thư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mục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Van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thành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Tieng Viet</a:t>
              </a:r>
              <a:endPara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7072317" y="2694662"/>
              <a:ext cx="4657838" cy="4449184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86749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047049" y="1175255"/>
            <a:ext cx="2555687" cy="553998"/>
            <a:chOff x="689904" y="1379897"/>
            <a:chExt cx="2555687" cy="553998"/>
          </a:xfrm>
        </p:grpSpPr>
        <p:grpSp>
          <p:nvGrpSpPr>
            <p:cNvPr id="10" name="Group 9"/>
            <p:cNvGrpSpPr/>
            <p:nvPr/>
          </p:nvGrpSpPr>
          <p:grpSpPr>
            <a:xfrm>
              <a:off x="689904" y="1379897"/>
              <a:ext cx="429926" cy="553998"/>
              <a:chOff x="1082666" y="1379837"/>
              <a:chExt cx="429926" cy="55399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089340" y="1470217"/>
                <a:ext cx="400792" cy="398384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082666" y="1379837"/>
                <a:ext cx="429926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b="1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3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100452" y="1445277"/>
              <a:ext cx="2145139" cy="47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Xóa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thư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mục</a:t>
              </a:r>
              <a:endParaRPr lang="en-US" sz="25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057737" y="320545"/>
            <a:ext cx="4353220" cy="701545"/>
            <a:chOff x="4168573" y="1295284"/>
            <a:chExt cx="4353220" cy="701545"/>
          </a:xfrm>
        </p:grpSpPr>
        <p:sp>
          <p:nvSpPr>
            <p:cNvPr id="13" name="Rounded Rectangle 12"/>
            <p:cNvSpPr/>
            <p:nvPr/>
          </p:nvSpPr>
          <p:spPr>
            <a:xfrm>
              <a:off x="4168573" y="1295284"/>
              <a:ext cx="4353220" cy="701545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41719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</a:t>
              </a:r>
              <a:r>
                <a:rPr lang="en-US" sz="3200" b="1" dirty="0" smtClean="0">
                  <a:solidFill>
                    <a:srgbClr val="CC0066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KHÁM PHÁ</a:t>
              </a:r>
              <a:endParaRPr lang="en-US" sz="3200" b="1" dirty="0">
                <a:solidFill>
                  <a:srgbClr val="CC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764400" y="1309140"/>
              <a:ext cx="722412" cy="665379"/>
            </a:xfrm>
            <a:prstGeom prst="rect">
              <a:avLst/>
            </a:prstGeom>
          </p:spPr>
        </p:pic>
      </p:grpSp>
      <p:grpSp>
        <p:nvGrpSpPr>
          <p:cNvPr id="7" name="Group 6"/>
          <p:cNvGrpSpPr/>
          <p:nvPr/>
        </p:nvGrpSpPr>
        <p:grpSpPr>
          <a:xfrm>
            <a:off x="1848636" y="2520562"/>
            <a:ext cx="2962751" cy="2610741"/>
            <a:chOff x="1698510" y="2561505"/>
            <a:chExt cx="2962751" cy="2610741"/>
          </a:xfrm>
        </p:grpSpPr>
        <p:grpSp>
          <p:nvGrpSpPr>
            <p:cNvPr id="15" name="Group 14"/>
            <p:cNvGrpSpPr/>
            <p:nvPr/>
          </p:nvGrpSpPr>
          <p:grpSpPr>
            <a:xfrm>
              <a:off x="1698510" y="2561505"/>
              <a:ext cx="2962751" cy="2610741"/>
              <a:chOff x="4044289" y="2795338"/>
              <a:chExt cx="2962751" cy="2610741"/>
            </a:xfrm>
          </p:grpSpPr>
          <p:graphicFrame>
            <p:nvGraphicFramePr>
              <p:cNvPr id="20" name="Object 19"/>
              <p:cNvGraphicFramePr>
                <a:graphicFrameLocks noChangeAspect="1"/>
              </p:cNvGraphicFramePr>
              <p:nvPr>
                <p:extLst/>
              </p:nvPr>
            </p:nvGraphicFramePr>
            <p:xfrm>
              <a:off x="4044289" y="2795338"/>
              <a:ext cx="2962751" cy="261074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122" name="Bitmap Image" r:id="rId4" imgW="1609524" imgH="1419048" progId="Paint.Picture">
                      <p:embed/>
                    </p:oleObj>
                  </mc:Choice>
                  <mc:Fallback>
                    <p:oleObj name="Bitmap Image" r:id="rId4" imgW="1609524" imgH="1419048" progId="Paint.Picture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044289" y="2795338"/>
                            <a:ext cx="2962751" cy="2610741"/>
                          </a:xfrm>
                          <a:prstGeom prst="rect">
                            <a:avLst/>
                          </a:prstGeom>
                          <a:noFill/>
                          <a:ln w="6350">
                            <a:solidFill>
                              <a:schemeClr val="tx1"/>
                            </a:solidFill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1" name="TextBox 20"/>
              <p:cNvSpPr txBox="1"/>
              <p:nvPr/>
            </p:nvSpPr>
            <p:spPr>
              <a:xfrm>
                <a:off x="4531977" y="2826597"/>
                <a:ext cx="1245854" cy="46166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LAN K3</a:t>
                </a:r>
              </a:p>
            </p:txBody>
          </p:sp>
          <p:pic>
            <p:nvPicPr>
              <p:cNvPr id="23" name="Picture 22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059254" y="3384645"/>
                <a:ext cx="1571625" cy="455552"/>
              </a:xfrm>
              <a:prstGeom prst="rect">
                <a:avLst/>
              </a:prstGeom>
            </p:spPr>
          </p:pic>
          <p:sp>
            <p:nvSpPr>
              <p:cNvPr id="24" name="TextBox 23"/>
              <p:cNvSpPr txBox="1"/>
              <p:nvPr/>
            </p:nvSpPr>
            <p:spPr>
              <a:xfrm>
                <a:off x="4991013" y="4404543"/>
                <a:ext cx="1275315" cy="46166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Tin hoc</a:t>
                </a:r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5018913" y="4930967"/>
                <a:ext cx="1032264" cy="46166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Toan</a:t>
                </a:r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26" name="TextBox 25"/>
            <p:cNvSpPr txBox="1"/>
            <p:nvPr/>
          </p:nvSpPr>
          <p:spPr>
            <a:xfrm>
              <a:off x="2673134" y="3643736"/>
              <a:ext cx="1733423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Tieng</a:t>
              </a:r>
              <a:r>
                <a:rPr lang="en-US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Viet</a:t>
              </a:r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7" name="Cloud 26"/>
          <p:cNvSpPr/>
          <p:nvPr/>
        </p:nvSpPr>
        <p:spPr>
          <a:xfrm>
            <a:off x="5826352" y="2571413"/>
            <a:ext cx="4955735" cy="2524424"/>
          </a:xfrm>
          <a:prstGeom prst="cloud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thế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nào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xóa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thư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mục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Giai</a:t>
            </a:r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tri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2288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047049" y="1175255"/>
            <a:ext cx="2555687" cy="553998"/>
            <a:chOff x="689904" y="1379897"/>
            <a:chExt cx="2555687" cy="553998"/>
          </a:xfrm>
        </p:grpSpPr>
        <p:grpSp>
          <p:nvGrpSpPr>
            <p:cNvPr id="10" name="Group 9"/>
            <p:cNvGrpSpPr/>
            <p:nvPr/>
          </p:nvGrpSpPr>
          <p:grpSpPr>
            <a:xfrm>
              <a:off x="689904" y="1379897"/>
              <a:ext cx="429926" cy="553998"/>
              <a:chOff x="1082666" y="1379837"/>
              <a:chExt cx="429926" cy="55399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089340" y="1470217"/>
                <a:ext cx="400792" cy="398384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082666" y="1379837"/>
                <a:ext cx="429926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b="1" dirty="0" smtClean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3</a:t>
                </a:r>
                <a:endParaRPr lang="en-US" sz="3000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100452" y="1445277"/>
              <a:ext cx="2145139" cy="47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Xóa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thư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mục</a:t>
              </a:r>
              <a:endParaRPr lang="en-US" sz="25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057737" y="320545"/>
            <a:ext cx="4353220" cy="701545"/>
            <a:chOff x="4168573" y="1295284"/>
            <a:chExt cx="4353220" cy="701545"/>
          </a:xfrm>
        </p:grpSpPr>
        <p:sp>
          <p:nvSpPr>
            <p:cNvPr id="13" name="Rounded Rectangle 12"/>
            <p:cNvSpPr/>
            <p:nvPr/>
          </p:nvSpPr>
          <p:spPr>
            <a:xfrm>
              <a:off x="4168573" y="1295284"/>
              <a:ext cx="4353220" cy="701545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41719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</a:t>
              </a:r>
              <a:r>
                <a:rPr lang="en-US" sz="3200" b="1" dirty="0" smtClean="0">
                  <a:solidFill>
                    <a:srgbClr val="CC0066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KHÁM PHÁ</a:t>
              </a:r>
              <a:endParaRPr lang="en-US" sz="3200" b="1" dirty="0">
                <a:solidFill>
                  <a:srgbClr val="CC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764400" y="1309140"/>
              <a:ext cx="722412" cy="665379"/>
            </a:xfrm>
            <a:prstGeom prst="rect">
              <a:avLst/>
            </a:prstGeom>
          </p:spPr>
        </p:pic>
      </p:grpSp>
      <p:sp>
        <p:nvSpPr>
          <p:cNvPr id="15" name="Rectangle 14"/>
          <p:cNvSpPr/>
          <p:nvPr/>
        </p:nvSpPr>
        <p:spPr>
          <a:xfrm>
            <a:off x="1202015" y="1812211"/>
            <a:ext cx="71304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sz="24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xóa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thư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mục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Giai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tri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ta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bước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2400" b="1" dirty="0"/>
          </a:p>
        </p:txBody>
      </p:sp>
      <p:sp>
        <p:nvSpPr>
          <p:cNvPr id="3" name="Rectangle 2"/>
          <p:cNvSpPr/>
          <p:nvPr/>
        </p:nvSpPr>
        <p:spPr>
          <a:xfrm>
            <a:off x="1605563" y="2273876"/>
            <a:ext cx="9462771" cy="14727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vi-VN" sz="23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[1] </a:t>
            </a:r>
            <a:r>
              <a:rPr lang="vi-VN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Nháy chuột vào thư mục </a:t>
            </a:r>
            <a:r>
              <a:rPr lang="en-US" sz="2300" b="1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Giai</a:t>
            </a:r>
            <a:r>
              <a:rPr lang="en-US" sz="23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tri</a:t>
            </a:r>
            <a:r>
              <a:rPr lang="vi-VN" sz="23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n-US" sz="2300" dirty="0" smtClean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vi-VN" sz="23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vi-VN" sz="23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2] </a:t>
            </a:r>
            <a:r>
              <a:rPr lang="vi-VN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Nháy chuột vào </a:t>
            </a:r>
            <a:r>
              <a:rPr lang="vi-VN" sz="23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Home</a:t>
            </a:r>
            <a:r>
              <a:rPr lang="vi-VN" sz="23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n-US" sz="2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en-US" sz="23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[3]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Nháy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chuột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nút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lệnh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Delete</a:t>
            </a:r>
            <a:r>
              <a:rPr lang="en-US" sz="23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 </a:t>
            </a:r>
            <a:endParaRPr lang="en-US" sz="23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6948" y="3037527"/>
            <a:ext cx="438150" cy="590550"/>
          </a:xfrm>
          <a:prstGeom prst="rect">
            <a:avLst/>
          </a:prstGeom>
          <a:ln>
            <a:solidFill>
              <a:schemeClr val="tx1"/>
            </a:solidFill>
          </a:ln>
        </p:spPr>
      </p:pic>
      <p:grpSp>
        <p:nvGrpSpPr>
          <p:cNvPr id="17" name="Group 16"/>
          <p:cNvGrpSpPr/>
          <p:nvPr/>
        </p:nvGrpSpPr>
        <p:grpSpPr>
          <a:xfrm>
            <a:off x="2839448" y="4036281"/>
            <a:ext cx="6673042" cy="2216804"/>
            <a:chOff x="7062903" y="2756788"/>
            <a:chExt cx="4652310" cy="3413788"/>
          </a:xfrm>
        </p:grpSpPr>
        <p:sp>
          <p:nvSpPr>
            <p:cNvPr id="18" name="Rectangle 17"/>
            <p:cNvSpPr/>
            <p:nvPr/>
          </p:nvSpPr>
          <p:spPr>
            <a:xfrm>
              <a:off x="7230489" y="2917828"/>
              <a:ext cx="4312751" cy="274187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30000"/>
                </a:lnSpc>
                <a:spcAft>
                  <a:spcPts val="2400"/>
                </a:spcAft>
              </a:pPr>
              <a:r>
                <a:rPr lang="en-US" sz="2300" b="1" dirty="0" err="1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Thực</a:t>
              </a:r>
              <a:r>
                <a:rPr lang="en-US" sz="2300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b="1" dirty="0" err="1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hành</a:t>
              </a:r>
              <a:r>
                <a:rPr lang="en-US" sz="2300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b="1" dirty="0" err="1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theo</a:t>
              </a:r>
              <a:r>
                <a:rPr lang="en-US" sz="2300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b="1" dirty="0" err="1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nhóm</a:t>
              </a:r>
              <a:r>
                <a:rPr lang="en-US" sz="2300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2</a:t>
              </a:r>
              <a:r>
                <a:rPr lang="en-US" sz="2300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pPr algn="just">
                <a:lnSpc>
                  <a:spcPct val="130000"/>
                </a:lnSpc>
                <a:spcAft>
                  <a:spcPts val="1200"/>
                </a:spcAft>
              </a:pPr>
              <a:r>
                <a:rPr lang="en-US" sz="23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Em</a:t>
              </a:r>
              <a:r>
                <a:rPr lang="en-US" sz="23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hãy</a:t>
              </a:r>
              <a:r>
                <a:rPr lang="en-US" sz="23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thực</a:t>
              </a:r>
              <a:r>
                <a:rPr lang="en-US" sz="23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hiện</a:t>
              </a:r>
              <a:r>
                <a:rPr lang="en-US" sz="23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các</a:t>
              </a:r>
              <a:r>
                <a:rPr lang="en-US" sz="23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thao</a:t>
              </a:r>
              <a:r>
                <a:rPr lang="en-US" sz="23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tác</a:t>
              </a:r>
              <a:r>
                <a:rPr lang="en-US" sz="23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để</a:t>
              </a:r>
              <a:r>
                <a:rPr lang="en-US" sz="23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xóa</a:t>
              </a:r>
              <a:r>
                <a:rPr lang="en-US" sz="23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thư</a:t>
              </a:r>
              <a:r>
                <a:rPr lang="en-US" sz="23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mục</a:t>
              </a:r>
              <a:r>
                <a:rPr lang="en-US" sz="23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Giai</a:t>
              </a:r>
              <a:r>
                <a:rPr lang="en-US" sz="23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tri </a:t>
              </a:r>
              <a:r>
                <a:rPr lang="en-US" sz="23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trong</a:t>
              </a:r>
              <a:r>
                <a:rPr lang="en-US" sz="23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thư</a:t>
              </a:r>
              <a:r>
                <a:rPr lang="en-US" sz="23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mục</a:t>
              </a:r>
              <a:r>
                <a:rPr lang="en-US" sz="23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LAN K3 </a:t>
              </a:r>
              <a:r>
                <a:rPr lang="en-US" sz="23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ở </a:t>
              </a:r>
              <a:r>
                <a:rPr lang="en-US" sz="23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máy</a:t>
              </a:r>
              <a:r>
                <a:rPr lang="en-US" sz="23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em</a:t>
              </a:r>
              <a:endPara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7062903" y="2756788"/>
              <a:ext cx="4652310" cy="3413788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" name="Right Brace 4"/>
          <p:cNvSpPr/>
          <p:nvPr/>
        </p:nvSpPr>
        <p:spPr>
          <a:xfrm>
            <a:off x="6950047" y="2882556"/>
            <a:ext cx="228600" cy="808333"/>
          </a:xfrm>
          <a:prstGeom prst="rightBrace">
            <a:avLst>
              <a:gd name="adj1" fmla="val 26333"/>
              <a:gd name="adj2" fmla="val 50000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353596" y="2747422"/>
            <a:ext cx="3995722" cy="1012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3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Thay</a:t>
            </a:r>
            <a:r>
              <a:rPr lang="en-US" sz="23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bằng</a:t>
            </a:r>
            <a:r>
              <a:rPr lang="en-US" sz="23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23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gõ</a:t>
            </a:r>
            <a:r>
              <a:rPr lang="en-US" sz="23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phím</a:t>
            </a:r>
            <a:r>
              <a:rPr lang="en-US" sz="23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Delete</a:t>
            </a:r>
            <a:r>
              <a:rPr lang="en-US" sz="23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23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bàn</a:t>
            </a:r>
            <a:r>
              <a:rPr lang="en-US" sz="23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phím</a:t>
            </a:r>
            <a:r>
              <a:rPr lang="en-US" sz="23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23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xóa</a:t>
            </a:r>
            <a:endParaRPr lang="en-US" sz="23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4078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5" grpId="0" animBg="1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4057737" y="320545"/>
            <a:ext cx="4353220" cy="701545"/>
          </a:xfrm>
          <a:prstGeom prst="roundRe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41719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LUYỆN TẬP</a:t>
            </a:r>
            <a:endParaRPr lang="en-US" sz="3200" b="1" dirty="0">
              <a:solidFill>
                <a:schemeClr val="accent6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2572" y="347467"/>
            <a:ext cx="695325" cy="647700"/>
          </a:xfrm>
          <a:prstGeom prst="rect">
            <a:avLst/>
          </a:prstGeom>
        </p:spPr>
      </p:pic>
      <p:grpSp>
        <p:nvGrpSpPr>
          <p:cNvPr id="6" name="Group 5"/>
          <p:cNvGrpSpPr/>
          <p:nvPr/>
        </p:nvGrpSpPr>
        <p:grpSpPr>
          <a:xfrm>
            <a:off x="4995081" y="1477090"/>
            <a:ext cx="6291618" cy="4351943"/>
            <a:chOff x="5286009" y="1627218"/>
            <a:chExt cx="5918802" cy="4351943"/>
          </a:xfrm>
        </p:grpSpPr>
        <p:sp>
          <p:nvSpPr>
            <p:cNvPr id="21" name="Rounded Rectangle 20"/>
            <p:cNvSpPr/>
            <p:nvPr/>
          </p:nvSpPr>
          <p:spPr>
            <a:xfrm>
              <a:off x="5286009" y="1627218"/>
              <a:ext cx="5918802" cy="4351943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9282" y="1681118"/>
              <a:ext cx="1069817" cy="1223343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>
            <a:xfrm>
              <a:off x="5427238" y="3150945"/>
              <a:ext cx="5613799" cy="25817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30000"/>
                </a:lnSpc>
                <a:spcAft>
                  <a:spcPts val="1000"/>
                </a:spcAft>
              </a:pPr>
              <a:r>
                <a:rPr lang="vi-VN" sz="24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Em </a:t>
              </a:r>
              <a:r>
                <a:rPr lang="en-US" sz="24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hãy</a:t>
              </a:r>
              <a:r>
                <a:rPr lang="en-US" sz="24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trao</a:t>
              </a:r>
              <a:r>
                <a:rPr lang="en-US" sz="24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đổi</a:t>
              </a:r>
              <a:r>
                <a:rPr lang="en-US" sz="24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với</a:t>
              </a:r>
              <a:r>
                <a:rPr lang="en-US" sz="24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bạn</a:t>
              </a:r>
              <a:r>
                <a:rPr lang="en-US" sz="24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và</a:t>
              </a:r>
              <a:r>
                <a:rPr lang="en-US" sz="24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thực</a:t>
              </a:r>
              <a:r>
                <a:rPr lang="en-US" sz="24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hiện</a:t>
              </a:r>
              <a:r>
                <a:rPr lang="en-US" sz="24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</a:p>
            <a:p>
              <a:pPr algn="just">
                <a:lnSpc>
                  <a:spcPct val="120000"/>
                </a:lnSpc>
                <a:spcAft>
                  <a:spcPts val="1000"/>
                </a:spcAft>
              </a:pPr>
              <a:r>
                <a:rPr lang="vi-VN" sz="23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• </a:t>
              </a:r>
              <a:r>
                <a:rPr lang="en-US" sz="23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  <a:r>
                <a:rPr lang="en-US" sz="2400" dirty="0" smtClean="0">
                  <a:solidFill>
                    <a:srgbClr val="3333CC"/>
                  </a:solidFill>
                </a:rPr>
                <a:t>T</a:t>
              </a:r>
              <a:r>
                <a:rPr lang="vi-VN" sz="2400" dirty="0" smtClean="0">
                  <a:solidFill>
                    <a:srgbClr val="3333CC"/>
                  </a:solidFill>
                </a:rPr>
                <a:t>ạo </a:t>
              </a:r>
              <a:r>
                <a:rPr lang="vi-VN" sz="2400" dirty="0">
                  <a:solidFill>
                    <a:srgbClr val="3333CC"/>
                  </a:solidFill>
                </a:rPr>
                <a:t>một thư mục trên ổ đĩa </a:t>
              </a:r>
              <a:r>
                <a:rPr lang="vi-VN" sz="2400" b="1" dirty="0">
                  <a:solidFill>
                    <a:srgbClr val="3333CC"/>
                  </a:solidFill>
                </a:rPr>
                <a:t>D:</a:t>
              </a:r>
              <a:r>
                <a:rPr lang="vi-VN" sz="2400" dirty="0">
                  <a:solidFill>
                    <a:srgbClr val="3333CC"/>
                  </a:solidFill>
                </a:rPr>
                <a:t> với tên là </a:t>
              </a:r>
              <a:r>
                <a:rPr lang="vi-VN" sz="2400" b="1" dirty="0">
                  <a:solidFill>
                    <a:srgbClr val="3333CC"/>
                  </a:solidFill>
                </a:rPr>
                <a:t>BAI TAP</a:t>
              </a:r>
              <a:r>
                <a:rPr lang="vi-VN" sz="2400" dirty="0">
                  <a:solidFill>
                    <a:srgbClr val="3333CC"/>
                  </a:solidFill>
                </a:rPr>
                <a:t>. Trong thư mục đó, em tạo ba thư mục con: </a:t>
              </a:r>
              <a:r>
                <a:rPr lang="vi-VN" sz="2400" b="1" dirty="0">
                  <a:solidFill>
                    <a:srgbClr val="3333CC"/>
                  </a:solidFill>
                </a:rPr>
                <a:t>Toan, Tieng Anh, Tin</a:t>
              </a:r>
              <a:r>
                <a:rPr lang="vi-VN" sz="2400" dirty="0" smtClean="0">
                  <a:solidFill>
                    <a:srgbClr val="3333CC"/>
                  </a:solidFill>
                </a:rPr>
                <a:t>.</a:t>
              </a:r>
              <a:endParaRPr lang="en-US" sz="2400" dirty="0" smtClean="0">
                <a:solidFill>
                  <a:srgbClr val="3333CC"/>
                </a:solidFill>
              </a:endParaRPr>
            </a:p>
            <a:p>
              <a:pPr algn="just">
                <a:lnSpc>
                  <a:spcPct val="120000"/>
                </a:lnSpc>
                <a:spcAft>
                  <a:spcPts val="1000"/>
                </a:spcAft>
              </a:pPr>
              <a:r>
                <a:rPr lang="vi-VN" sz="23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• </a:t>
              </a:r>
              <a:r>
                <a:rPr lang="en-US" sz="23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</a:t>
              </a:r>
              <a:r>
                <a:rPr lang="en-US" sz="2400" dirty="0" smtClean="0">
                  <a:solidFill>
                    <a:srgbClr val="3333CC"/>
                  </a:solidFill>
                </a:rPr>
                <a:t>H</a:t>
              </a:r>
              <a:r>
                <a:rPr lang="vi-VN" sz="2400" dirty="0" smtClean="0">
                  <a:solidFill>
                    <a:srgbClr val="3333CC"/>
                  </a:solidFill>
                </a:rPr>
                <a:t>ãy </a:t>
              </a:r>
              <a:r>
                <a:rPr lang="vi-VN" sz="2400" dirty="0">
                  <a:solidFill>
                    <a:srgbClr val="3333CC"/>
                  </a:solidFill>
                </a:rPr>
                <a:t>đổi tên thư mục </a:t>
              </a:r>
              <a:r>
                <a:rPr lang="vi-VN" sz="2400" b="1" dirty="0">
                  <a:solidFill>
                    <a:srgbClr val="3333CC"/>
                  </a:solidFill>
                </a:rPr>
                <a:t>Tin</a:t>
              </a:r>
              <a:r>
                <a:rPr lang="vi-VN" sz="2400" dirty="0">
                  <a:solidFill>
                    <a:srgbClr val="3333CC"/>
                  </a:solidFill>
                </a:rPr>
                <a:t> thành </a:t>
              </a:r>
              <a:r>
                <a:rPr lang="vi-VN" sz="2400" b="1" dirty="0">
                  <a:solidFill>
                    <a:srgbClr val="3333CC"/>
                  </a:solidFill>
                </a:rPr>
                <a:t>Tin </a:t>
              </a:r>
              <a:r>
                <a:rPr lang="vi-VN" sz="2400" b="1" dirty="0" smtClean="0">
                  <a:solidFill>
                    <a:srgbClr val="3333CC"/>
                  </a:solidFill>
                </a:rPr>
                <a:t>hoc</a:t>
              </a:r>
              <a:r>
                <a:rPr lang="en-US" sz="2400" dirty="0" smtClean="0">
                  <a:solidFill>
                    <a:srgbClr val="3333CC"/>
                  </a:solidFill>
                </a:rPr>
                <a:t>.</a:t>
              </a:r>
              <a:endPara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/>
          <a:srcRect b="6091"/>
          <a:stretch/>
        </p:blipFill>
        <p:spPr>
          <a:xfrm>
            <a:off x="1247932" y="2568556"/>
            <a:ext cx="3468506" cy="2549135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985616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4057737" y="320545"/>
            <a:ext cx="4353220" cy="701545"/>
          </a:xfrm>
          <a:prstGeom prst="roundRe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41719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</a:t>
            </a:r>
            <a:r>
              <a:rPr lang="en-US" sz="32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VẬN DỤNG</a:t>
            </a:r>
            <a:endParaRPr lang="en-US" sz="32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4959" y="326765"/>
            <a:ext cx="723900" cy="695325"/>
          </a:xfrm>
          <a:prstGeom prst="rect">
            <a:avLst/>
          </a:prstGeom>
        </p:spPr>
      </p:pic>
      <p:sp>
        <p:nvSpPr>
          <p:cNvPr id="9" name="Rounded Rectangle 8"/>
          <p:cNvSpPr/>
          <p:nvPr/>
        </p:nvSpPr>
        <p:spPr>
          <a:xfrm>
            <a:off x="1842448" y="2029322"/>
            <a:ext cx="8761861" cy="3293305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2171" y="2353235"/>
            <a:ext cx="8466214" cy="2737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143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4057737" y="320545"/>
            <a:ext cx="4353220" cy="701545"/>
          </a:xfrm>
          <a:prstGeom prst="roundRe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GHI NHỚ</a:t>
            </a:r>
            <a:endParaRPr lang="en-US" sz="32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Horizontal Scroll 4"/>
          <p:cNvSpPr/>
          <p:nvPr/>
        </p:nvSpPr>
        <p:spPr>
          <a:xfrm>
            <a:off x="1894359" y="1913117"/>
            <a:ext cx="8679975" cy="3423157"/>
          </a:xfrm>
          <a:prstGeom prst="horizontalScroll">
            <a:avLst/>
          </a:prstGeom>
          <a:solidFill>
            <a:srgbClr val="C00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</a:pPr>
            <a:r>
              <a:rPr lang="vi-VN" sz="2800" dirty="0"/>
              <a:t>Trong mỗi thư mục, có thể tạo thêm thư mục con. Khi sử dụng, nếu tên thư mục nào không hợp lí thì đổi tên; thư mục nào không cần thì xoá đi.</a:t>
            </a:r>
            <a:endParaRPr lang="en-US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058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23838"/>
            <a:ext cx="12192000" cy="730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936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3865174" y="249383"/>
            <a:ext cx="4353220" cy="626201"/>
            <a:chOff x="3865174" y="249383"/>
            <a:chExt cx="4353220" cy="626201"/>
          </a:xfrm>
        </p:grpSpPr>
        <p:sp>
          <p:nvSpPr>
            <p:cNvPr id="7" name="Rounded Rectangle 6"/>
            <p:cNvSpPr/>
            <p:nvPr/>
          </p:nvSpPr>
          <p:spPr>
            <a:xfrm>
              <a:off x="3865174" y="249383"/>
              <a:ext cx="4353220" cy="626201"/>
            </a:xfrm>
            <a:prstGeom prst="roundRect">
              <a:avLst/>
            </a:prstGeom>
            <a:solidFill>
              <a:srgbClr val="FFFF00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41719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</a:t>
              </a:r>
              <a:r>
                <a:rPr lang="en-US" sz="3200" b="1" dirty="0" smtClean="0">
                  <a:solidFill>
                    <a:srgbClr val="3333C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MỞ ĐẦU</a:t>
              </a:r>
              <a:endParaRPr lang="en-US" sz="3200" b="1" dirty="0"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728621" y="249783"/>
              <a:ext cx="633088" cy="600897"/>
            </a:xfrm>
            <a:prstGeom prst="rect">
              <a:avLst/>
            </a:prstGeom>
          </p:spPr>
        </p:pic>
      </p:grpSp>
      <p:grpSp>
        <p:nvGrpSpPr>
          <p:cNvPr id="4" name="Group 3"/>
          <p:cNvGrpSpPr/>
          <p:nvPr/>
        </p:nvGrpSpPr>
        <p:grpSpPr>
          <a:xfrm>
            <a:off x="1479177" y="2257922"/>
            <a:ext cx="9332258" cy="2515783"/>
            <a:chOff x="1479177" y="2257922"/>
            <a:chExt cx="9332258" cy="2515783"/>
          </a:xfrm>
        </p:grpSpPr>
        <p:grpSp>
          <p:nvGrpSpPr>
            <p:cNvPr id="8" name="Group 7"/>
            <p:cNvGrpSpPr/>
            <p:nvPr/>
          </p:nvGrpSpPr>
          <p:grpSpPr>
            <a:xfrm>
              <a:off x="1479177" y="2257922"/>
              <a:ext cx="9332258" cy="2515783"/>
              <a:chOff x="6313463" y="2784139"/>
              <a:chExt cx="7093904" cy="4134847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6446343" y="3344827"/>
                <a:ext cx="6920135" cy="30578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30000"/>
                  </a:lnSpc>
                  <a:spcAft>
                    <a:spcPts val="1200"/>
                  </a:spcAft>
                </a:pPr>
                <a:r>
                  <a:rPr lang="en-US" sz="2500" b="1" dirty="0" err="1" smtClean="0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Các</a:t>
                </a:r>
                <a:r>
                  <a:rPr lang="en-US" sz="2500" b="1" dirty="0" smtClean="0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500" b="1" dirty="0" err="1" smtClean="0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em</a:t>
                </a:r>
                <a:r>
                  <a:rPr lang="en-US" sz="2500" b="1" dirty="0" smtClean="0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500" b="1" dirty="0" err="1" smtClean="0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hãy</a:t>
                </a:r>
                <a:r>
                  <a:rPr lang="en-US" sz="2500" b="1" dirty="0" smtClean="0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500" b="1" dirty="0" err="1" smtClean="0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thực</a:t>
                </a:r>
                <a:r>
                  <a:rPr lang="en-US" sz="2500" b="1" dirty="0" smtClean="0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500" b="1" dirty="0" err="1" smtClean="0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hiện</a:t>
                </a:r>
                <a:r>
                  <a:rPr lang="en-US" sz="2500" b="1" dirty="0" smtClean="0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marL="463550" indent="-463550" algn="just">
                  <a:lnSpc>
                    <a:spcPct val="130000"/>
                  </a:lnSpc>
                  <a:spcAft>
                    <a:spcPts val="1200"/>
                  </a:spcAft>
                  <a:buFont typeface="Wingdings" panose="05000000000000000000" pitchFamily="2" charset="2"/>
                  <a:buChar char="v"/>
                </a:pPr>
                <a:r>
                  <a:rPr lang="en-US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Nháy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đúp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chuột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vào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biểu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tượng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This PC          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vào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ổ </a:t>
                </a:r>
                <a:r>
                  <a:rPr lang="en-US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đĩa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D:</a:t>
                </a:r>
              </a:p>
              <a:p>
                <a:pPr marL="463550" indent="-463550" algn="just">
                  <a:lnSpc>
                    <a:spcPct val="130000"/>
                  </a:lnSpc>
                  <a:spcAft>
                    <a:spcPts val="1200"/>
                  </a:spcAft>
                  <a:buFont typeface="Wingdings" panose="05000000000000000000" pitchFamily="2" charset="2"/>
                  <a:buChar char="v"/>
                </a:pPr>
                <a:r>
                  <a:rPr lang="en-US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Đọc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tên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những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tệp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và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thư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mục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có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trong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ổ </a:t>
                </a:r>
                <a:r>
                  <a:rPr lang="en-US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đĩa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D:</a:t>
                </a:r>
                <a:endParaRPr lang="en-US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" name="Rounded Rectangle 9"/>
              <p:cNvSpPr/>
              <p:nvPr/>
            </p:nvSpPr>
            <p:spPr>
              <a:xfrm>
                <a:off x="6313463" y="2784139"/>
                <a:ext cx="7093904" cy="4134847"/>
              </a:xfrm>
              <a:prstGeom prst="round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2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828983" y="3133166"/>
              <a:ext cx="698139" cy="55045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14031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3865174" y="249383"/>
            <a:ext cx="4353220" cy="626201"/>
            <a:chOff x="3865174" y="249383"/>
            <a:chExt cx="4353220" cy="626201"/>
          </a:xfrm>
        </p:grpSpPr>
        <p:sp>
          <p:nvSpPr>
            <p:cNvPr id="7" name="Rounded Rectangle 6"/>
            <p:cNvSpPr/>
            <p:nvPr/>
          </p:nvSpPr>
          <p:spPr>
            <a:xfrm>
              <a:off x="3865174" y="249383"/>
              <a:ext cx="4353220" cy="626201"/>
            </a:xfrm>
            <a:prstGeom prst="roundRect">
              <a:avLst/>
            </a:prstGeom>
            <a:solidFill>
              <a:srgbClr val="FFFF00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41719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</a:t>
              </a:r>
              <a:r>
                <a:rPr lang="en-US" sz="3200" b="1" dirty="0" smtClean="0">
                  <a:solidFill>
                    <a:srgbClr val="3333C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MỞ ĐẦU</a:t>
              </a:r>
              <a:endParaRPr lang="en-US" sz="3200" b="1" dirty="0"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728621" y="249783"/>
              <a:ext cx="633088" cy="600897"/>
            </a:xfrm>
            <a:prstGeom prst="rect">
              <a:avLst/>
            </a:prstGeom>
          </p:spPr>
        </p:pic>
      </p:grpSp>
      <p:grpSp>
        <p:nvGrpSpPr>
          <p:cNvPr id="15" name="Group 14"/>
          <p:cNvGrpSpPr/>
          <p:nvPr/>
        </p:nvGrpSpPr>
        <p:grpSpPr>
          <a:xfrm>
            <a:off x="3561941" y="2926280"/>
            <a:ext cx="4959685" cy="2506168"/>
            <a:chOff x="2917191" y="2312131"/>
            <a:chExt cx="4959685" cy="2506168"/>
          </a:xfrm>
        </p:grpSpPr>
        <p:grpSp>
          <p:nvGrpSpPr>
            <p:cNvPr id="14" name="Group 13"/>
            <p:cNvGrpSpPr/>
            <p:nvPr/>
          </p:nvGrpSpPr>
          <p:grpSpPr>
            <a:xfrm>
              <a:off x="2917191" y="2312131"/>
              <a:ext cx="4070463" cy="2506168"/>
              <a:chOff x="2917191" y="2312131"/>
              <a:chExt cx="4070463" cy="2506168"/>
            </a:xfrm>
          </p:grpSpPr>
          <p:pic>
            <p:nvPicPr>
              <p:cNvPr id="5" name="Picture 4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917191" y="2312131"/>
                <a:ext cx="3622859" cy="2374818"/>
              </a:xfrm>
              <a:prstGeom prst="rect">
                <a:avLst/>
              </a:prstGeom>
            </p:spPr>
          </p:pic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346597" y="4332524"/>
                <a:ext cx="485775" cy="485775"/>
              </a:xfrm>
              <a:prstGeom prst="rect">
                <a:avLst/>
              </a:prstGeom>
            </p:spPr>
          </p:pic>
          <p:pic>
            <p:nvPicPr>
              <p:cNvPr id="13" name="Picture 12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625624" y="4434138"/>
                <a:ext cx="362030" cy="252811"/>
              </a:xfrm>
              <a:prstGeom prst="rect">
                <a:avLst/>
              </a:prstGeom>
            </p:spPr>
          </p:pic>
        </p:grp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6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9701" b="99254" l="9740" r="8961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5374372" y="2459162"/>
              <a:ext cx="2502504" cy="2118901"/>
            </a:xfrm>
            <a:prstGeom prst="rect">
              <a:avLst/>
            </a:prstGeom>
          </p:spPr>
        </p:pic>
      </p:grpSp>
      <p:sp>
        <p:nvSpPr>
          <p:cNvPr id="19" name="Oval Callout 18"/>
          <p:cNvSpPr/>
          <p:nvPr/>
        </p:nvSpPr>
        <p:spPr>
          <a:xfrm>
            <a:off x="7184800" y="1323833"/>
            <a:ext cx="4115546" cy="2047163"/>
          </a:xfrm>
          <a:prstGeom prst="wedgeEllipseCallout">
            <a:avLst>
              <a:gd name="adj1" fmla="val -38752"/>
              <a:gd name="adj2" fmla="val 52872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200" dirty="0">
                <a:solidFill>
                  <a:srgbClr val="3333CC"/>
                </a:solidFill>
              </a:rPr>
              <a:t>Mình muốn tạo thư mục mang tên mình, trong đó có các thư mục Văn, Toán, Tin học và Giải </a:t>
            </a:r>
            <a:r>
              <a:rPr lang="vi-VN" sz="2200" dirty="0" smtClean="0">
                <a:solidFill>
                  <a:srgbClr val="3333CC"/>
                </a:solidFill>
              </a:rPr>
              <a:t>trí</a:t>
            </a:r>
            <a:r>
              <a:rPr lang="en-US" sz="2200" dirty="0" smtClean="0">
                <a:solidFill>
                  <a:srgbClr val="3333CC"/>
                </a:solidFill>
              </a:rPr>
              <a:t>.</a:t>
            </a:r>
            <a:endParaRPr lang="en-US" sz="22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val Callout 19"/>
          <p:cNvSpPr/>
          <p:nvPr/>
        </p:nvSpPr>
        <p:spPr>
          <a:xfrm>
            <a:off x="2498638" y="1742816"/>
            <a:ext cx="3152633" cy="1183464"/>
          </a:xfrm>
          <a:prstGeom prst="wedgeEllipseCallout">
            <a:avLst>
              <a:gd name="adj1" fmla="val 34867"/>
              <a:gd name="adj2" fmla="val 65565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Nhưng</a:t>
            </a:r>
            <a:r>
              <a:rPr lang="en-US" sz="2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</a:t>
            </a:r>
            <a:r>
              <a:rPr lang="vi-VN" sz="2200" dirty="0" smtClean="0">
                <a:solidFill>
                  <a:srgbClr val="3333CC"/>
                </a:solidFill>
              </a:rPr>
              <a:t>húng </a:t>
            </a:r>
            <a:r>
              <a:rPr lang="vi-VN" sz="2200" dirty="0">
                <a:solidFill>
                  <a:srgbClr val="3333CC"/>
                </a:solidFill>
              </a:rPr>
              <a:t>mình chưa biết tạo thư mục</a:t>
            </a:r>
            <a:endParaRPr lang="en-US" sz="22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5873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05E2FA4-701D-4C92-898E-7EE4AF07FEBA}"/>
              </a:ext>
            </a:extLst>
          </p:cNvPr>
          <p:cNvSpPr txBox="1"/>
          <p:nvPr/>
        </p:nvSpPr>
        <p:spPr>
          <a:xfrm>
            <a:off x="2549236" y="1739414"/>
            <a:ext cx="8700655" cy="16527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vi-VN" sz="3200" b="1" u="sng" dirty="0">
                <a:ln w="28575">
                  <a:noFill/>
                </a:ln>
                <a:solidFill>
                  <a:srgbClr val="FF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BÀI </a:t>
            </a:r>
            <a:r>
              <a:rPr lang="en-US" sz="3200" b="1" u="sng" dirty="0" smtClean="0">
                <a:ln w="28575">
                  <a:noFill/>
                </a:ln>
                <a:solidFill>
                  <a:srgbClr val="FF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21</a:t>
            </a:r>
            <a:endParaRPr lang="vi-VN" sz="3200" b="1" u="sng" dirty="0">
              <a:ln w="28575">
                <a:noFill/>
              </a:ln>
              <a:solidFill>
                <a:srgbClr val="FF000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20000"/>
              </a:lnSpc>
              <a:spcBef>
                <a:spcPts val="1200"/>
              </a:spcBef>
            </a:pPr>
            <a:r>
              <a:rPr lang="en-US" sz="4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TẠO, ĐỔI TÊN VÀ XÓA THƯ MỤC</a:t>
            </a:r>
            <a:endParaRPr lang="vi-VN" sz="4000" b="1" dirty="0">
              <a:ln w="28575">
                <a:noFill/>
              </a:ln>
              <a:solidFill>
                <a:srgbClr val="FF000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9439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010326" y="866778"/>
            <a:ext cx="2538053" cy="553998"/>
            <a:chOff x="689904" y="1379897"/>
            <a:chExt cx="2538053" cy="553998"/>
          </a:xfrm>
        </p:grpSpPr>
        <p:grpSp>
          <p:nvGrpSpPr>
            <p:cNvPr id="10" name="Group 9"/>
            <p:cNvGrpSpPr/>
            <p:nvPr/>
          </p:nvGrpSpPr>
          <p:grpSpPr>
            <a:xfrm>
              <a:off x="689904" y="1379897"/>
              <a:ext cx="429926" cy="553998"/>
              <a:chOff x="1082666" y="1379837"/>
              <a:chExt cx="429926" cy="55399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089340" y="1470217"/>
                <a:ext cx="400792" cy="398384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082666" y="1379837"/>
                <a:ext cx="429926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b="1" dirty="0" smtClean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  <a:endParaRPr lang="en-US" sz="3000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100452" y="1445277"/>
              <a:ext cx="2127505" cy="47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Tạo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thư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mục</a:t>
              </a:r>
              <a:endParaRPr lang="en-US" sz="25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044289" y="161366"/>
            <a:ext cx="4306335" cy="712808"/>
            <a:chOff x="4168573" y="1295284"/>
            <a:chExt cx="4353220" cy="701545"/>
          </a:xfrm>
        </p:grpSpPr>
        <p:sp>
          <p:nvSpPr>
            <p:cNvPr id="13" name="Rounded Rectangle 12"/>
            <p:cNvSpPr/>
            <p:nvPr/>
          </p:nvSpPr>
          <p:spPr>
            <a:xfrm>
              <a:off x="4168573" y="1295284"/>
              <a:ext cx="4353220" cy="701545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41719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</a:t>
              </a:r>
              <a:r>
                <a:rPr lang="en-US" sz="3200" b="1" dirty="0" smtClean="0">
                  <a:solidFill>
                    <a:srgbClr val="CC0066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KHÁM PHÁ</a:t>
              </a:r>
              <a:endParaRPr lang="en-US" sz="3200" b="1" dirty="0">
                <a:solidFill>
                  <a:srgbClr val="CC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764400" y="1309140"/>
              <a:ext cx="722412" cy="665379"/>
            </a:xfrm>
            <a:prstGeom prst="rect">
              <a:avLst/>
            </a:prstGeom>
          </p:spPr>
        </p:pic>
      </p:grpSp>
      <p:sp>
        <p:nvSpPr>
          <p:cNvPr id="5" name="Rectangle 4"/>
          <p:cNvSpPr/>
          <p:nvPr/>
        </p:nvSpPr>
        <p:spPr>
          <a:xfrm>
            <a:off x="1093233" y="1417027"/>
            <a:ext cx="49303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400" dirty="0">
                <a:latin typeface="Arial (Body)"/>
              </a:rPr>
              <a:t>a. Tạo thư mục </a:t>
            </a:r>
            <a:r>
              <a:rPr lang="vi-VN" sz="2400" b="1" dirty="0" smtClean="0">
                <a:latin typeface="Arial (Body)"/>
              </a:rPr>
              <a:t>LAN</a:t>
            </a:r>
            <a:r>
              <a:rPr lang="en-US" sz="2400" b="1" dirty="0" smtClean="0">
                <a:latin typeface="Arial (Body)"/>
              </a:rPr>
              <a:t> K</a:t>
            </a:r>
            <a:r>
              <a:rPr lang="vi-VN" sz="2400" b="1" dirty="0" smtClean="0">
                <a:latin typeface="Arial (Body)"/>
              </a:rPr>
              <a:t>3 </a:t>
            </a:r>
            <a:r>
              <a:rPr lang="vi-VN" sz="2400" dirty="0">
                <a:latin typeface="Arial (Body)"/>
              </a:rPr>
              <a:t>ở ổ đĩa </a:t>
            </a:r>
            <a:r>
              <a:rPr lang="vi-VN" sz="2400" b="1" dirty="0">
                <a:latin typeface="Arial (Body)"/>
              </a:rPr>
              <a:t>D:</a:t>
            </a:r>
            <a:endParaRPr lang="en-US" sz="2400" b="1" dirty="0">
              <a:latin typeface="Arial (Body)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14441" y="1782716"/>
            <a:ext cx="9005325" cy="90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vi-VN" sz="2200" dirty="0">
                <a:solidFill>
                  <a:srgbClr val="FF0066"/>
                </a:solidFill>
              </a:rPr>
              <a:t>[1]</a:t>
            </a:r>
            <a:r>
              <a:rPr lang="vi-VN" sz="2200" dirty="0"/>
              <a:t> </a:t>
            </a:r>
            <a:r>
              <a:rPr lang="vi-VN" sz="2200" dirty="0">
                <a:solidFill>
                  <a:srgbClr val="3333CC"/>
                </a:solidFill>
              </a:rPr>
              <a:t>Nháy đúp chuột vào biểu tượng This </a:t>
            </a:r>
            <a:r>
              <a:rPr lang="vi-VN" sz="2200" dirty="0" smtClean="0">
                <a:solidFill>
                  <a:srgbClr val="3333CC"/>
                </a:solidFill>
              </a:rPr>
              <a:t>PC</a:t>
            </a:r>
            <a:endParaRPr lang="en-US" sz="2200" dirty="0" smtClean="0">
              <a:solidFill>
                <a:srgbClr val="3333CC"/>
              </a:solidFill>
            </a:endParaRPr>
          </a:p>
          <a:p>
            <a:pPr>
              <a:lnSpc>
                <a:spcPct val="120000"/>
              </a:lnSpc>
            </a:pPr>
            <a:r>
              <a:rPr lang="vi-VN" sz="2200" dirty="0">
                <a:solidFill>
                  <a:srgbClr val="FF0066"/>
                </a:solidFill>
              </a:rPr>
              <a:t>[2]</a:t>
            </a:r>
            <a:r>
              <a:rPr lang="vi-VN" sz="2200" dirty="0"/>
              <a:t> </a:t>
            </a:r>
            <a:r>
              <a:rPr lang="vi-VN" sz="2200" dirty="0">
                <a:solidFill>
                  <a:srgbClr val="3333CC"/>
                </a:solidFill>
              </a:rPr>
              <a:t>Nháy đúp chuột vào biểu tượng ổ đĩa </a:t>
            </a:r>
            <a:r>
              <a:rPr lang="vi-VN" sz="2200" b="1" dirty="0">
                <a:solidFill>
                  <a:srgbClr val="3333CC"/>
                </a:solidFill>
              </a:rPr>
              <a:t>D:</a:t>
            </a:r>
            <a:r>
              <a:rPr lang="vi-VN" sz="2200" dirty="0">
                <a:solidFill>
                  <a:srgbClr val="3333CC"/>
                </a:solidFill>
              </a:rPr>
              <a:t>, xuất hiện cửa sổ như </a:t>
            </a:r>
            <a:r>
              <a:rPr lang="en-US" sz="22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2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22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/>
          <a:srcRect b="25366"/>
          <a:stretch/>
        </p:blipFill>
        <p:spPr>
          <a:xfrm>
            <a:off x="2996175" y="2603719"/>
            <a:ext cx="5004826" cy="1078215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1228515" y="3703698"/>
            <a:ext cx="628409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200" dirty="0">
                <a:solidFill>
                  <a:srgbClr val="FF0066"/>
                </a:solidFill>
              </a:rPr>
              <a:t>[3]</a:t>
            </a:r>
            <a:r>
              <a:rPr lang="vi-VN" sz="2200" dirty="0"/>
              <a:t> </a:t>
            </a:r>
            <a:r>
              <a:rPr lang="vi-VN" sz="2200" dirty="0">
                <a:solidFill>
                  <a:srgbClr val="3333CC"/>
                </a:solidFill>
              </a:rPr>
              <a:t>Nháy vào </a:t>
            </a:r>
            <a:r>
              <a:rPr lang="vi-VN" sz="2200" b="1" dirty="0">
                <a:solidFill>
                  <a:srgbClr val="3333CC"/>
                </a:solidFill>
              </a:rPr>
              <a:t>Home</a:t>
            </a:r>
            <a:r>
              <a:rPr lang="vi-VN" sz="2200" dirty="0">
                <a:solidFill>
                  <a:srgbClr val="3333CC"/>
                </a:solidFill>
              </a:rPr>
              <a:t>, xuất hiện dải lệnh như </a:t>
            </a:r>
            <a:r>
              <a:rPr lang="en-US" sz="22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dưới</a:t>
            </a:r>
            <a:r>
              <a:rPr lang="en-US" sz="2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22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84626" y="4107490"/>
            <a:ext cx="6659374" cy="1116543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1240547" y="5222353"/>
            <a:ext cx="915342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200" dirty="0">
                <a:solidFill>
                  <a:srgbClr val="FF0066"/>
                </a:solidFill>
              </a:rPr>
              <a:t>[4] </a:t>
            </a:r>
            <a:r>
              <a:rPr lang="vi-VN" sz="2200" dirty="0">
                <a:solidFill>
                  <a:srgbClr val="3333CC"/>
                </a:solidFill>
              </a:rPr>
              <a:t>Nháy chuột vào nút lệnh </a:t>
            </a:r>
            <a:r>
              <a:rPr lang="vi-VN" sz="2200" b="1" dirty="0">
                <a:solidFill>
                  <a:srgbClr val="3333CC"/>
                </a:solidFill>
              </a:rPr>
              <a:t>New Folder </a:t>
            </a:r>
            <a:r>
              <a:rPr lang="vi-VN" sz="2200" dirty="0">
                <a:solidFill>
                  <a:srgbClr val="3333CC"/>
                </a:solidFill>
              </a:rPr>
              <a:t>xuất hiện biểu tượng </a:t>
            </a:r>
            <a:r>
              <a:rPr lang="en-US" sz="2200" dirty="0" smtClean="0">
                <a:solidFill>
                  <a:srgbClr val="3333CC"/>
                </a:solidFill>
              </a:rPr>
              <a:t>            </a:t>
            </a:r>
            <a:r>
              <a:rPr lang="vi-VN" sz="2200" dirty="0" smtClean="0">
                <a:solidFill>
                  <a:srgbClr val="3333CC"/>
                </a:solidFill>
              </a:rPr>
              <a:t>trong </a:t>
            </a:r>
            <a:r>
              <a:rPr lang="vi-VN" sz="2200" dirty="0">
                <a:solidFill>
                  <a:srgbClr val="3333CC"/>
                </a:solidFill>
              </a:rPr>
              <a:t>cửa sổ ổ đĩa D:; </a:t>
            </a:r>
            <a:endParaRPr lang="en-US" sz="2200" dirty="0">
              <a:solidFill>
                <a:srgbClr val="3333CC"/>
              </a:solidFill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90212" y="5237681"/>
            <a:ext cx="1937463" cy="450856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>
          <a:xfrm>
            <a:off x="1228930" y="5933883"/>
            <a:ext cx="897678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200" dirty="0">
                <a:solidFill>
                  <a:srgbClr val="FF0066"/>
                </a:solidFill>
              </a:rPr>
              <a:t>[5] </a:t>
            </a:r>
            <a:r>
              <a:rPr lang="vi-VN" sz="2200" dirty="0">
                <a:solidFill>
                  <a:srgbClr val="3333CC"/>
                </a:solidFill>
              </a:rPr>
              <a:t>Nhập tên thư mục </a:t>
            </a:r>
            <a:r>
              <a:rPr lang="vi-VN" sz="2200" b="1" dirty="0">
                <a:solidFill>
                  <a:srgbClr val="3333CC"/>
                </a:solidFill>
                <a:latin typeface="Arial (Body)"/>
              </a:rPr>
              <a:t>LAN </a:t>
            </a:r>
            <a:r>
              <a:rPr lang="en-US" sz="2200" b="1" dirty="0" smtClean="0">
                <a:solidFill>
                  <a:srgbClr val="3333CC"/>
                </a:solidFill>
                <a:latin typeface="Arial (Body)"/>
              </a:rPr>
              <a:t>K</a:t>
            </a:r>
            <a:r>
              <a:rPr lang="vi-VN" sz="2200" b="1" dirty="0" smtClean="0">
                <a:solidFill>
                  <a:srgbClr val="3333CC"/>
                </a:solidFill>
                <a:latin typeface="Arial (Body)"/>
              </a:rPr>
              <a:t>3</a:t>
            </a:r>
            <a:r>
              <a:rPr lang="vi-VN" sz="2200" dirty="0" smtClean="0">
                <a:solidFill>
                  <a:srgbClr val="3333CC"/>
                </a:solidFill>
              </a:rPr>
              <a:t>; </a:t>
            </a:r>
            <a:r>
              <a:rPr lang="vi-VN" sz="2200" dirty="0">
                <a:solidFill>
                  <a:srgbClr val="3333CC"/>
                </a:solidFill>
              </a:rPr>
              <a:t>nháy chuột bên ngoài nền màu </a:t>
            </a:r>
            <a:r>
              <a:rPr lang="vi-VN" sz="2200" dirty="0" smtClean="0">
                <a:solidFill>
                  <a:srgbClr val="3333CC"/>
                </a:solidFill>
              </a:rPr>
              <a:t>xanh</a:t>
            </a:r>
            <a:r>
              <a:rPr lang="en-US" sz="2200" dirty="0" smtClean="0">
                <a:solidFill>
                  <a:srgbClr val="3333CC"/>
                </a:solidFill>
              </a:rPr>
              <a:t> </a:t>
            </a:r>
            <a:endParaRPr lang="en-US" sz="2200" dirty="0">
              <a:solidFill>
                <a:srgbClr val="3333CC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711388" y="2944906"/>
            <a:ext cx="591671" cy="2286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66665" y="1574153"/>
            <a:ext cx="698139" cy="550456"/>
          </a:xfrm>
          <a:prstGeom prst="rect">
            <a:avLst/>
          </a:prstGeom>
        </p:spPr>
      </p:pic>
      <p:sp>
        <p:nvSpPr>
          <p:cNvPr id="27" name="Rectangle 26"/>
          <p:cNvSpPr/>
          <p:nvPr/>
        </p:nvSpPr>
        <p:spPr>
          <a:xfrm>
            <a:off x="5996355" y="4533661"/>
            <a:ext cx="459037" cy="56818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148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5" grpId="0"/>
      <p:bldP spid="21" grpId="0"/>
      <p:bldP spid="22" grpId="0" animBg="1"/>
      <p:bldP spid="2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4057737" y="238657"/>
            <a:ext cx="4353220" cy="701545"/>
            <a:chOff x="4168573" y="1295284"/>
            <a:chExt cx="4353220" cy="701545"/>
          </a:xfrm>
        </p:grpSpPr>
        <p:sp>
          <p:nvSpPr>
            <p:cNvPr id="13" name="Rounded Rectangle 12"/>
            <p:cNvSpPr/>
            <p:nvPr/>
          </p:nvSpPr>
          <p:spPr>
            <a:xfrm>
              <a:off x="4168573" y="1295284"/>
              <a:ext cx="4353220" cy="701545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41719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</a:t>
              </a:r>
              <a:r>
                <a:rPr lang="en-US" sz="3200" b="1" dirty="0" smtClean="0">
                  <a:solidFill>
                    <a:srgbClr val="CC0066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KHÁM PHÁ</a:t>
              </a:r>
              <a:endParaRPr lang="en-US" sz="3200" b="1" dirty="0">
                <a:solidFill>
                  <a:srgbClr val="CC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764400" y="1309140"/>
              <a:ext cx="722412" cy="665379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/>
        </p:nvGrpSpPr>
        <p:grpSpPr>
          <a:xfrm>
            <a:off x="1092213" y="1176251"/>
            <a:ext cx="2538053" cy="553998"/>
            <a:chOff x="689904" y="1379897"/>
            <a:chExt cx="2538053" cy="553998"/>
          </a:xfrm>
        </p:grpSpPr>
        <p:grpSp>
          <p:nvGrpSpPr>
            <p:cNvPr id="18" name="Group 17"/>
            <p:cNvGrpSpPr/>
            <p:nvPr/>
          </p:nvGrpSpPr>
          <p:grpSpPr>
            <a:xfrm>
              <a:off x="689904" y="1379897"/>
              <a:ext cx="429926" cy="553998"/>
              <a:chOff x="1082666" y="1379837"/>
              <a:chExt cx="429926" cy="553998"/>
            </a:xfrm>
          </p:grpSpPr>
          <p:sp>
            <p:nvSpPr>
              <p:cNvPr id="20" name="Rectangle 19"/>
              <p:cNvSpPr/>
              <p:nvPr/>
            </p:nvSpPr>
            <p:spPr>
              <a:xfrm>
                <a:off x="1089340" y="1470217"/>
                <a:ext cx="400792" cy="398384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1082666" y="1379837"/>
                <a:ext cx="429926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b="1" dirty="0" smtClean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  <a:endParaRPr lang="en-US" sz="3000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sp>
          <p:nvSpPr>
            <p:cNvPr id="19" name="TextBox 18"/>
            <p:cNvSpPr txBox="1"/>
            <p:nvPr/>
          </p:nvSpPr>
          <p:spPr>
            <a:xfrm>
              <a:off x="1100452" y="1445277"/>
              <a:ext cx="2127505" cy="47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Tạo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thư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mục</a:t>
              </a:r>
              <a:endParaRPr lang="en-US" sz="25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2566512" y="2432080"/>
            <a:ext cx="6685062" cy="1642379"/>
            <a:chOff x="7072317" y="2694660"/>
            <a:chExt cx="5081642" cy="2699353"/>
          </a:xfrm>
        </p:grpSpPr>
        <p:sp>
          <p:nvSpPr>
            <p:cNvPr id="25" name="Rectangle 24"/>
            <p:cNvSpPr/>
            <p:nvPr/>
          </p:nvSpPr>
          <p:spPr>
            <a:xfrm>
              <a:off x="7274193" y="3143555"/>
              <a:ext cx="4542563" cy="171030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30000"/>
                </a:lnSpc>
                <a:spcAft>
                  <a:spcPts val="1200"/>
                </a:spcAft>
              </a:pPr>
              <a:r>
                <a:rPr lang="en-US" sz="25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Em</a:t>
              </a:r>
              <a:r>
                <a:rPr lang="en-US" sz="25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hãy</a:t>
              </a:r>
              <a:r>
                <a:rPr lang="en-US" sz="25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thực</a:t>
              </a:r>
              <a:r>
                <a:rPr lang="en-US" sz="25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hiện</a:t>
              </a:r>
              <a:r>
                <a:rPr lang="en-US" sz="25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các</a:t>
              </a:r>
              <a:r>
                <a:rPr lang="en-US" sz="25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bước</a:t>
              </a:r>
              <a:r>
                <a:rPr lang="en-US" sz="25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tương</a:t>
              </a:r>
              <a:r>
                <a:rPr lang="en-US" sz="25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tự</a:t>
              </a:r>
              <a:r>
                <a:rPr lang="en-US" sz="25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để</a:t>
              </a:r>
              <a:r>
                <a:rPr lang="en-US" sz="25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tạo</a:t>
              </a:r>
              <a:r>
                <a:rPr lang="en-US" sz="25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thư</a:t>
              </a:r>
              <a:r>
                <a:rPr lang="en-US" sz="25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mục</a:t>
              </a:r>
              <a:r>
                <a:rPr lang="en-US" sz="25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có</a:t>
              </a:r>
              <a:r>
                <a:rPr lang="en-US" sz="25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tên</a:t>
              </a:r>
              <a:r>
                <a:rPr lang="en-US" sz="25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là</a:t>
              </a:r>
              <a:r>
                <a:rPr lang="en-US" sz="25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Tin </a:t>
              </a:r>
              <a:r>
                <a:rPr lang="en-US" sz="2500" dirty="0" err="1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học</a:t>
              </a:r>
              <a:r>
                <a:rPr lang="en-US" sz="25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ở ổ </a:t>
              </a:r>
              <a:r>
                <a:rPr lang="en-US" sz="25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đĩa</a:t>
              </a:r>
              <a:r>
                <a:rPr lang="en-US" sz="25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D:</a:t>
              </a:r>
              <a:endPara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7072317" y="2694660"/>
              <a:ext cx="5081642" cy="2699353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90973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010326" y="866778"/>
            <a:ext cx="2538053" cy="553998"/>
            <a:chOff x="689904" y="1379897"/>
            <a:chExt cx="2538053" cy="553998"/>
          </a:xfrm>
        </p:grpSpPr>
        <p:grpSp>
          <p:nvGrpSpPr>
            <p:cNvPr id="10" name="Group 9"/>
            <p:cNvGrpSpPr/>
            <p:nvPr/>
          </p:nvGrpSpPr>
          <p:grpSpPr>
            <a:xfrm>
              <a:off x="689904" y="1379897"/>
              <a:ext cx="429926" cy="553998"/>
              <a:chOff x="1082666" y="1379837"/>
              <a:chExt cx="429926" cy="55399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089340" y="1470217"/>
                <a:ext cx="400792" cy="398384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082666" y="1379837"/>
                <a:ext cx="429926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b="1" dirty="0" smtClean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  <a:endParaRPr lang="en-US" sz="3000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100452" y="1445277"/>
              <a:ext cx="2127505" cy="47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Tạo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thư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mục</a:t>
              </a:r>
              <a:endParaRPr lang="en-US" sz="25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044289" y="161366"/>
            <a:ext cx="4306335" cy="712808"/>
            <a:chOff x="4168573" y="1295284"/>
            <a:chExt cx="4353220" cy="701545"/>
          </a:xfrm>
        </p:grpSpPr>
        <p:sp>
          <p:nvSpPr>
            <p:cNvPr id="13" name="Rounded Rectangle 12"/>
            <p:cNvSpPr/>
            <p:nvPr/>
          </p:nvSpPr>
          <p:spPr>
            <a:xfrm>
              <a:off x="4168573" y="1295284"/>
              <a:ext cx="4353220" cy="701545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41719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</a:t>
              </a:r>
              <a:r>
                <a:rPr lang="en-US" sz="3200" b="1" dirty="0" smtClean="0">
                  <a:solidFill>
                    <a:srgbClr val="CC0066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KHÁM PHÁ</a:t>
              </a:r>
              <a:endParaRPr lang="en-US" sz="3200" b="1" dirty="0">
                <a:solidFill>
                  <a:srgbClr val="CC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764400" y="1309140"/>
              <a:ext cx="722412" cy="665379"/>
            </a:xfrm>
            <a:prstGeom prst="rect">
              <a:avLst/>
            </a:prstGeom>
          </p:spPr>
        </p:pic>
      </p:grpSp>
      <p:sp>
        <p:nvSpPr>
          <p:cNvPr id="5" name="Rectangle 4"/>
          <p:cNvSpPr/>
          <p:nvPr/>
        </p:nvSpPr>
        <p:spPr>
          <a:xfrm>
            <a:off x="1120127" y="1457368"/>
            <a:ext cx="58424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vi-VN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2400" dirty="0"/>
              <a:t>Tạo thư mục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con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thư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mục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400" b="1" dirty="0" smtClean="0">
                <a:latin typeface="Arial (Body)"/>
              </a:rPr>
              <a:t>LAN </a:t>
            </a:r>
            <a:r>
              <a:rPr lang="en-US" sz="2400" b="1" dirty="0" smtClean="0">
                <a:latin typeface="Arial (Body)"/>
              </a:rPr>
              <a:t>K3</a:t>
            </a:r>
            <a:endParaRPr lang="en-US" sz="2400" b="1" dirty="0">
              <a:latin typeface="Arial (Body)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2942326" y="2502227"/>
            <a:ext cx="7020540" cy="1709614"/>
            <a:chOff x="7072316" y="2694662"/>
            <a:chExt cx="5072420" cy="2809858"/>
          </a:xfrm>
        </p:grpSpPr>
        <p:sp>
          <p:nvSpPr>
            <p:cNvPr id="25" name="Rectangle 24"/>
            <p:cNvSpPr/>
            <p:nvPr/>
          </p:nvSpPr>
          <p:spPr>
            <a:xfrm>
              <a:off x="7274193" y="3143555"/>
              <a:ext cx="4649732" cy="168068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30000"/>
                </a:lnSpc>
                <a:spcAft>
                  <a:spcPts val="1200"/>
                </a:spcAft>
              </a:pPr>
              <a:r>
                <a:rPr lang="en-US" sz="25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Thực</a:t>
              </a:r>
              <a:r>
                <a:rPr lang="en-US" sz="25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hành</a:t>
              </a:r>
              <a:r>
                <a:rPr lang="en-US" sz="25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theo</a:t>
              </a:r>
              <a:r>
                <a:rPr lang="en-US" sz="25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nhóm</a:t>
              </a:r>
              <a:r>
                <a:rPr lang="en-US" sz="25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mỗi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em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thực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hiện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một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lần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mở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thư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mục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Lan 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K3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trong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ổ 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D:</a:t>
              </a:r>
              <a:endPara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7072316" y="2694662"/>
              <a:ext cx="5072420" cy="2809858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94958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010326" y="866778"/>
            <a:ext cx="2538053" cy="553998"/>
            <a:chOff x="689904" y="1379897"/>
            <a:chExt cx="2538053" cy="553998"/>
          </a:xfrm>
        </p:grpSpPr>
        <p:grpSp>
          <p:nvGrpSpPr>
            <p:cNvPr id="10" name="Group 9"/>
            <p:cNvGrpSpPr/>
            <p:nvPr/>
          </p:nvGrpSpPr>
          <p:grpSpPr>
            <a:xfrm>
              <a:off x="689904" y="1379897"/>
              <a:ext cx="429926" cy="553998"/>
              <a:chOff x="1082666" y="1379837"/>
              <a:chExt cx="429926" cy="55399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089340" y="1470217"/>
                <a:ext cx="400792" cy="398384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082666" y="1379837"/>
                <a:ext cx="429926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b="1" dirty="0" smtClean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  <a:endParaRPr lang="en-US" sz="3000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100452" y="1445277"/>
              <a:ext cx="2127505" cy="47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Tạo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thư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mục</a:t>
              </a:r>
              <a:endParaRPr lang="en-US" sz="25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044289" y="161366"/>
            <a:ext cx="4306335" cy="712808"/>
            <a:chOff x="4168573" y="1295284"/>
            <a:chExt cx="4353220" cy="701545"/>
          </a:xfrm>
        </p:grpSpPr>
        <p:sp>
          <p:nvSpPr>
            <p:cNvPr id="13" name="Rounded Rectangle 12"/>
            <p:cNvSpPr/>
            <p:nvPr/>
          </p:nvSpPr>
          <p:spPr>
            <a:xfrm>
              <a:off x="4168573" y="1295284"/>
              <a:ext cx="4353220" cy="701545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41719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</a:t>
              </a:r>
              <a:r>
                <a:rPr lang="en-US" sz="3200" b="1" dirty="0" smtClean="0">
                  <a:solidFill>
                    <a:srgbClr val="CC0066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KHÁM PHÁ</a:t>
              </a:r>
              <a:endParaRPr lang="en-US" sz="3200" b="1" dirty="0">
                <a:solidFill>
                  <a:srgbClr val="CC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764400" y="1309140"/>
              <a:ext cx="722412" cy="665379"/>
            </a:xfrm>
            <a:prstGeom prst="rect">
              <a:avLst/>
            </a:prstGeom>
          </p:spPr>
        </p:pic>
      </p:grpSp>
      <p:sp>
        <p:nvSpPr>
          <p:cNvPr id="5" name="Rectangle 4"/>
          <p:cNvSpPr/>
          <p:nvPr/>
        </p:nvSpPr>
        <p:spPr>
          <a:xfrm>
            <a:off x="1120127" y="1457368"/>
            <a:ext cx="58328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Arial (Body)"/>
                <a:cs typeface="Arial" panose="020B0604020202020204" pitchFamily="34" charset="0"/>
              </a:rPr>
              <a:t>b</a:t>
            </a:r>
            <a:r>
              <a:rPr lang="vi-VN" sz="2400" dirty="0" smtClean="0">
                <a:latin typeface="Arial (Body)"/>
                <a:cs typeface="Arial" panose="020B0604020202020204" pitchFamily="34" charset="0"/>
              </a:rPr>
              <a:t>. </a:t>
            </a:r>
            <a:r>
              <a:rPr lang="vi-VN" sz="2400" dirty="0">
                <a:latin typeface="Arial (Body)"/>
              </a:rPr>
              <a:t>Tạo thư mục </a:t>
            </a:r>
            <a:r>
              <a:rPr lang="en-US" sz="2400" dirty="0" smtClean="0">
                <a:latin typeface="Arial (Body)"/>
                <a:cs typeface="Arial" panose="020B0604020202020204" pitchFamily="34" charset="0"/>
              </a:rPr>
              <a:t>con </a:t>
            </a:r>
            <a:r>
              <a:rPr lang="en-US" sz="2400" dirty="0" err="1" smtClean="0">
                <a:latin typeface="Arial (Body)"/>
                <a:cs typeface="Arial" panose="020B0604020202020204" pitchFamily="34" charset="0"/>
              </a:rPr>
              <a:t>của</a:t>
            </a:r>
            <a:r>
              <a:rPr lang="en-US" sz="2400" dirty="0" smtClean="0">
                <a:latin typeface="Arial (Body)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 (Body)"/>
                <a:cs typeface="Arial" panose="020B0604020202020204" pitchFamily="34" charset="0"/>
              </a:rPr>
              <a:t>thư</a:t>
            </a:r>
            <a:r>
              <a:rPr lang="en-US" sz="2400" dirty="0" smtClean="0">
                <a:latin typeface="Arial (Body)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 (Body)"/>
                <a:cs typeface="Arial" panose="020B0604020202020204" pitchFamily="34" charset="0"/>
              </a:rPr>
              <a:t>mục</a:t>
            </a:r>
            <a:r>
              <a:rPr lang="en-US" sz="2400" dirty="0" smtClean="0">
                <a:latin typeface="Arial (Body)"/>
                <a:cs typeface="Arial" panose="020B0604020202020204" pitchFamily="34" charset="0"/>
              </a:rPr>
              <a:t> </a:t>
            </a:r>
            <a:r>
              <a:rPr lang="vi-VN" sz="2400" b="1" dirty="0" smtClean="0">
                <a:latin typeface="Arial (Body)"/>
              </a:rPr>
              <a:t>LAN </a:t>
            </a:r>
            <a:r>
              <a:rPr lang="en-US" sz="2400" b="1" dirty="0" smtClean="0">
                <a:latin typeface="Arial (Body)"/>
              </a:rPr>
              <a:t>K</a:t>
            </a:r>
            <a:r>
              <a:rPr lang="vi-VN" sz="2400" b="1" dirty="0" smtClean="0">
                <a:latin typeface="Arial (Body)"/>
              </a:rPr>
              <a:t>3</a:t>
            </a:r>
            <a:endParaRPr lang="en-US" sz="2400" b="1" dirty="0">
              <a:latin typeface="Arial (Body)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2067003" y="2502227"/>
            <a:ext cx="2962751" cy="2610741"/>
            <a:chOff x="4044289" y="2795338"/>
            <a:chExt cx="2962751" cy="2610741"/>
          </a:xfrm>
        </p:grpSpPr>
        <p:graphicFrame>
          <p:nvGraphicFramePr>
            <p:cNvPr id="6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85520107"/>
                </p:ext>
              </p:extLst>
            </p:nvPr>
          </p:nvGraphicFramePr>
          <p:xfrm>
            <a:off x="4044289" y="2795338"/>
            <a:ext cx="2962751" cy="261074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70" name="Bitmap Image" r:id="rId4" imgW="1609524" imgH="1419048" progId="Paint.Picture">
                    <p:embed/>
                  </p:oleObj>
                </mc:Choice>
                <mc:Fallback>
                  <p:oleObj name="Bitmap Image" r:id="rId4" imgW="1609524" imgH="1419048" progId="Paint.Picture">
                    <p:embed/>
                    <p:pic>
                      <p:nvPicPr>
                        <p:cNvPr id="0" name="Object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44289" y="2795338"/>
                          <a:ext cx="2962751" cy="2610741"/>
                        </a:xfrm>
                        <a:prstGeom prst="rect">
                          <a:avLst/>
                        </a:prstGeom>
                        <a:noFill/>
                        <a:ln w="6350">
                          <a:solidFill>
                            <a:schemeClr val="tx1"/>
                          </a:solidFill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" name="TextBox 6"/>
            <p:cNvSpPr txBox="1"/>
            <p:nvPr/>
          </p:nvSpPr>
          <p:spPr>
            <a:xfrm>
              <a:off x="4531977" y="2826597"/>
              <a:ext cx="1245854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LAN K3</a:t>
              </a:r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059254" y="3916906"/>
              <a:ext cx="1771650" cy="409433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5059254" y="3384645"/>
              <a:ext cx="1571625" cy="455552"/>
            </a:xfrm>
            <a:prstGeom prst="rect">
              <a:avLst/>
            </a:prstGeom>
          </p:spPr>
        </p:pic>
        <p:sp>
          <p:nvSpPr>
            <p:cNvPr id="15" name="TextBox 14"/>
            <p:cNvSpPr txBox="1"/>
            <p:nvPr/>
          </p:nvSpPr>
          <p:spPr>
            <a:xfrm>
              <a:off x="4991013" y="4404543"/>
              <a:ext cx="1275315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Tin hoc</a:t>
              </a:r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018913" y="4930967"/>
              <a:ext cx="1032264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Toan</a:t>
              </a:r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8" name="Cloud 17"/>
          <p:cNvSpPr/>
          <p:nvPr/>
        </p:nvSpPr>
        <p:spPr>
          <a:xfrm>
            <a:off x="5348330" y="2588544"/>
            <a:ext cx="5897392" cy="2524424"/>
          </a:xfrm>
          <a:prstGeom prst="cloud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Quan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sát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ảnh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bên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biết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thư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mục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LAN K3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thư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mục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nào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2105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010326" y="866778"/>
            <a:ext cx="2538053" cy="553998"/>
            <a:chOff x="689904" y="1379897"/>
            <a:chExt cx="2538053" cy="553998"/>
          </a:xfrm>
        </p:grpSpPr>
        <p:grpSp>
          <p:nvGrpSpPr>
            <p:cNvPr id="10" name="Group 9"/>
            <p:cNvGrpSpPr/>
            <p:nvPr/>
          </p:nvGrpSpPr>
          <p:grpSpPr>
            <a:xfrm>
              <a:off x="689904" y="1379897"/>
              <a:ext cx="429926" cy="553998"/>
              <a:chOff x="1082666" y="1379837"/>
              <a:chExt cx="429926" cy="55399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089340" y="1470217"/>
                <a:ext cx="400792" cy="398384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082666" y="1379837"/>
                <a:ext cx="429926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b="1" dirty="0" smtClean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  <a:endParaRPr lang="en-US" sz="3000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100452" y="1445277"/>
              <a:ext cx="2127505" cy="47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Tạo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thư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mục</a:t>
              </a:r>
              <a:endParaRPr lang="en-US" sz="25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044289" y="161366"/>
            <a:ext cx="4306335" cy="712808"/>
            <a:chOff x="4168573" y="1295284"/>
            <a:chExt cx="4353220" cy="701545"/>
          </a:xfrm>
        </p:grpSpPr>
        <p:sp>
          <p:nvSpPr>
            <p:cNvPr id="13" name="Rounded Rectangle 12"/>
            <p:cNvSpPr/>
            <p:nvPr/>
          </p:nvSpPr>
          <p:spPr>
            <a:xfrm>
              <a:off x="4168573" y="1295284"/>
              <a:ext cx="4353220" cy="701545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41719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</a:t>
              </a:r>
              <a:r>
                <a:rPr lang="en-US" sz="3200" b="1" dirty="0" smtClean="0">
                  <a:solidFill>
                    <a:srgbClr val="CC0066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KHÁM PHÁ</a:t>
              </a:r>
              <a:endParaRPr lang="en-US" sz="3200" b="1" dirty="0">
                <a:solidFill>
                  <a:srgbClr val="CC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764400" y="1309140"/>
              <a:ext cx="722412" cy="665379"/>
            </a:xfrm>
            <a:prstGeom prst="rect">
              <a:avLst/>
            </a:prstGeom>
          </p:spPr>
        </p:pic>
      </p:grpSp>
      <p:sp>
        <p:nvSpPr>
          <p:cNvPr id="5" name="Rectangle 4"/>
          <p:cNvSpPr/>
          <p:nvPr/>
        </p:nvSpPr>
        <p:spPr>
          <a:xfrm>
            <a:off x="1120127" y="1457368"/>
            <a:ext cx="58328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vi-VN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2400" dirty="0"/>
              <a:t>Tạo thư mục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con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thư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mục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LAN K3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916878" y="2561505"/>
            <a:ext cx="2962751" cy="2610741"/>
            <a:chOff x="4044289" y="2795338"/>
            <a:chExt cx="2962751" cy="2610741"/>
          </a:xfrm>
        </p:grpSpPr>
        <p:graphicFrame>
          <p:nvGraphicFramePr>
            <p:cNvPr id="6" name="Object 5"/>
            <p:cNvGraphicFramePr>
              <a:graphicFrameLocks noChangeAspect="1"/>
            </p:cNvGraphicFramePr>
            <p:nvPr>
              <p:extLst/>
            </p:nvPr>
          </p:nvGraphicFramePr>
          <p:xfrm>
            <a:off x="4044289" y="2795338"/>
            <a:ext cx="2962751" cy="261074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89" name="Bitmap Image" r:id="rId4" imgW="1609524" imgH="1419048" progId="Paint.Picture">
                    <p:embed/>
                  </p:oleObj>
                </mc:Choice>
                <mc:Fallback>
                  <p:oleObj name="Bitmap Image" r:id="rId4" imgW="1609524" imgH="1419048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44289" y="2795338"/>
                          <a:ext cx="2962751" cy="2610741"/>
                        </a:xfrm>
                        <a:prstGeom prst="rect">
                          <a:avLst/>
                        </a:prstGeom>
                        <a:noFill/>
                        <a:ln w="6350">
                          <a:solidFill>
                            <a:schemeClr val="tx1"/>
                          </a:solidFill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" name="TextBox 6"/>
            <p:cNvSpPr txBox="1"/>
            <p:nvPr/>
          </p:nvSpPr>
          <p:spPr>
            <a:xfrm>
              <a:off x="4531977" y="2826597"/>
              <a:ext cx="1245854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LAN K3</a:t>
              </a:r>
            </a:p>
          </p:txBody>
        </p:sp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059254" y="3916906"/>
              <a:ext cx="1771650" cy="409433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5059254" y="3384645"/>
              <a:ext cx="1571625" cy="455552"/>
            </a:xfrm>
            <a:prstGeom prst="rect">
              <a:avLst/>
            </a:prstGeom>
          </p:spPr>
        </p:pic>
        <p:sp>
          <p:nvSpPr>
            <p:cNvPr id="15" name="TextBox 14"/>
            <p:cNvSpPr txBox="1"/>
            <p:nvPr/>
          </p:nvSpPr>
          <p:spPr>
            <a:xfrm>
              <a:off x="4991013" y="4404543"/>
              <a:ext cx="1275315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Tin hoc</a:t>
              </a:r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018913" y="4930967"/>
              <a:ext cx="1032264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Toan</a:t>
              </a:r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5868540" y="2156346"/>
            <a:ext cx="4681179" cy="3672687"/>
            <a:chOff x="5786651" y="1424098"/>
            <a:chExt cx="5308255" cy="4555063"/>
          </a:xfrm>
        </p:grpSpPr>
        <p:sp>
          <p:nvSpPr>
            <p:cNvPr id="20" name="Rounded Rectangle 19"/>
            <p:cNvSpPr/>
            <p:nvPr/>
          </p:nvSpPr>
          <p:spPr>
            <a:xfrm>
              <a:off x="5786651" y="1424098"/>
              <a:ext cx="5308255" cy="4555063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71520" y="1611915"/>
              <a:ext cx="1349888" cy="1441315"/>
            </a:xfrm>
            <a:prstGeom prst="rect">
              <a:avLst/>
            </a:prstGeom>
          </p:spPr>
        </p:pic>
        <p:sp>
          <p:nvSpPr>
            <p:cNvPr id="22" name="Rectangle 21"/>
            <p:cNvSpPr/>
            <p:nvPr/>
          </p:nvSpPr>
          <p:spPr>
            <a:xfrm>
              <a:off x="5878780" y="3303913"/>
              <a:ext cx="5154219" cy="24245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30000"/>
                </a:lnSpc>
                <a:spcAft>
                  <a:spcPts val="1000"/>
                </a:spcAft>
              </a:pPr>
              <a:r>
                <a:rPr lang="en-US" sz="23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Thực</a:t>
              </a:r>
              <a:r>
                <a:rPr lang="en-US" sz="23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hành</a:t>
              </a:r>
              <a:r>
                <a:rPr lang="en-US" sz="23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theo</a:t>
              </a:r>
              <a:r>
                <a:rPr lang="en-US" sz="23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nhóm</a:t>
              </a:r>
              <a:r>
                <a:rPr lang="vi-VN" sz="23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 </a:t>
              </a:r>
              <a:endParaRPr lang="en-US" sz="23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just">
                <a:lnSpc>
                  <a:spcPct val="120000"/>
                </a:lnSpc>
                <a:spcAft>
                  <a:spcPts val="1000"/>
                </a:spcAft>
              </a:pPr>
              <a:r>
                <a:rPr lang="vi-VN" sz="23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• </a:t>
              </a:r>
              <a:r>
                <a:rPr lang="en-US" sz="23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Trong</a:t>
              </a:r>
              <a:r>
                <a:rPr lang="en-US" sz="23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thư</a:t>
              </a:r>
              <a:r>
                <a:rPr lang="en-US" sz="23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mục</a:t>
              </a:r>
              <a:r>
                <a:rPr lang="en-US" sz="23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LAN </a:t>
              </a:r>
              <a:r>
                <a:rPr lang="en-US" sz="2000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K3</a:t>
              </a:r>
              <a:r>
                <a:rPr lang="en-US" sz="2300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en-US" sz="23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hãy</a:t>
              </a:r>
              <a:r>
                <a:rPr lang="en-US" sz="23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tạo</a:t>
              </a:r>
              <a:r>
                <a:rPr lang="en-US" sz="23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các</a:t>
              </a:r>
              <a:r>
                <a:rPr lang="en-US" sz="23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thư</a:t>
              </a:r>
              <a:r>
                <a:rPr lang="en-US" sz="23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mục</a:t>
              </a:r>
              <a:r>
                <a:rPr lang="en-US" sz="23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 </a:t>
              </a:r>
              <a:r>
                <a:rPr lang="en-US" sz="23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trong</a:t>
              </a:r>
              <a:r>
                <a:rPr lang="en-US" sz="23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có</a:t>
              </a:r>
              <a:r>
                <a:rPr lang="en-US" sz="23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tên</a:t>
              </a:r>
              <a:r>
                <a:rPr lang="en-US" sz="23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 </a:t>
              </a:r>
              <a:r>
                <a:rPr lang="en-US" sz="2300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Van</a:t>
              </a:r>
              <a:r>
                <a:rPr lang="en-US" sz="23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en-US" sz="2300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Toan</a:t>
              </a:r>
              <a:r>
                <a:rPr lang="en-US" sz="23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en-US" sz="23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Tin hoc </a:t>
              </a:r>
              <a:r>
                <a:rPr lang="en-US" sz="23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và</a:t>
              </a:r>
              <a:r>
                <a:rPr lang="en-US" sz="23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Giai</a:t>
              </a:r>
              <a:r>
                <a:rPr lang="en-US" sz="2300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tri</a:t>
              </a:r>
              <a:endParaRPr lang="en-US" sz="23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43569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2210</TotalTime>
  <Words>712</Words>
  <Application>Microsoft Office PowerPoint</Application>
  <PresentationFormat>Widescreen</PresentationFormat>
  <Paragraphs>95</Paragraphs>
  <Slides>18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</vt:lpstr>
      <vt:lpstr>Arial (Body)</vt:lpstr>
      <vt:lpstr>Calibri</vt:lpstr>
      <vt:lpstr>Calibri Light</vt:lpstr>
      <vt:lpstr>Tahoma</vt:lpstr>
      <vt:lpstr>Wingdings</vt:lpstr>
      <vt:lpstr>Office Theme</vt:lpstr>
      <vt:lpstr>Bitmap Image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Admin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TOPICA</cp:lastModifiedBy>
  <cp:revision>405</cp:revision>
  <dcterms:created xsi:type="dcterms:W3CDTF">2022-01-27T15:18:21Z</dcterms:created>
  <dcterms:modified xsi:type="dcterms:W3CDTF">2023-02-13T02:40:37Z</dcterms:modified>
</cp:coreProperties>
</file>