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24" r:id="rId2"/>
  </p:sldMasterIdLst>
  <p:notesMasterIdLst>
    <p:notesMasterId r:id="rId16"/>
  </p:notesMasterIdLst>
  <p:sldIdLst>
    <p:sldId id="263" r:id="rId3"/>
    <p:sldId id="283" r:id="rId4"/>
    <p:sldId id="284" r:id="rId5"/>
    <p:sldId id="412" r:id="rId6"/>
    <p:sldId id="407" r:id="rId7"/>
    <p:sldId id="409" r:id="rId8"/>
    <p:sldId id="415" r:id="rId9"/>
    <p:sldId id="416" r:id="rId10"/>
    <p:sldId id="397" r:id="rId11"/>
    <p:sldId id="413" r:id="rId12"/>
    <p:sldId id="417" r:id="rId13"/>
    <p:sldId id="404" r:id="rId14"/>
    <p:sldId id="414" r:id="rId15"/>
  </p:sldIdLst>
  <p:sldSz cx="12192000" cy="6858000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DBA"/>
    <a:srgbClr val="2B7C22"/>
    <a:srgbClr val="41BB34"/>
    <a:srgbClr val="FF9830"/>
    <a:srgbClr val="EA7E7E"/>
    <a:srgbClr val="33A3DC"/>
    <a:srgbClr val="353535"/>
    <a:srgbClr val="23A5BB"/>
    <a:srgbClr val="67B458"/>
    <a:srgbClr val="3ECF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434" autoAdjust="0"/>
  </p:normalViewPr>
  <p:slideViewPr>
    <p:cSldViewPr snapToGrid="0">
      <p:cViewPr varScale="1">
        <p:scale>
          <a:sx n="62" d="100"/>
          <a:sy n="62" d="100"/>
        </p:scale>
        <p:origin x="144" y="72"/>
      </p:cViewPr>
      <p:guideLst>
        <p:guide orient="horz" pos="2160"/>
        <p:guide pos="384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FCE5D-CA8F-4F64-970C-1893990B6229}" type="datetimeFigureOut">
              <a:rPr lang="en-US" smtClean="0"/>
              <a:t>08/05/2023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B92DDC-5723-4348-B74C-D46FE223E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5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hủ Đề - Mục tiêu chủ đề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  <a:latin typeface="Times New Roman (Headings)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  <a:latin typeface="Times New Roman (Headings)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Times New Roman (Headings)"/>
              </a:defRPr>
            </a:lvl1pPr>
          </a:lstStyle>
          <a:p>
            <a:fld id="{96DFF08F-DC6B-4601-B491-B0F83F6DD2DA}" type="datetimeFigureOut">
              <a:rPr lang="en-US" smtClean="0"/>
              <a:pPr/>
              <a:t>08/05/2023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Times New Roman (Headings)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Times New Roman (Headings)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2980" y="262439"/>
            <a:ext cx="1289022" cy="1327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9758643" y="579185"/>
            <a:ext cx="1764536" cy="1010754"/>
          </a:xfrm>
          <a:prstGeom prst="rect">
            <a:avLst/>
          </a:prstGeom>
        </p:spPr>
      </p:pic>
      <p:grpSp>
        <p:nvGrpSpPr>
          <p:cNvPr id="13" name="Group 12"/>
          <p:cNvGrpSpPr/>
          <p:nvPr userDrawn="1"/>
        </p:nvGrpSpPr>
        <p:grpSpPr>
          <a:xfrm>
            <a:off x="3517905" y="460004"/>
            <a:ext cx="4157131" cy="1475193"/>
            <a:chOff x="3634320" y="261051"/>
            <a:chExt cx="4157131" cy="1475193"/>
          </a:xfrm>
        </p:grpSpPr>
        <p:pic>
          <p:nvPicPr>
            <p:cNvPr id="11" name="Picture 10"/>
            <p:cNvPicPr>
              <a:picLocks noChangeAspect="1"/>
            </p:cNvPicPr>
            <p:nvPr userDrawn="1"/>
          </p:nvPicPr>
          <p:blipFill rotWithShape="1">
            <a:blip r:embed="rId4" cstate="screen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81730"/>
            <a:stretch/>
          </p:blipFill>
          <p:spPr>
            <a:xfrm>
              <a:off x="4095749" y="261051"/>
              <a:ext cx="3695702" cy="34104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 rotWithShape="1"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srcRect t="40212"/>
            <a:stretch/>
          </p:blipFill>
          <p:spPr>
            <a:xfrm>
              <a:off x="3634320" y="620207"/>
              <a:ext cx="3695702" cy="111603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647882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8_Tiêu Đề Bài 1-Quyển 3-Intern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08/05/2023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65759" y="-15913"/>
            <a:ext cx="1943100" cy="205702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325088" y="115342"/>
            <a:ext cx="1502698" cy="211871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9454036" y="4523280"/>
            <a:ext cx="2373750" cy="190125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20976" y="5023060"/>
            <a:ext cx="1232666" cy="1232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574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- Phan 2-Chủ đề A-Bài 1-Nội du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08/05/2023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510139" y="161842"/>
            <a:ext cx="2326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+mj-lt"/>
              </a:rPr>
              <a:t>Chủ</a:t>
            </a:r>
            <a:r>
              <a:rPr lang="en-US" baseline="0" dirty="0">
                <a:latin typeface="+mj-lt"/>
              </a:rPr>
              <a:t> </a:t>
            </a:r>
            <a:r>
              <a:rPr lang="en-US" baseline="0" dirty="0" err="1">
                <a:latin typeface="+mj-lt"/>
              </a:rPr>
              <a:t>đề</a:t>
            </a:r>
            <a:r>
              <a:rPr lang="en-US" baseline="0" dirty="0">
                <a:latin typeface="+mj-lt"/>
              </a:rPr>
              <a:t> B</a:t>
            </a:r>
            <a:r>
              <a:rPr lang="en-US" dirty="0">
                <a:latin typeface="+mj-lt"/>
              </a:rPr>
              <a:t>. </a:t>
            </a:r>
            <a:r>
              <a:rPr lang="en-US" dirty="0" err="1">
                <a:latin typeface="+mj-lt"/>
              </a:rPr>
              <a:t>Công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dân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số</a:t>
            </a:r>
            <a:endParaRPr lang="en-US" dirty="0">
              <a:latin typeface="+mj-lt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7878960" y="198198"/>
            <a:ext cx="3222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latin typeface="UTM Duepuntozero" panose="02040603050506020204" pitchFamily="18" charset="0"/>
              </a:defRPr>
            </a:lvl1pPr>
          </a:lstStyle>
          <a:p>
            <a:pPr>
              <a:spcBef>
                <a:spcPts val="600"/>
              </a:spcBef>
              <a:spcAft>
                <a:spcPts val="600"/>
              </a:spcAft>
              <a:tabLst>
                <a:tab pos="4749165" algn="l"/>
              </a:tabLst>
            </a:pP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Bài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smtClean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2: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Tớ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tự</a:t>
            </a:r>
            <a:r>
              <a:rPr lang="en-US" sz="1800" b="1" baseline="0" dirty="0" smtClean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baseline="0" dirty="0" err="1" smtClean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khám</a:t>
            </a:r>
            <a:r>
              <a:rPr lang="en-US" sz="1800" b="1" baseline="0" dirty="0" smtClean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baseline="0" dirty="0" err="1" smtClean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phá</a:t>
            </a:r>
            <a:r>
              <a:rPr lang="en-US" sz="1800" b="1" baseline="0" dirty="0" smtClean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baseline="0" dirty="0" err="1" smtClean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thế</a:t>
            </a:r>
            <a:r>
              <a:rPr lang="en-US" sz="1800" b="1" baseline="0" dirty="0" smtClean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baseline="0" dirty="0" err="1" smtClean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giới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7779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86975" y="5597612"/>
            <a:ext cx="1600200" cy="82524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8818" y="5265259"/>
            <a:ext cx="2335746" cy="1489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873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-Bài 8- Phan 2-Chủ đề B-Nội du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fld id="{47BD2B39-EB6D-4221-8FBC-AEF76462664C}" type="datetimeFigureOut">
              <a:rPr lang="en-US" smtClean="0"/>
              <a:pPr/>
              <a:t>08/05/2023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fld id="{AC7AEF0F-3B20-4D09-BCE9-D55428049E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>
              <a:latin typeface="+mj-lt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10139" y="161842"/>
            <a:ext cx="2326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+mj-lt"/>
              </a:rPr>
              <a:t>Chủ</a:t>
            </a:r>
            <a:r>
              <a:rPr lang="en-US" baseline="0" dirty="0">
                <a:latin typeface="+mj-lt"/>
              </a:rPr>
              <a:t> </a:t>
            </a:r>
            <a:r>
              <a:rPr lang="en-US" baseline="0" dirty="0" err="1">
                <a:latin typeface="+mj-lt"/>
              </a:rPr>
              <a:t>đề</a:t>
            </a:r>
            <a:r>
              <a:rPr lang="en-US" baseline="0" dirty="0">
                <a:latin typeface="+mj-lt"/>
              </a:rPr>
              <a:t> </a:t>
            </a:r>
            <a:r>
              <a:rPr lang="en-US" baseline="0" dirty="0" smtClean="0">
                <a:latin typeface="+mj-lt"/>
              </a:rPr>
              <a:t>B</a:t>
            </a:r>
            <a:r>
              <a:rPr lang="en-US" dirty="0" smtClean="0">
                <a:latin typeface="+mj-lt"/>
              </a:rPr>
              <a:t>. </a:t>
            </a:r>
            <a:r>
              <a:rPr lang="en-US" dirty="0" err="1" smtClean="0">
                <a:latin typeface="+mj-lt"/>
              </a:rPr>
              <a:t>Công</a:t>
            </a:r>
            <a:r>
              <a:rPr lang="en-US" baseline="0" dirty="0" smtClean="0">
                <a:latin typeface="+mj-lt"/>
              </a:rPr>
              <a:t> </a:t>
            </a:r>
            <a:r>
              <a:rPr lang="en-US" baseline="0" dirty="0" err="1" smtClean="0">
                <a:latin typeface="+mj-lt"/>
              </a:rPr>
              <a:t>dân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>
                <a:latin typeface="+mj-lt"/>
              </a:rPr>
              <a:t>số</a:t>
            </a:r>
            <a:endParaRPr lang="en-US" dirty="0">
              <a:latin typeface="+mj-lt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8580965" y="94912"/>
            <a:ext cx="3024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latin typeface="UTM Duepuntozero" panose="02040603050506020204" pitchFamily="18" charset="0"/>
              </a:defRPr>
            </a:lvl1pPr>
          </a:lstStyle>
          <a:p>
            <a:pPr lvl="0"/>
            <a:r>
              <a:rPr lang="en-US" dirty="0" err="1">
                <a:latin typeface="+mj-lt"/>
              </a:rPr>
              <a:t>Bài</a:t>
            </a:r>
            <a:r>
              <a:rPr lang="en-US" baseline="0" dirty="0">
                <a:latin typeface="+mj-lt"/>
              </a:rPr>
              <a:t> 2</a:t>
            </a:r>
            <a:r>
              <a:rPr lang="vi-VN" dirty="0">
                <a:latin typeface="+mj-lt"/>
              </a:rPr>
              <a:t>. Tớ </a:t>
            </a:r>
            <a:r>
              <a:rPr lang="en-US" dirty="0" err="1" smtClean="0">
                <a:latin typeface="+mj-lt"/>
              </a:rPr>
              <a:t>tự</a:t>
            </a:r>
            <a:r>
              <a:rPr lang="en-US" baseline="0" dirty="0" smtClean="0">
                <a:latin typeface="+mj-lt"/>
              </a:rPr>
              <a:t> </a:t>
            </a:r>
            <a:r>
              <a:rPr lang="en-US" baseline="0" dirty="0" err="1" smtClean="0">
                <a:latin typeface="+mj-lt"/>
              </a:rPr>
              <a:t>khám</a:t>
            </a:r>
            <a:r>
              <a:rPr lang="en-US" baseline="0" dirty="0" smtClean="0">
                <a:latin typeface="+mj-lt"/>
              </a:rPr>
              <a:t> </a:t>
            </a:r>
            <a:r>
              <a:rPr lang="en-US" baseline="0" dirty="0" err="1" smtClean="0">
                <a:latin typeface="+mj-lt"/>
              </a:rPr>
              <a:t>phá</a:t>
            </a:r>
            <a:r>
              <a:rPr lang="en-US" baseline="0" dirty="0" smtClean="0">
                <a:latin typeface="+mj-lt"/>
              </a:rPr>
              <a:t> </a:t>
            </a:r>
            <a:r>
              <a:rPr lang="vi-VN" dirty="0" smtClean="0">
                <a:latin typeface="+mj-lt"/>
              </a:rPr>
              <a:t>thế </a:t>
            </a:r>
            <a:r>
              <a:rPr lang="vi-VN" dirty="0">
                <a:latin typeface="+mj-lt"/>
              </a:rPr>
              <a:t>giới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777996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6">
                <a:lumMod val="7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10139" y="5094603"/>
            <a:ext cx="2600794" cy="169337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877425" y="5425844"/>
            <a:ext cx="1943100" cy="1030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235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hủ Đề - Mục tiêu chủ đề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08/05/2023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2980" y="262439"/>
            <a:ext cx="1289022" cy="1327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9758643" y="579185"/>
            <a:ext cx="1764536" cy="1010754"/>
          </a:xfrm>
          <a:prstGeom prst="rect">
            <a:avLst/>
          </a:prstGeom>
        </p:spPr>
      </p:pic>
      <p:grpSp>
        <p:nvGrpSpPr>
          <p:cNvPr id="13" name="Group 12"/>
          <p:cNvGrpSpPr/>
          <p:nvPr userDrawn="1"/>
        </p:nvGrpSpPr>
        <p:grpSpPr>
          <a:xfrm>
            <a:off x="3517905" y="460004"/>
            <a:ext cx="4157131" cy="1475193"/>
            <a:chOff x="3634320" y="261051"/>
            <a:chExt cx="4157131" cy="1475193"/>
          </a:xfrm>
        </p:grpSpPr>
        <p:pic>
          <p:nvPicPr>
            <p:cNvPr id="11" name="Picture 10"/>
            <p:cNvPicPr>
              <a:picLocks noChangeAspect="1"/>
            </p:cNvPicPr>
            <p:nvPr userDrawn="1"/>
          </p:nvPicPr>
          <p:blipFill rotWithShape="1">
            <a:blip r:embed="rId4" cstate="screen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81730"/>
            <a:stretch/>
          </p:blipFill>
          <p:spPr>
            <a:xfrm>
              <a:off x="4095749" y="261051"/>
              <a:ext cx="3695702" cy="34104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 rotWithShape="1"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srcRect t="40212"/>
            <a:stretch/>
          </p:blipFill>
          <p:spPr>
            <a:xfrm>
              <a:off x="3634320" y="620207"/>
              <a:ext cx="3695702" cy="111603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24451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8_Tiêu Đề Bài 1-Quyển 3-Intern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08/05/2023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65759" y="-15913"/>
            <a:ext cx="1943100" cy="205702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325088" y="115342"/>
            <a:ext cx="1502698" cy="211871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9454036" y="4523280"/>
            <a:ext cx="2373750" cy="190125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20976" y="5023060"/>
            <a:ext cx="1232666" cy="1232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265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- Phan 2-Chủ đề A-Bài 1-Nội du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08/05/2023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510139" y="161842"/>
            <a:ext cx="2282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UTM Duepuntozero" panose="02040603050506020204" pitchFamily="18" charset="0"/>
              </a:rPr>
              <a:t>Chủ</a:t>
            </a:r>
            <a:r>
              <a:rPr lang="en-US" baseline="0" dirty="0">
                <a:latin typeface="UTM Duepuntozero" panose="02040603050506020204" pitchFamily="18" charset="0"/>
              </a:rPr>
              <a:t> </a:t>
            </a:r>
            <a:r>
              <a:rPr lang="en-US" baseline="0" dirty="0" err="1">
                <a:latin typeface="UTM Duepuntozero" panose="02040603050506020204" pitchFamily="18" charset="0"/>
              </a:rPr>
              <a:t>đề</a:t>
            </a:r>
            <a:r>
              <a:rPr lang="en-US" baseline="0" dirty="0">
                <a:latin typeface="UTM Duepuntozero" panose="02040603050506020204" pitchFamily="18" charset="0"/>
              </a:rPr>
              <a:t> B. </a:t>
            </a:r>
            <a:r>
              <a:rPr lang="en-US" baseline="0" dirty="0" err="1">
                <a:latin typeface="UTM Duepuntozero" panose="02040603050506020204" pitchFamily="18" charset="0"/>
              </a:rPr>
              <a:t>Công</a:t>
            </a:r>
            <a:r>
              <a:rPr lang="en-US" baseline="0" dirty="0">
                <a:latin typeface="UTM Duepuntozero" panose="02040603050506020204" pitchFamily="18" charset="0"/>
              </a:rPr>
              <a:t> </a:t>
            </a:r>
            <a:r>
              <a:rPr lang="en-US" baseline="0" dirty="0" err="1">
                <a:latin typeface="UTM Duepuntozero" panose="02040603050506020204" pitchFamily="18" charset="0"/>
              </a:rPr>
              <a:t>dân</a:t>
            </a:r>
            <a:r>
              <a:rPr lang="en-US" baseline="0" dirty="0">
                <a:latin typeface="UTM Duepuntozero" panose="02040603050506020204" pitchFamily="18" charset="0"/>
              </a:rPr>
              <a:t> </a:t>
            </a:r>
            <a:r>
              <a:rPr lang="en-US" baseline="0" dirty="0" err="1">
                <a:latin typeface="UTM Duepuntozero" panose="02040603050506020204" pitchFamily="18" charset="0"/>
              </a:rPr>
              <a:t>số</a:t>
            </a:r>
            <a:endParaRPr lang="en-US" dirty="0">
              <a:latin typeface="UTM Duepuntozero" panose="02040603050506020204" pitchFamily="18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8142943" y="161842"/>
            <a:ext cx="4049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latin typeface="UTM Duepuntozero" panose="02040603050506020204" pitchFamily="18" charset="0"/>
              </a:defRPr>
            </a:lvl1pPr>
          </a:lstStyle>
          <a:p>
            <a:pPr lvl="0"/>
            <a:r>
              <a:rPr lang="en-US" b="1" dirty="0" err="1"/>
              <a:t>Bài</a:t>
            </a:r>
            <a:r>
              <a:rPr lang="en-US" b="1" dirty="0"/>
              <a:t> </a:t>
            </a:r>
            <a:r>
              <a:rPr lang="en-GB" b="1" dirty="0"/>
              <a:t>1: </a:t>
            </a:r>
            <a:r>
              <a:rPr lang="en-GB" b="1" dirty="0" err="1"/>
              <a:t>Tớ</a:t>
            </a:r>
            <a:r>
              <a:rPr lang="en-GB" b="1" dirty="0"/>
              <a:t> </a:t>
            </a:r>
            <a:r>
              <a:rPr lang="en-GB" b="1" dirty="0" err="1"/>
              <a:t>cần</a:t>
            </a:r>
            <a:r>
              <a:rPr lang="en-GB" b="1" dirty="0"/>
              <a:t> </a:t>
            </a:r>
            <a:r>
              <a:rPr lang="en-GB" b="1" dirty="0" err="1"/>
              <a:t>chú</a:t>
            </a:r>
            <a:r>
              <a:rPr lang="en-GB" b="1" dirty="0"/>
              <a:t> ý </a:t>
            </a:r>
            <a:r>
              <a:rPr lang="en-GB" b="1" dirty="0" err="1"/>
              <a:t>những</a:t>
            </a:r>
            <a:r>
              <a:rPr lang="en-GB" b="1" dirty="0"/>
              <a:t> </a:t>
            </a:r>
            <a:r>
              <a:rPr lang="en-GB" b="1" dirty="0" err="1"/>
              <a:t>gì</a:t>
            </a:r>
            <a:r>
              <a:rPr lang="en-GB" b="1" dirty="0"/>
              <a:t> </a:t>
            </a:r>
            <a:r>
              <a:rPr lang="en-GB" b="1" dirty="0" err="1"/>
              <a:t>khi</a:t>
            </a:r>
            <a:r>
              <a:rPr lang="en-GB" b="1" dirty="0"/>
              <a:t> “online”</a:t>
            </a:r>
            <a:endParaRPr lang="vi-VN" b="1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7779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86975" y="5597612"/>
            <a:ext cx="1600200" cy="82524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8818" y="5265259"/>
            <a:ext cx="2335746" cy="1489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531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-Bài 8- Phan 2-Chủ đề B-Nội du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fld id="{47BD2B39-EB6D-4221-8FBC-AEF76462664C}" type="datetimeFigureOut">
              <a:rPr lang="en-US" smtClean="0"/>
              <a:pPr/>
              <a:t>08/05/2023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fld id="{AC7AEF0F-3B20-4D09-BCE9-D55428049E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2505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>
              <a:latin typeface="+mj-lt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10139" y="161842"/>
            <a:ext cx="2326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+mj-lt"/>
              </a:rPr>
              <a:t>Chủ</a:t>
            </a:r>
            <a:r>
              <a:rPr lang="en-US" baseline="0" dirty="0">
                <a:latin typeface="+mj-lt"/>
              </a:rPr>
              <a:t> </a:t>
            </a:r>
            <a:r>
              <a:rPr lang="en-US" baseline="0" dirty="0" err="1">
                <a:latin typeface="+mj-lt"/>
              </a:rPr>
              <a:t>đề</a:t>
            </a:r>
            <a:r>
              <a:rPr lang="en-US" baseline="0" dirty="0">
                <a:latin typeface="+mj-lt"/>
              </a:rPr>
              <a:t> </a:t>
            </a:r>
            <a:r>
              <a:rPr lang="en-US" baseline="0" dirty="0" smtClean="0">
                <a:latin typeface="+mj-lt"/>
              </a:rPr>
              <a:t>B. </a:t>
            </a:r>
            <a:r>
              <a:rPr lang="en-US" baseline="0" dirty="0" err="1" smtClean="0">
                <a:latin typeface="+mj-lt"/>
              </a:rPr>
              <a:t>Công</a:t>
            </a:r>
            <a:r>
              <a:rPr lang="en-US" baseline="0" dirty="0" smtClean="0">
                <a:latin typeface="+mj-lt"/>
              </a:rPr>
              <a:t> </a:t>
            </a:r>
            <a:r>
              <a:rPr lang="en-US" baseline="0" dirty="0" err="1" smtClean="0">
                <a:latin typeface="+mj-lt"/>
              </a:rPr>
              <a:t>dân</a:t>
            </a:r>
            <a:r>
              <a:rPr lang="en-US" baseline="0" dirty="0" smtClean="0">
                <a:latin typeface="+mj-lt"/>
              </a:rPr>
              <a:t> </a:t>
            </a:r>
            <a:r>
              <a:rPr lang="en-US" baseline="0" dirty="0" err="1" smtClean="0">
                <a:latin typeface="+mj-lt"/>
              </a:rPr>
              <a:t>số</a:t>
            </a:r>
            <a:endParaRPr lang="en-US" dirty="0">
              <a:latin typeface="+mj-lt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8666033" y="188910"/>
            <a:ext cx="3024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latin typeface="UTM Duepuntozero" panose="02040603050506020204" pitchFamily="18" charset="0"/>
              </a:defRPr>
            </a:lvl1pPr>
          </a:lstStyle>
          <a:p>
            <a:pPr lvl="0"/>
            <a:r>
              <a:rPr lang="en-US" dirty="0" err="1">
                <a:latin typeface="+mj-lt"/>
              </a:rPr>
              <a:t>Bài</a:t>
            </a:r>
            <a:r>
              <a:rPr lang="en-US" baseline="0" dirty="0">
                <a:latin typeface="+mj-lt"/>
              </a:rPr>
              <a:t> 2</a:t>
            </a:r>
            <a:r>
              <a:rPr lang="vi-VN" dirty="0">
                <a:latin typeface="+mj-lt"/>
              </a:rPr>
              <a:t>. </a:t>
            </a:r>
            <a:r>
              <a:rPr lang="en-US" dirty="0" err="1" smtClean="0">
                <a:latin typeface="+mj-lt"/>
              </a:rPr>
              <a:t>Tớ</a:t>
            </a:r>
            <a:r>
              <a:rPr lang="en-US" baseline="0" dirty="0" smtClean="0">
                <a:latin typeface="+mj-lt"/>
              </a:rPr>
              <a:t> </a:t>
            </a:r>
            <a:r>
              <a:rPr lang="en-US" baseline="0" dirty="0" err="1" smtClean="0">
                <a:latin typeface="+mj-lt"/>
              </a:rPr>
              <a:t>tự</a:t>
            </a:r>
            <a:r>
              <a:rPr lang="en-US" baseline="0" dirty="0" smtClean="0">
                <a:latin typeface="+mj-lt"/>
              </a:rPr>
              <a:t> </a:t>
            </a:r>
            <a:r>
              <a:rPr lang="en-US" baseline="0" dirty="0" err="1" smtClean="0">
                <a:latin typeface="+mj-lt"/>
              </a:rPr>
              <a:t>khám</a:t>
            </a:r>
            <a:r>
              <a:rPr lang="en-US" baseline="0" dirty="0" smtClean="0">
                <a:latin typeface="+mj-lt"/>
              </a:rPr>
              <a:t> </a:t>
            </a:r>
            <a:r>
              <a:rPr lang="en-US" baseline="0" dirty="0" err="1" smtClean="0">
                <a:latin typeface="+mj-lt"/>
              </a:rPr>
              <a:t>phá</a:t>
            </a:r>
            <a:r>
              <a:rPr lang="en-US" baseline="0" dirty="0" smtClean="0">
                <a:latin typeface="+mj-lt"/>
              </a:rPr>
              <a:t> </a:t>
            </a:r>
            <a:r>
              <a:rPr lang="en-US" baseline="0" dirty="0" err="1" smtClean="0">
                <a:latin typeface="+mj-lt"/>
              </a:rPr>
              <a:t>thế</a:t>
            </a:r>
            <a:r>
              <a:rPr lang="en-US" baseline="0" dirty="0" smtClean="0">
                <a:latin typeface="+mj-lt"/>
              </a:rPr>
              <a:t> </a:t>
            </a:r>
            <a:r>
              <a:rPr lang="en-US" baseline="0" dirty="0" err="1" smtClean="0">
                <a:latin typeface="+mj-lt"/>
              </a:rPr>
              <a:t>giới</a:t>
            </a:r>
            <a:endParaRPr lang="vi-VN" dirty="0">
              <a:latin typeface="+mj-lt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777996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6">
                <a:lumMod val="7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10139" y="5094603"/>
            <a:ext cx="2600794" cy="169337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877425" y="5425844"/>
            <a:ext cx="1943100" cy="1030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358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Báo hiệu Bài tậ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BD2B39-EB6D-4221-8FBC-AEF76462664C}" type="datetimeFigureOut">
              <a:rPr lang="en-US" smtClean="0"/>
              <a:t>08/05/2023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980" y="262439"/>
            <a:ext cx="1289022" cy="1327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9758643" y="579185"/>
            <a:ext cx="1764536" cy="101075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1000" y="1044000"/>
            <a:ext cx="7470001" cy="477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7025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47BD2B39-EB6D-4221-8FBC-AEF76462664C}" type="datetimeFigureOut">
              <a:rPr lang="en-US" smtClean="0"/>
              <a:pPr/>
              <a:t>08/05/2023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  <a:latin typeface="+mj-lt"/>
              </a:defRPr>
            </a:lvl1pPr>
          </a:lstStyle>
          <a:p>
            <a:fld id="{AC7AEF0F-3B20-4D09-BCE9-D55428049E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3725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3" r:id="rId1"/>
    <p:sldLayoutId id="2147483702" r:id="rId2"/>
    <p:sldLayoutId id="2147483719" r:id="rId3"/>
    <p:sldLayoutId id="2147483720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j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47BD2B39-EB6D-4221-8FBC-AEF76462664C}" type="datetimeFigureOut">
              <a:rPr lang="en-US" smtClean="0"/>
              <a:t>08/05/2023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2400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>
                <a:solidFill>
                  <a:srgbClr val="099BDD"/>
                </a:solidFill>
              </a:rPr>
              <a:t>CUỘC SỐNG TRỰC TUYẾN</a:t>
            </a:r>
            <a:endParaRPr lang="en-US" sz="400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000" dirty="0">
                <a:latin typeface="+mj-lt"/>
              </a:rPr>
              <a:t>CHỦ ĐỀ B. CÔNG DÂN SỐ</a:t>
            </a:r>
          </a:p>
        </p:txBody>
      </p:sp>
    </p:spTree>
    <p:extLst>
      <p:ext uri="{BB962C8B-B14F-4D97-AF65-F5344CB8AC3E}">
        <p14:creationId xmlns:p14="http://schemas.microsoft.com/office/powerpoint/2010/main" val="29819686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F0CA2B-FB9A-F48E-0201-29C2D3039DD6}"/>
              </a:ext>
            </a:extLst>
          </p:cNvPr>
          <p:cNvSpPr txBox="1"/>
          <p:nvPr/>
        </p:nvSpPr>
        <p:spPr>
          <a:xfrm>
            <a:off x="754796" y="1704971"/>
            <a:ext cx="10826627" cy="58477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fontAlgn="base"/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6FCB40-C306-3318-A65A-AE24507DF0CF}"/>
              </a:ext>
            </a:extLst>
          </p:cNvPr>
          <p:cNvSpPr txBox="1"/>
          <p:nvPr/>
        </p:nvSpPr>
        <p:spPr>
          <a:xfrm>
            <a:off x="3454400" y="926975"/>
            <a:ext cx="5648960" cy="646986"/>
          </a:xfrm>
          <a:prstGeom prst="round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ÔN TẬP KIẾN THỨC CŨ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1386513" y="2420755"/>
            <a:ext cx="9784733" cy="1851441"/>
          </a:xfrm>
        </p:spPr>
        <p:txBody>
          <a:bodyPr>
            <a:noAutofit/>
          </a:bodyPr>
          <a:lstStyle/>
          <a:p>
            <a:r>
              <a:rPr lang="en-US" sz="3600" b="1" dirty="0" err="1" smtClean="0">
                <a:solidFill>
                  <a:srgbClr val="005DBA"/>
                </a:solidFill>
              </a:rPr>
              <a:t>Cần</a:t>
            </a:r>
            <a:r>
              <a:rPr lang="en-US" sz="3600" b="1" dirty="0" smtClean="0">
                <a:solidFill>
                  <a:srgbClr val="005DBA"/>
                </a:solidFill>
              </a:rPr>
              <a:t> </a:t>
            </a:r>
            <a:r>
              <a:rPr lang="en-US" sz="3600" b="1" dirty="0" err="1" smtClean="0">
                <a:solidFill>
                  <a:srgbClr val="005DBA"/>
                </a:solidFill>
              </a:rPr>
              <a:t>làm</a:t>
            </a:r>
            <a:r>
              <a:rPr lang="en-US" sz="3600" b="1" dirty="0" smtClean="0">
                <a:solidFill>
                  <a:srgbClr val="005DBA"/>
                </a:solidFill>
              </a:rPr>
              <a:t> </a:t>
            </a:r>
            <a:r>
              <a:rPr lang="en-US" sz="3600" b="1" dirty="0" err="1" smtClean="0">
                <a:solidFill>
                  <a:srgbClr val="005DBA"/>
                </a:solidFill>
              </a:rPr>
              <a:t>gì</a:t>
            </a:r>
            <a:r>
              <a:rPr lang="en-US" sz="3600" b="1" dirty="0" smtClean="0">
                <a:solidFill>
                  <a:srgbClr val="005DBA"/>
                </a:solidFill>
              </a:rPr>
              <a:t> </a:t>
            </a:r>
            <a:r>
              <a:rPr lang="en-US" sz="3600" b="1" dirty="0" err="1" smtClean="0">
                <a:solidFill>
                  <a:srgbClr val="005DBA"/>
                </a:solidFill>
              </a:rPr>
              <a:t>để</a:t>
            </a:r>
            <a:r>
              <a:rPr lang="en-US" sz="3600" b="1" dirty="0" smtClean="0">
                <a:solidFill>
                  <a:srgbClr val="005DBA"/>
                </a:solidFill>
              </a:rPr>
              <a:t> </a:t>
            </a:r>
            <a:r>
              <a:rPr lang="en-US" sz="3600" b="1" dirty="0" err="1" smtClean="0">
                <a:solidFill>
                  <a:srgbClr val="005DBA"/>
                </a:solidFill>
              </a:rPr>
              <a:t>tránh</a:t>
            </a:r>
            <a:r>
              <a:rPr lang="en-US" sz="3600" b="1" dirty="0" smtClean="0">
                <a:solidFill>
                  <a:srgbClr val="005DBA"/>
                </a:solidFill>
              </a:rPr>
              <a:t> Vi </a:t>
            </a:r>
            <a:r>
              <a:rPr lang="en-US" sz="3600" b="1" dirty="0" err="1" smtClean="0">
                <a:solidFill>
                  <a:srgbClr val="005DBA"/>
                </a:solidFill>
              </a:rPr>
              <a:t>phạm</a:t>
            </a:r>
            <a:r>
              <a:rPr lang="en-US" sz="3600" b="1" dirty="0" smtClean="0">
                <a:solidFill>
                  <a:srgbClr val="005DBA"/>
                </a:solidFill>
              </a:rPr>
              <a:t> </a:t>
            </a:r>
            <a:r>
              <a:rPr lang="en-US" sz="3600" b="1" dirty="0" err="1" smtClean="0">
                <a:solidFill>
                  <a:srgbClr val="005DBA"/>
                </a:solidFill>
              </a:rPr>
              <a:t>bản</a:t>
            </a:r>
            <a:r>
              <a:rPr lang="en-US" sz="3600" b="1" dirty="0" smtClean="0">
                <a:solidFill>
                  <a:srgbClr val="005DBA"/>
                </a:solidFill>
              </a:rPr>
              <a:t> </a:t>
            </a:r>
            <a:r>
              <a:rPr lang="en-US" sz="3600" b="1" dirty="0" err="1" smtClean="0">
                <a:solidFill>
                  <a:srgbClr val="005DBA"/>
                </a:solidFill>
              </a:rPr>
              <a:t>quyền</a:t>
            </a:r>
            <a:r>
              <a:rPr lang="en-US" sz="3600" b="1" dirty="0" smtClean="0">
                <a:solidFill>
                  <a:srgbClr val="005DBA"/>
                </a:solidFill>
              </a:rPr>
              <a:t>?</a:t>
            </a:r>
            <a:endParaRPr lang="vi-VN" sz="3600" b="1" dirty="0">
              <a:solidFill>
                <a:srgbClr val="005DBA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74885" y="3346475"/>
            <a:ext cx="857406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005DBA"/>
              </a:buClr>
              <a:buFont typeface="Wingdings" panose="05000000000000000000" pitchFamily="2" charset="2"/>
              <a:buChar char="Ø"/>
            </a:pPr>
            <a:r>
              <a:rPr lang="en-US" sz="3200" dirty="0" err="1">
                <a:solidFill>
                  <a:srgbClr val="005DBA"/>
                </a:solidFill>
              </a:rPr>
              <a:t>Để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tránh</a:t>
            </a:r>
            <a:r>
              <a:rPr lang="en-US" sz="3200" dirty="0">
                <a:solidFill>
                  <a:srgbClr val="005DBA"/>
                </a:solidFill>
              </a:rPr>
              <a:t> vi </a:t>
            </a:r>
            <a:r>
              <a:rPr lang="en-US" sz="3200" dirty="0" err="1">
                <a:solidFill>
                  <a:srgbClr val="005DBA"/>
                </a:solidFill>
              </a:rPr>
              <a:t>phạm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bản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quyền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không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có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chủ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đích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nên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luôn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mua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phần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mềm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từ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các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đại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lý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bán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lẻ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có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uy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tín</a:t>
            </a:r>
            <a:r>
              <a:rPr lang="en-US" sz="3200" dirty="0">
                <a:solidFill>
                  <a:srgbClr val="005DBA"/>
                </a:solidFill>
              </a:rPr>
              <a:t>. </a:t>
            </a:r>
            <a:r>
              <a:rPr lang="en-US" sz="3200" b="1" i="1" dirty="0" err="1">
                <a:solidFill>
                  <a:srgbClr val="FF0000"/>
                </a:solidFill>
              </a:rPr>
              <a:t>Không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tải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bài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hát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hoặc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phim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được</a:t>
            </a:r>
            <a:r>
              <a:rPr lang="en-US" sz="3200" b="1" i="1" dirty="0">
                <a:solidFill>
                  <a:srgbClr val="FF0000"/>
                </a:solidFill>
              </a:rPr>
              <a:t> chia </a:t>
            </a:r>
            <a:r>
              <a:rPr lang="en-US" sz="3200" b="1" i="1" dirty="0" err="1">
                <a:solidFill>
                  <a:srgbClr val="FF0000"/>
                </a:solidFill>
              </a:rPr>
              <a:t>sẻ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trên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các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trang</a:t>
            </a:r>
            <a:r>
              <a:rPr lang="en-US" sz="3200" b="1" i="1" dirty="0">
                <a:solidFill>
                  <a:srgbClr val="FF0000"/>
                </a:solidFill>
              </a:rPr>
              <a:t> web </a:t>
            </a:r>
            <a:r>
              <a:rPr lang="en-US" sz="3200" i="1" dirty="0" err="1">
                <a:solidFill>
                  <a:srgbClr val="FF0000"/>
                </a:solidFill>
              </a:rPr>
              <a:t>trên</a:t>
            </a:r>
            <a:r>
              <a:rPr lang="en-US" sz="3200" b="1" i="1" dirty="0">
                <a:solidFill>
                  <a:srgbClr val="FF0000"/>
                </a:solidFill>
              </a:rPr>
              <a:t> Internet </a:t>
            </a:r>
            <a:r>
              <a:rPr lang="en-US" sz="3200" dirty="0" err="1">
                <a:solidFill>
                  <a:srgbClr val="005DBA"/>
                </a:solidFill>
              </a:rPr>
              <a:t>và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không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cài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các</a:t>
            </a:r>
            <a:r>
              <a:rPr lang="en-US" sz="3200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phần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mềm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không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có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giấy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phép</a:t>
            </a:r>
            <a:r>
              <a:rPr lang="en-US" sz="3200" i="1" dirty="0">
                <a:solidFill>
                  <a:srgbClr val="FF0000"/>
                </a:solidFill>
              </a:rPr>
              <a:t>.</a:t>
            </a:r>
            <a:endParaRPr lang="en-US" sz="32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499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135626" y="1547652"/>
            <a:ext cx="10131329" cy="3511043"/>
          </a:xfrm>
          <a:prstGeom prst="cloud">
            <a:avLst/>
          </a:prstGeom>
          <a:ln>
            <a:solidFill>
              <a:schemeClr val="bg2"/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3600" b="1" dirty="0" err="1" smtClean="0">
                <a:solidFill>
                  <a:srgbClr val="005DBA"/>
                </a:solidFill>
              </a:rPr>
              <a:t>Yêu</a:t>
            </a:r>
            <a:r>
              <a:rPr lang="en-US" sz="3600" b="1" dirty="0" smtClean="0">
                <a:solidFill>
                  <a:srgbClr val="005DBA"/>
                </a:solidFill>
              </a:rPr>
              <a:t> </a:t>
            </a:r>
            <a:r>
              <a:rPr lang="en-US" sz="3600" b="1" dirty="0" err="1" smtClean="0">
                <a:solidFill>
                  <a:srgbClr val="005DBA"/>
                </a:solidFill>
              </a:rPr>
              <a:t>cầu</a:t>
            </a:r>
            <a:r>
              <a:rPr lang="en-US" sz="3600" b="1" dirty="0" smtClean="0">
                <a:solidFill>
                  <a:srgbClr val="005DBA"/>
                </a:solidFill>
              </a:rPr>
              <a:t>: </a:t>
            </a:r>
            <a:r>
              <a:rPr lang="en-US" sz="3600" b="1" dirty="0" err="1" smtClean="0">
                <a:solidFill>
                  <a:srgbClr val="005DBA"/>
                </a:solidFill>
              </a:rPr>
              <a:t>Thảo</a:t>
            </a:r>
            <a:r>
              <a:rPr lang="en-US" sz="3600" b="1" dirty="0" smtClean="0">
                <a:solidFill>
                  <a:srgbClr val="005DBA"/>
                </a:solidFill>
              </a:rPr>
              <a:t> </a:t>
            </a:r>
            <a:r>
              <a:rPr lang="en-US" sz="3600" b="1" dirty="0" err="1" smtClean="0">
                <a:solidFill>
                  <a:srgbClr val="005DBA"/>
                </a:solidFill>
              </a:rPr>
              <a:t>luận</a:t>
            </a:r>
            <a:r>
              <a:rPr lang="en-US" sz="3600" b="1" dirty="0" smtClean="0">
                <a:solidFill>
                  <a:srgbClr val="005DBA"/>
                </a:solidFill>
              </a:rPr>
              <a:t> </a:t>
            </a:r>
            <a:r>
              <a:rPr lang="en-US" sz="3600" b="1" dirty="0" err="1" smtClean="0">
                <a:solidFill>
                  <a:srgbClr val="005DBA"/>
                </a:solidFill>
              </a:rPr>
              <a:t>nhóm</a:t>
            </a:r>
            <a:r>
              <a:rPr lang="en-US" sz="3600" b="1" dirty="0" smtClean="0">
                <a:solidFill>
                  <a:srgbClr val="005DBA"/>
                </a:solidFill>
              </a:rPr>
              <a:t> 2-3 HS, </a:t>
            </a:r>
            <a:r>
              <a:rPr lang="en-US" sz="3600" b="1" dirty="0" err="1" smtClean="0">
                <a:solidFill>
                  <a:srgbClr val="005DBA"/>
                </a:solidFill>
              </a:rPr>
              <a:t>Tìm</a:t>
            </a:r>
            <a:r>
              <a:rPr lang="en-US" sz="3600" b="1" dirty="0" smtClean="0">
                <a:solidFill>
                  <a:srgbClr val="005DBA"/>
                </a:solidFill>
              </a:rPr>
              <a:t> </a:t>
            </a:r>
            <a:r>
              <a:rPr lang="en-US" sz="3600" b="1" dirty="0" err="1">
                <a:solidFill>
                  <a:srgbClr val="005DBA"/>
                </a:solidFill>
              </a:rPr>
              <a:t>hiểu</a:t>
            </a:r>
            <a:r>
              <a:rPr lang="en-US" sz="3600" b="1" dirty="0">
                <a:solidFill>
                  <a:srgbClr val="005DBA"/>
                </a:solidFill>
              </a:rPr>
              <a:t> </a:t>
            </a:r>
            <a:r>
              <a:rPr lang="en-US" sz="3600" b="1" dirty="0" err="1">
                <a:solidFill>
                  <a:srgbClr val="005DBA"/>
                </a:solidFill>
              </a:rPr>
              <a:t>các</a:t>
            </a:r>
            <a:r>
              <a:rPr lang="en-US" sz="3600" b="1" dirty="0">
                <a:solidFill>
                  <a:srgbClr val="005DBA"/>
                </a:solidFill>
              </a:rPr>
              <a:t> </a:t>
            </a:r>
            <a:r>
              <a:rPr lang="en-US" sz="3600" b="1" dirty="0" err="1">
                <a:solidFill>
                  <a:srgbClr val="005DBA"/>
                </a:solidFill>
              </a:rPr>
              <a:t>hành</a:t>
            </a:r>
            <a:r>
              <a:rPr lang="en-US" sz="3600" b="1" dirty="0">
                <a:solidFill>
                  <a:srgbClr val="005DBA"/>
                </a:solidFill>
              </a:rPr>
              <a:t> vi </a:t>
            </a:r>
            <a:r>
              <a:rPr lang="en-US" sz="3600" b="1" dirty="0" err="1">
                <a:solidFill>
                  <a:srgbClr val="005DBA"/>
                </a:solidFill>
              </a:rPr>
              <a:t>không</a:t>
            </a:r>
            <a:r>
              <a:rPr lang="en-US" sz="3600" b="1" dirty="0">
                <a:solidFill>
                  <a:srgbClr val="005DBA"/>
                </a:solidFill>
              </a:rPr>
              <a:t> </a:t>
            </a:r>
            <a:r>
              <a:rPr lang="en-US" sz="3600" b="1" dirty="0" err="1">
                <a:solidFill>
                  <a:srgbClr val="005DBA"/>
                </a:solidFill>
              </a:rPr>
              <a:t>phù</a:t>
            </a:r>
            <a:r>
              <a:rPr lang="en-US" sz="3600" b="1" dirty="0">
                <a:solidFill>
                  <a:srgbClr val="005DBA"/>
                </a:solidFill>
              </a:rPr>
              <a:t> </a:t>
            </a:r>
            <a:r>
              <a:rPr lang="en-US" sz="3600" b="1" dirty="0" err="1">
                <a:solidFill>
                  <a:srgbClr val="005DBA"/>
                </a:solidFill>
              </a:rPr>
              <a:t>hợp</a:t>
            </a:r>
            <a:r>
              <a:rPr lang="en-US" sz="3600" b="1" dirty="0">
                <a:solidFill>
                  <a:srgbClr val="005DBA"/>
                </a:solidFill>
              </a:rPr>
              <a:t> </a:t>
            </a:r>
            <a:r>
              <a:rPr lang="en-US" sz="3600" b="1" dirty="0" err="1">
                <a:solidFill>
                  <a:srgbClr val="005DBA"/>
                </a:solidFill>
              </a:rPr>
              <a:t>khi</a:t>
            </a:r>
            <a:r>
              <a:rPr lang="en-US" sz="3600" b="1" dirty="0">
                <a:solidFill>
                  <a:srgbClr val="005DBA"/>
                </a:solidFill>
              </a:rPr>
              <a:t> </a:t>
            </a:r>
            <a:r>
              <a:rPr lang="en-US" sz="3600" b="1" dirty="0" err="1">
                <a:solidFill>
                  <a:srgbClr val="005DBA"/>
                </a:solidFill>
              </a:rPr>
              <a:t>tham</a:t>
            </a:r>
            <a:r>
              <a:rPr lang="en-US" sz="3600" b="1" dirty="0">
                <a:solidFill>
                  <a:srgbClr val="005DBA"/>
                </a:solidFill>
              </a:rPr>
              <a:t> </a:t>
            </a:r>
            <a:r>
              <a:rPr lang="en-US" sz="3600" b="1" dirty="0" err="1">
                <a:solidFill>
                  <a:srgbClr val="005DBA"/>
                </a:solidFill>
              </a:rPr>
              <a:t>gia</a:t>
            </a:r>
            <a:r>
              <a:rPr lang="en-US" sz="3600" b="1" dirty="0">
                <a:solidFill>
                  <a:srgbClr val="005DBA"/>
                </a:solidFill>
              </a:rPr>
              <a:t> </a:t>
            </a:r>
            <a:r>
              <a:rPr lang="en-US" sz="3600" b="1" dirty="0" err="1">
                <a:solidFill>
                  <a:srgbClr val="005DBA"/>
                </a:solidFill>
              </a:rPr>
              <a:t>trực</a:t>
            </a:r>
            <a:r>
              <a:rPr lang="en-US" sz="3600" b="1" dirty="0">
                <a:solidFill>
                  <a:srgbClr val="005DBA"/>
                </a:solidFill>
              </a:rPr>
              <a:t> </a:t>
            </a:r>
            <a:r>
              <a:rPr lang="en-US" sz="3600" b="1" dirty="0" err="1" smtClean="0">
                <a:solidFill>
                  <a:srgbClr val="005DBA"/>
                </a:solidFill>
              </a:rPr>
              <a:t>tuyến</a:t>
            </a:r>
            <a:r>
              <a:rPr lang="en-US" sz="3600" b="1" dirty="0">
                <a:solidFill>
                  <a:srgbClr val="005DBA"/>
                </a:solidFill>
              </a:rPr>
              <a:t>?</a:t>
            </a:r>
            <a:endParaRPr lang="en-US" sz="3600" b="1" dirty="0">
              <a:solidFill>
                <a:srgbClr val="005DB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259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00555" y="667795"/>
            <a:ext cx="114914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err="1">
                <a:solidFill>
                  <a:srgbClr val="005DBA"/>
                </a:solidFill>
              </a:rPr>
              <a:t>Tìm</a:t>
            </a:r>
            <a:r>
              <a:rPr lang="en-US" sz="2800" b="1" u="sng" dirty="0">
                <a:solidFill>
                  <a:srgbClr val="005DBA"/>
                </a:solidFill>
              </a:rPr>
              <a:t> </a:t>
            </a:r>
            <a:r>
              <a:rPr lang="en-US" sz="2800" b="1" u="sng" dirty="0" err="1">
                <a:solidFill>
                  <a:srgbClr val="005DBA"/>
                </a:solidFill>
              </a:rPr>
              <a:t>hiểu</a:t>
            </a:r>
            <a:r>
              <a:rPr lang="en-US" sz="2800" b="1" u="sng" dirty="0">
                <a:solidFill>
                  <a:srgbClr val="005DBA"/>
                </a:solidFill>
              </a:rPr>
              <a:t> </a:t>
            </a:r>
            <a:r>
              <a:rPr lang="en-US" sz="2800" b="1" u="sng" dirty="0" err="1">
                <a:solidFill>
                  <a:srgbClr val="005DBA"/>
                </a:solidFill>
              </a:rPr>
              <a:t>các</a:t>
            </a:r>
            <a:r>
              <a:rPr lang="en-US" sz="2800" b="1" u="sng" dirty="0">
                <a:solidFill>
                  <a:srgbClr val="005DBA"/>
                </a:solidFill>
              </a:rPr>
              <a:t> </a:t>
            </a:r>
            <a:r>
              <a:rPr lang="en-US" sz="2800" b="1" u="sng" dirty="0" err="1">
                <a:solidFill>
                  <a:srgbClr val="005DBA"/>
                </a:solidFill>
              </a:rPr>
              <a:t>hành</a:t>
            </a:r>
            <a:r>
              <a:rPr lang="en-US" sz="2800" b="1" u="sng" dirty="0">
                <a:solidFill>
                  <a:srgbClr val="005DBA"/>
                </a:solidFill>
              </a:rPr>
              <a:t> vi </a:t>
            </a:r>
            <a:r>
              <a:rPr lang="en-US" sz="2800" b="1" u="sng" dirty="0" err="1">
                <a:solidFill>
                  <a:srgbClr val="005DBA"/>
                </a:solidFill>
              </a:rPr>
              <a:t>không</a:t>
            </a:r>
            <a:r>
              <a:rPr lang="en-US" sz="2800" b="1" u="sng" dirty="0">
                <a:solidFill>
                  <a:srgbClr val="005DBA"/>
                </a:solidFill>
              </a:rPr>
              <a:t> </a:t>
            </a:r>
            <a:r>
              <a:rPr lang="en-US" sz="2800" b="1" u="sng" dirty="0" err="1">
                <a:solidFill>
                  <a:srgbClr val="005DBA"/>
                </a:solidFill>
              </a:rPr>
              <a:t>phù</a:t>
            </a:r>
            <a:r>
              <a:rPr lang="en-US" sz="2800" b="1" u="sng" dirty="0">
                <a:solidFill>
                  <a:srgbClr val="005DBA"/>
                </a:solidFill>
              </a:rPr>
              <a:t> </a:t>
            </a:r>
            <a:r>
              <a:rPr lang="en-US" sz="2800" b="1" u="sng" dirty="0" err="1">
                <a:solidFill>
                  <a:srgbClr val="005DBA"/>
                </a:solidFill>
              </a:rPr>
              <a:t>hợp</a:t>
            </a:r>
            <a:r>
              <a:rPr lang="en-US" sz="2800" b="1" u="sng" dirty="0">
                <a:solidFill>
                  <a:srgbClr val="005DBA"/>
                </a:solidFill>
              </a:rPr>
              <a:t> </a:t>
            </a:r>
            <a:r>
              <a:rPr lang="en-US" sz="2800" b="1" u="sng" dirty="0" err="1">
                <a:solidFill>
                  <a:srgbClr val="005DBA"/>
                </a:solidFill>
              </a:rPr>
              <a:t>khi</a:t>
            </a:r>
            <a:r>
              <a:rPr lang="en-US" sz="2800" b="1" u="sng" dirty="0">
                <a:solidFill>
                  <a:srgbClr val="005DBA"/>
                </a:solidFill>
              </a:rPr>
              <a:t> </a:t>
            </a:r>
            <a:r>
              <a:rPr lang="en-US" sz="2800" b="1" u="sng" dirty="0" err="1">
                <a:solidFill>
                  <a:srgbClr val="005DBA"/>
                </a:solidFill>
              </a:rPr>
              <a:t>tham</a:t>
            </a:r>
            <a:r>
              <a:rPr lang="en-US" sz="2800" b="1" u="sng" dirty="0">
                <a:solidFill>
                  <a:srgbClr val="005DBA"/>
                </a:solidFill>
              </a:rPr>
              <a:t> </a:t>
            </a:r>
            <a:r>
              <a:rPr lang="en-US" sz="2800" b="1" u="sng" dirty="0" err="1">
                <a:solidFill>
                  <a:srgbClr val="005DBA"/>
                </a:solidFill>
              </a:rPr>
              <a:t>gia</a:t>
            </a:r>
            <a:r>
              <a:rPr lang="en-US" sz="2800" b="1" u="sng" dirty="0">
                <a:solidFill>
                  <a:srgbClr val="005DBA"/>
                </a:solidFill>
              </a:rPr>
              <a:t> </a:t>
            </a:r>
            <a:r>
              <a:rPr lang="en-US" sz="2800" b="1" u="sng" dirty="0" err="1">
                <a:solidFill>
                  <a:srgbClr val="005DBA"/>
                </a:solidFill>
              </a:rPr>
              <a:t>trực</a:t>
            </a:r>
            <a:r>
              <a:rPr lang="en-US" sz="2800" b="1" u="sng" dirty="0">
                <a:solidFill>
                  <a:srgbClr val="005DBA"/>
                </a:solidFill>
              </a:rPr>
              <a:t> </a:t>
            </a:r>
            <a:r>
              <a:rPr lang="en-US" sz="2800" b="1" u="sng" dirty="0" err="1">
                <a:solidFill>
                  <a:srgbClr val="005DBA"/>
                </a:solidFill>
              </a:rPr>
              <a:t>tuyến</a:t>
            </a:r>
            <a:endParaRPr lang="en-US" sz="2800" dirty="0">
              <a:solidFill>
                <a:srgbClr val="005DBA"/>
              </a:solidFill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84732" y="1105090"/>
            <a:ext cx="11879450" cy="5693866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solidFill>
                  <a:srgbClr val="005DBA"/>
                </a:solidFill>
              </a:rPr>
              <a:t>- </a:t>
            </a:r>
            <a:r>
              <a:rPr lang="en-US" sz="2600" b="1" dirty="0" err="1">
                <a:solidFill>
                  <a:srgbClr val="005DBA"/>
                </a:solidFill>
              </a:rPr>
              <a:t>Các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trò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đùa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cợt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có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thể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gây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ra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những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sự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tổn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thương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nên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tránh</a:t>
            </a:r>
            <a:r>
              <a:rPr lang="en-US" sz="2600" dirty="0">
                <a:solidFill>
                  <a:srgbClr val="005DBA"/>
                </a:solidFill>
              </a:rPr>
              <a:t>. </a:t>
            </a:r>
            <a:r>
              <a:rPr lang="en-US" sz="2600" dirty="0" err="1">
                <a:solidFill>
                  <a:srgbClr val="005DBA"/>
                </a:solidFill>
              </a:rPr>
              <a:t>Vì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lý</a:t>
            </a:r>
            <a:r>
              <a:rPr lang="en-US" sz="2600" dirty="0">
                <a:solidFill>
                  <a:srgbClr val="005DBA"/>
                </a:solidFill>
              </a:rPr>
              <a:t> do </a:t>
            </a:r>
            <a:r>
              <a:rPr lang="en-US" sz="2600" dirty="0" err="1">
                <a:solidFill>
                  <a:srgbClr val="005DBA"/>
                </a:solidFill>
              </a:rPr>
              <a:t>giả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như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được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ẩn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danh</a:t>
            </a:r>
            <a:r>
              <a:rPr lang="en-US" sz="2600" dirty="0">
                <a:solidFill>
                  <a:srgbClr val="005DBA"/>
                </a:solidFill>
              </a:rPr>
              <a:t>.</a:t>
            </a:r>
          </a:p>
          <a:p>
            <a:pPr algn="just"/>
            <a:r>
              <a:rPr lang="en-US" sz="2600" dirty="0">
                <a:solidFill>
                  <a:srgbClr val="005DBA"/>
                </a:solidFill>
              </a:rPr>
              <a:t>* </a:t>
            </a:r>
            <a:r>
              <a:rPr lang="en-US" sz="2600" dirty="0" err="1">
                <a:solidFill>
                  <a:srgbClr val="005DBA"/>
                </a:solidFill>
              </a:rPr>
              <a:t>Ví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dụ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tung</a:t>
            </a:r>
            <a:r>
              <a:rPr lang="en-US" sz="2600" b="1" dirty="0">
                <a:solidFill>
                  <a:srgbClr val="005DBA"/>
                </a:solidFill>
              </a:rPr>
              <a:t> tin </a:t>
            </a:r>
            <a:r>
              <a:rPr lang="en-US" sz="2600" b="1" dirty="0" err="1">
                <a:solidFill>
                  <a:srgbClr val="005DBA"/>
                </a:solidFill>
              </a:rPr>
              <a:t>đồn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về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một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loại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viruts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không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tồn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tại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cũng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được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coi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là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trò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đùa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cợt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không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nên</a:t>
            </a:r>
            <a:endParaRPr lang="en-US" sz="2600" dirty="0">
              <a:solidFill>
                <a:srgbClr val="005DBA"/>
              </a:solidFill>
            </a:endParaRPr>
          </a:p>
          <a:p>
            <a:pPr algn="just"/>
            <a:r>
              <a:rPr lang="en-US" sz="2600" dirty="0">
                <a:solidFill>
                  <a:srgbClr val="005DBA"/>
                </a:solidFill>
              </a:rPr>
              <a:t>Hay </a:t>
            </a:r>
            <a:r>
              <a:rPr lang="en-US" sz="2600" b="1" dirty="0" err="1">
                <a:solidFill>
                  <a:srgbClr val="005DBA"/>
                </a:solidFill>
              </a:rPr>
              <a:t>gửi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một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bức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thư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thông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báo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kết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quả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bạn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đạt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điểm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cao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trong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kì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thi</a:t>
            </a:r>
            <a:r>
              <a:rPr lang="en-US" sz="2600" b="1" dirty="0">
                <a:solidFill>
                  <a:srgbClr val="005DBA"/>
                </a:solidFill>
              </a:rPr>
              <a:t> HSG </a:t>
            </a:r>
            <a:r>
              <a:rPr lang="en-US" sz="2600" b="1" dirty="0" err="1">
                <a:solidFill>
                  <a:srgbClr val="005DBA"/>
                </a:solidFill>
              </a:rPr>
              <a:t>nhưng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sau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đó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lại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nói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là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không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phải</a:t>
            </a:r>
            <a:endParaRPr lang="en-US" sz="2600" dirty="0">
              <a:solidFill>
                <a:srgbClr val="005DBA"/>
              </a:solidFill>
            </a:endParaRPr>
          </a:p>
          <a:p>
            <a:pPr algn="just"/>
            <a:r>
              <a:rPr lang="en-US" sz="2600" dirty="0">
                <a:solidFill>
                  <a:srgbClr val="005DBA"/>
                </a:solidFill>
              </a:rPr>
              <a:t>- </a:t>
            </a:r>
            <a:r>
              <a:rPr lang="en-US" sz="2600" b="1" dirty="0" err="1">
                <a:solidFill>
                  <a:srgbClr val="005DBA"/>
                </a:solidFill>
              </a:rPr>
              <a:t>Bắt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nạt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trực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tuyến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xảy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ra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khi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làm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cho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một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hoặc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nhiều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người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bị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tổn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thương</a:t>
            </a:r>
            <a:r>
              <a:rPr lang="en-US" sz="2600" dirty="0">
                <a:solidFill>
                  <a:srgbClr val="005DBA"/>
                </a:solidFill>
              </a:rPr>
              <a:t> qua </a:t>
            </a:r>
            <a:r>
              <a:rPr lang="en-US" sz="2600" dirty="0" err="1">
                <a:solidFill>
                  <a:srgbClr val="005DBA"/>
                </a:solidFill>
              </a:rPr>
              <a:t>những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bài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viết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truyền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tải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thông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điệp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thù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địch</a:t>
            </a:r>
            <a:r>
              <a:rPr lang="en-US" sz="2600" dirty="0">
                <a:solidFill>
                  <a:srgbClr val="005DBA"/>
                </a:solidFill>
              </a:rPr>
              <a:t>, </a:t>
            </a:r>
            <a:r>
              <a:rPr lang="en-US" sz="2600" dirty="0" err="1">
                <a:solidFill>
                  <a:srgbClr val="005DBA"/>
                </a:solidFill>
              </a:rPr>
              <a:t>có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hại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một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cách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liên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tục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và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cố</a:t>
            </a:r>
            <a:r>
              <a:rPr lang="en-US" sz="2600" dirty="0">
                <a:solidFill>
                  <a:srgbClr val="005DBA"/>
                </a:solidFill>
              </a:rPr>
              <a:t> ý. </a:t>
            </a:r>
            <a:r>
              <a:rPr lang="en-US" sz="2600" b="1" dirty="0" err="1">
                <a:solidFill>
                  <a:srgbClr val="005DBA"/>
                </a:solidFill>
              </a:rPr>
              <a:t>Bắt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nạt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có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thể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gây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ra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cho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họ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các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triệu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chứng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như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căng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thẳng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nghiêm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trọng</a:t>
            </a:r>
            <a:r>
              <a:rPr lang="en-US" sz="2600" b="1" dirty="0">
                <a:solidFill>
                  <a:srgbClr val="005DBA"/>
                </a:solidFill>
              </a:rPr>
              <a:t>, </a:t>
            </a:r>
            <a:r>
              <a:rPr lang="en-US" sz="2600" b="1" dirty="0" err="1">
                <a:solidFill>
                  <a:srgbClr val="005DBA"/>
                </a:solidFill>
              </a:rPr>
              <a:t>mất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tập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trung</a:t>
            </a:r>
            <a:r>
              <a:rPr lang="en-US" sz="2600" b="1" dirty="0">
                <a:solidFill>
                  <a:srgbClr val="005DBA"/>
                </a:solidFill>
              </a:rPr>
              <a:t>, lo </a:t>
            </a:r>
            <a:r>
              <a:rPr lang="en-US" sz="2600" b="1" dirty="0" err="1">
                <a:solidFill>
                  <a:srgbClr val="005DBA"/>
                </a:solidFill>
              </a:rPr>
              <a:t>âu</a:t>
            </a:r>
            <a:r>
              <a:rPr lang="en-US" sz="2600" b="1" dirty="0">
                <a:solidFill>
                  <a:srgbClr val="005DBA"/>
                </a:solidFill>
              </a:rPr>
              <a:t>…</a:t>
            </a:r>
            <a:endParaRPr lang="en-US" sz="2600" dirty="0">
              <a:solidFill>
                <a:srgbClr val="005DBA"/>
              </a:solidFill>
            </a:endParaRPr>
          </a:p>
          <a:p>
            <a:pPr algn="just"/>
            <a:r>
              <a:rPr lang="en-US" sz="2600" dirty="0">
                <a:solidFill>
                  <a:srgbClr val="005DBA"/>
                </a:solidFill>
              </a:rPr>
              <a:t>- </a:t>
            </a:r>
            <a:r>
              <a:rPr lang="en-US" sz="2600" b="1" dirty="0" err="1">
                <a:solidFill>
                  <a:srgbClr val="005DBA"/>
                </a:solidFill>
              </a:rPr>
              <a:t>Tránh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gây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sự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với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người</a:t>
            </a:r>
            <a:r>
              <a:rPr lang="en-US" sz="2600" b="1" dirty="0">
                <a:solidFill>
                  <a:srgbClr val="005DBA"/>
                </a:solidFill>
              </a:rPr>
              <a:t> </a:t>
            </a:r>
            <a:r>
              <a:rPr lang="en-US" sz="2600" b="1" dirty="0" err="1">
                <a:solidFill>
                  <a:srgbClr val="005DBA"/>
                </a:solidFill>
              </a:rPr>
              <a:t>khác</a:t>
            </a:r>
            <a:r>
              <a:rPr lang="en-US" sz="2600" dirty="0">
                <a:solidFill>
                  <a:srgbClr val="005DBA"/>
                </a:solidFill>
              </a:rPr>
              <a:t>. </a:t>
            </a:r>
            <a:r>
              <a:rPr lang="en-US" sz="2600" dirty="0" err="1">
                <a:solidFill>
                  <a:srgbClr val="005DBA"/>
                </a:solidFill>
              </a:rPr>
              <a:t>Gây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sự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với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người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khác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có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thể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bằng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một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bản</a:t>
            </a:r>
            <a:r>
              <a:rPr lang="en-US" sz="2600" dirty="0">
                <a:solidFill>
                  <a:srgbClr val="005DBA"/>
                </a:solidFill>
              </a:rPr>
              <a:t> tin </a:t>
            </a:r>
            <a:r>
              <a:rPr lang="en-US" sz="2600" dirty="0" err="1">
                <a:solidFill>
                  <a:srgbClr val="005DBA"/>
                </a:solidFill>
              </a:rPr>
              <a:t>thư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điện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tử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hoặc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nói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chuyện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trong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phòng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tán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gẫu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với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mục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đích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tấn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công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người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nhận</a:t>
            </a:r>
            <a:r>
              <a:rPr lang="en-US" sz="2600" dirty="0">
                <a:solidFill>
                  <a:srgbClr val="005DBA"/>
                </a:solidFill>
              </a:rPr>
              <a:t>. </a:t>
            </a:r>
            <a:r>
              <a:rPr lang="en-US" sz="2600" dirty="0" err="1">
                <a:solidFill>
                  <a:srgbClr val="005DBA"/>
                </a:solidFill>
              </a:rPr>
              <a:t>Những</a:t>
            </a:r>
            <a:r>
              <a:rPr lang="en-US" sz="2600" dirty="0">
                <a:solidFill>
                  <a:srgbClr val="005DBA"/>
                </a:solidFill>
              </a:rPr>
              <a:t> tin </a:t>
            </a:r>
            <a:r>
              <a:rPr lang="en-US" sz="2600" dirty="0" err="1">
                <a:solidFill>
                  <a:srgbClr val="005DBA"/>
                </a:solidFill>
              </a:rPr>
              <a:t>nhắn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đó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không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có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địa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điểm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và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thường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không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chính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thức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hoặc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là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những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giao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tiếp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cá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nhân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hoặc</a:t>
            </a:r>
            <a:r>
              <a:rPr lang="en-US" sz="2600" dirty="0">
                <a:solidFill>
                  <a:srgbClr val="005DBA"/>
                </a:solidFill>
              </a:rPr>
              <a:t> tin </a:t>
            </a:r>
            <a:r>
              <a:rPr lang="en-US" sz="2600" dirty="0" err="1">
                <a:solidFill>
                  <a:srgbClr val="005DBA"/>
                </a:solidFill>
              </a:rPr>
              <a:t>nhắn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tức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thời</a:t>
            </a:r>
            <a:r>
              <a:rPr lang="en-US" sz="2600" dirty="0">
                <a:solidFill>
                  <a:srgbClr val="005DBA"/>
                </a:solidFill>
              </a:rPr>
              <a:t>. </a:t>
            </a:r>
            <a:r>
              <a:rPr lang="en-US" sz="2600" dirty="0" err="1">
                <a:solidFill>
                  <a:srgbClr val="005DBA"/>
                </a:solidFill>
              </a:rPr>
              <a:t>Nếu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bị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gây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sự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tốt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nhất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nên</a:t>
            </a:r>
            <a:r>
              <a:rPr lang="en-US" sz="2600" dirty="0">
                <a:solidFill>
                  <a:srgbClr val="005DBA"/>
                </a:solidFill>
              </a:rPr>
              <a:t> </a:t>
            </a:r>
            <a:r>
              <a:rPr lang="en-US" sz="2600" dirty="0" err="1">
                <a:solidFill>
                  <a:srgbClr val="005DBA"/>
                </a:solidFill>
              </a:rPr>
              <a:t>bỏ</a:t>
            </a:r>
            <a:r>
              <a:rPr lang="en-US" sz="2600" dirty="0">
                <a:solidFill>
                  <a:srgbClr val="005DBA"/>
                </a:solidFill>
              </a:rPr>
              <a:t> qua </a:t>
            </a:r>
            <a:r>
              <a:rPr lang="en-US" sz="2600" dirty="0" err="1" smtClean="0">
                <a:solidFill>
                  <a:srgbClr val="005DBA"/>
                </a:solidFill>
              </a:rPr>
              <a:t>nó</a:t>
            </a:r>
            <a:r>
              <a:rPr lang="en-US" sz="2600" dirty="0" smtClean="0">
                <a:solidFill>
                  <a:srgbClr val="005DBA"/>
                </a:solidFill>
              </a:rPr>
              <a:t>.</a:t>
            </a:r>
            <a:endParaRPr lang="en-US" sz="2600" dirty="0">
              <a:solidFill>
                <a:srgbClr val="005DBA"/>
              </a:solidFill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5374988"/>
            <a:ext cx="184731" cy="5847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32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035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554636" y="795485"/>
            <a:ext cx="11227633" cy="5905118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just"/>
            <a:r>
              <a:rPr lang="en-US" sz="3200" b="1" u="sng" dirty="0" err="1">
                <a:solidFill>
                  <a:srgbClr val="005DBA"/>
                </a:solidFill>
              </a:rPr>
              <a:t>Tìm</a:t>
            </a:r>
            <a:r>
              <a:rPr lang="en-US" sz="3200" b="1" u="sng" dirty="0">
                <a:solidFill>
                  <a:srgbClr val="005DBA"/>
                </a:solidFill>
              </a:rPr>
              <a:t> </a:t>
            </a:r>
            <a:r>
              <a:rPr lang="en-US" sz="3200" b="1" u="sng" dirty="0" err="1">
                <a:solidFill>
                  <a:srgbClr val="005DBA"/>
                </a:solidFill>
              </a:rPr>
              <a:t>hiểu</a:t>
            </a:r>
            <a:r>
              <a:rPr lang="en-US" sz="3200" b="1" u="sng" dirty="0">
                <a:solidFill>
                  <a:srgbClr val="005DBA"/>
                </a:solidFill>
              </a:rPr>
              <a:t> </a:t>
            </a:r>
            <a:r>
              <a:rPr lang="en-US" sz="3200" b="1" u="sng" dirty="0" err="1">
                <a:solidFill>
                  <a:srgbClr val="005DBA"/>
                </a:solidFill>
              </a:rPr>
              <a:t>các</a:t>
            </a:r>
            <a:r>
              <a:rPr lang="en-US" sz="3200" b="1" u="sng" dirty="0">
                <a:solidFill>
                  <a:srgbClr val="005DBA"/>
                </a:solidFill>
              </a:rPr>
              <a:t> </a:t>
            </a:r>
            <a:r>
              <a:rPr lang="en-US" sz="3200" b="1" u="sng" dirty="0" err="1">
                <a:solidFill>
                  <a:srgbClr val="005DBA"/>
                </a:solidFill>
              </a:rPr>
              <a:t>hành</a:t>
            </a:r>
            <a:r>
              <a:rPr lang="en-US" sz="3200" b="1" u="sng" dirty="0">
                <a:solidFill>
                  <a:srgbClr val="005DBA"/>
                </a:solidFill>
              </a:rPr>
              <a:t> vi </a:t>
            </a:r>
            <a:r>
              <a:rPr lang="en-US" sz="3200" b="1" u="sng" dirty="0" err="1">
                <a:solidFill>
                  <a:srgbClr val="005DBA"/>
                </a:solidFill>
              </a:rPr>
              <a:t>không</a:t>
            </a:r>
            <a:r>
              <a:rPr lang="en-US" sz="3200" b="1" u="sng" dirty="0">
                <a:solidFill>
                  <a:srgbClr val="005DBA"/>
                </a:solidFill>
              </a:rPr>
              <a:t> </a:t>
            </a:r>
            <a:r>
              <a:rPr lang="en-US" sz="3200" b="1" u="sng" dirty="0" err="1">
                <a:solidFill>
                  <a:srgbClr val="005DBA"/>
                </a:solidFill>
              </a:rPr>
              <a:t>phù</a:t>
            </a:r>
            <a:r>
              <a:rPr lang="en-US" sz="3200" b="1" u="sng" dirty="0">
                <a:solidFill>
                  <a:srgbClr val="005DBA"/>
                </a:solidFill>
              </a:rPr>
              <a:t> </a:t>
            </a:r>
            <a:r>
              <a:rPr lang="en-US" sz="3200" b="1" u="sng" dirty="0" err="1">
                <a:solidFill>
                  <a:srgbClr val="005DBA"/>
                </a:solidFill>
              </a:rPr>
              <a:t>hợp</a:t>
            </a:r>
            <a:r>
              <a:rPr lang="en-US" sz="3200" b="1" u="sng" dirty="0">
                <a:solidFill>
                  <a:srgbClr val="005DBA"/>
                </a:solidFill>
              </a:rPr>
              <a:t> </a:t>
            </a:r>
            <a:r>
              <a:rPr lang="en-US" sz="3200" b="1" u="sng" dirty="0" err="1">
                <a:solidFill>
                  <a:srgbClr val="005DBA"/>
                </a:solidFill>
              </a:rPr>
              <a:t>khi</a:t>
            </a:r>
            <a:r>
              <a:rPr lang="en-US" sz="3200" b="1" u="sng" dirty="0">
                <a:solidFill>
                  <a:srgbClr val="005DBA"/>
                </a:solidFill>
              </a:rPr>
              <a:t> </a:t>
            </a:r>
            <a:r>
              <a:rPr lang="en-US" sz="3200" b="1" u="sng" dirty="0" err="1">
                <a:solidFill>
                  <a:srgbClr val="005DBA"/>
                </a:solidFill>
              </a:rPr>
              <a:t>tham</a:t>
            </a:r>
            <a:r>
              <a:rPr lang="en-US" sz="3200" b="1" u="sng" dirty="0">
                <a:solidFill>
                  <a:srgbClr val="005DBA"/>
                </a:solidFill>
              </a:rPr>
              <a:t> </a:t>
            </a:r>
            <a:r>
              <a:rPr lang="en-US" sz="3200" b="1" u="sng" dirty="0" err="1">
                <a:solidFill>
                  <a:srgbClr val="005DBA"/>
                </a:solidFill>
              </a:rPr>
              <a:t>gia</a:t>
            </a:r>
            <a:r>
              <a:rPr lang="en-US" sz="3200" b="1" u="sng" dirty="0">
                <a:solidFill>
                  <a:srgbClr val="005DBA"/>
                </a:solidFill>
              </a:rPr>
              <a:t> </a:t>
            </a:r>
            <a:r>
              <a:rPr lang="en-US" sz="3200" b="1" u="sng" dirty="0" err="1">
                <a:solidFill>
                  <a:srgbClr val="005DBA"/>
                </a:solidFill>
              </a:rPr>
              <a:t>trực</a:t>
            </a:r>
            <a:r>
              <a:rPr lang="en-US" sz="3200" b="1" u="sng" dirty="0">
                <a:solidFill>
                  <a:srgbClr val="005DBA"/>
                </a:solidFill>
              </a:rPr>
              <a:t> </a:t>
            </a:r>
            <a:r>
              <a:rPr lang="en-US" sz="3200" b="1" u="sng" dirty="0" err="1">
                <a:solidFill>
                  <a:srgbClr val="005DBA"/>
                </a:solidFill>
              </a:rPr>
              <a:t>tuyến</a:t>
            </a:r>
            <a:endParaRPr lang="en-US" sz="3200" dirty="0">
              <a:solidFill>
                <a:srgbClr val="005DBA"/>
              </a:solidFill>
            </a:endParaRPr>
          </a:p>
          <a:p>
            <a:pPr algn="just"/>
            <a:r>
              <a:rPr lang="en-US" sz="3200" dirty="0" smtClean="0">
                <a:solidFill>
                  <a:srgbClr val="005DBA"/>
                </a:solidFill>
              </a:rPr>
              <a:t>- </a:t>
            </a:r>
            <a:r>
              <a:rPr lang="en-US" sz="3200" b="1" dirty="0" err="1">
                <a:solidFill>
                  <a:srgbClr val="005DBA"/>
                </a:solidFill>
              </a:rPr>
              <a:t>Không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gửi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thư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rác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cho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người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khác</a:t>
            </a:r>
            <a:r>
              <a:rPr lang="en-US" sz="3200" dirty="0">
                <a:solidFill>
                  <a:srgbClr val="005DBA"/>
                </a:solidFill>
              </a:rPr>
              <a:t>. </a:t>
            </a:r>
            <a:r>
              <a:rPr lang="en-US" sz="3200" dirty="0" err="1">
                <a:solidFill>
                  <a:srgbClr val="005DBA"/>
                </a:solidFill>
              </a:rPr>
              <a:t>Gửi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thư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rác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là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quá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trình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gửi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những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bức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thư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điện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tử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mà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người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nhận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không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mong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muốn</a:t>
            </a:r>
            <a:endParaRPr lang="en-US" sz="3200" dirty="0">
              <a:solidFill>
                <a:srgbClr val="005DBA"/>
              </a:solidFill>
            </a:endParaRPr>
          </a:p>
          <a:p>
            <a:pPr algn="just"/>
            <a:r>
              <a:rPr lang="en-US" sz="3200" dirty="0">
                <a:solidFill>
                  <a:srgbClr val="005DBA"/>
                </a:solidFill>
              </a:rPr>
              <a:t>- </a:t>
            </a:r>
            <a:r>
              <a:rPr lang="en-US" sz="3200" b="1" dirty="0" err="1">
                <a:solidFill>
                  <a:srgbClr val="005DBA"/>
                </a:solidFill>
              </a:rPr>
              <a:t>Không</a:t>
            </a:r>
            <a:r>
              <a:rPr lang="en-US" sz="3200" b="1" dirty="0">
                <a:solidFill>
                  <a:srgbClr val="005DBA"/>
                </a:solidFill>
              </a:rPr>
              <a:t> chia </a:t>
            </a:r>
            <a:r>
              <a:rPr lang="en-US" sz="3200" b="1" dirty="0" err="1">
                <a:solidFill>
                  <a:srgbClr val="005DBA"/>
                </a:solidFill>
              </a:rPr>
              <a:t>sẻ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thông</a:t>
            </a:r>
            <a:r>
              <a:rPr lang="en-US" sz="3200" b="1" dirty="0">
                <a:solidFill>
                  <a:srgbClr val="005DBA"/>
                </a:solidFill>
              </a:rPr>
              <a:t> tin </a:t>
            </a:r>
            <a:r>
              <a:rPr lang="en-US" sz="3200" b="1" dirty="0" err="1">
                <a:solidFill>
                  <a:srgbClr val="005DBA"/>
                </a:solidFill>
              </a:rPr>
              <a:t>cá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nhân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cho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người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khác</a:t>
            </a:r>
            <a:r>
              <a:rPr lang="en-US" sz="3200" dirty="0">
                <a:solidFill>
                  <a:srgbClr val="005DBA"/>
                </a:solidFill>
              </a:rPr>
              <a:t>, </a:t>
            </a:r>
            <a:r>
              <a:rPr lang="en-US" sz="3200" dirty="0" err="1">
                <a:solidFill>
                  <a:srgbClr val="005DBA"/>
                </a:solidFill>
              </a:rPr>
              <a:t>ngay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cả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những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người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thân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quen</a:t>
            </a:r>
            <a:endParaRPr lang="en-US" sz="3200" dirty="0">
              <a:solidFill>
                <a:srgbClr val="005DBA"/>
              </a:solidFill>
            </a:endParaRPr>
          </a:p>
          <a:p>
            <a:pPr algn="just"/>
            <a:r>
              <a:rPr lang="en-US" sz="3200" dirty="0">
                <a:solidFill>
                  <a:srgbClr val="005DBA"/>
                </a:solidFill>
              </a:rPr>
              <a:t>- </a:t>
            </a:r>
            <a:r>
              <a:rPr lang="en-US" sz="3200" dirty="0" err="1">
                <a:solidFill>
                  <a:srgbClr val="005DBA"/>
                </a:solidFill>
              </a:rPr>
              <a:t>Nếu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ai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đó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cho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biết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thông</a:t>
            </a:r>
            <a:r>
              <a:rPr lang="en-US" sz="3200" dirty="0">
                <a:solidFill>
                  <a:srgbClr val="005DBA"/>
                </a:solidFill>
              </a:rPr>
              <a:t> tin </a:t>
            </a:r>
            <a:r>
              <a:rPr lang="en-US" sz="3200" dirty="0" err="1">
                <a:solidFill>
                  <a:srgbClr val="005DBA"/>
                </a:solidFill>
              </a:rPr>
              <a:t>bí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mật</a:t>
            </a:r>
            <a:r>
              <a:rPr lang="en-US" sz="3200" dirty="0">
                <a:solidFill>
                  <a:srgbClr val="005DBA"/>
                </a:solidFill>
              </a:rPr>
              <a:t>/</a:t>
            </a:r>
            <a:r>
              <a:rPr lang="en-US" sz="3200" dirty="0" err="1">
                <a:solidFill>
                  <a:srgbClr val="005DBA"/>
                </a:solidFill>
              </a:rPr>
              <a:t>nhạy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cảm</a:t>
            </a:r>
            <a:r>
              <a:rPr lang="en-US" sz="3200" dirty="0">
                <a:solidFill>
                  <a:srgbClr val="005DBA"/>
                </a:solidFill>
              </a:rPr>
              <a:t>, </a:t>
            </a:r>
            <a:r>
              <a:rPr lang="en-US" sz="3200" dirty="0" err="1">
                <a:solidFill>
                  <a:srgbClr val="005DBA"/>
                </a:solidFill>
              </a:rPr>
              <a:t>cần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tôn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trọng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sự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riêng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tư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và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giữ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điều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đó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cho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riêng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mình</a:t>
            </a:r>
            <a:r>
              <a:rPr lang="en-US" sz="3200" dirty="0">
                <a:solidFill>
                  <a:srgbClr val="005DBA"/>
                </a:solidFill>
              </a:rPr>
              <a:t>. </a:t>
            </a:r>
            <a:r>
              <a:rPr lang="en-US" sz="3200" b="1" dirty="0" err="1">
                <a:solidFill>
                  <a:srgbClr val="005DBA"/>
                </a:solidFill>
              </a:rPr>
              <a:t>Những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thông</a:t>
            </a:r>
            <a:r>
              <a:rPr lang="en-US" sz="3200" b="1" dirty="0">
                <a:solidFill>
                  <a:srgbClr val="005DBA"/>
                </a:solidFill>
              </a:rPr>
              <a:t> tin </a:t>
            </a:r>
            <a:r>
              <a:rPr lang="en-US" sz="3200" b="1" dirty="0" err="1">
                <a:solidFill>
                  <a:srgbClr val="005DBA"/>
                </a:solidFill>
              </a:rPr>
              <a:t>không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được</a:t>
            </a:r>
            <a:r>
              <a:rPr lang="en-US" sz="3200" b="1" dirty="0">
                <a:solidFill>
                  <a:srgbClr val="005DBA"/>
                </a:solidFill>
              </a:rPr>
              <a:t> chia </a:t>
            </a:r>
            <a:r>
              <a:rPr lang="en-US" sz="3200" b="1" dirty="0" err="1">
                <a:solidFill>
                  <a:srgbClr val="005DBA"/>
                </a:solidFill>
              </a:rPr>
              <a:t>sẻ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bao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gồm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cả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việc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đăng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ảnh</a:t>
            </a:r>
            <a:r>
              <a:rPr lang="en-US" sz="3200" b="1" dirty="0">
                <a:solidFill>
                  <a:srgbClr val="005DBA"/>
                </a:solidFill>
              </a:rPr>
              <a:t>, video </a:t>
            </a:r>
            <a:r>
              <a:rPr lang="en-US" sz="3200" b="1" dirty="0" err="1">
                <a:solidFill>
                  <a:srgbClr val="005DBA"/>
                </a:solidFill>
              </a:rPr>
              <a:t>lên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các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trang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mạng</a:t>
            </a:r>
            <a:r>
              <a:rPr lang="en-US" sz="3200" dirty="0">
                <a:solidFill>
                  <a:srgbClr val="005DBA"/>
                </a:solidFill>
              </a:rPr>
              <a:t>. </a:t>
            </a:r>
          </a:p>
          <a:p>
            <a:pPr algn="just"/>
            <a:r>
              <a:rPr lang="en-US" sz="3200" dirty="0">
                <a:solidFill>
                  <a:srgbClr val="005DBA"/>
                </a:solidFill>
              </a:rPr>
              <a:t>- </a:t>
            </a:r>
            <a:r>
              <a:rPr lang="en-US" sz="3200" b="1" dirty="0" err="1">
                <a:solidFill>
                  <a:srgbClr val="005DBA"/>
                </a:solidFill>
              </a:rPr>
              <a:t>Đừng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chế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giễu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hoặc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bỏ</a:t>
            </a:r>
            <a:r>
              <a:rPr lang="en-US" sz="3200" dirty="0">
                <a:solidFill>
                  <a:srgbClr val="005DBA"/>
                </a:solidFill>
              </a:rPr>
              <a:t> qua </a:t>
            </a:r>
            <a:r>
              <a:rPr lang="en-US" sz="3200" dirty="0" err="1">
                <a:solidFill>
                  <a:srgbClr val="005DBA"/>
                </a:solidFill>
              </a:rPr>
              <a:t>quan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điểm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của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người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khác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vì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mọi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người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có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nhiều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văn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hóa</a:t>
            </a:r>
            <a:r>
              <a:rPr lang="en-US" sz="3200" dirty="0">
                <a:solidFill>
                  <a:srgbClr val="005DBA"/>
                </a:solidFill>
              </a:rPr>
              <a:t>, </a:t>
            </a:r>
            <a:r>
              <a:rPr lang="en-US" sz="3200" dirty="0" err="1">
                <a:solidFill>
                  <a:srgbClr val="005DBA"/>
                </a:solidFill>
              </a:rPr>
              <a:t>truyền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thống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và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tôn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giáo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khác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nhau</a:t>
            </a:r>
            <a:r>
              <a:rPr lang="en-US" sz="3200" dirty="0">
                <a:solidFill>
                  <a:srgbClr val="005DBA"/>
                </a:solidFill>
              </a:rPr>
              <a:t>.</a:t>
            </a:r>
            <a:endParaRPr lang="en-US" sz="3200" dirty="0">
              <a:solidFill>
                <a:srgbClr val="005DB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158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CHỦ ĐỀ b. </a:t>
            </a:r>
            <a:br>
              <a:rPr lang="en-US" sz="4000" dirty="0"/>
            </a:br>
            <a:r>
              <a:rPr lang="en-US" sz="4000" dirty="0"/>
              <a:t>CÔNG DÂN SỐ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771525" y="3931855"/>
            <a:ext cx="10515600" cy="1309255"/>
          </a:xfrm>
        </p:spPr>
        <p:txBody>
          <a:bodyPr>
            <a:normAutofit/>
          </a:bodyPr>
          <a:lstStyle/>
          <a:p>
            <a:pPr algn="l"/>
            <a:r>
              <a:rPr lang="en-US" sz="3000" dirty="0" err="1">
                <a:latin typeface="+mj-lt"/>
              </a:rPr>
              <a:t>Bài</a:t>
            </a:r>
            <a:r>
              <a:rPr lang="en-US" sz="3000" dirty="0">
                <a:latin typeface="+mj-lt"/>
              </a:rPr>
              <a:t> 1. </a:t>
            </a:r>
            <a:r>
              <a:rPr lang="en-US" sz="3000" dirty="0" err="1">
                <a:latin typeface="+mj-lt"/>
              </a:rPr>
              <a:t>Tớ</a:t>
            </a:r>
            <a:r>
              <a:rPr lang="en-US" sz="3000" dirty="0">
                <a:latin typeface="+mj-lt"/>
              </a:rPr>
              <a:t> </a:t>
            </a:r>
            <a:r>
              <a:rPr lang="en-US" sz="3000" dirty="0" err="1">
                <a:latin typeface="+mj-lt"/>
              </a:rPr>
              <a:t>cần</a:t>
            </a:r>
            <a:r>
              <a:rPr lang="en-US" sz="3000" dirty="0">
                <a:latin typeface="+mj-lt"/>
              </a:rPr>
              <a:t> </a:t>
            </a:r>
            <a:r>
              <a:rPr lang="en-US" sz="3000" dirty="0" err="1">
                <a:latin typeface="+mj-lt"/>
              </a:rPr>
              <a:t>chú</a:t>
            </a:r>
            <a:r>
              <a:rPr lang="en-US" sz="3000" dirty="0">
                <a:latin typeface="+mj-lt"/>
              </a:rPr>
              <a:t> ý </a:t>
            </a:r>
            <a:r>
              <a:rPr lang="en-US" sz="3000" dirty="0" err="1">
                <a:latin typeface="+mj-lt"/>
              </a:rPr>
              <a:t>những</a:t>
            </a:r>
            <a:r>
              <a:rPr lang="en-US" sz="3000" dirty="0">
                <a:latin typeface="+mj-lt"/>
              </a:rPr>
              <a:t> </a:t>
            </a:r>
            <a:r>
              <a:rPr lang="en-US" sz="3000" dirty="0" err="1">
                <a:latin typeface="+mj-lt"/>
              </a:rPr>
              <a:t>gì</a:t>
            </a:r>
            <a:r>
              <a:rPr lang="en-US" sz="3000" dirty="0">
                <a:latin typeface="+mj-lt"/>
              </a:rPr>
              <a:t> </a:t>
            </a:r>
            <a:r>
              <a:rPr lang="en-US" sz="3000" dirty="0" err="1">
                <a:latin typeface="+mj-lt"/>
              </a:rPr>
              <a:t>khi</a:t>
            </a:r>
            <a:r>
              <a:rPr lang="en-US" sz="3000" dirty="0">
                <a:latin typeface="+mj-lt"/>
              </a:rPr>
              <a:t> “online”.</a:t>
            </a:r>
          </a:p>
          <a:p>
            <a:pPr algn="l"/>
            <a:r>
              <a:rPr lang="en-US" sz="3000" dirty="0" err="1">
                <a:latin typeface="+mj-lt"/>
              </a:rPr>
              <a:t>Bài</a:t>
            </a:r>
            <a:r>
              <a:rPr lang="en-US" sz="3000" dirty="0">
                <a:latin typeface="+mj-lt"/>
              </a:rPr>
              <a:t> 2</a:t>
            </a:r>
            <a:r>
              <a:rPr lang="vi-VN" sz="3000" dirty="0">
                <a:latin typeface="+mj-lt"/>
              </a:rPr>
              <a:t>. Tớ </a:t>
            </a:r>
            <a:r>
              <a:rPr lang="en-GB" sz="3000" dirty="0" err="1">
                <a:latin typeface="+mj-lt"/>
              </a:rPr>
              <a:t>tự</a:t>
            </a:r>
            <a:r>
              <a:rPr lang="en-GB" sz="3000" dirty="0">
                <a:latin typeface="+mj-lt"/>
              </a:rPr>
              <a:t> </a:t>
            </a:r>
            <a:r>
              <a:rPr lang="en-GB" sz="3000" dirty="0" err="1">
                <a:latin typeface="+mj-lt"/>
              </a:rPr>
              <a:t>khám</a:t>
            </a:r>
            <a:r>
              <a:rPr lang="en-GB" sz="3000" dirty="0">
                <a:latin typeface="+mj-lt"/>
              </a:rPr>
              <a:t> </a:t>
            </a:r>
            <a:r>
              <a:rPr lang="en-GB" sz="3000" dirty="0" err="1">
                <a:latin typeface="+mj-lt"/>
              </a:rPr>
              <a:t>phá</a:t>
            </a:r>
            <a:r>
              <a:rPr lang="en-GB" sz="3000" dirty="0">
                <a:latin typeface="+mj-lt"/>
              </a:rPr>
              <a:t> </a:t>
            </a:r>
            <a:r>
              <a:rPr lang="en-GB" sz="3000" dirty="0" err="1">
                <a:latin typeface="+mj-lt"/>
              </a:rPr>
              <a:t>thế</a:t>
            </a:r>
            <a:r>
              <a:rPr lang="en-GB" sz="3000" dirty="0">
                <a:latin typeface="+mj-lt"/>
              </a:rPr>
              <a:t> </a:t>
            </a:r>
            <a:r>
              <a:rPr lang="en-GB" sz="3000" dirty="0" err="1">
                <a:latin typeface="+mj-lt"/>
              </a:rPr>
              <a:t>giới</a:t>
            </a:r>
            <a:r>
              <a:rPr lang="en-GB" sz="3000" dirty="0">
                <a:latin typeface="+mj-lt"/>
              </a:rPr>
              <a:t>.</a:t>
            </a:r>
            <a:endParaRPr lang="en-US" sz="3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973863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831" y="2104466"/>
            <a:ext cx="11844337" cy="174617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b="1" dirty="0" err="1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3200" b="1" dirty="0" smtClean="0">
                <a:solidFill>
                  <a:srgbClr val="FFFFFF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 smtClean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Tớ</a:t>
            </a:r>
            <a:r>
              <a:rPr lang="en-US" sz="3200" b="1" dirty="0" smtClean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3200" b="1" dirty="0" smtClean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khám</a:t>
            </a:r>
            <a:r>
              <a:rPr lang="en-US" sz="3200" b="1" dirty="0" smtClean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phá</a:t>
            </a:r>
            <a:r>
              <a:rPr lang="en-US" sz="3200" b="1" dirty="0" smtClean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3200" b="1" dirty="0" smtClean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giới</a:t>
            </a:r>
            <a:r>
              <a:rPr lang="en-GB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3200" b="1" dirty="0" err="1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Tuần</a:t>
            </a:r>
            <a:r>
              <a:rPr lang="en-GB" sz="3200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GB" sz="3200" b="1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35</a:t>
            </a:r>
            <a:r>
              <a:rPr lang="en-GB" sz="3200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: THỰC HÀNH LÀM CÔNG DÂN SỐ TỐT (</a:t>
            </a:r>
            <a:r>
              <a:rPr lang="en-GB" sz="3200" b="1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t1</a:t>
            </a:r>
            <a:r>
              <a:rPr lang="en-GB" sz="3200" b="1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)</a:t>
            </a:r>
            <a:endParaRPr lang="en-US" sz="40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97974" y="4377417"/>
            <a:ext cx="1062375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dirty="0" err="1"/>
              <a:t>Hiểu</a:t>
            </a:r>
            <a:r>
              <a:rPr lang="en-US" sz="3200" dirty="0"/>
              <a:t> </a:t>
            </a:r>
            <a:r>
              <a:rPr lang="en-US" sz="3200" dirty="0" err="1"/>
              <a:t>được</a:t>
            </a:r>
            <a:r>
              <a:rPr lang="en-US" sz="3200" dirty="0"/>
              <a:t> </a:t>
            </a: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vấn</a:t>
            </a:r>
            <a:r>
              <a:rPr lang="en-US" sz="3200" dirty="0"/>
              <a:t> </a:t>
            </a:r>
            <a:r>
              <a:rPr lang="en-US" sz="3200" dirty="0" err="1"/>
              <a:t>đề</a:t>
            </a:r>
            <a:r>
              <a:rPr lang="en-US" sz="3200" dirty="0"/>
              <a:t> </a:t>
            </a:r>
            <a:r>
              <a:rPr lang="en-US" sz="3200" dirty="0" err="1"/>
              <a:t>đạo</a:t>
            </a:r>
            <a:r>
              <a:rPr lang="en-US" sz="3200" dirty="0"/>
              <a:t> </a:t>
            </a:r>
            <a:r>
              <a:rPr lang="en-US" sz="3200" dirty="0" err="1"/>
              <a:t>đức</a:t>
            </a:r>
            <a:r>
              <a:rPr lang="en-US" sz="3200" dirty="0"/>
              <a:t> </a:t>
            </a:r>
            <a:r>
              <a:rPr lang="en-US" sz="3200" dirty="0" err="1"/>
              <a:t>cần</a:t>
            </a:r>
            <a:r>
              <a:rPr lang="en-US" sz="3200" dirty="0"/>
              <a:t> </a:t>
            </a:r>
            <a:r>
              <a:rPr lang="en-US" sz="3200" dirty="0" err="1"/>
              <a:t>nên</a:t>
            </a:r>
            <a:r>
              <a:rPr lang="en-US" sz="3200" dirty="0"/>
              <a:t> </a:t>
            </a:r>
            <a:r>
              <a:rPr lang="en-US" sz="3200" dirty="0" err="1"/>
              <a:t>tránh</a:t>
            </a:r>
            <a:r>
              <a:rPr lang="en-US" sz="3200" dirty="0"/>
              <a:t> </a:t>
            </a:r>
            <a:r>
              <a:rPr lang="en-US" sz="3200" dirty="0" err="1"/>
              <a:t>như</a:t>
            </a:r>
            <a:r>
              <a:rPr lang="en-US" sz="3200" dirty="0"/>
              <a:t>:</a:t>
            </a:r>
          </a:p>
          <a:p>
            <a:pPr lvl="1"/>
            <a:r>
              <a:rPr lang="en-US" sz="3200" dirty="0" err="1"/>
              <a:t>Đạo</a:t>
            </a:r>
            <a:r>
              <a:rPr lang="en-US" sz="3200" dirty="0"/>
              <a:t> </a:t>
            </a:r>
            <a:r>
              <a:rPr lang="en-US" sz="3200" dirty="0" err="1"/>
              <a:t>văn</a:t>
            </a:r>
            <a:endParaRPr lang="en-US" sz="3200" dirty="0"/>
          </a:p>
          <a:p>
            <a:pPr lvl="1"/>
            <a:r>
              <a:rPr lang="en-US" sz="3200" dirty="0" err="1"/>
              <a:t>Phỉ</a:t>
            </a:r>
            <a:r>
              <a:rPr lang="en-US" sz="3200" dirty="0"/>
              <a:t> </a:t>
            </a:r>
            <a:r>
              <a:rPr lang="en-US" sz="3200" dirty="0" err="1"/>
              <a:t>báng</a:t>
            </a:r>
            <a:r>
              <a:rPr lang="en-US" sz="3200" dirty="0"/>
              <a:t> </a:t>
            </a:r>
            <a:r>
              <a:rPr lang="en-US" sz="3200" dirty="0" err="1"/>
              <a:t>hoặc</a:t>
            </a:r>
            <a:r>
              <a:rPr lang="en-US" sz="3200" dirty="0"/>
              <a:t> vu </a:t>
            </a:r>
            <a:r>
              <a:rPr lang="en-US" sz="3200" dirty="0" err="1" smtClean="0"/>
              <a:t>khống</a:t>
            </a:r>
            <a:endParaRPr lang="en-US" sz="3200" dirty="0" smtClean="0"/>
          </a:p>
          <a:p>
            <a:pPr lvl="1"/>
            <a:r>
              <a:rPr lang="en-US" sz="3200" dirty="0" smtClean="0"/>
              <a:t>Vi </a:t>
            </a:r>
            <a:r>
              <a:rPr lang="en-US" sz="3200" dirty="0" err="1"/>
              <a:t>phạm</a:t>
            </a:r>
            <a:r>
              <a:rPr lang="en-US" sz="3200" dirty="0"/>
              <a:t> </a:t>
            </a:r>
            <a:r>
              <a:rPr lang="en-US" sz="3200" dirty="0" err="1"/>
              <a:t>bản</a:t>
            </a:r>
            <a:r>
              <a:rPr lang="en-US" sz="3200" dirty="0"/>
              <a:t> </a:t>
            </a:r>
            <a:r>
              <a:rPr lang="en-US" sz="3200" dirty="0" err="1"/>
              <a:t>quyền</a:t>
            </a:r>
            <a:endParaRPr lang="vi-VN" sz="3200" dirty="0"/>
          </a:p>
        </p:txBody>
      </p:sp>
    </p:spTree>
    <p:extLst>
      <p:ext uri="{BB962C8B-B14F-4D97-AF65-F5344CB8AC3E}">
        <p14:creationId xmlns:p14="http://schemas.microsoft.com/office/powerpoint/2010/main" val="2045527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37F523A-77D0-0956-DD46-ED6956271942}"/>
              </a:ext>
            </a:extLst>
          </p:cNvPr>
          <p:cNvSpPr txBox="1"/>
          <p:nvPr/>
        </p:nvSpPr>
        <p:spPr>
          <a:xfrm>
            <a:off x="3454400" y="926975"/>
            <a:ext cx="5648960" cy="646986"/>
          </a:xfrm>
          <a:prstGeom prst="round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ÔN TẬP KIẾN THỨC CŨ</a:t>
            </a:r>
          </a:p>
        </p:txBody>
      </p:sp>
      <p:pic>
        <p:nvPicPr>
          <p:cNvPr id="5122" name="Picture 2" descr="Kiểm tra bài cũ Pick a name trong ClassPoint | Tinh hoa Công ...">
            <a:extLst>
              <a:ext uri="{FF2B5EF4-FFF2-40B4-BE49-F238E27FC236}">
                <a16:creationId xmlns:a16="http://schemas.microsoft.com/office/drawing/2014/main" id="{82E79D01-2CB0-125C-DFBA-893584D27A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620" y="3768671"/>
            <a:ext cx="2311400" cy="231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CEE9932-2A28-3F79-4ADA-B0070C9975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250817"/>
              </p:ext>
            </p:extLst>
          </p:nvPr>
        </p:nvGraphicFramePr>
        <p:xfrm>
          <a:off x="1344930" y="1932810"/>
          <a:ext cx="9867900" cy="12320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67900">
                  <a:extLst>
                    <a:ext uri="{9D8B030D-6E8A-4147-A177-3AD203B41FA5}">
                      <a16:colId xmlns:a16="http://schemas.microsoft.com/office/drawing/2014/main" val="2274537537"/>
                    </a:ext>
                  </a:extLst>
                </a:gridCol>
              </a:tblGrid>
              <a:tr h="1232030">
                <a:tc>
                  <a:txBody>
                    <a:bodyPr/>
                    <a:lstStyle/>
                    <a:p>
                      <a:pPr algn="l"/>
                      <a:r>
                        <a:rPr lang="en-US" sz="32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Để</a:t>
                      </a:r>
                      <a:r>
                        <a:rPr lang="en-US" sz="3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2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đánh</a:t>
                      </a:r>
                      <a:r>
                        <a:rPr lang="en-US" sz="3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2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giá</a:t>
                      </a:r>
                      <a:r>
                        <a:rPr lang="en-US" sz="3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2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thông</a:t>
                      </a:r>
                      <a:r>
                        <a:rPr lang="en-US" sz="3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tin ta </a:t>
                      </a:r>
                      <a:r>
                        <a:rPr lang="en-US" sz="32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cần</a:t>
                      </a:r>
                      <a:r>
                        <a:rPr lang="en-US" sz="3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2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xem</a:t>
                      </a:r>
                      <a:r>
                        <a:rPr lang="en-US" sz="3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2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xét</a:t>
                      </a:r>
                      <a:r>
                        <a:rPr lang="en-US" sz="3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2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những</a:t>
                      </a:r>
                      <a:r>
                        <a:rPr lang="en-US" sz="3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2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yếu</a:t>
                      </a:r>
                      <a:r>
                        <a:rPr lang="en-US" sz="3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2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tố</a:t>
                      </a:r>
                      <a:r>
                        <a:rPr lang="en-US" sz="3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2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nào</a:t>
                      </a:r>
                      <a:r>
                        <a:rPr lang="en-US" sz="3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 Cho </a:t>
                      </a:r>
                      <a:r>
                        <a:rPr lang="en-US" sz="32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ví</a:t>
                      </a:r>
                      <a:r>
                        <a:rPr lang="en-US" sz="3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2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dụ</a:t>
                      </a:r>
                      <a:r>
                        <a:rPr lang="en-US" sz="3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minh </a:t>
                      </a:r>
                      <a:r>
                        <a:rPr lang="en-US" sz="32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họa</a:t>
                      </a:r>
                      <a:r>
                        <a:rPr lang="en-US" sz="3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vi-VN" sz="32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09952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49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0" y="795485"/>
            <a:ext cx="12192000" cy="5369341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just"/>
            <a:r>
              <a:rPr lang="en-US" sz="3200" b="1" u="sng" dirty="0" smtClean="0">
                <a:solidFill>
                  <a:srgbClr val="005DBA"/>
                </a:solidFill>
              </a:rPr>
              <a:t>1. </a:t>
            </a:r>
            <a:r>
              <a:rPr lang="en-US" sz="3200" b="1" u="sng" dirty="0" err="1">
                <a:solidFill>
                  <a:srgbClr val="005DBA"/>
                </a:solidFill>
              </a:rPr>
              <a:t>Tìm</a:t>
            </a:r>
            <a:r>
              <a:rPr lang="en-US" sz="3200" b="1" u="sng" dirty="0">
                <a:solidFill>
                  <a:srgbClr val="005DBA"/>
                </a:solidFill>
              </a:rPr>
              <a:t> </a:t>
            </a:r>
            <a:r>
              <a:rPr lang="en-US" sz="3200" b="1" u="sng" dirty="0" err="1">
                <a:solidFill>
                  <a:srgbClr val="005DBA"/>
                </a:solidFill>
              </a:rPr>
              <a:t>hiểu</a:t>
            </a:r>
            <a:r>
              <a:rPr lang="en-US" sz="3200" b="1" u="sng" dirty="0">
                <a:solidFill>
                  <a:srgbClr val="005DBA"/>
                </a:solidFill>
              </a:rPr>
              <a:t> </a:t>
            </a:r>
            <a:r>
              <a:rPr lang="en-US" sz="3200" b="1" u="sng" dirty="0" err="1">
                <a:solidFill>
                  <a:srgbClr val="005DBA"/>
                </a:solidFill>
              </a:rPr>
              <a:t>các</a:t>
            </a:r>
            <a:r>
              <a:rPr lang="en-US" sz="3200" b="1" u="sng" dirty="0">
                <a:solidFill>
                  <a:srgbClr val="005DBA"/>
                </a:solidFill>
              </a:rPr>
              <a:t> </a:t>
            </a:r>
            <a:r>
              <a:rPr lang="en-US" sz="3200" b="1" u="sng" dirty="0" err="1">
                <a:solidFill>
                  <a:srgbClr val="005DBA"/>
                </a:solidFill>
              </a:rPr>
              <a:t>vấn</a:t>
            </a:r>
            <a:r>
              <a:rPr lang="en-US" sz="3200" b="1" u="sng" dirty="0">
                <a:solidFill>
                  <a:srgbClr val="005DBA"/>
                </a:solidFill>
              </a:rPr>
              <a:t> </a:t>
            </a:r>
            <a:r>
              <a:rPr lang="en-US" sz="3200" b="1" u="sng" dirty="0" err="1">
                <a:solidFill>
                  <a:srgbClr val="005DBA"/>
                </a:solidFill>
              </a:rPr>
              <a:t>đề</a:t>
            </a:r>
            <a:r>
              <a:rPr lang="en-US" sz="3200" b="1" u="sng" dirty="0">
                <a:solidFill>
                  <a:srgbClr val="005DBA"/>
                </a:solidFill>
              </a:rPr>
              <a:t> </a:t>
            </a:r>
            <a:r>
              <a:rPr lang="en-US" sz="3200" b="1" u="sng" dirty="0" err="1">
                <a:solidFill>
                  <a:srgbClr val="005DBA"/>
                </a:solidFill>
              </a:rPr>
              <a:t>đạo</a:t>
            </a:r>
            <a:r>
              <a:rPr lang="en-US" sz="3200" b="1" u="sng" dirty="0">
                <a:solidFill>
                  <a:srgbClr val="005DBA"/>
                </a:solidFill>
              </a:rPr>
              <a:t> </a:t>
            </a:r>
            <a:r>
              <a:rPr lang="en-US" sz="3200" b="1" u="sng" dirty="0" err="1">
                <a:solidFill>
                  <a:srgbClr val="005DBA"/>
                </a:solidFill>
              </a:rPr>
              <a:t>đức</a:t>
            </a:r>
            <a:r>
              <a:rPr lang="en-US" sz="3200" b="1" u="sng" dirty="0">
                <a:solidFill>
                  <a:srgbClr val="005DBA"/>
                </a:solidFill>
              </a:rPr>
              <a:t> </a:t>
            </a:r>
            <a:r>
              <a:rPr lang="en-US" sz="3200" b="1" u="sng" dirty="0" err="1">
                <a:solidFill>
                  <a:srgbClr val="005DBA"/>
                </a:solidFill>
              </a:rPr>
              <a:t>để</a:t>
            </a:r>
            <a:r>
              <a:rPr lang="en-US" sz="3200" b="1" u="sng" dirty="0">
                <a:solidFill>
                  <a:srgbClr val="005DBA"/>
                </a:solidFill>
              </a:rPr>
              <a:t> </a:t>
            </a:r>
            <a:r>
              <a:rPr lang="en-US" sz="3200" b="1" u="sng" dirty="0" err="1">
                <a:solidFill>
                  <a:srgbClr val="005DBA"/>
                </a:solidFill>
              </a:rPr>
              <a:t>làm</a:t>
            </a:r>
            <a:r>
              <a:rPr lang="en-US" sz="3200" b="1" u="sng" dirty="0">
                <a:solidFill>
                  <a:srgbClr val="005DBA"/>
                </a:solidFill>
              </a:rPr>
              <a:t> </a:t>
            </a:r>
            <a:r>
              <a:rPr lang="en-US" sz="3200" b="1" u="sng" dirty="0" err="1">
                <a:solidFill>
                  <a:srgbClr val="005DBA"/>
                </a:solidFill>
              </a:rPr>
              <a:t>công</a:t>
            </a:r>
            <a:r>
              <a:rPr lang="en-US" sz="3200" b="1" u="sng" dirty="0">
                <a:solidFill>
                  <a:srgbClr val="005DBA"/>
                </a:solidFill>
              </a:rPr>
              <a:t> </a:t>
            </a:r>
            <a:r>
              <a:rPr lang="en-US" sz="3200" b="1" u="sng" dirty="0" err="1">
                <a:solidFill>
                  <a:srgbClr val="005DBA"/>
                </a:solidFill>
              </a:rPr>
              <a:t>dân</a:t>
            </a:r>
            <a:r>
              <a:rPr lang="en-US" sz="3200" b="1" u="sng" dirty="0">
                <a:solidFill>
                  <a:srgbClr val="005DBA"/>
                </a:solidFill>
              </a:rPr>
              <a:t> </a:t>
            </a:r>
            <a:r>
              <a:rPr lang="en-US" sz="3200" b="1" u="sng" dirty="0" err="1">
                <a:solidFill>
                  <a:srgbClr val="005DBA"/>
                </a:solidFill>
              </a:rPr>
              <a:t>số</a:t>
            </a:r>
            <a:r>
              <a:rPr lang="en-US" sz="3200" b="1" u="sng" dirty="0">
                <a:solidFill>
                  <a:srgbClr val="005DBA"/>
                </a:solidFill>
              </a:rPr>
              <a:t> </a:t>
            </a:r>
            <a:r>
              <a:rPr lang="en-US" sz="3200" b="1" u="sng" dirty="0" err="1" smtClean="0">
                <a:solidFill>
                  <a:srgbClr val="005DBA"/>
                </a:solidFill>
              </a:rPr>
              <a:t>tốt</a:t>
            </a:r>
            <a:endParaRPr lang="en-US" sz="3200" b="1" u="sng" dirty="0" smtClean="0">
              <a:solidFill>
                <a:srgbClr val="005DBA"/>
              </a:solidFill>
            </a:endParaRPr>
          </a:p>
          <a:p>
            <a:pPr algn="just"/>
            <a:r>
              <a:rPr lang="en-US" sz="3200" b="1" dirty="0">
                <a:solidFill>
                  <a:srgbClr val="FF0000"/>
                </a:solidFill>
              </a:rPr>
              <a:t>? Theo </a:t>
            </a:r>
            <a:r>
              <a:rPr lang="en-US" sz="3200" b="1" dirty="0" err="1">
                <a:solidFill>
                  <a:srgbClr val="FF0000"/>
                </a:solidFill>
              </a:rPr>
              <a:t>em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cần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có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những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đức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tính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nào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để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trở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thành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một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công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dân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số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tốt</a:t>
            </a:r>
            <a:r>
              <a:rPr lang="en-US" sz="3200" b="1" dirty="0" smtClean="0">
                <a:solidFill>
                  <a:srgbClr val="FF0000"/>
                </a:solidFill>
              </a:rPr>
              <a:t>?</a:t>
            </a:r>
            <a:endParaRPr lang="en-US" sz="3200" b="1" dirty="0">
              <a:solidFill>
                <a:srgbClr val="FF0000"/>
              </a:solidFill>
            </a:endParaRPr>
          </a:p>
          <a:p>
            <a:pPr algn="just"/>
            <a:r>
              <a:rPr lang="en-US" sz="3200" b="1" dirty="0" err="1" smtClean="0">
                <a:solidFill>
                  <a:srgbClr val="005DBA"/>
                </a:solidFill>
              </a:rPr>
              <a:t>Yêu</a:t>
            </a:r>
            <a:r>
              <a:rPr lang="en-US" sz="3200" b="1" dirty="0" smtClean="0">
                <a:solidFill>
                  <a:srgbClr val="005DBA"/>
                </a:solidFill>
              </a:rPr>
              <a:t> </a:t>
            </a:r>
            <a:r>
              <a:rPr lang="en-US" sz="3200" b="1" dirty="0" err="1" smtClean="0">
                <a:solidFill>
                  <a:srgbClr val="005DBA"/>
                </a:solidFill>
              </a:rPr>
              <a:t>cầu</a:t>
            </a:r>
            <a:r>
              <a:rPr lang="en-US" sz="3200" b="1" dirty="0" smtClean="0">
                <a:solidFill>
                  <a:srgbClr val="005DBA"/>
                </a:solidFill>
              </a:rPr>
              <a:t>: </a:t>
            </a:r>
            <a:r>
              <a:rPr lang="en-US" sz="3200" dirty="0" smtClean="0">
                <a:solidFill>
                  <a:srgbClr val="005DBA"/>
                </a:solidFill>
              </a:rPr>
              <a:t>Cho </a:t>
            </a:r>
            <a:r>
              <a:rPr lang="en-US" sz="3200" dirty="0" err="1" smtClean="0">
                <a:solidFill>
                  <a:srgbClr val="005DBA"/>
                </a:solidFill>
              </a:rPr>
              <a:t>các</a:t>
            </a:r>
            <a:r>
              <a:rPr lang="en-US" sz="3200" dirty="0" smtClean="0">
                <a:solidFill>
                  <a:srgbClr val="005DBA"/>
                </a:solidFill>
              </a:rPr>
              <a:t> </a:t>
            </a:r>
            <a:r>
              <a:rPr lang="en-US" sz="3200" dirty="0" err="1" smtClean="0">
                <a:solidFill>
                  <a:srgbClr val="005DBA"/>
                </a:solidFill>
              </a:rPr>
              <a:t>tình</a:t>
            </a:r>
            <a:r>
              <a:rPr lang="en-US" sz="3200" dirty="0" smtClean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huống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 smtClean="0">
                <a:solidFill>
                  <a:srgbClr val="005DBA"/>
                </a:solidFill>
              </a:rPr>
              <a:t>sau</a:t>
            </a:r>
            <a:r>
              <a:rPr lang="en-US" sz="3200" dirty="0" smtClean="0">
                <a:solidFill>
                  <a:srgbClr val="005DBA"/>
                </a:solidFill>
              </a:rPr>
              <a:t>, </a:t>
            </a:r>
            <a:r>
              <a:rPr lang="en-US" sz="3200" dirty="0" err="1" smtClean="0">
                <a:solidFill>
                  <a:srgbClr val="005DBA"/>
                </a:solidFill>
              </a:rPr>
              <a:t>các</a:t>
            </a:r>
            <a:r>
              <a:rPr lang="en-US" sz="3200" dirty="0" smtClean="0">
                <a:solidFill>
                  <a:srgbClr val="005DBA"/>
                </a:solidFill>
              </a:rPr>
              <a:t> </a:t>
            </a:r>
            <a:r>
              <a:rPr lang="en-US" sz="3200" dirty="0" err="1" smtClean="0">
                <a:solidFill>
                  <a:srgbClr val="005DBA"/>
                </a:solidFill>
              </a:rPr>
              <a:t>nhóm</a:t>
            </a:r>
            <a:r>
              <a:rPr lang="en-US" sz="3200" dirty="0" smtClean="0">
                <a:solidFill>
                  <a:srgbClr val="005DBA"/>
                </a:solidFill>
              </a:rPr>
              <a:t> (2-3 HS) </a:t>
            </a:r>
            <a:r>
              <a:rPr lang="en-US" sz="3200" dirty="0" err="1" smtClean="0">
                <a:solidFill>
                  <a:srgbClr val="005DBA"/>
                </a:solidFill>
              </a:rPr>
              <a:t>hãy</a:t>
            </a:r>
            <a:r>
              <a:rPr lang="en-US" sz="3200" dirty="0" smtClean="0">
                <a:solidFill>
                  <a:srgbClr val="005DBA"/>
                </a:solidFill>
              </a:rPr>
              <a:t> </a:t>
            </a:r>
            <a:r>
              <a:rPr lang="en-US" sz="3200" dirty="0" err="1" smtClean="0">
                <a:solidFill>
                  <a:srgbClr val="005DBA"/>
                </a:solidFill>
              </a:rPr>
              <a:t>đưa</a:t>
            </a:r>
            <a:r>
              <a:rPr lang="en-US" sz="3200" dirty="0" smtClean="0">
                <a:solidFill>
                  <a:srgbClr val="005DBA"/>
                </a:solidFill>
              </a:rPr>
              <a:t> </a:t>
            </a:r>
            <a:r>
              <a:rPr lang="en-US" sz="3200" dirty="0" err="1" smtClean="0">
                <a:solidFill>
                  <a:srgbClr val="005DBA"/>
                </a:solidFill>
              </a:rPr>
              <a:t>ra</a:t>
            </a:r>
            <a:r>
              <a:rPr lang="en-US" sz="3200" dirty="0" smtClean="0">
                <a:solidFill>
                  <a:srgbClr val="005DBA"/>
                </a:solidFill>
              </a:rPr>
              <a:t> </a:t>
            </a:r>
            <a:r>
              <a:rPr lang="en-US" sz="3200" dirty="0" err="1" smtClean="0">
                <a:solidFill>
                  <a:srgbClr val="005DBA"/>
                </a:solidFill>
              </a:rPr>
              <a:t>các</a:t>
            </a:r>
            <a:r>
              <a:rPr lang="en-US" sz="3200" dirty="0" smtClean="0">
                <a:solidFill>
                  <a:srgbClr val="005DBA"/>
                </a:solidFill>
              </a:rPr>
              <a:t> </a:t>
            </a:r>
            <a:r>
              <a:rPr lang="en-US" sz="3200" dirty="0" err="1" smtClean="0">
                <a:solidFill>
                  <a:srgbClr val="005DBA"/>
                </a:solidFill>
              </a:rPr>
              <a:t>bình</a:t>
            </a:r>
            <a:r>
              <a:rPr lang="en-US" sz="3200" dirty="0" smtClean="0">
                <a:solidFill>
                  <a:srgbClr val="005DBA"/>
                </a:solidFill>
              </a:rPr>
              <a:t> </a:t>
            </a:r>
            <a:r>
              <a:rPr lang="en-US" sz="3200" dirty="0" err="1" smtClean="0">
                <a:solidFill>
                  <a:srgbClr val="005DBA"/>
                </a:solidFill>
              </a:rPr>
              <a:t>luận</a:t>
            </a:r>
            <a:r>
              <a:rPr lang="en-US" sz="3200" dirty="0" smtClean="0">
                <a:solidFill>
                  <a:srgbClr val="005DBA"/>
                </a:solidFill>
              </a:rPr>
              <a:t>, </a:t>
            </a:r>
            <a:r>
              <a:rPr lang="en-US" sz="3200" dirty="0" err="1">
                <a:solidFill>
                  <a:srgbClr val="005DBA"/>
                </a:solidFill>
              </a:rPr>
              <a:t>nhận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xét</a:t>
            </a:r>
            <a:r>
              <a:rPr lang="en-US" sz="3200" dirty="0">
                <a:solidFill>
                  <a:srgbClr val="005DBA"/>
                </a:solidFill>
              </a:rPr>
              <a:t>:</a:t>
            </a:r>
          </a:p>
          <a:p>
            <a:pPr algn="just"/>
            <a:r>
              <a:rPr lang="en-US" sz="3200" dirty="0" smtClean="0">
                <a:solidFill>
                  <a:srgbClr val="005DBA"/>
                </a:solidFill>
              </a:rPr>
              <a:t>a. </a:t>
            </a:r>
            <a:r>
              <a:rPr lang="en-US" sz="3200" dirty="0">
                <a:solidFill>
                  <a:srgbClr val="005DBA"/>
                </a:solidFill>
              </a:rPr>
              <a:t>Ai </a:t>
            </a:r>
            <a:r>
              <a:rPr lang="en-US" sz="3200" dirty="0" err="1">
                <a:solidFill>
                  <a:srgbClr val="005DBA"/>
                </a:solidFill>
              </a:rPr>
              <a:t>đó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sao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chép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nội</a:t>
            </a:r>
            <a:r>
              <a:rPr lang="en-US" sz="3200" b="1" dirty="0">
                <a:solidFill>
                  <a:srgbClr val="005DBA"/>
                </a:solidFill>
              </a:rPr>
              <a:t> dung </a:t>
            </a:r>
            <a:r>
              <a:rPr lang="en-US" sz="3200" dirty="0" err="1">
                <a:solidFill>
                  <a:srgbClr val="005DBA"/>
                </a:solidFill>
              </a:rPr>
              <a:t>của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người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b="1" dirty="0" err="1" smtClean="0">
                <a:solidFill>
                  <a:srgbClr val="005DBA"/>
                </a:solidFill>
              </a:rPr>
              <a:t>khác</a:t>
            </a:r>
            <a:r>
              <a:rPr lang="en-US" sz="3200" dirty="0" smtClean="0">
                <a:solidFill>
                  <a:srgbClr val="005DBA"/>
                </a:solidFill>
              </a:rPr>
              <a:t> </a:t>
            </a:r>
            <a:r>
              <a:rPr lang="en-US" sz="3200" dirty="0" err="1" smtClean="0">
                <a:solidFill>
                  <a:srgbClr val="005DBA"/>
                </a:solidFill>
              </a:rPr>
              <a:t>rồi</a:t>
            </a:r>
            <a:r>
              <a:rPr lang="en-US" sz="3200" dirty="0" smtClean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đưa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lên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trang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cá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nhân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của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mình</a:t>
            </a:r>
            <a:r>
              <a:rPr lang="en-US" sz="3200" dirty="0" smtClean="0">
                <a:solidFill>
                  <a:srgbClr val="005DBA"/>
                </a:solidFill>
              </a:rPr>
              <a:t> </a:t>
            </a:r>
            <a:r>
              <a:rPr lang="en-US" sz="3200" dirty="0" err="1" smtClean="0">
                <a:solidFill>
                  <a:srgbClr val="005DBA"/>
                </a:solidFill>
              </a:rPr>
              <a:t>coi</a:t>
            </a:r>
            <a:r>
              <a:rPr lang="en-US" sz="3200" dirty="0" smtClean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đó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là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bài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viết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của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b="1" dirty="0" err="1" smtClean="0">
                <a:solidFill>
                  <a:srgbClr val="005DBA"/>
                </a:solidFill>
              </a:rPr>
              <a:t>mình</a:t>
            </a:r>
            <a:r>
              <a:rPr lang="en-US" sz="3200" dirty="0" smtClean="0">
                <a:solidFill>
                  <a:srgbClr val="005DBA"/>
                </a:solidFill>
              </a:rPr>
              <a:t> </a:t>
            </a:r>
            <a:endParaRPr lang="en-US" sz="3200" dirty="0">
              <a:solidFill>
                <a:srgbClr val="005DBA"/>
              </a:solidFill>
            </a:endParaRPr>
          </a:p>
          <a:p>
            <a:pPr algn="just"/>
            <a:r>
              <a:rPr lang="en-US" sz="3200" dirty="0">
                <a:solidFill>
                  <a:srgbClr val="005DBA"/>
                </a:solidFill>
              </a:rPr>
              <a:t>b</a:t>
            </a:r>
            <a:r>
              <a:rPr lang="en-US" sz="3200" dirty="0" smtClean="0">
                <a:solidFill>
                  <a:srgbClr val="005DBA"/>
                </a:solidFill>
              </a:rPr>
              <a:t>. </a:t>
            </a:r>
            <a:r>
              <a:rPr lang="en-US" sz="3200" dirty="0">
                <a:solidFill>
                  <a:srgbClr val="005DBA"/>
                </a:solidFill>
              </a:rPr>
              <a:t>Ai </a:t>
            </a:r>
            <a:r>
              <a:rPr lang="en-US" sz="3200" dirty="0" err="1">
                <a:solidFill>
                  <a:srgbClr val="005DBA"/>
                </a:solidFill>
              </a:rPr>
              <a:t>đó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viết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những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lời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lẽ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dirty="0" err="1" smtClean="0">
                <a:solidFill>
                  <a:srgbClr val="005DBA"/>
                </a:solidFill>
              </a:rPr>
              <a:t>không</a:t>
            </a:r>
            <a:r>
              <a:rPr lang="en-US" sz="3200" b="1" dirty="0" smtClean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tốt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về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bạn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của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mình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nhằm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mục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đích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nói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xấu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bạn</a:t>
            </a:r>
            <a:endParaRPr lang="en-US" sz="3200" b="1" dirty="0">
              <a:solidFill>
                <a:srgbClr val="005DBA"/>
              </a:solidFill>
            </a:endParaRPr>
          </a:p>
          <a:p>
            <a:pPr algn="just"/>
            <a:r>
              <a:rPr lang="en-US" sz="3200" dirty="0">
                <a:solidFill>
                  <a:srgbClr val="005DBA"/>
                </a:solidFill>
              </a:rPr>
              <a:t>c</a:t>
            </a:r>
            <a:r>
              <a:rPr lang="en-US" sz="3200" dirty="0" smtClean="0">
                <a:solidFill>
                  <a:srgbClr val="005DBA"/>
                </a:solidFill>
              </a:rPr>
              <a:t>. </a:t>
            </a:r>
            <a:r>
              <a:rPr lang="en-US" sz="3200" b="1" dirty="0" smtClean="0">
                <a:solidFill>
                  <a:srgbClr val="005DBA"/>
                </a:solidFill>
              </a:rPr>
              <a:t>Crack (</a:t>
            </a:r>
            <a:r>
              <a:rPr lang="en-US" sz="3200" b="1" dirty="0" err="1" smtClean="0">
                <a:solidFill>
                  <a:srgbClr val="005DBA"/>
                </a:solidFill>
              </a:rPr>
              <a:t>bẻ</a:t>
            </a:r>
            <a:r>
              <a:rPr lang="en-US" sz="3200" b="1" dirty="0" smtClean="0">
                <a:solidFill>
                  <a:srgbClr val="005DBA"/>
                </a:solidFill>
              </a:rPr>
              <a:t> </a:t>
            </a:r>
            <a:r>
              <a:rPr lang="en-US" sz="3200" b="1" dirty="0" err="1" smtClean="0">
                <a:solidFill>
                  <a:srgbClr val="005DBA"/>
                </a:solidFill>
              </a:rPr>
              <a:t>khóa</a:t>
            </a:r>
            <a:r>
              <a:rPr lang="en-US" sz="3200" b="1" dirty="0" smtClean="0">
                <a:solidFill>
                  <a:srgbClr val="005DBA"/>
                </a:solidFill>
              </a:rPr>
              <a:t>) </a:t>
            </a:r>
            <a:r>
              <a:rPr lang="en-US" sz="3200" dirty="0" err="1">
                <a:solidFill>
                  <a:srgbClr val="005DBA"/>
                </a:solidFill>
              </a:rPr>
              <a:t>phần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mềm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để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sử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 smtClean="0">
                <a:solidFill>
                  <a:srgbClr val="005DBA"/>
                </a:solidFill>
              </a:rPr>
              <a:t>dụng</a:t>
            </a:r>
            <a:endParaRPr lang="en-US" sz="3200" dirty="0">
              <a:solidFill>
                <a:srgbClr val="005DB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457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309716" y="795484"/>
            <a:ext cx="11724968" cy="6062515"/>
          </a:xfrm>
          <a:solidFill>
            <a:schemeClr val="tx1"/>
          </a:solidFill>
        </p:spPr>
        <p:txBody>
          <a:bodyPr>
            <a:noAutofit/>
          </a:bodyPr>
          <a:lstStyle/>
          <a:p>
            <a:pPr marL="0" indent="0" algn="just">
              <a:buClr>
                <a:srgbClr val="005DBA"/>
              </a:buClr>
              <a:buNone/>
            </a:pPr>
            <a:r>
              <a:rPr lang="en-US" sz="3200" b="1" dirty="0" smtClean="0">
                <a:solidFill>
                  <a:srgbClr val="005DBA"/>
                </a:solidFill>
              </a:rPr>
              <a:t>2. </a:t>
            </a:r>
            <a:r>
              <a:rPr lang="en-US" sz="3200" b="1" dirty="0" err="1" smtClean="0">
                <a:solidFill>
                  <a:srgbClr val="005DBA"/>
                </a:solidFill>
              </a:rPr>
              <a:t>Các</a:t>
            </a:r>
            <a:r>
              <a:rPr lang="en-US" sz="3200" b="1" dirty="0" smtClean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khái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niệm</a:t>
            </a:r>
            <a:r>
              <a:rPr lang="en-US" sz="3200" b="1" dirty="0" smtClean="0">
                <a:solidFill>
                  <a:srgbClr val="005DBA"/>
                </a:solidFill>
              </a:rPr>
              <a:t>:</a:t>
            </a:r>
          </a:p>
          <a:p>
            <a:pPr algn="just"/>
            <a:r>
              <a:rPr lang="en-US" sz="3200" b="1" dirty="0">
                <a:solidFill>
                  <a:srgbClr val="005DBA"/>
                </a:solidFill>
              </a:rPr>
              <a:t>- </a:t>
            </a:r>
            <a:r>
              <a:rPr lang="en-US" sz="3200" b="1" dirty="0" err="1">
                <a:solidFill>
                  <a:srgbClr val="005DBA"/>
                </a:solidFill>
              </a:rPr>
              <a:t>Đạo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văn</a:t>
            </a:r>
            <a:r>
              <a:rPr lang="en-US" sz="3200" b="1" dirty="0">
                <a:solidFill>
                  <a:srgbClr val="005DBA"/>
                </a:solidFill>
              </a:rPr>
              <a:t>: </a:t>
            </a:r>
            <a:endParaRPr lang="en-US" sz="3200" b="1" dirty="0" smtClean="0">
              <a:solidFill>
                <a:srgbClr val="005DBA"/>
              </a:solidFill>
            </a:endParaRPr>
          </a:p>
          <a:p>
            <a:pPr algn="just">
              <a:buClr>
                <a:srgbClr val="005DBA"/>
              </a:buCl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L</a:t>
            </a:r>
            <a:r>
              <a:rPr lang="en-US" sz="3200" dirty="0" err="1" smtClean="0">
                <a:solidFill>
                  <a:srgbClr val="005DBA"/>
                </a:solidFill>
              </a:rPr>
              <a:t>à</a:t>
            </a:r>
            <a:r>
              <a:rPr lang="en-US" sz="3200" dirty="0" smtClean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khi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sử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dụng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thông</a:t>
            </a:r>
            <a:r>
              <a:rPr lang="en-US" sz="3200" dirty="0">
                <a:solidFill>
                  <a:srgbClr val="005DBA"/>
                </a:solidFill>
              </a:rPr>
              <a:t> tin </a:t>
            </a:r>
            <a:r>
              <a:rPr lang="en-US" sz="3200" dirty="0" err="1">
                <a:solidFill>
                  <a:srgbClr val="005DBA"/>
                </a:solidFill>
              </a:rPr>
              <a:t>được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tạo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ra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bởi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người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khác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và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biểu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diễn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nó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như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là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sở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hữu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của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mình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với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những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thay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đổi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rất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nhỏ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hoặc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không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có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sự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thay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đổi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 smtClean="0">
                <a:solidFill>
                  <a:srgbClr val="005DBA"/>
                </a:solidFill>
              </a:rPr>
              <a:t>nào</a:t>
            </a:r>
            <a:r>
              <a:rPr lang="en-US" sz="3200" dirty="0" smtClean="0">
                <a:solidFill>
                  <a:srgbClr val="005DBA"/>
                </a:solidFill>
              </a:rPr>
              <a:t>.</a:t>
            </a:r>
            <a:endParaRPr lang="en-US" sz="3200" dirty="0">
              <a:solidFill>
                <a:srgbClr val="005DBA"/>
              </a:solidFill>
            </a:endParaRPr>
          </a:p>
          <a:p>
            <a:pPr algn="just">
              <a:buClr>
                <a:srgbClr val="005DBA"/>
              </a:buClr>
              <a:buFont typeface="Wingdings" panose="05000000000000000000" pitchFamily="2" charset="2"/>
              <a:buChar char="Ø"/>
            </a:pPr>
            <a:r>
              <a:rPr lang="en-US" sz="3200" dirty="0" err="1">
                <a:solidFill>
                  <a:srgbClr val="005DBA"/>
                </a:solidFill>
              </a:rPr>
              <a:t>Về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bản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chất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đó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chính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là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hành</a:t>
            </a:r>
            <a:r>
              <a:rPr lang="en-US" sz="3200" dirty="0">
                <a:solidFill>
                  <a:srgbClr val="005DBA"/>
                </a:solidFill>
              </a:rPr>
              <a:t> vi </a:t>
            </a:r>
            <a:r>
              <a:rPr lang="en-US" sz="3200" dirty="0" err="1">
                <a:solidFill>
                  <a:srgbClr val="005DBA"/>
                </a:solidFill>
              </a:rPr>
              <a:t>trộm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cắp</a:t>
            </a:r>
            <a:r>
              <a:rPr lang="en-US" sz="3200" dirty="0">
                <a:solidFill>
                  <a:srgbClr val="005DBA"/>
                </a:solidFill>
              </a:rPr>
              <a:t>, </a:t>
            </a:r>
            <a:r>
              <a:rPr lang="en-US" sz="3200" dirty="0" err="1">
                <a:solidFill>
                  <a:srgbClr val="005DBA"/>
                </a:solidFill>
              </a:rPr>
              <a:t>cho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dù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đó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chỉ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là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một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đoạn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văn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bản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hoặc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một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hình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ảnh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đơn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lẻ</a:t>
            </a:r>
            <a:r>
              <a:rPr lang="en-US" sz="3200" dirty="0">
                <a:solidFill>
                  <a:srgbClr val="005DBA"/>
                </a:solidFill>
              </a:rPr>
              <a:t>, </a:t>
            </a:r>
            <a:r>
              <a:rPr lang="en-US" sz="3200" dirty="0" err="1">
                <a:solidFill>
                  <a:srgbClr val="005DBA"/>
                </a:solidFill>
              </a:rPr>
              <a:t>đều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được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coi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là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hành</a:t>
            </a:r>
            <a:r>
              <a:rPr lang="en-US" sz="3200" dirty="0">
                <a:solidFill>
                  <a:srgbClr val="005DBA"/>
                </a:solidFill>
              </a:rPr>
              <a:t> vi </a:t>
            </a:r>
            <a:r>
              <a:rPr lang="en-US" sz="3200" dirty="0" err="1">
                <a:solidFill>
                  <a:srgbClr val="005DBA"/>
                </a:solidFill>
              </a:rPr>
              <a:t>trộm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cắp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sở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hữu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trí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tuệ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hoặc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sản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phẩm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gốc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của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người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khác</a:t>
            </a:r>
            <a:r>
              <a:rPr lang="en-US" sz="3200" dirty="0">
                <a:solidFill>
                  <a:srgbClr val="005DBA"/>
                </a:solidFill>
              </a:rPr>
              <a:t>.</a:t>
            </a:r>
          </a:p>
          <a:p>
            <a:pPr algn="just">
              <a:buClr>
                <a:srgbClr val="005DBA"/>
              </a:buClr>
              <a:buFont typeface="Wingdings" panose="05000000000000000000" pitchFamily="2" charset="2"/>
              <a:buChar char="Ø"/>
            </a:pPr>
            <a:r>
              <a:rPr lang="en-US" sz="3200" dirty="0" err="1">
                <a:solidFill>
                  <a:srgbClr val="005DBA"/>
                </a:solidFill>
              </a:rPr>
              <a:t>Vì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vậy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khi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sử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dụng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thông</a:t>
            </a:r>
            <a:r>
              <a:rPr lang="en-US" sz="3200" dirty="0">
                <a:solidFill>
                  <a:srgbClr val="005DBA"/>
                </a:solidFill>
              </a:rPr>
              <a:t> tin </a:t>
            </a:r>
            <a:r>
              <a:rPr lang="en-US" sz="3200" dirty="0" err="1">
                <a:solidFill>
                  <a:srgbClr val="005DBA"/>
                </a:solidFill>
              </a:rPr>
              <a:t>từ</a:t>
            </a:r>
            <a:r>
              <a:rPr lang="en-US" sz="3200" dirty="0">
                <a:solidFill>
                  <a:srgbClr val="005DBA"/>
                </a:solidFill>
              </a:rPr>
              <a:t> Internet </a:t>
            </a:r>
            <a:r>
              <a:rPr lang="en-US" sz="3200" dirty="0" err="1">
                <a:solidFill>
                  <a:srgbClr val="005DBA"/>
                </a:solidFill>
              </a:rPr>
              <a:t>luôn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phải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sử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dụng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thông</a:t>
            </a:r>
            <a:r>
              <a:rPr lang="en-US" sz="3200" b="1" i="1" dirty="0">
                <a:solidFill>
                  <a:srgbClr val="FF0000"/>
                </a:solidFill>
              </a:rPr>
              <a:t> tin </a:t>
            </a:r>
            <a:r>
              <a:rPr lang="en-US" sz="3200" b="1" i="1" dirty="0" err="1">
                <a:solidFill>
                  <a:srgbClr val="FF0000"/>
                </a:solidFill>
              </a:rPr>
              <a:t>đó</a:t>
            </a:r>
            <a:r>
              <a:rPr lang="en-US" sz="3200" b="1" i="1" dirty="0">
                <a:solidFill>
                  <a:srgbClr val="FF0000"/>
                </a:solidFill>
              </a:rPr>
              <a:t> ở  </a:t>
            </a:r>
            <a:r>
              <a:rPr lang="en-US" sz="3200" b="1" i="1" dirty="0" err="1">
                <a:solidFill>
                  <a:srgbClr val="FF0000"/>
                </a:solidFill>
              </a:rPr>
              <a:t>dạng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gốc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và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trích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dẫn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nguồn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tham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khảo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để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tránh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được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các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cáo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buộc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đạo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văn</a:t>
            </a:r>
            <a:r>
              <a:rPr lang="en-US" sz="3200" dirty="0" smtClean="0">
                <a:solidFill>
                  <a:srgbClr val="005DBA"/>
                </a:solidFill>
              </a:rPr>
              <a:t>.</a:t>
            </a:r>
            <a:endParaRPr lang="en-US" sz="3200" dirty="0">
              <a:solidFill>
                <a:srgbClr val="005DB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720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353961" y="1105200"/>
            <a:ext cx="11562735" cy="5148115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just"/>
            <a:r>
              <a:rPr lang="en-US" sz="3200" b="1" dirty="0">
                <a:solidFill>
                  <a:srgbClr val="005DBA"/>
                </a:solidFill>
              </a:rPr>
              <a:t>- </a:t>
            </a:r>
            <a:r>
              <a:rPr lang="en-US" sz="3200" b="1" dirty="0" err="1">
                <a:solidFill>
                  <a:srgbClr val="005DBA"/>
                </a:solidFill>
              </a:rPr>
              <a:t>Phỉ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báng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hoặc</a:t>
            </a:r>
            <a:r>
              <a:rPr lang="en-US" sz="3200" b="1" dirty="0">
                <a:solidFill>
                  <a:srgbClr val="005DBA"/>
                </a:solidFill>
              </a:rPr>
              <a:t> vu </a:t>
            </a:r>
            <a:r>
              <a:rPr lang="en-US" sz="3200" b="1" dirty="0" err="1">
                <a:solidFill>
                  <a:srgbClr val="005DBA"/>
                </a:solidFill>
              </a:rPr>
              <a:t>khống</a:t>
            </a:r>
            <a:r>
              <a:rPr lang="en-US" sz="3200" b="1" dirty="0">
                <a:solidFill>
                  <a:srgbClr val="005DBA"/>
                </a:solidFill>
              </a:rPr>
              <a:t>:</a:t>
            </a:r>
          </a:p>
          <a:p>
            <a:pPr algn="just">
              <a:buClr>
                <a:srgbClr val="005DBA"/>
              </a:buClr>
              <a:buFont typeface="Wingdings" panose="05000000000000000000" pitchFamily="2" charset="2"/>
              <a:buChar char="Ø"/>
            </a:pPr>
            <a:r>
              <a:rPr lang="en-US" sz="3200" dirty="0" err="1">
                <a:solidFill>
                  <a:srgbClr val="005DBA"/>
                </a:solidFill>
              </a:rPr>
              <a:t>Phỉ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báng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là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viết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những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điều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không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đúng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sự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thật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làm</a:t>
            </a:r>
            <a:r>
              <a:rPr lang="en-US" sz="3200" dirty="0">
                <a:solidFill>
                  <a:srgbClr val="005DBA"/>
                </a:solidFill>
              </a:rPr>
              <a:t> “</a:t>
            </a:r>
            <a:r>
              <a:rPr lang="en-US" sz="3200" dirty="0" err="1">
                <a:solidFill>
                  <a:srgbClr val="005DBA"/>
                </a:solidFill>
              </a:rPr>
              <a:t>tổn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hại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danh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dự</a:t>
            </a:r>
            <a:r>
              <a:rPr lang="en-US" sz="3200" dirty="0">
                <a:solidFill>
                  <a:srgbClr val="005DBA"/>
                </a:solidFill>
              </a:rPr>
              <a:t>” </a:t>
            </a:r>
            <a:r>
              <a:rPr lang="en-US" sz="3200" dirty="0" err="1">
                <a:solidFill>
                  <a:srgbClr val="005DBA"/>
                </a:solidFill>
              </a:rPr>
              <a:t>của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cá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nhân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hoặc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danh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tiếng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của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tổ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 smtClean="0">
                <a:solidFill>
                  <a:srgbClr val="005DBA"/>
                </a:solidFill>
              </a:rPr>
              <a:t>chức</a:t>
            </a:r>
            <a:r>
              <a:rPr lang="en-US" sz="3200" dirty="0">
                <a:solidFill>
                  <a:srgbClr val="005DBA"/>
                </a:solidFill>
              </a:rPr>
              <a:t>.</a:t>
            </a:r>
            <a:endParaRPr lang="en-US" sz="3200" dirty="0">
              <a:solidFill>
                <a:srgbClr val="005DBA"/>
              </a:solidFill>
            </a:endParaRPr>
          </a:p>
          <a:p>
            <a:pPr algn="just">
              <a:buClr>
                <a:srgbClr val="005DBA"/>
              </a:buClr>
              <a:buFont typeface="Wingdings" panose="05000000000000000000" pitchFamily="2" charset="2"/>
              <a:buChar char="Ø"/>
            </a:pPr>
            <a:r>
              <a:rPr lang="en-US" sz="3200" dirty="0" err="1">
                <a:solidFill>
                  <a:srgbClr val="005DBA"/>
                </a:solidFill>
              </a:rPr>
              <a:t>Nếu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những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nhận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xét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phỉ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báng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được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nói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ra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thì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gọi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là</a:t>
            </a:r>
            <a:r>
              <a:rPr lang="en-US" sz="3200" dirty="0">
                <a:solidFill>
                  <a:srgbClr val="005DBA"/>
                </a:solidFill>
              </a:rPr>
              <a:t> vu </a:t>
            </a:r>
            <a:r>
              <a:rPr lang="en-US" sz="3200" dirty="0" err="1">
                <a:solidFill>
                  <a:srgbClr val="005DBA"/>
                </a:solidFill>
              </a:rPr>
              <a:t>khống</a:t>
            </a:r>
            <a:r>
              <a:rPr lang="en-US" sz="3200" dirty="0">
                <a:solidFill>
                  <a:srgbClr val="005DBA"/>
                </a:solidFill>
              </a:rPr>
              <a:t>. </a:t>
            </a:r>
            <a:r>
              <a:rPr lang="en-US" sz="3200" dirty="0" err="1">
                <a:solidFill>
                  <a:srgbClr val="005DBA"/>
                </a:solidFill>
              </a:rPr>
              <a:t>Xét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về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mặt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đạo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đức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và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pháp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lý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thì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cả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phỉ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báng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và</a:t>
            </a:r>
            <a:r>
              <a:rPr lang="en-US" sz="3200" dirty="0">
                <a:solidFill>
                  <a:srgbClr val="005DBA"/>
                </a:solidFill>
              </a:rPr>
              <a:t> vu </a:t>
            </a:r>
            <a:r>
              <a:rPr lang="en-US" sz="3200" dirty="0" err="1">
                <a:solidFill>
                  <a:srgbClr val="005DBA"/>
                </a:solidFill>
              </a:rPr>
              <a:t>khống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đều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là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những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hành</a:t>
            </a:r>
            <a:r>
              <a:rPr lang="en-US" sz="3200" dirty="0">
                <a:solidFill>
                  <a:srgbClr val="005DBA"/>
                </a:solidFill>
              </a:rPr>
              <a:t> vi </a:t>
            </a:r>
            <a:r>
              <a:rPr lang="en-US" sz="3200" dirty="0" err="1">
                <a:solidFill>
                  <a:srgbClr val="005DBA"/>
                </a:solidFill>
              </a:rPr>
              <a:t>sai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trái</a:t>
            </a:r>
            <a:r>
              <a:rPr lang="en-US" sz="3200" dirty="0">
                <a:solidFill>
                  <a:srgbClr val="005DBA"/>
                </a:solidFill>
              </a:rPr>
              <a:t>. </a:t>
            </a:r>
          </a:p>
          <a:p>
            <a:pPr algn="just">
              <a:buClr>
                <a:srgbClr val="005DBA"/>
              </a:buClr>
              <a:buFont typeface="Wingdings" panose="05000000000000000000" pitchFamily="2" charset="2"/>
              <a:buChar char="Ø"/>
            </a:pPr>
            <a:r>
              <a:rPr lang="en-US" sz="3200" b="1" dirty="0" err="1">
                <a:solidFill>
                  <a:srgbClr val="005DBA"/>
                </a:solidFill>
              </a:rPr>
              <a:t>Bài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học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tốt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nhất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nên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làm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cả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trực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tuyến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và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trong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đời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sống</a:t>
            </a:r>
            <a:r>
              <a:rPr lang="en-US" sz="3200" dirty="0">
                <a:solidFill>
                  <a:srgbClr val="005DBA"/>
                </a:solidFill>
              </a:rPr>
              <a:t>, </a:t>
            </a:r>
            <a:r>
              <a:rPr lang="en-US" sz="3200" dirty="0" err="1">
                <a:solidFill>
                  <a:srgbClr val="005DBA"/>
                </a:solidFill>
              </a:rPr>
              <a:t>đó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là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coi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 smtClean="0">
                <a:solidFill>
                  <a:srgbClr val="005DBA"/>
                </a:solidFill>
              </a:rPr>
              <a:t>những</a:t>
            </a:r>
            <a:r>
              <a:rPr lang="en-US" sz="3200" dirty="0" smtClean="0">
                <a:solidFill>
                  <a:srgbClr val="005DBA"/>
                </a:solidFill>
              </a:rPr>
              <a:t> </a:t>
            </a:r>
            <a:r>
              <a:rPr lang="en-US" sz="3200" dirty="0">
                <a:solidFill>
                  <a:srgbClr val="005DBA"/>
                </a:solidFill>
              </a:rPr>
              <a:t>vu </a:t>
            </a:r>
            <a:r>
              <a:rPr lang="en-US" sz="3200" dirty="0" err="1">
                <a:solidFill>
                  <a:srgbClr val="005DBA"/>
                </a:solidFill>
              </a:rPr>
              <a:t>khống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đó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như</a:t>
            </a:r>
            <a:r>
              <a:rPr lang="en-US" sz="3200" dirty="0">
                <a:solidFill>
                  <a:srgbClr val="005DBA"/>
                </a:solidFill>
              </a:rPr>
              <a:t> </a:t>
            </a:r>
            <a:r>
              <a:rPr lang="en-US" sz="3200" dirty="0" err="1">
                <a:solidFill>
                  <a:srgbClr val="005DBA"/>
                </a:solidFill>
              </a:rPr>
              <a:t>những</a:t>
            </a:r>
            <a:r>
              <a:rPr lang="en-US" sz="3200" dirty="0">
                <a:solidFill>
                  <a:srgbClr val="005DBA"/>
                </a:solidFill>
              </a:rPr>
              <a:t> tin </a:t>
            </a:r>
            <a:r>
              <a:rPr lang="en-US" sz="3200" dirty="0" err="1">
                <a:solidFill>
                  <a:srgbClr val="005DBA"/>
                </a:solidFill>
              </a:rPr>
              <a:t>đồn</a:t>
            </a:r>
            <a:r>
              <a:rPr lang="en-US" sz="3200" dirty="0">
                <a:solidFill>
                  <a:srgbClr val="005DBA"/>
                </a:solidFill>
              </a:rPr>
              <a:t>: </a:t>
            </a:r>
            <a:r>
              <a:rPr lang="en-US" sz="3200" b="1" i="1" dirty="0" err="1">
                <a:solidFill>
                  <a:srgbClr val="FF0000"/>
                </a:solidFill>
              </a:rPr>
              <a:t>không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bắt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đầu</a:t>
            </a:r>
            <a:r>
              <a:rPr lang="en-US" sz="3200" b="1" i="1" dirty="0">
                <a:solidFill>
                  <a:srgbClr val="FF0000"/>
                </a:solidFill>
              </a:rPr>
              <a:t>, </a:t>
            </a:r>
            <a:r>
              <a:rPr lang="en-US" sz="3200" b="1" i="1" dirty="0" err="1">
                <a:solidFill>
                  <a:srgbClr val="FF0000"/>
                </a:solidFill>
              </a:rPr>
              <a:t>không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nghe</a:t>
            </a:r>
            <a:r>
              <a:rPr lang="en-US" sz="3200" b="1" i="1" dirty="0">
                <a:solidFill>
                  <a:srgbClr val="FF0000"/>
                </a:solidFill>
              </a:rPr>
              <a:t>, </a:t>
            </a:r>
            <a:r>
              <a:rPr lang="en-US" sz="3200" b="1" i="1" dirty="0" err="1">
                <a:solidFill>
                  <a:srgbClr val="FF0000"/>
                </a:solidFill>
              </a:rPr>
              <a:t>không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phản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ứng</a:t>
            </a:r>
            <a:r>
              <a:rPr lang="en-US" sz="3200" b="1" i="1" dirty="0" smtClean="0">
                <a:solidFill>
                  <a:srgbClr val="FF0000"/>
                </a:solidFill>
              </a:rPr>
              <a:t>.</a:t>
            </a:r>
            <a:endParaRPr lang="en-US" sz="32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557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309716" y="795485"/>
            <a:ext cx="11444749" cy="5723302"/>
          </a:xfrm>
          <a:solidFill>
            <a:schemeClr val="tx1"/>
          </a:solidFill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005DBA"/>
                </a:solidFill>
              </a:rPr>
              <a:t>- Vi </a:t>
            </a:r>
            <a:r>
              <a:rPr lang="en-US" sz="3200" b="1" dirty="0" err="1">
                <a:solidFill>
                  <a:srgbClr val="005DBA"/>
                </a:solidFill>
              </a:rPr>
              <a:t>phạm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bản</a:t>
            </a:r>
            <a:r>
              <a:rPr lang="en-US" sz="3200" b="1" dirty="0">
                <a:solidFill>
                  <a:srgbClr val="005DBA"/>
                </a:solidFill>
              </a:rPr>
              <a:t> </a:t>
            </a:r>
            <a:r>
              <a:rPr lang="en-US" sz="3200" b="1" dirty="0" err="1">
                <a:solidFill>
                  <a:srgbClr val="005DBA"/>
                </a:solidFill>
              </a:rPr>
              <a:t>quyền</a:t>
            </a:r>
            <a:endParaRPr lang="en-US" sz="3200" b="1" dirty="0">
              <a:solidFill>
                <a:srgbClr val="005DBA"/>
              </a:solidFill>
            </a:endParaRPr>
          </a:p>
          <a:p>
            <a:pPr algn="just">
              <a:buClr>
                <a:srgbClr val="005DBA"/>
              </a:buClr>
              <a:buFont typeface="Wingdings" panose="05000000000000000000" pitchFamily="2" charset="2"/>
              <a:buChar char="Ø"/>
            </a:pPr>
            <a:r>
              <a:rPr lang="en-US" sz="2800" dirty="0" err="1">
                <a:solidFill>
                  <a:srgbClr val="005DBA"/>
                </a:solidFill>
              </a:rPr>
              <a:t>Thường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liên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quan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đến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việc</a:t>
            </a:r>
            <a:r>
              <a:rPr lang="en-US" sz="2800" dirty="0">
                <a:solidFill>
                  <a:srgbClr val="005DBA"/>
                </a:solidFill>
              </a:rPr>
              <a:t> vi </a:t>
            </a:r>
            <a:r>
              <a:rPr lang="en-US" sz="2800" dirty="0" err="1">
                <a:solidFill>
                  <a:srgbClr val="005DBA"/>
                </a:solidFill>
              </a:rPr>
              <a:t>phạm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quyền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tác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giả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hoặc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đạo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văn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khi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thực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hiện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hành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động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sao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chép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lại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sản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phẩm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gốc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hoặc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chỉnh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sửa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lại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để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phù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hợp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với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mục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đích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nào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đó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mà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không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được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phép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từ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chủ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sở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hữu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bản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quyền</a:t>
            </a:r>
            <a:r>
              <a:rPr lang="en-US" sz="2800" dirty="0">
                <a:solidFill>
                  <a:srgbClr val="005DBA"/>
                </a:solidFill>
              </a:rPr>
              <a:t>, </a:t>
            </a:r>
            <a:r>
              <a:rPr lang="en-US" sz="2800" dirty="0" err="1">
                <a:solidFill>
                  <a:srgbClr val="005DBA"/>
                </a:solidFill>
              </a:rPr>
              <a:t>gây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thiệt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hại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cho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chủ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sở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hữu</a:t>
            </a:r>
            <a:endParaRPr lang="en-US" sz="2800" dirty="0">
              <a:solidFill>
                <a:srgbClr val="005DBA"/>
              </a:solidFill>
            </a:endParaRPr>
          </a:p>
          <a:p>
            <a:pPr algn="just">
              <a:buClr>
                <a:srgbClr val="005DBA"/>
              </a:buClr>
              <a:buFont typeface="Wingdings" panose="05000000000000000000" pitchFamily="2" charset="2"/>
              <a:buChar char="Ø"/>
            </a:pPr>
            <a:r>
              <a:rPr lang="en-US" sz="2800" dirty="0" err="1">
                <a:solidFill>
                  <a:srgbClr val="005DBA"/>
                </a:solidFill>
              </a:rPr>
              <a:t>Nếu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b="1" dirty="0" err="1">
                <a:solidFill>
                  <a:srgbClr val="005DBA"/>
                </a:solidFill>
              </a:rPr>
              <a:t>tải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một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tài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liệu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có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bản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quyền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có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thể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bị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kiện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và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trả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phí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thiệt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 smtClean="0">
                <a:solidFill>
                  <a:srgbClr val="005DBA"/>
                </a:solidFill>
              </a:rPr>
              <a:t>hại</a:t>
            </a:r>
            <a:r>
              <a:rPr lang="en-US" sz="2800" dirty="0" smtClean="0">
                <a:solidFill>
                  <a:srgbClr val="005DBA"/>
                </a:solidFill>
              </a:rPr>
              <a:t>.</a:t>
            </a:r>
            <a:endParaRPr lang="en-US" sz="2800" dirty="0">
              <a:solidFill>
                <a:srgbClr val="005DBA"/>
              </a:solidFill>
            </a:endParaRPr>
          </a:p>
          <a:p>
            <a:pPr algn="just">
              <a:buClr>
                <a:srgbClr val="005DBA"/>
              </a:buClr>
              <a:buFont typeface="Wingdings" panose="05000000000000000000" pitchFamily="2" charset="2"/>
              <a:buChar char="Ø"/>
            </a:pPr>
            <a:r>
              <a:rPr lang="en-US" sz="2800" dirty="0" err="1">
                <a:solidFill>
                  <a:srgbClr val="005DBA"/>
                </a:solidFill>
              </a:rPr>
              <a:t>Ví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 smtClean="0">
                <a:solidFill>
                  <a:srgbClr val="005DBA"/>
                </a:solidFill>
              </a:rPr>
              <a:t>dụ</a:t>
            </a:r>
            <a:r>
              <a:rPr lang="en-US" sz="2800" dirty="0" smtClean="0">
                <a:solidFill>
                  <a:srgbClr val="005DBA"/>
                </a:solidFill>
              </a:rPr>
              <a:t>: </a:t>
            </a:r>
            <a:r>
              <a:rPr lang="en-US" sz="2800" dirty="0" err="1">
                <a:solidFill>
                  <a:srgbClr val="005DBA"/>
                </a:solidFill>
              </a:rPr>
              <a:t>đánh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cắp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một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đĩa</a:t>
            </a:r>
            <a:r>
              <a:rPr lang="en-US" sz="2800" dirty="0">
                <a:solidFill>
                  <a:srgbClr val="005DBA"/>
                </a:solidFill>
              </a:rPr>
              <a:t> CD </a:t>
            </a:r>
            <a:r>
              <a:rPr lang="en-US" sz="2800" dirty="0" err="1">
                <a:solidFill>
                  <a:srgbClr val="005DBA"/>
                </a:solidFill>
              </a:rPr>
              <a:t>từ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cửa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hàng</a:t>
            </a:r>
            <a:r>
              <a:rPr lang="en-US" sz="2800" dirty="0">
                <a:solidFill>
                  <a:srgbClr val="005DBA"/>
                </a:solidFill>
              </a:rPr>
              <a:t>, </a:t>
            </a:r>
            <a:r>
              <a:rPr lang="en-US" sz="2800" dirty="0" err="1">
                <a:solidFill>
                  <a:srgbClr val="005DBA"/>
                </a:solidFill>
              </a:rPr>
              <a:t>tải</a:t>
            </a:r>
            <a:r>
              <a:rPr lang="en-US" sz="2800" dirty="0">
                <a:solidFill>
                  <a:srgbClr val="005DBA"/>
                </a:solidFill>
              </a:rPr>
              <a:t> Album </a:t>
            </a:r>
            <a:r>
              <a:rPr lang="en-US" sz="2800" dirty="0" err="1">
                <a:solidFill>
                  <a:srgbClr val="005DBA"/>
                </a:solidFill>
              </a:rPr>
              <a:t>hoặc</a:t>
            </a:r>
            <a:r>
              <a:rPr lang="en-US" sz="2800" dirty="0">
                <a:solidFill>
                  <a:srgbClr val="005DBA"/>
                </a:solidFill>
              </a:rPr>
              <a:t> 1 </a:t>
            </a:r>
            <a:r>
              <a:rPr lang="en-US" sz="2800" dirty="0" err="1">
                <a:solidFill>
                  <a:srgbClr val="005DBA"/>
                </a:solidFill>
              </a:rPr>
              <a:t>bộ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phim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từ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trang</a:t>
            </a:r>
            <a:r>
              <a:rPr lang="en-US" sz="2800" dirty="0">
                <a:solidFill>
                  <a:srgbClr val="005DBA"/>
                </a:solidFill>
              </a:rPr>
              <a:t> Web </a:t>
            </a:r>
            <a:r>
              <a:rPr lang="en-US" sz="2800" dirty="0" err="1">
                <a:solidFill>
                  <a:srgbClr val="005DBA"/>
                </a:solidFill>
              </a:rPr>
              <a:t>và</a:t>
            </a:r>
            <a:r>
              <a:rPr lang="en-US" sz="2800" dirty="0">
                <a:solidFill>
                  <a:srgbClr val="005DBA"/>
                </a:solidFill>
              </a:rPr>
              <a:t> chia </a:t>
            </a:r>
            <a:r>
              <a:rPr lang="en-US" sz="2800" dirty="0" err="1">
                <a:solidFill>
                  <a:srgbClr val="005DBA"/>
                </a:solidFill>
              </a:rPr>
              <a:t>sẻ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lên</a:t>
            </a:r>
            <a:r>
              <a:rPr lang="en-US" sz="2800" dirty="0">
                <a:solidFill>
                  <a:srgbClr val="005DBA"/>
                </a:solidFill>
              </a:rPr>
              <a:t> Internet </a:t>
            </a:r>
            <a:r>
              <a:rPr lang="en-US" sz="2800" dirty="0" err="1">
                <a:solidFill>
                  <a:srgbClr val="005DBA"/>
                </a:solidFill>
              </a:rPr>
              <a:t>mà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không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trả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phí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cho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chủ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sở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hữu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đều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là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hành</a:t>
            </a:r>
            <a:r>
              <a:rPr lang="en-US" sz="2800" dirty="0">
                <a:solidFill>
                  <a:srgbClr val="005DBA"/>
                </a:solidFill>
              </a:rPr>
              <a:t> vi </a:t>
            </a:r>
            <a:r>
              <a:rPr lang="en-US" sz="2800" dirty="0" err="1">
                <a:solidFill>
                  <a:srgbClr val="005DBA"/>
                </a:solidFill>
              </a:rPr>
              <a:t>ăn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 smtClean="0">
                <a:solidFill>
                  <a:srgbClr val="005DBA"/>
                </a:solidFill>
              </a:rPr>
              <a:t>cắp</a:t>
            </a:r>
            <a:r>
              <a:rPr lang="en-US" sz="2800" dirty="0" smtClean="0">
                <a:solidFill>
                  <a:srgbClr val="005DBA"/>
                </a:solidFill>
              </a:rPr>
              <a:t>.</a:t>
            </a:r>
            <a:endParaRPr lang="en-US" sz="2800" dirty="0">
              <a:solidFill>
                <a:srgbClr val="005DBA"/>
              </a:solidFill>
            </a:endParaRPr>
          </a:p>
          <a:p>
            <a:pPr algn="just">
              <a:buClr>
                <a:srgbClr val="005DBA"/>
              </a:buClr>
              <a:buFont typeface="Wingdings" panose="05000000000000000000" pitchFamily="2" charset="2"/>
              <a:buChar char="Ø"/>
            </a:pPr>
            <a:r>
              <a:rPr lang="en-US" sz="2800" dirty="0" err="1">
                <a:solidFill>
                  <a:srgbClr val="005DBA"/>
                </a:solidFill>
              </a:rPr>
              <a:t>Để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tránh</a:t>
            </a:r>
            <a:r>
              <a:rPr lang="en-US" sz="2800" dirty="0">
                <a:solidFill>
                  <a:srgbClr val="005DBA"/>
                </a:solidFill>
              </a:rPr>
              <a:t> vi </a:t>
            </a:r>
            <a:r>
              <a:rPr lang="en-US" sz="2800" dirty="0" err="1">
                <a:solidFill>
                  <a:srgbClr val="005DBA"/>
                </a:solidFill>
              </a:rPr>
              <a:t>phạm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bản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quyền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không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có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chủ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đích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nên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luôn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mua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phần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mềm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từ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các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đại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lý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bán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lẻ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có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uy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tín</a:t>
            </a:r>
            <a:r>
              <a:rPr lang="en-US" sz="2800" dirty="0">
                <a:solidFill>
                  <a:srgbClr val="005DBA"/>
                </a:solidFill>
              </a:rPr>
              <a:t>. </a:t>
            </a:r>
            <a:r>
              <a:rPr lang="en-US" sz="2800" b="1" i="1" dirty="0" err="1">
                <a:solidFill>
                  <a:srgbClr val="FF0000"/>
                </a:solidFill>
              </a:rPr>
              <a:t>Không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tải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bài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hát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hoặc</a:t>
            </a:r>
            <a:r>
              <a:rPr lang="en-US" sz="2800" b="1" dirty="0">
                <a:solidFill>
                  <a:srgbClr val="005DBA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phim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được</a:t>
            </a:r>
            <a:r>
              <a:rPr lang="en-US" sz="2800" b="1" i="1" dirty="0">
                <a:solidFill>
                  <a:srgbClr val="FF0000"/>
                </a:solidFill>
              </a:rPr>
              <a:t> chia </a:t>
            </a:r>
            <a:r>
              <a:rPr lang="en-US" sz="2800" b="1" i="1" dirty="0" err="1">
                <a:solidFill>
                  <a:srgbClr val="FF0000"/>
                </a:solidFill>
              </a:rPr>
              <a:t>sẻ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trên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các</a:t>
            </a:r>
            <a:r>
              <a:rPr lang="en-US" sz="2800" dirty="0">
                <a:solidFill>
                  <a:srgbClr val="005DBA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trang</a:t>
            </a:r>
            <a:r>
              <a:rPr lang="en-US" sz="2800" b="1" i="1" dirty="0">
                <a:solidFill>
                  <a:srgbClr val="FF0000"/>
                </a:solidFill>
              </a:rPr>
              <a:t> web </a:t>
            </a:r>
            <a:r>
              <a:rPr lang="en-US" sz="2800" i="1" dirty="0" err="1">
                <a:solidFill>
                  <a:srgbClr val="FF0000"/>
                </a:solidFill>
              </a:rPr>
              <a:t>trên</a:t>
            </a:r>
            <a:r>
              <a:rPr lang="en-US" sz="2800" b="1" i="1" dirty="0">
                <a:solidFill>
                  <a:srgbClr val="FF0000"/>
                </a:solidFill>
              </a:rPr>
              <a:t> Internet </a:t>
            </a:r>
            <a:r>
              <a:rPr lang="en-US" sz="2800" dirty="0" err="1">
                <a:solidFill>
                  <a:srgbClr val="005DBA"/>
                </a:solidFill>
              </a:rPr>
              <a:t>và</a:t>
            </a:r>
            <a:r>
              <a:rPr lang="en-US" sz="2800" b="1" dirty="0">
                <a:solidFill>
                  <a:srgbClr val="005DBA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không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cài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005DBA"/>
                </a:solidFill>
              </a:rPr>
              <a:t>các</a:t>
            </a:r>
            <a:r>
              <a:rPr lang="en-US" sz="2800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phần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mềm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không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có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giấy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</a:rPr>
              <a:t>phép</a:t>
            </a:r>
            <a:r>
              <a:rPr lang="en-US" sz="2800" i="1" dirty="0">
                <a:solidFill>
                  <a:srgbClr val="FF0000"/>
                </a:solidFill>
              </a:rPr>
              <a:t>.</a:t>
            </a:r>
            <a:endParaRPr lang="en-US" sz="2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11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831" y="2104466"/>
            <a:ext cx="11844337" cy="174617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b="1" dirty="0" err="1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3200" b="1" dirty="0" smtClean="0">
                <a:solidFill>
                  <a:srgbClr val="FFFFFF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 smtClean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Tớ</a:t>
            </a:r>
            <a:r>
              <a:rPr lang="en-US" sz="3200" b="1" dirty="0" smtClean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3200" b="1" dirty="0" smtClean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khám</a:t>
            </a:r>
            <a:r>
              <a:rPr lang="en-US" sz="3200" b="1" dirty="0" smtClean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phá</a:t>
            </a:r>
            <a:r>
              <a:rPr lang="en-US" sz="3200" b="1" dirty="0" smtClean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3200" b="1" dirty="0" smtClean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FFFF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giới</a:t>
            </a:r>
            <a:r>
              <a:rPr lang="en-GB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3200" b="1" dirty="0" err="1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Tuần</a:t>
            </a:r>
            <a:r>
              <a:rPr lang="en-GB" sz="3200" b="1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GB" sz="3200" b="1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35: </a:t>
            </a:r>
            <a:r>
              <a:rPr lang="en-GB" sz="3200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THỰC HÀNH LÀM CÔNG DÂN SỐ TỐT </a:t>
            </a:r>
            <a:r>
              <a:rPr lang="en-GB" sz="3200" b="1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(t2)</a:t>
            </a:r>
            <a:endParaRPr lang="en-US" sz="4000" b="1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55421" y="3995678"/>
            <a:ext cx="1095780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err="1"/>
              <a:t>H</a:t>
            </a:r>
            <a:r>
              <a:rPr lang="en-US" sz="2400" dirty="0" err="1" smtClean="0"/>
              <a:t>iểu</a:t>
            </a:r>
            <a:r>
              <a:rPr lang="en-US" sz="2400" dirty="0" smtClean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hành</a:t>
            </a:r>
            <a:r>
              <a:rPr lang="en-US" sz="2400" dirty="0"/>
              <a:t> vi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phù</a:t>
            </a:r>
            <a:r>
              <a:rPr lang="en-US" sz="2400" dirty="0"/>
              <a:t> </a:t>
            </a:r>
            <a:r>
              <a:rPr lang="en-US" sz="2400" dirty="0" err="1"/>
              <a:t>hợp</a:t>
            </a:r>
            <a:r>
              <a:rPr lang="en-US" sz="2400" dirty="0"/>
              <a:t> </a:t>
            </a:r>
            <a:r>
              <a:rPr lang="en-US" sz="2400" dirty="0" err="1"/>
              <a:t>khi</a:t>
            </a:r>
            <a:r>
              <a:rPr lang="en-US" sz="2400" dirty="0"/>
              <a:t> </a:t>
            </a:r>
            <a:r>
              <a:rPr lang="en-US" sz="2400" dirty="0" err="1"/>
              <a:t>trực</a:t>
            </a:r>
            <a:r>
              <a:rPr lang="en-US" sz="2400" dirty="0"/>
              <a:t> </a:t>
            </a:r>
            <a:r>
              <a:rPr lang="en-US" sz="2400" dirty="0" err="1"/>
              <a:t>tuyến</a:t>
            </a:r>
            <a:r>
              <a:rPr lang="en-US" sz="2400" dirty="0"/>
              <a:t> </a:t>
            </a:r>
            <a:r>
              <a:rPr lang="en-US" sz="2400" dirty="0" err="1"/>
              <a:t>như</a:t>
            </a:r>
            <a:r>
              <a:rPr lang="en-US" sz="2400" dirty="0"/>
              <a:t>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 err="1"/>
              <a:t>Những</a:t>
            </a:r>
            <a:r>
              <a:rPr lang="en-US" sz="2400" dirty="0"/>
              <a:t> </a:t>
            </a:r>
            <a:r>
              <a:rPr lang="en-US" sz="2400" dirty="0" err="1"/>
              <a:t>trò</a:t>
            </a:r>
            <a:r>
              <a:rPr lang="en-US" sz="2400" dirty="0"/>
              <a:t> </a:t>
            </a:r>
            <a:r>
              <a:rPr lang="en-US" sz="2400" dirty="0" err="1"/>
              <a:t>đùa</a:t>
            </a:r>
            <a:r>
              <a:rPr lang="en-US" sz="2400" dirty="0"/>
              <a:t> </a:t>
            </a:r>
            <a:r>
              <a:rPr lang="en-US" sz="2400" dirty="0" err="1"/>
              <a:t>cợt</a:t>
            </a:r>
            <a:endParaRPr lang="en-US" sz="24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 err="1"/>
              <a:t>Bắt</a:t>
            </a:r>
            <a:r>
              <a:rPr lang="en-US" sz="2400" dirty="0"/>
              <a:t> </a:t>
            </a:r>
            <a:r>
              <a:rPr lang="en-US" sz="2400" dirty="0" err="1"/>
              <a:t>nạt</a:t>
            </a:r>
            <a:r>
              <a:rPr lang="en-US" sz="2400" dirty="0"/>
              <a:t> </a:t>
            </a:r>
            <a:r>
              <a:rPr lang="en-US" sz="2400" dirty="0" err="1"/>
              <a:t>trực</a:t>
            </a:r>
            <a:r>
              <a:rPr lang="en-US" sz="2400" dirty="0"/>
              <a:t> </a:t>
            </a:r>
            <a:r>
              <a:rPr lang="en-US" sz="2400" dirty="0" err="1"/>
              <a:t>tuyến</a:t>
            </a:r>
            <a:endParaRPr lang="en-US" sz="24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 err="1"/>
              <a:t>Gây</a:t>
            </a:r>
            <a:r>
              <a:rPr lang="en-US" sz="2400" dirty="0"/>
              <a:t>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với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khác</a:t>
            </a:r>
            <a:endParaRPr lang="en-US" sz="24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 err="1"/>
              <a:t>Gửi</a:t>
            </a:r>
            <a:r>
              <a:rPr lang="en-US" sz="2400" dirty="0"/>
              <a:t> </a:t>
            </a:r>
            <a:r>
              <a:rPr lang="en-US" sz="2400" dirty="0" err="1"/>
              <a:t>thư</a:t>
            </a:r>
            <a:r>
              <a:rPr lang="en-US" sz="2400" dirty="0"/>
              <a:t> </a:t>
            </a:r>
            <a:r>
              <a:rPr lang="en-US" sz="2400" dirty="0" err="1"/>
              <a:t>rác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khác</a:t>
            </a:r>
            <a:endParaRPr lang="en-US" sz="24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/>
              <a:t>Chia </a:t>
            </a:r>
            <a:r>
              <a:rPr lang="en-US" sz="2400" dirty="0" err="1"/>
              <a:t>sẻ</a:t>
            </a:r>
            <a:r>
              <a:rPr lang="en-US" sz="2400" dirty="0"/>
              <a:t> </a:t>
            </a:r>
            <a:r>
              <a:rPr lang="en-US" sz="2400" dirty="0" err="1"/>
              <a:t>thông</a:t>
            </a:r>
            <a:r>
              <a:rPr lang="en-US" sz="2400" dirty="0"/>
              <a:t> tin </a:t>
            </a:r>
            <a:r>
              <a:rPr lang="en-US" sz="2400" dirty="0" err="1"/>
              <a:t>cá</a:t>
            </a:r>
            <a:r>
              <a:rPr lang="en-US" sz="2400" dirty="0"/>
              <a:t> </a:t>
            </a:r>
            <a:r>
              <a:rPr lang="en-US" sz="2400" dirty="0" err="1"/>
              <a:t>nhân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khác</a:t>
            </a:r>
            <a:endParaRPr lang="en-US" sz="24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tôn</a:t>
            </a:r>
            <a:r>
              <a:rPr lang="en-US" sz="2400" dirty="0"/>
              <a:t> </a:t>
            </a:r>
            <a:r>
              <a:rPr lang="en-US" sz="2400" dirty="0" err="1"/>
              <a:t>trọng</a:t>
            </a:r>
            <a:r>
              <a:rPr lang="en-US" sz="2400" dirty="0"/>
              <a:t> </a:t>
            </a:r>
            <a:r>
              <a:rPr lang="en-US" sz="2400" dirty="0" err="1"/>
              <a:t>sự</a:t>
            </a:r>
            <a:r>
              <a:rPr lang="en-US" sz="2400" dirty="0"/>
              <a:t> </a:t>
            </a:r>
            <a:r>
              <a:rPr lang="en-US" sz="2400" dirty="0" err="1"/>
              <a:t>riêng</a:t>
            </a:r>
            <a:r>
              <a:rPr lang="en-US" sz="2400" dirty="0"/>
              <a:t> </a:t>
            </a:r>
            <a:r>
              <a:rPr lang="en-US" sz="2400" dirty="0" err="1"/>
              <a:t>tư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khác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92290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1_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3220</TotalTime>
  <Words>1118</Words>
  <Application>Microsoft Office PowerPoint</Application>
  <PresentationFormat>Widescreen</PresentationFormat>
  <Paragraphs>55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Times New Roman</vt:lpstr>
      <vt:lpstr>Times New Roman (Headings)</vt:lpstr>
      <vt:lpstr>UTM Duepuntozero</vt:lpstr>
      <vt:lpstr>Wingdings</vt:lpstr>
      <vt:lpstr>Banded</vt:lpstr>
      <vt:lpstr>1_Banded</vt:lpstr>
      <vt:lpstr>CUỘC SỐNG TRỰC TUYẾN</vt:lpstr>
      <vt:lpstr>CHỦ ĐỀ b.  CÔNG DÂN SỐ</vt:lpstr>
      <vt:lpstr>Bài 2. Tớ tự khám phá thế giới  Tuần 35: THỰC HÀNH LÀM CÔNG DÂN SỐ TỐT (t1)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2. Tớ tự khám phá thế giới  Tuần 35: THỰC HÀNH LÀM CÔNG DÂN SỐ TỐT (t2)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Thanh Trung</dc:creator>
  <cp:lastModifiedBy>TOPICA</cp:lastModifiedBy>
  <cp:revision>222</cp:revision>
  <dcterms:created xsi:type="dcterms:W3CDTF">2014-06-09T03:12:12Z</dcterms:created>
  <dcterms:modified xsi:type="dcterms:W3CDTF">2023-05-08T05:42:59Z</dcterms:modified>
</cp:coreProperties>
</file>