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Tahoma"/>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i+nzIlh5B2PuWC7DxyU+XHbNLp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Tahoma-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Tahoma-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7f4b82919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7f4b8291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p:nvPr>
            <p:ph idx="2" type="pic"/>
          </p:nvPr>
        </p:nvSpPr>
        <p:spPr>
          <a:xfrm>
            <a:off x="5183188" y="987425"/>
            <a:ext cx="6172200" cy="4873625"/>
          </a:xfrm>
          <a:prstGeom prst="rect">
            <a:avLst/>
          </a:prstGeom>
          <a:noFill/>
          <a:ln>
            <a:noFill/>
          </a:ln>
        </p:spPr>
      </p:sp>
      <p:sp>
        <p:nvSpPr>
          <p:cNvPr id="64" name="Google Shape;64;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6.png"/><Relationship Id="rId5" Type="http://schemas.openxmlformats.org/officeDocument/2006/relationships/image" Target="../media/image29.png"/><Relationship Id="rId6"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6.png"/><Relationship Id="rId5" Type="http://schemas.openxmlformats.org/officeDocument/2006/relationships/image" Target="../media/image33.png"/><Relationship Id="rId6"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6.png"/><Relationship Id="rId5" Type="http://schemas.openxmlformats.org/officeDocument/2006/relationships/image" Target="../media/image35.png"/><Relationship Id="rId6"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37.png"/><Relationship Id="rId5"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9.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16.png"/><Relationship Id="rId7"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9.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27f4b829191_0_0"/>
          <p:cNvSpPr txBox="1"/>
          <p:nvPr>
            <p:ph type="title"/>
          </p:nvPr>
        </p:nvSpPr>
        <p:spPr>
          <a:xfrm>
            <a:off x="838200" y="24470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6000">
                <a:solidFill>
                  <a:srgbClr val="FF0000"/>
                </a:solidFill>
                <a:latin typeface="Arial"/>
                <a:ea typeface="Arial"/>
                <a:cs typeface="Arial"/>
                <a:sym typeface="Arial"/>
              </a:rPr>
              <a:t>TIN HỌC 3 – TUẦN 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Google Shape;204;p9"/>
          <p:cNvSpPr/>
          <p:nvPr/>
        </p:nvSpPr>
        <p:spPr>
          <a:xfrm>
            <a:off x="470647" y="1132363"/>
            <a:ext cx="11228294" cy="5425957"/>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5" name="Google Shape;205;p9"/>
          <p:cNvGrpSpPr/>
          <p:nvPr/>
        </p:nvGrpSpPr>
        <p:grpSpPr>
          <a:xfrm>
            <a:off x="3865174" y="232761"/>
            <a:ext cx="4353220" cy="595086"/>
            <a:chOff x="3865174" y="232761"/>
            <a:chExt cx="4353220" cy="595086"/>
          </a:xfrm>
        </p:grpSpPr>
        <p:sp>
          <p:nvSpPr>
            <p:cNvPr id="206" name="Google Shape;206;p9"/>
            <p:cNvSpPr/>
            <p:nvPr/>
          </p:nvSpPr>
          <p:spPr>
            <a:xfrm>
              <a:off x="3865174" y="232761"/>
              <a:ext cx="4353220" cy="595086"/>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C0000"/>
                  </a:solidFill>
                  <a:latin typeface="Tahoma"/>
                  <a:ea typeface="Tahoma"/>
                  <a:cs typeface="Tahoma"/>
                  <a:sym typeface="Tahoma"/>
                </a:rPr>
                <a:t>KHÁM PHÁ</a:t>
              </a:r>
              <a:endParaRPr b="1" sz="3200">
                <a:solidFill>
                  <a:srgbClr val="CC0000"/>
                </a:solidFill>
                <a:latin typeface="Tahoma"/>
                <a:ea typeface="Tahoma"/>
                <a:cs typeface="Tahoma"/>
                <a:sym typeface="Tahoma"/>
              </a:endParaRPr>
            </a:p>
          </p:txBody>
        </p:sp>
        <p:pic>
          <p:nvPicPr>
            <p:cNvPr id="207" name="Google Shape;207;p9"/>
            <p:cNvPicPr preferRelativeResize="0"/>
            <p:nvPr/>
          </p:nvPicPr>
          <p:blipFill rotWithShape="1">
            <a:blip r:embed="rId4">
              <a:alphaModFix/>
            </a:blip>
            <a:srcRect b="0" l="0" r="0" t="0"/>
            <a:stretch/>
          </p:blipFill>
          <p:spPr>
            <a:xfrm>
              <a:off x="4663621" y="254079"/>
              <a:ext cx="571500" cy="552450"/>
            </a:xfrm>
            <a:prstGeom prst="rect">
              <a:avLst/>
            </a:prstGeom>
            <a:noFill/>
            <a:ln>
              <a:noFill/>
            </a:ln>
          </p:spPr>
        </p:pic>
      </p:grpSp>
      <p:grpSp>
        <p:nvGrpSpPr>
          <p:cNvPr id="208" name="Google Shape;208;p9"/>
          <p:cNvGrpSpPr/>
          <p:nvPr/>
        </p:nvGrpSpPr>
        <p:grpSpPr>
          <a:xfrm>
            <a:off x="1044048" y="1391381"/>
            <a:ext cx="3904210" cy="584775"/>
            <a:chOff x="712076" y="1405392"/>
            <a:chExt cx="3904210" cy="584775"/>
          </a:xfrm>
        </p:grpSpPr>
        <p:grpSp>
          <p:nvGrpSpPr>
            <p:cNvPr id="209" name="Google Shape;209;p9"/>
            <p:cNvGrpSpPr/>
            <p:nvPr/>
          </p:nvGrpSpPr>
          <p:grpSpPr>
            <a:xfrm>
              <a:off x="712076" y="1405392"/>
              <a:ext cx="445956" cy="584775"/>
              <a:chOff x="1104838" y="1405332"/>
              <a:chExt cx="445956" cy="584775"/>
            </a:xfrm>
          </p:grpSpPr>
          <p:sp>
            <p:nvSpPr>
              <p:cNvPr id="210" name="Google Shape;210;p9"/>
              <p:cNvSpPr/>
              <p:nvPr/>
            </p:nvSpPr>
            <p:spPr>
              <a:xfrm>
                <a:off x="1104838" y="1470217"/>
                <a:ext cx="445956" cy="47657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9"/>
              <p:cNvSpPr txBox="1"/>
              <p:nvPr/>
            </p:nvSpPr>
            <p:spPr>
              <a:xfrm>
                <a:off x="1104838" y="1405332"/>
                <a:ext cx="44595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Tahoma"/>
                    <a:ea typeface="Tahoma"/>
                    <a:cs typeface="Tahoma"/>
                    <a:sym typeface="Tahoma"/>
                  </a:rPr>
                  <a:t>3</a:t>
                </a:r>
                <a:endParaRPr b="1" sz="3200">
                  <a:solidFill>
                    <a:schemeClr val="lt1"/>
                  </a:solidFill>
                  <a:latin typeface="Tahoma"/>
                  <a:ea typeface="Tahoma"/>
                  <a:cs typeface="Tahoma"/>
                  <a:sym typeface="Tahoma"/>
                </a:endParaRPr>
              </a:p>
            </p:txBody>
          </p:sp>
        </p:grpSp>
        <p:sp>
          <p:nvSpPr>
            <p:cNvPr id="212" name="Google Shape;212;p9"/>
            <p:cNvSpPr txBox="1"/>
            <p:nvPr/>
          </p:nvSpPr>
          <p:spPr>
            <a:xfrm>
              <a:off x="1219202" y="1459948"/>
              <a:ext cx="33970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333CC"/>
                  </a:solidFill>
                  <a:latin typeface="Arial"/>
                  <a:ea typeface="Arial"/>
                  <a:cs typeface="Arial"/>
                  <a:sym typeface="Arial"/>
                </a:rPr>
                <a:t>Thao tác với chuột</a:t>
              </a:r>
              <a:endParaRPr b="1" sz="2800">
                <a:solidFill>
                  <a:srgbClr val="3333CC"/>
                </a:solidFill>
                <a:latin typeface="Arial"/>
                <a:ea typeface="Arial"/>
                <a:cs typeface="Arial"/>
                <a:sym typeface="Arial"/>
              </a:endParaRPr>
            </a:p>
          </p:txBody>
        </p:sp>
      </p:grpSp>
      <p:grpSp>
        <p:nvGrpSpPr>
          <p:cNvPr id="213" name="Google Shape;213;p9"/>
          <p:cNvGrpSpPr/>
          <p:nvPr/>
        </p:nvGrpSpPr>
        <p:grpSpPr>
          <a:xfrm>
            <a:off x="3405528" y="2291637"/>
            <a:ext cx="5358531" cy="3944203"/>
            <a:chOff x="3261815" y="2224585"/>
            <a:chExt cx="5358531" cy="3944203"/>
          </a:xfrm>
        </p:grpSpPr>
        <p:pic>
          <p:nvPicPr>
            <p:cNvPr id="214" name="Google Shape;214;p9"/>
            <p:cNvPicPr preferRelativeResize="0"/>
            <p:nvPr/>
          </p:nvPicPr>
          <p:blipFill rotWithShape="1">
            <a:blip r:embed="rId5">
              <a:alphaModFix/>
            </a:blip>
            <a:srcRect b="0" l="0" r="0" t="0"/>
            <a:stretch/>
          </p:blipFill>
          <p:spPr>
            <a:xfrm>
              <a:off x="5181440" y="2396452"/>
              <a:ext cx="1519279" cy="1476371"/>
            </a:xfrm>
            <a:prstGeom prst="rect">
              <a:avLst/>
            </a:prstGeom>
            <a:noFill/>
            <a:ln>
              <a:noFill/>
            </a:ln>
          </p:spPr>
        </p:pic>
        <p:sp>
          <p:nvSpPr>
            <p:cNvPr id="215" name="Google Shape;215;p9"/>
            <p:cNvSpPr txBox="1"/>
            <p:nvPr/>
          </p:nvSpPr>
          <p:spPr>
            <a:xfrm>
              <a:off x="3261816" y="4232396"/>
              <a:ext cx="5358530" cy="1532727"/>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463550" lvl="0" marL="463550" marR="0" rtl="0" algn="just">
                <a:lnSpc>
                  <a:spcPct val="120000"/>
                </a:lnSpc>
                <a:spcBef>
                  <a:spcPts val="0"/>
                </a:spcBef>
                <a:spcAft>
                  <a:spcPts val="0"/>
                </a:spcAft>
                <a:buClr>
                  <a:srgbClr val="FF0000"/>
                </a:buClr>
                <a:buSzPts val="2600"/>
                <a:buFont typeface="Noto Sans Symbols"/>
                <a:buChar char="❑"/>
              </a:pPr>
              <a:r>
                <a:rPr lang="en-US" sz="2600">
                  <a:solidFill>
                    <a:srgbClr val="3333CC"/>
                  </a:solidFill>
                  <a:latin typeface="Arial"/>
                  <a:ea typeface="Arial"/>
                  <a:cs typeface="Arial"/>
                  <a:sym typeface="Arial"/>
                </a:rPr>
                <a:t>Các nhóm hãy đọc và làm theo hướng dẫn của các phần a, b, c, d, e, g của trong sách giáo khoa trang 17.</a:t>
              </a:r>
              <a:endParaRPr/>
            </a:p>
          </p:txBody>
        </p:sp>
        <p:sp>
          <p:nvSpPr>
            <p:cNvPr id="216" name="Google Shape;216;p9"/>
            <p:cNvSpPr/>
            <p:nvPr/>
          </p:nvSpPr>
          <p:spPr>
            <a:xfrm>
              <a:off x="3261815" y="2224585"/>
              <a:ext cx="5358531" cy="3944203"/>
            </a:xfrm>
            <a:prstGeom prst="roundRect">
              <a:avLst>
                <a:gd fmla="val 16667" name="adj"/>
              </a:avLst>
            </a:prstGeom>
            <a:no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sp>
        <p:nvSpPr>
          <p:cNvPr id="221" name="Google Shape;221;p10"/>
          <p:cNvSpPr/>
          <p:nvPr/>
        </p:nvSpPr>
        <p:spPr>
          <a:xfrm>
            <a:off x="511590" y="1132363"/>
            <a:ext cx="11228294" cy="5425957"/>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2" name="Google Shape;222;p10"/>
          <p:cNvGrpSpPr/>
          <p:nvPr/>
        </p:nvGrpSpPr>
        <p:grpSpPr>
          <a:xfrm>
            <a:off x="3865174" y="232761"/>
            <a:ext cx="4353220" cy="595086"/>
            <a:chOff x="3865174" y="232761"/>
            <a:chExt cx="4353220" cy="595086"/>
          </a:xfrm>
        </p:grpSpPr>
        <p:sp>
          <p:nvSpPr>
            <p:cNvPr id="223" name="Google Shape;223;p10"/>
            <p:cNvSpPr/>
            <p:nvPr/>
          </p:nvSpPr>
          <p:spPr>
            <a:xfrm>
              <a:off x="3865174" y="232761"/>
              <a:ext cx="4353220" cy="595086"/>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C0000"/>
                  </a:solidFill>
                  <a:latin typeface="Tahoma"/>
                  <a:ea typeface="Tahoma"/>
                  <a:cs typeface="Tahoma"/>
                  <a:sym typeface="Tahoma"/>
                </a:rPr>
                <a:t>KHÁM PHÁ</a:t>
              </a:r>
              <a:endParaRPr b="1" sz="3200">
                <a:solidFill>
                  <a:srgbClr val="CC0000"/>
                </a:solidFill>
                <a:latin typeface="Tahoma"/>
                <a:ea typeface="Tahoma"/>
                <a:cs typeface="Tahoma"/>
                <a:sym typeface="Tahoma"/>
              </a:endParaRPr>
            </a:p>
          </p:txBody>
        </p:sp>
        <p:pic>
          <p:nvPicPr>
            <p:cNvPr id="224" name="Google Shape;224;p10"/>
            <p:cNvPicPr preferRelativeResize="0"/>
            <p:nvPr/>
          </p:nvPicPr>
          <p:blipFill rotWithShape="1">
            <a:blip r:embed="rId4">
              <a:alphaModFix/>
            </a:blip>
            <a:srcRect b="0" l="0" r="0" t="0"/>
            <a:stretch/>
          </p:blipFill>
          <p:spPr>
            <a:xfrm>
              <a:off x="4663621" y="254079"/>
              <a:ext cx="571500" cy="552450"/>
            </a:xfrm>
            <a:prstGeom prst="rect">
              <a:avLst/>
            </a:prstGeom>
            <a:noFill/>
            <a:ln>
              <a:noFill/>
            </a:ln>
          </p:spPr>
        </p:pic>
      </p:grpSp>
      <p:grpSp>
        <p:nvGrpSpPr>
          <p:cNvPr id="225" name="Google Shape;225;p10"/>
          <p:cNvGrpSpPr/>
          <p:nvPr/>
        </p:nvGrpSpPr>
        <p:grpSpPr>
          <a:xfrm>
            <a:off x="1044048" y="1391381"/>
            <a:ext cx="3904210" cy="584775"/>
            <a:chOff x="712076" y="1405392"/>
            <a:chExt cx="3904210" cy="584775"/>
          </a:xfrm>
        </p:grpSpPr>
        <p:grpSp>
          <p:nvGrpSpPr>
            <p:cNvPr id="226" name="Google Shape;226;p10"/>
            <p:cNvGrpSpPr/>
            <p:nvPr/>
          </p:nvGrpSpPr>
          <p:grpSpPr>
            <a:xfrm>
              <a:off x="712076" y="1405392"/>
              <a:ext cx="445956" cy="584775"/>
              <a:chOff x="1104838" y="1405332"/>
              <a:chExt cx="445956" cy="584775"/>
            </a:xfrm>
          </p:grpSpPr>
          <p:sp>
            <p:nvSpPr>
              <p:cNvPr id="227" name="Google Shape;227;p10"/>
              <p:cNvSpPr/>
              <p:nvPr/>
            </p:nvSpPr>
            <p:spPr>
              <a:xfrm>
                <a:off x="1104838" y="1470217"/>
                <a:ext cx="445956" cy="47657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0"/>
              <p:cNvSpPr txBox="1"/>
              <p:nvPr/>
            </p:nvSpPr>
            <p:spPr>
              <a:xfrm>
                <a:off x="1104838" y="1405332"/>
                <a:ext cx="44595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Tahoma"/>
                    <a:ea typeface="Tahoma"/>
                    <a:cs typeface="Tahoma"/>
                    <a:sym typeface="Tahoma"/>
                  </a:rPr>
                  <a:t>3</a:t>
                </a:r>
                <a:endParaRPr b="1" sz="3200">
                  <a:solidFill>
                    <a:schemeClr val="lt1"/>
                  </a:solidFill>
                  <a:latin typeface="Tahoma"/>
                  <a:ea typeface="Tahoma"/>
                  <a:cs typeface="Tahoma"/>
                  <a:sym typeface="Tahoma"/>
                </a:endParaRPr>
              </a:p>
            </p:txBody>
          </p:sp>
        </p:grpSp>
        <p:sp>
          <p:nvSpPr>
            <p:cNvPr id="229" name="Google Shape;229;p10"/>
            <p:cNvSpPr txBox="1"/>
            <p:nvPr/>
          </p:nvSpPr>
          <p:spPr>
            <a:xfrm>
              <a:off x="1219202" y="1459948"/>
              <a:ext cx="33970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333CC"/>
                  </a:solidFill>
                  <a:latin typeface="Arial"/>
                  <a:ea typeface="Arial"/>
                  <a:cs typeface="Arial"/>
                  <a:sym typeface="Arial"/>
                </a:rPr>
                <a:t>Thao tác với chuột</a:t>
              </a:r>
              <a:endParaRPr b="1" sz="2800">
                <a:solidFill>
                  <a:srgbClr val="3333CC"/>
                </a:solidFill>
                <a:latin typeface="Arial"/>
                <a:ea typeface="Arial"/>
                <a:cs typeface="Arial"/>
                <a:sym typeface="Arial"/>
              </a:endParaRPr>
            </a:p>
          </p:txBody>
        </p:sp>
      </p:grpSp>
      <p:grpSp>
        <p:nvGrpSpPr>
          <p:cNvPr id="230" name="Google Shape;230;p10"/>
          <p:cNvGrpSpPr/>
          <p:nvPr/>
        </p:nvGrpSpPr>
        <p:grpSpPr>
          <a:xfrm>
            <a:off x="1053271" y="2298636"/>
            <a:ext cx="4974549" cy="3944203"/>
            <a:chOff x="3261815" y="2224585"/>
            <a:chExt cx="5358531" cy="3944203"/>
          </a:xfrm>
        </p:grpSpPr>
        <p:pic>
          <p:nvPicPr>
            <p:cNvPr id="231" name="Google Shape;231;p10"/>
            <p:cNvPicPr preferRelativeResize="0"/>
            <p:nvPr/>
          </p:nvPicPr>
          <p:blipFill rotWithShape="1">
            <a:blip r:embed="rId5">
              <a:alphaModFix/>
            </a:blip>
            <a:srcRect b="0" l="0" r="0" t="0"/>
            <a:stretch/>
          </p:blipFill>
          <p:spPr>
            <a:xfrm>
              <a:off x="5181440" y="2475521"/>
              <a:ext cx="1519279" cy="1397302"/>
            </a:xfrm>
            <a:prstGeom prst="rect">
              <a:avLst/>
            </a:prstGeom>
            <a:noFill/>
            <a:ln>
              <a:noFill/>
            </a:ln>
          </p:spPr>
        </p:pic>
        <p:sp>
          <p:nvSpPr>
            <p:cNvPr id="232" name="Google Shape;232;p10"/>
            <p:cNvSpPr txBox="1"/>
            <p:nvPr/>
          </p:nvSpPr>
          <p:spPr>
            <a:xfrm>
              <a:off x="3261816" y="4232396"/>
              <a:ext cx="5358530" cy="1458861"/>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463550" lvl="0" marL="463550" marR="0" rtl="0" algn="just">
                <a:lnSpc>
                  <a:spcPct val="120000"/>
                </a:lnSpc>
                <a:spcBef>
                  <a:spcPts val="0"/>
                </a:spcBef>
                <a:spcAft>
                  <a:spcPts val="0"/>
                </a:spcAft>
                <a:buClr>
                  <a:srgbClr val="FF0000"/>
                </a:buClr>
                <a:buSzPts val="2400"/>
                <a:buFont typeface="Noto Sans Symbols"/>
                <a:buChar char="❑"/>
              </a:pPr>
              <a:r>
                <a:rPr lang="en-US" sz="2400">
                  <a:solidFill>
                    <a:srgbClr val="3333CC"/>
                  </a:solidFill>
                  <a:latin typeface="Arial"/>
                  <a:ea typeface="Arial"/>
                  <a:cs typeface="Arial"/>
                  <a:sym typeface="Arial"/>
                </a:rPr>
                <a:t>Các nhóm hãy đọc và làm theo hướng dẫn của các phần a, b, c, d, e, g của trong sách giáo khoa trang 17</a:t>
              </a:r>
              <a:r>
                <a:rPr lang="en-US" sz="2600">
                  <a:solidFill>
                    <a:srgbClr val="3333CC"/>
                  </a:solidFill>
                  <a:latin typeface="Arial"/>
                  <a:ea typeface="Arial"/>
                  <a:cs typeface="Arial"/>
                  <a:sym typeface="Arial"/>
                </a:rPr>
                <a:t>.</a:t>
              </a:r>
              <a:endParaRPr/>
            </a:p>
          </p:txBody>
        </p:sp>
        <p:sp>
          <p:nvSpPr>
            <p:cNvPr id="233" name="Google Shape;233;p10"/>
            <p:cNvSpPr/>
            <p:nvPr/>
          </p:nvSpPr>
          <p:spPr>
            <a:xfrm>
              <a:off x="3261815" y="2224585"/>
              <a:ext cx="5358531" cy="3944203"/>
            </a:xfrm>
            <a:prstGeom prst="roundRect">
              <a:avLst>
                <a:gd fmla="val 16667" name="adj"/>
              </a:avLst>
            </a:prstGeom>
            <a:no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4" name="Google Shape;234;p10"/>
          <p:cNvSpPr/>
          <p:nvPr/>
        </p:nvSpPr>
        <p:spPr>
          <a:xfrm>
            <a:off x="6314420" y="2991499"/>
            <a:ext cx="4904040" cy="2347477"/>
          </a:xfrm>
          <a:prstGeom prst="cloudCallout">
            <a:avLst>
              <a:gd fmla="val -36925" name="adj1"/>
              <a:gd fmla="val -1924" name="adj2"/>
            </a:avLst>
          </a:prstGeom>
          <a:solidFill>
            <a:srgbClr val="CC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Arial"/>
                <a:ea typeface="Arial"/>
                <a:cs typeface="Arial"/>
                <a:sym typeface="Arial"/>
              </a:rPr>
              <a:t>Các em thấy có mấy thao tác sử dụng chuột máy tính?</a:t>
            </a:r>
            <a:endParaRPr sz="2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xit" presetID="1" presetSubtype="0">
                                  <p:stCondLst>
                                    <p:cond delay="0"/>
                                  </p:stCondLst>
                                  <p:childTnLst>
                                    <p:set>
                                      <p:cBhvr>
                                        <p:cTn dur="1" fill="hold">
                                          <p:stCondLst>
                                            <p:cond delay="1"/>
                                          </p:stCondLst>
                                        </p:cTn>
                                        <p:tgtEl>
                                          <p:spTgt spid="23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p11"/>
          <p:cNvSpPr/>
          <p:nvPr/>
        </p:nvSpPr>
        <p:spPr>
          <a:xfrm>
            <a:off x="470647" y="1132363"/>
            <a:ext cx="11228294" cy="5425957"/>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0" name="Google Shape;240;p11"/>
          <p:cNvGrpSpPr/>
          <p:nvPr/>
        </p:nvGrpSpPr>
        <p:grpSpPr>
          <a:xfrm>
            <a:off x="3865174" y="232761"/>
            <a:ext cx="4353220" cy="595086"/>
            <a:chOff x="3865174" y="232761"/>
            <a:chExt cx="4353220" cy="595086"/>
          </a:xfrm>
        </p:grpSpPr>
        <p:sp>
          <p:nvSpPr>
            <p:cNvPr id="241" name="Google Shape;241;p11"/>
            <p:cNvSpPr/>
            <p:nvPr/>
          </p:nvSpPr>
          <p:spPr>
            <a:xfrm>
              <a:off x="3865174" y="232761"/>
              <a:ext cx="4353220" cy="595086"/>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C0000"/>
                  </a:solidFill>
                  <a:latin typeface="Tahoma"/>
                  <a:ea typeface="Tahoma"/>
                  <a:cs typeface="Tahoma"/>
                  <a:sym typeface="Tahoma"/>
                </a:rPr>
                <a:t>KHÁM PHÁ</a:t>
              </a:r>
              <a:endParaRPr b="1" sz="3200">
                <a:solidFill>
                  <a:srgbClr val="CC0000"/>
                </a:solidFill>
                <a:latin typeface="Tahoma"/>
                <a:ea typeface="Tahoma"/>
                <a:cs typeface="Tahoma"/>
                <a:sym typeface="Tahoma"/>
              </a:endParaRPr>
            </a:p>
          </p:txBody>
        </p:sp>
        <p:pic>
          <p:nvPicPr>
            <p:cNvPr id="242" name="Google Shape;242;p11"/>
            <p:cNvPicPr preferRelativeResize="0"/>
            <p:nvPr/>
          </p:nvPicPr>
          <p:blipFill rotWithShape="1">
            <a:blip r:embed="rId4">
              <a:alphaModFix/>
            </a:blip>
            <a:srcRect b="0" l="0" r="0" t="0"/>
            <a:stretch/>
          </p:blipFill>
          <p:spPr>
            <a:xfrm>
              <a:off x="4663621" y="254079"/>
              <a:ext cx="571500" cy="552450"/>
            </a:xfrm>
            <a:prstGeom prst="rect">
              <a:avLst/>
            </a:prstGeom>
            <a:noFill/>
            <a:ln>
              <a:noFill/>
            </a:ln>
          </p:spPr>
        </p:pic>
      </p:grpSp>
      <p:grpSp>
        <p:nvGrpSpPr>
          <p:cNvPr id="243" name="Google Shape;243;p11"/>
          <p:cNvGrpSpPr/>
          <p:nvPr/>
        </p:nvGrpSpPr>
        <p:grpSpPr>
          <a:xfrm>
            <a:off x="1044048" y="1391381"/>
            <a:ext cx="3904210" cy="584775"/>
            <a:chOff x="712076" y="1405392"/>
            <a:chExt cx="3904210" cy="584775"/>
          </a:xfrm>
        </p:grpSpPr>
        <p:grpSp>
          <p:nvGrpSpPr>
            <p:cNvPr id="244" name="Google Shape;244;p11"/>
            <p:cNvGrpSpPr/>
            <p:nvPr/>
          </p:nvGrpSpPr>
          <p:grpSpPr>
            <a:xfrm>
              <a:off x="712076" y="1405392"/>
              <a:ext cx="445956" cy="584775"/>
              <a:chOff x="1104838" y="1405332"/>
              <a:chExt cx="445956" cy="584775"/>
            </a:xfrm>
          </p:grpSpPr>
          <p:sp>
            <p:nvSpPr>
              <p:cNvPr id="245" name="Google Shape;245;p11"/>
              <p:cNvSpPr/>
              <p:nvPr/>
            </p:nvSpPr>
            <p:spPr>
              <a:xfrm>
                <a:off x="1104838" y="1470217"/>
                <a:ext cx="445956" cy="47657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1"/>
              <p:cNvSpPr txBox="1"/>
              <p:nvPr/>
            </p:nvSpPr>
            <p:spPr>
              <a:xfrm>
                <a:off x="1104838" y="1405332"/>
                <a:ext cx="44595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Tahoma"/>
                    <a:ea typeface="Tahoma"/>
                    <a:cs typeface="Tahoma"/>
                    <a:sym typeface="Tahoma"/>
                  </a:rPr>
                  <a:t>3</a:t>
                </a:r>
                <a:endParaRPr b="1" sz="3200">
                  <a:solidFill>
                    <a:schemeClr val="lt1"/>
                  </a:solidFill>
                  <a:latin typeface="Tahoma"/>
                  <a:ea typeface="Tahoma"/>
                  <a:cs typeface="Tahoma"/>
                  <a:sym typeface="Tahoma"/>
                </a:endParaRPr>
              </a:p>
            </p:txBody>
          </p:sp>
        </p:grpSp>
        <p:sp>
          <p:nvSpPr>
            <p:cNvPr id="247" name="Google Shape;247;p11"/>
            <p:cNvSpPr txBox="1"/>
            <p:nvPr/>
          </p:nvSpPr>
          <p:spPr>
            <a:xfrm>
              <a:off x="1219202" y="1459948"/>
              <a:ext cx="33970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333CC"/>
                  </a:solidFill>
                  <a:latin typeface="Arial"/>
                  <a:ea typeface="Arial"/>
                  <a:cs typeface="Arial"/>
                  <a:sym typeface="Arial"/>
                </a:rPr>
                <a:t>Thao tác với chuột</a:t>
              </a:r>
              <a:endParaRPr b="1" sz="2800">
                <a:solidFill>
                  <a:srgbClr val="3333CC"/>
                </a:solidFill>
                <a:latin typeface="Arial"/>
                <a:ea typeface="Arial"/>
                <a:cs typeface="Arial"/>
                <a:sym typeface="Arial"/>
              </a:endParaRPr>
            </a:p>
          </p:txBody>
        </p:sp>
      </p:grpSp>
      <p:sp>
        <p:nvSpPr>
          <p:cNvPr id="248" name="Google Shape;248;p11"/>
          <p:cNvSpPr txBox="1"/>
          <p:nvPr/>
        </p:nvSpPr>
        <p:spPr>
          <a:xfrm>
            <a:off x="1490004" y="2276118"/>
            <a:ext cx="4233531" cy="3520964"/>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20000"/>
              </a:lnSpc>
              <a:spcBef>
                <a:spcPts val="0"/>
              </a:spcBef>
              <a:spcAft>
                <a:spcPts val="0"/>
              </a:spcAft>
              <a:buClr>
                <a:srgbClr val="FF0000"/>
              </a:buClr>
              <a:buSzPts val="2400"/>
              <a:buFont typeface="Arial"/>
              <a:buAutoNum type="alphaLcPeriod"/>
            </a:pPr>
            <a:r>
              <a:rPr b="1" lang="en-US" sz="2400">
                <a:solidFill>
                  <a:srgbClr val="3333CC"/>
                </a:solidFill>
                <a:latin typeface="Arial"/>
                <a:ea typeface="Arial"/>
                <a:cs typeface="Arial"/>
                <a:sym typeface="Arial"/>
              </a:rPr>
              <a:t>Di chuyển chuột</a:t>
            </a:r>
            <a:endParaRPr b="1" sz="2400">
              <a:solidFill>
                <a:srgbClr val="3333CC"/>
              </a:solidFill>
              <a:latin typeface="Arial"/>
              <a:ea typeface="Arial"/>
              <a:cs typeface="Arial"/>
              <a:sym typeface="Arial"/>
            </a:endParaRPr>
          </a:p>
          <a:p>
            <a:pPr indent="-457200" lvl="0" marL="457200" marR="0" rtl="0" algn="just">
              <a:lnSpc>
                <a:spcPct val="120000"/>
              </a:lnSpc>
              <a:spcBef>
                <a:spcPts val="1200"/>
              </a:spcBef>
              <a:spcAft>
                <a:spcPts val="0"/>
              </a:spcAft>
              <a:buClr>
                <a:srgbClr val="FF0000"/>
              </a:buClr>
              <a:buSzPts val="2400"/>
              <a:buFont typeface="Arial"/>
              <a:buAutoNum type="alphaLcPeriod"/>
            </a:pPr>
            <a:r>
              <a:rPr b="1" lang="en-US" sz="2400">
                <a:solidFill>
                  <a:srgbClr val="3333CC"/>
                </a:solidFill>
                <a:latin typeface="Arial"/>
                <a:ea typeface="Arial"/>
                <a:cs typeface="Arial"/>
                <a:sym typeface="Arial"/>
              </a:rPr>
              <a:t>Nháy chuột</a:t>
            </a:r>
            <a:endParaRPr b="1" sz="2400">
              <a:solidFill>
                <a:srgbClr val="3333CC"/>
              </a:solidFill>
              <a:latin typeface="Arial"/>
              <a:ea typeface="Arial"/>
              <a:cs typeface="Arial"/>
              <a:sym typeface="Arial"/>
            </a:endParaRPr>
          </a:p>
          <a:p>
            <a:pPr indent="-457200" lvl="0" marL="457200" marR="0" rtl="0" algn="just">
              <a:lnSpc>
                <a:spcPct val="120000"/>
              </a:lnSpc>
              <a:spcBef>
                <a:spcPts val="1200"/>
              </a:spcBef>
              <a:spcAft>
                <a:spcPts val="0"/>
              </a:spcAft>
              <a:buClr>
                <a:srgbClr val="FF0000"/>
              </a:buClr>
              <a:buSzPts val="2400"/>
              <a:buFont typeface="Arial"/>
              <a:buAutoNum type="alphaLcPeriod"/>
            </a:pPr>
            <a:r>
              <a:rPr b="1" lang="en-US" sz="2400">
                <a:solidFill>
                  <a:srgbClr val="3333CC"/>
                </a:solidFill>
                <a:latin typeface="Arial"/>
                <a:ea typeface="Arial"/>
                <a:cs typeface="Arial"/>
                <a:sym typeface="Arial"/>
              </a:rPr>
              <a:t>Nháy đúp chuột</a:t>
            </a:r>
            <a:endParaRPr b="1" sz="2400">
              <a:solidFill>
                <a:srgbClr val="3333CC"/>
              </a:solidFill>
              <a:latin typeface="Arial"/>
              <a:ea typeface="Arial"/>
              <a:cs typeface="Arial"/>
              <a:sym typeface="Arial"/>
            </a:endParaRPr>
          </a:p>
          <a:p>
            <a:pPr indent="-457200" lvl="0" marL="457200" marR="0" rtl="0" algn="just">
              <a:lnSpc>
                <a:spcPct val="120000"/>
              </a:lnSpc>
              <a:spcBef>
                <a:spcPts val="1200"/>
              </a:spcBef>
              <a:spcAft>
                <a:spcPts val="0"/>
              </a:spcAft>
              <a:buClr>
                <a:srgbClr val="FF0000"/>
              </a:buClr>
              <a:buSzPts val="2400"/>
              <a:buFont typeface="Arial"/>
              <a:buAutoNum type="alphaLcPeriod"/>
            </a:pPr>
            <a:r>
              <a:rPr b="1" lang="en-US" sz="2400">
                <a:solidFill>
                  <a:srgbClr val="3333CC"/>
                </a:solidFill>
                <a:latin typeface="Arial"/>
                <a:ea typeface="Arial"/>
                <a:cs typeface="Arial"/>
                <a:sym typeface="Arial"/>
              </a:rPr>
              <a:t>Kéo thả chuột</a:t>
            </a:r>
            <a:endParaRPr b="1" sz="2400">
              <a:solidFill>
                <a:srgbClr val="3333CC"/>
              </a:solidFill>
              <a:latin typeface="Arial"/>
              <a:ea typeface="Arial"/>
              <a:cs typeface="Arial"/>
              <a:sym typeface="Arial"/>
            </a:endParaRPr>
          </a:p>
          <a:p>
            <a:pPr indent="-457200" lvl="0" marL="457200" marR="0" rtl="0" algn="just">
              <a:lnSpc>
                <a:spcPct val="120000"/>
              </a:lnSpc>
              <a:spcBef>
                <a:spcPts val="1200"/>
              </a:spcBef>
              <a:spcAft>
                <a:spcPts val="0"/>
              </a:spcAft>
              <a:buClr>
                <a:srgbClr val="FF0000"/>
              </a:buClr>
              <a:buSzPts val="2400"/>
              <a:buFont typeface="Arial"/>
              <a:buAutoNum type="alphaLcPeriod"/>
            </a:pPr>
            <a:r>
              <a:rPr b="1" lang="en-US" sz="2400">
                <a:solidFill>
                  <a:srgbClr val="3333CC"/>
                </a:solidFill>
                <a:latin typeface="Arial"/>
                <a:ea typeface="Arial"/>
                <a:cs typeface="Arial"/>
                <a:sym typeface="Arial"/>
              </a:rPr>
              <a:t>Nháy nút phải chuột</a:t>
            </a:r>
            <a:endParaRPr b="1" sz="2400">
              <a:solidFill>
                <a:srgbClr val="3333CC"/>
              </a:solidFill>
              <a:latin typeface="Arial"/>
              <a:ea typeface="Arial"/>
              <a:cs typeface="Arial"/>
              <a:sym typeface="Arial"/>
            </a:endParaRPr>
          </a:p>
          <a:p>
            <a:pPr indent="-457200" lvl="0" marL="457200" marR="0" rtl="0" algn="just">
              <a:lnSpc>
                <a:spcPct val="120000"/>
              </a:lnSpc>
              <a:spcBef>
                <a:spcPts val="1200"/>
              </a:spcBef>
              <a:spcAft>
                <a:spcPts val="0"/>
              </a:spcAft>
              <a:buClr>
                <a:srgbClr val="FF0000"/>
              </a:buClr>
              <a:buSzPts val="2400"/>
              <a:buFont typeface="Arial"/>
              <a:buAutoNum type="alphaLcPeriod"/>
            </a:pPr>
            <a:r>
              <a:rPr b="1" lang="en-US" sz="2400">
                <a:solidFill>
                  <a:srgbClr val="3333CC"/>
                </a:solidFill>
                <a:latin typeface="Arial"/>
                <a:ea typeface="Arial"/>
                <a:cs typeface="Arial"/>
                <a:sym typeface="Arial"/>
              </a:rPr>
              <a:t>Xoay nút cuộn </a:t>
            </a:r>
            <a:endParaRPr/>
          </a:p>
        </p:txBody>
      </p:sp>
      <p:sp>
        <p:nvSpPr>
          <p:cNvPr id="249" name="Google Shape;249;p11"/>
          <p:cNvSpPr/>
          <p:nvPr/>
        </p:nvSpPr>
        <p:spPr>
          <a:xfrm>
            <a:off x="5472752" y="2767325"/>
            <a:ext cx="5786651" cy="2664482"/>
          </a:xfrm>
          <a:prstGeom prst="cloudCallout">
            <a:avLst>
              <a:gd fmla="val -36925" name="adj1"/>
              <a:gd fmla="val -1924" name="adj2"/>
            </a:avLst>
          </a:prstGeom>
          <a:solidFill>
            <a:srgbClr val="CC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Calibri"/>
                <a:ea typeface="Calibri"/>
                <a:cs typeface="Calibri"/>
                <a:sym typeface="Calibri"/>
              </a:rPr>
              <a:t>Theo các em thao tác nháy chuột và nháy đúp chuột giống và khác nhau ở điểm nào?</a:t>
            </a:r>
            <a:endParaRPr sz="2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3" name="Shape 253"/>
        <p:cNvGrpSpPr/>
        <p:nvPr/>
      </p:nvGrpSpPr>
      <p:grpSpPr>
        <a:xfrm>
          <a:off x="0" y="0"/>
          <a:ext cx="0" cy="0"/>
          <a:chOff x="0" y="0"/>
          <a:chExt cx="0" cy="0"/>
        </a:xfrm>
      </p:grpSpPr>
      <p:sp>
        <p:nvSpPr>
          <p:cNvPr id="254" name="Google Shape;254;p12"/>
          <p:cNvSpPr/>
          <p:nvPr/>
        </p:nvSpPr>
        <p:spPr>
          <a:xfrm>
            <a:off x="470647" y="1132363"/>
            <a:ext cx="11228294" cy="5425957"/>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5" name="Google Shape;255;p12"/>
          <p:cNvGrpSpPr/>
          <p:nvPr/>
        </p:nvGrpSpPr>
        <p:grpSpPr>
          <a:xfrm>
            <a:off x="3865174" y="232761"/>
            <a:ext cx="4353220" cy="595086"/>
            <a:chOff x="3865174" y="232761"/>
            <a:chExt cx="4353220" cy="595086"/>
          </a:xfrm>
        </p:grpSpPr>
        <p:sp>
          <p:nvSpPr>
            <p:cNvPr id="256" name="Google Shape;256;p12"/>
            <p:cNvSpPr/>
            <p:nvPr/>
          </p:nvSpPr>
          <p:spPr>
            <a:xfrm>
              <a:off x="3865174" y="232761"/>
              <a:ext cx="4353220" cy="595086"/>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C0000"/>
                  </a:solidFill>
                  <a:latin typeface="Tahoma"/>
                  <a:ea typeface="Tahoma"/>
                  <a:cs typeface="Tahoma"/>
                  <a:sym typeface="Tahoma"/>
                </a:rPr>
                <a:t>KHÁM PHÁ</a:t>
              </a:r>
              <a:endParaRPr b="1" sz="3200">
                <a:solidFill>
                  <a:srgbClr val="CC0000"/>
                </a:solidFill>
                <a:latin typeface="Tahoma"/>
                <a:ea typeface="Tahoma"/>
                <a:cs typeface="Tahoma"/>
                <a:sym typeface="Tahoma"/>
              </a:endParaRPr>
            </a:p>
          </p:txBody>
        </p:sp>
        <p:pic>
          <p:nvPicPr>
            <p:cNvPr id="257" name="Google Shape;257;p12"/>
            <p:cNvPicPr preferRelativeResize="0"/>
            <p:nvPr/>
          </p:nvPicPr>
          <p:blipFill rotWithShape="1">
            <a:blip r:embed="rId4">
              <a:alphaModFix/>
            </a:blip>
            <a:srcRect b="0" l="0" r="0" t="0"/>
            <a:stretch/>
          </p:blipFill>
          <p:spPr>
            <a:xfrm>
              <a:off x="4663621" y="254079"/>
              <a:ext cx="571500" cy="552450"/>
            </a:xfrm>
            <a:prstGeom prst="rect">
              <a:avLst/>
            </a:prstGeom>
            <a:noFill/>
            <a:ln>
              <a:noFill/>
            </a:ln>
          </p:spPr>
        </p:pic>
      </p:grpSp>
      <p:grpSp>
        <p:nvGrpSpPr>
          <p:cNvPr id="258" name="Google Shape;258;p12"/>
          <p:cNvGrpSpPr/>
          <p:nvPr/>
        </p:nvGrpSpPr>
        <p:grpSpPr>
          <a:xfrm>
            <a:off x="1044048" y="1391381"/>
            <a:ext cx="3904210" cy="584775"/>
            <a:chOff x="712076" y="1405392"/>
            <a:chExt cx="3904210" cy="584775"/>
          </a:xfrm>
        </p:grpSpPr>
        <p:grpSp>
          <p:nvGrpSpPr>
            <p:cNvPr id="259" name="Google Shape;259;p12"/>
            <p:cNvGrpSpPr/>
            <p:nvPr/>
          </p:nvGrpSpPr>
          <p:grpSpPr>
            <a:xfrm>
              <a:off x="712076" y="1405392"/>
              <a:ext cx="445956" cy="584775"/>
              <a:chOff x="1104838" y="1405332"/>
              <a:chExt cx="445956" cy="584775"/>
            </a:xfrm>
          </p:grpSpPr>
          <p:sp>
            <p:nvSpPr>
              <p:cNvPr id="260" name="Google Shape;260;p12"/>
              <p:cNvSpPr/>
              <p:nvPr/>
            </p:nvSpPr>
            <p:spPr>
              <a:xfrm>
                <a:off x="1104838" y="1470217"/>
                <a:ext cx="445956" cy="47657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2"/>
              <p:cNvSpPr txBox="1"/>
              <p:nvPr/>
            </p:nvSpPr>
            <p:spPr>
              <a:xfrm>
                <a:off x="1104838" y="1405332"/>
                <a:ext cx="44595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Tahoma"/>
                    <a:ea typeface="Tahoma"/>
                    <a:cs typeface="Tahoma"/>
                    <a:sym typeface="Tahoma"/>
                  </a:rPr>
                  <a:t>3</a:t>
                </a:r>
                <a:endParaRPr b="1" sz="3200">
                  <a:solidFill>
                    <a:schemeClr val="lt1"/>
                  </a:solidFill>
                  <a:latin typeface="Tahoma"/>
                  <a:ea typeface="Tahoma"/>
                  <a:cs typeface="Tahoma"/>
                  <a:sym typeface="Tahoma"/>
                </a:endParaRPr>
              </a:p>
            </p:txBody>
          </p:sp>
        </p:grpSp>
        <p:sp>
          <p:nvSpPr>
            <p:cNvPr id="262" name="Google Shape;262;p12"/>
            <p:cNvSpPr txBox="1"/>
            <p:nvPr/>
          </p:nvSpPr>
          <p:spPr>
            <a:xfrm>
              <a:off x="1219202" y="1459948"/>
              <a:ext cx="33970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333CC"/>
                  </a:solidFill>
                  <a:latin typeface="Arial"/>
                  <a:ea typeface="Arial"/>
                  <a:cs typeface="Arial"/>
                  <a:sym typeface="Arial"/>
                </a:rPr>
                <a:t>Thao tác với chuột</a:t>
              </a:r>
              <a:endParaRPr b="1" sz="2800">
                <a:solidFill>
                  <a:srgbClr val="3333CC"/>
                </a:solidFill>
                <a:latin typeface="Arial"/>
                <a:ea typeface="Arial"/>
                <a:cs typeface="Arial"/>
                <a:sym typeface="Arial"/>
              </a:endParaRPr>
            </a:p>
          </p:txBody>
        </p:sp>
      </p:grpSp>
      <p:sp>
        <p:nvSpPr>
          <p:cNvPr id="263" name="Google Shape;263;p12"/>
          <p:cNvSpPr/>
          <p:nvPr/>
        </p:nvSpPr>
        <p:spPr>
          <a:xfrm>
            <a:off x="1988400" y="2521478"/>
            <a:ext cx="8106768" cy="2647725"/>
          </a:xfrm>
          <a:prstGeom prst="horizontalScroll">
            <a:avLst>
              <a:gd fmla="val 12500" name="adj"/>
            </a:avLst>
          </a:prstGeom>
          <a:solidFill>
            <a:srgbClr val="C00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20000"/>
              </a:lnSpc>
              <a:spcBef>
                <a:spcPts val="0"/>
              </a:spcBef>
              <a:spcAft>
                <a:spcPts val="0"/>
              </a:spcAft>
              <a:buNone/>
            </a:pPr>
            <a:r>
              <a:rPr b="1" lang="en-US" sz="2600">
                <a:solidFill>
                  <a:schemeClr val="lt1"/>
                </a:solidFill>
                <a:latin typeface="Calibri"/>
                <a:ea typeface="Calibri"/>
                <a:cs typeface="Calibri"/>
                <a:sym typeface="Calibri"/>
              </a:rPr>
              <a:t>Mỗi khi thao tác với chuột thì thông tin điều khiển sẽ được chuyển cho máy tính thực hiện.</a:t>
            </a:r>
            <a:endParaRPr b="1" sz="26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7" name="Shape 267"/>
        <p:cNvGrpSpPr/>
        <p:nvPr/>
      </p:nvGrpSpPr>
      <p:grpSpPr>
        <a:xfrm>
          <a:off x="0" y="0"/>
          <a:ext cx="0" cy="0"/>
          <a:chOff x="0" y="0"/>
          <a:chExt cx="0" cy="0"/>
        </a:xfrm>
      </p:grpSpPr>
      <p:sp>
        <p:nvSpPr>
          <p:cNvPr id="268" name="Google Shape;268;p13"/>
          <p:cNvSpPr/>
          <p:nvPr/>
        </p:nvSpPr>
        <p:spPr>
          <a:xfrm>
            <a:off x="6660106" y="1637731"/>
            <a:ext cx="5008729" cy="455205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9" name="Google Shape;269;p13"/>
          <p:cNvGrpSpPr/>
          <p:nvPr/>
        </p:nvGrpSpPr>
        <p:grpSpPr>
          <a:xfrm>
            <a:off x="3930438" y="211767"/>
            <a:ext cx="4353220" cy="645358"/>
            <a:chOff x="3930438" y="818781"/>
            <a:chExt cx="4353220" cy="645358"/>
          </a:xfrm>
        </p:grpSpPr>
        <p:sp>
          <p:nvSpPr>
            <p:cNvPr id="270" name="Google Shape;270;p13"/>
            <p:cNvSpPr/>
            <p:nvPr/>
          </p:nvSpPr>
          <p:spPr>
            <a:xfrm>
              <a:off x="3930438" y="818781"/>
              <a:ext cx="4353220" cy="645358"/>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0070C0"/>
                  </a:solidFill>
                  <a:latin typeface="Arial"/>
                  <a:ea typeface="Arial"/>
                  <a:cs typeface="Arial"/>
                  <a:sym typeface="Arial"/>
                </a:rPr>
                <a:t>LUYỆN TẬP</a:t>
              </a:r>
              <a:endParaRPr/>
            </a:p>
          </p:txBody>
        </p:sp>
        <p:pic>
          <p:nvPicPr>
            <p:cNvPr id="271" name="Google Shape;271;p13"/>
            <p:cNvPicPr preferRelativeResize="0"/>
            <p:nvPr/>
          </p:nvPicPr>
          <p:blipFill rotWithShape="1">
            <a:blip r:embed="rId4">
              <a:alphaModFix/>
            </a:blip>
            <a:srcRect b="0" l="0" r="0" t="0"/>
            <a:stretch/>
          </p:blipFill>
          <p:spPr>
            <a:xfrm>
              <a:off x="4712495" y="845675"/>
              <a:ext cx="576956" cy="614616"/>
            </a:xfrm>
            <a:prstGeom prst="rect">
              <a:avLst/>
            </a:prstGeom>
            <a:noFill/>
            <a:ln>
              <a:noFill/>
            </a:ln>
          </p:spPr>
        </p:pic>
      </p:grpSp>
      <p:sp>
        <p:nvSpPr>
          <p:cNvPr id="272" name="Google Shape;272;p13"/>
          <p:cNvSpPr/>
          <p:nvPr/>
        </p:nvSpPr>
        <p:spPr>
          <a:xfrm>
            <a:off x="480261" y="1637731"/>
            <a:ext cx="5727816" cy="4588834"/>
          </a:xfrm>
          <a:prstGeom prst="roundRect">
            <a:avLst>
              <a:gd fmla="val 16667" name="adj"/>
            </a:avLst>
          </a:prstGeom>
          <a:solidFill>
            <a:srgbClr val="0070C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285750" lvl="0" marL="463550" marR="0" rtl="0" algn="just">
              <a:lnSpc>
                <a:spcPct val="120000"/>
              </a:lnSpc>
              <a:spcBef>
                <a:spcPts val="0"/>
              </a:spcBef>
              <a:spcAft>
                <a:spcPts val="0"/>
              </a:spcAft>
              <a:buClr>
                <a:srgbClr val="FFFF00"/>
              </a:buClr>
              <a:buSzPts val="2800"/>
              <a:buFont typeface="Noto Sans Symbols"/>
              <a:buNone/>
            </a:pPr>
            <a:r>
              <a:t/>
            </a:r>
            <a:endParaRPr b="1" sz="2800">
              <a:solidFill>
                <a:schemeClr val="lt1"/>
              </a:solidFill>
              <a:latin typeface="Calibri"/>
              <a:ea typeface="Calibri"/>
              <a:cs typeface="Calibri"/>
              <a:sym typeface="Calibri"/>
            </a:endParaRPr>
          </a:p>
          <a:p>
            <a:pPr indent="-285750" lvl="0" marL="463550" marR="0" rtl="0" algn="just">
              <a:lnSpc>
                <a:spcPct val="120000"/>
              </a:lnSpc>
              <a:spcBef>
                <a:spcPts val="600"/>
              </a:spcBef>
              <a:spcAft>
                <a:spcPts val="0"/>
              </a:spcAft>
              <a:buClr>
                <a:srgbClr val="FFFF00"/>
              </a:buClr>
              <a:buSzPts val="2800"/>
              <a:buFont typeface="Noto Sans Symbols"/>
              <a:buNone/>
            </a:pPr>
            <a:r>
              <a:t/>
            </a:r>
            <a:endParaRPr b="1" sz="2800">
              <a:solidFill>
                <a:schemeClr val="lt1"/>
              </a:solidFill>
              <a:latin typeface="Calibri"/>
              <a:ea typeface="Calibri"/>
              <a:cs typeface="Calibri"/>
              <a:sym typeface="Calibri"/>
            </a:endParaRPr>
          </a:p>
          <a:p>
            <a:pPr indent="-573088" lvl="0" marL="573088" marR="0" rtl="0" algn="just">
              <a:lnSpc>
                <a:spcPct val="120000"/>
              </a:lnSpc>
              <a:spcBef>
                <a:spcPts val="600"/>
              </a:spcBef>
              <a:spcAft>
                <a:spcPts val="0"/>
              </a:spcAft>
              <a:buClr>
                <a:srgbClr val="FFFF00"/>
              </a:buClr>
              <a:buSzPts val="2800"/>
              <a:buFont typeface="Noto Sans Symbols"/>
              <a:buChar char="❖"/>
            </a:pPr>
            <a:r>
              <a:rPr b="1" lang="en-US" sz="2800">
                <a:solidFill>
                  <a:schemeClr val="lt1"/>
                </a:solidFill>
                <a:latin typeface="Calibri"/>
                <a:ea typeface="Calibri"/>
                <a:cs typeface="Calibri"/>
                <a:sym typeface="Calibri"/>
              </a:rPr>
              <a:t>Em hãy cùng bạn quan sát hình 6.3 và cho biết tên từng bộ phận được đánh số 1, 2, 3.</a:t>
            </a:r>
            <a:endParaRPr b="1" sz="2800">
              <a:solidFill>
                <a:schemeClr val="lt1"/>
              </a:solidFill>
              <a:latin typeface="Arial"/>
              <a:ea typeface="Arial"/>
              <a:cs typeface="Arial"/>
              <a:sym typeface="Arial"/>
            </a:endParaRPr>
          </a:p>
        </p:txBody>
      </p:sp>
      <p:pic>
        <p:nvPicPr>
          <p:cNvPr id="273" name="Google Shape;273;p13"/>
          <p:cNvPicPr preferRelativeResize="0"/>
          <p:nvPr/>
        </p:nvPicPr>
        <p:blipFill rotWithShape="1">
          <a:blip r:embed="rId5">
            <a:alphaModFix/>
          </a:blip>
          <a:srcRect b="0" l="0" r="0" t="0"/>
          <a:stretch/>
        </p:blipFill>
        <p:spPr>
          <a:xfrm>
            <a:off x="7509215" y="2346914"/>
            <a:ext cx="3412343" cy="3130454"/>
          </a:xfrm>
          <a:prstGeom prst="rect">
            <a:avLst/>
          </a:prstGeom>
          <a:noFill/>
          <a:ln>
            <a:noFill/>
          </a:ln>
        </p:spPr>
      </p:pic>
      <p:pic>
        <p:nvPicPr>
          <p:cNvPr id="274" name="Google Shape;274;p13"/>
          <p:cNvPicPr preferRelativeResize="0"/>
          <p:nvPr/>
        </p:nvPicPr>
        <p:blipFill rotWithShape="1">
          <a:blip r:embed="rId6">
            <a:alphaModFix/>
          </a:blip>
          <a:srcRect b="0" l="0" r="0" t="0"/>
          <a:stretch/>
        </p:blipFill>
        <p:spPr>
          <a:xfrm>
            <a:off x="2514730" y="1992576"/>
            <a:ext cx="1443004" cy="1292534"/>
          </a:xfrm>
          <a:prstGeom prst="rect">
            <a:avLst/>
          </a:prstGeom>
          <a:noFill/>
          <a:ln>
            <a:noFill/>
          </a:ln>
        </p:spPr>
      </p:pic>
      <p:sp>
        <p:nvSpPr>
          <p:cNvPr id="275" name="Google Shape;275;p13"/>
          <p:cNvSpPr txBox="1"/>
          <p:nvPr/>
        </p:nvSpPr>
        <p:spPr>
          <a:xfrm>
            <a:off x="10245891" y="3334333"/>
            <a:ext cx="1332416" cy="461665"/>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Nút phải</a:t>
            </a:r>
            <a:endParaRPr sz="2400">
              <a:solidFill>
                <a:schemeClr val="dk1"/>
              </a:solidFill>
              <a:latin typeface="Arial"/>
              <a:ea typeface="Arial"/>
              <a:cs typeface="Arial"/>
              <a:sym typeface="Arial"/>
            </a:endParaRPr>
          </a:p>
        </p:txBody>
      </p:sp>
      <p:sp>
        <p:nvSpPr>
          <p:cNvPr id="276" name="Google Shape;276;p13"/>
          <p:cNvSpPr txBox="1"/>
          <p:nvPr/>
        </p:nvSpPr>
        <p:spPr>
          <a:xfrm>
            <a:off x="9041854" y="2606310"/>
            <a:ext cx="1480573" cy="46166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Nút cuộn</a:t>
            </a:r>
            <a:endParaRPr sz="2400">
              <a:solidFill>
                <a:schemeClr val="dk1"/>
              </a:solidFill>
              <a:latin typeface="Arial"/>
              <a:ea typeface="Arial"/>
              <a:cs typeface="Arial"/>
              <a:sym typeface="Arial"/>
            </a:endParaRPr>
          </a:p>
        </p:txBody>
      </p:sp>
      <p:sp>
        <p:nvSpPr>
          <p:cNvPr id="277" name="Google Shape;277;p13"/>
          <p:cNvSpPr txBox="1"/>
          <p:nvPr/>
        </p:nvSpPr>
        <p:spPr>
          <a:xfrm>
            <a:off x="7570517" y="2638843"/>
            <a:ext cx="1176925" cy="461665"/>
          </a:xfrm>
          <a:prstGeom prst="rect">
            <a:avLst/>
          </a:prstGeom>
          <a:solidFill>
            <a:srgbClr val="FF00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Nút trái</a:t>
            </a:r>
            <a:endParaRPr sz="2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1" name="Shape 281"/>
        <p:cNvGrpSpPr/>
        <p:nvPr/>
      </p:nvGrpSpPr>
      <p:grpSpPr>
        <a:xfrm>
          <a:off x="0" y="0"/>
          <a:ext cx="0" cy="0"/>
          <a:chOff x="0" y="0"/>
          <a:chExt cx="0" cy="0"/>
        </a:xfrm>
      </p:grpSpPr>
      <p:grpSp>
        <p:nvGrpSpPr>
          <p:cNvPr id="282" name="Google Shape;282;p14"/>
          <p:cNvGrpSpPr/>
          <p:nvPr/>
        </p:nvGrpSpPr>
        <p:grpSpPr>
          <a:xfrm>
            <a:off x="3930438" y="211767"/>
            <a:ext cx="4353220" cy="645358"/>
            <a:chOff x="3930438" y="818781"/>
            <a:chExt cx="4353220" cy="645358"/>
          </a:xfrm>
        </p:grpSpPr>
        <p:sp>
          <p:nvSpPr>
            <p:cNvPr id="283" name="Google Shape;283;p14"/>
            <p:cNvSpPr/>
            <p:nvPr/>
          </p:nvSpPr>
          <p:spPr>
            <a:xfrm>
              <a:off x="3930438" y="818781"/>
              <a:ext cx="4353220" cy="645358"/>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0070C0"/>
                  </a:solidFill>
                  <a:latin typeface="Arial"/>
                  <a:ea typeface="Arial"/>
                  <a:cs typeface="Arial"/>
                  <a:sym typeface="Arial"/>
                </a:rPr>
                <a:t>LUYỆN TẬP</a:t>
              </a:r>
              <a:endParaRPr/>
            </a:p>
          </p:txBody>
        </p:sp>
        <p:pic>
          <p:nvPicPr>
            <p:cNvPr id="284" name="Google Shape;284;p14"/>
            <p:cNvPicPr preferRelativeResize="0"/>
            <p:nvPr/>
          </p:nvPicPr>
          <p:blipFill rotWithShape="1">
            <a:blip r:embed="rId4">
              <a:alphaModFix/>
            </a:blip>
            <a:srcRect b="0" l="0" r="0" t="0"/>
            <a:stretch/>
          </p:blipFill>
          <p:spPr>
            <a:xfrm>
              <a:off x="4712495" y="845675"/>
              <a:ext cx="576956" cy="614616"/>
            </a:xfrm>
            <a:prstGeom prst="rect">
              <a:avLst/>
            </a:prstGeom>
            <a:noFill/>
            <a:ln>
              <a:noFill/>
            </a:ln>
          </p:spPr>
        </p:pic>
      </p:grpSp>
      <p:grpSp>
        <p:nvGrpSpPr>
          <p:cNvPr id="285" name="Google Shape;285;p14"/>
          <p:cNvGrpSpPr/>
          <p:nvPr/>
        </p:nvGrpSpPr>
        <p:grpSpPr>
          <a:xfrm>
            <a:off x="392680" y="1707776"/>
            <a:ext cx="5228190" cy="4598895"/>
            <a:chOff x="190975" y="1337478"/>
            <a:chExt cx="5336368" cy="4951512"/>
          </a:xfrm>
        </p:grpSpPr>
        <p:sp>
          <p:nvSpPr>
            <p:cNvPr id="286" name="Google Shape;286;p14"/>
            <p:cNvSpPr/>
            <p:nvPr/>
          </p:nvSpPr>
          <p:spPr>
            <a:xfrm>
              <a:off x="190975" y="1337478"/>
              <a:ext cx="5336368" cy="4951512"/>
            </a:xfrm>
            <a:prstGeom prst="roundRect">
              <a:avLst>
                <a:gd fmla="val 16667" name="adj"/>
              </a:avLst>
            </a:prstGeom>
            <a:solidFill>
              <a:srgbClr val="0070C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285750" lvl="0" marL="463550" marR="0" rtl="0" algn="just">
                <a:lnSpc>
                  <a:spcPct val="120000"/>
                </a:lnSpc>
                <a:spcBef>
                  <a:spcPts val="0"/>
                </a:spcBef>
                <a:spcAft>
                  <a:spcPts val="0"/>
                </a:spcAft>
                <a:buClr>
                  <a:srgbClr val="FFFF00"/>
                </a:buClr>
                <a:buSzPts val="2800"/>
                <a:buFont typeface="Noto Sans Symbols"/>
                <a:buNone/>
              </a:pPr>
              <a:r>
                <a:t/>
              </a:r>
              <a:endParaRPr b="1" sz="2800">
                <a:solidFill>
                  <a:schemeClr val="lt1"/>
                </a:solidFill>
                <a:latin typeface="Calibri"/>
                <a:ea typeface="Calibri"/>
                <a:cs typeface="Calibri"/>
                <a:sym typeface="Calibri"/>
              </a:endParaRPr>
            </a:p>
            <a:p>
              <a:pPr indent="-285750" lvl="0" marL="463550" marR="0" rtl="0" algn="just">
                <a:lnSpc>
                  <a:spcPct val="120000"/>
                </a:lnSpc>
                <a:spcBef>
                  <a:spcPts val="600"/>
                </a:spcBef>
                <a:spcAft>
                  <a:spcPts val="0"/>
                </a:spcAft>
                <a:buClr>
                  <a:srgbClr val="FFFF00"/>
                </a:buClr>
                <a:buSzPts val="2800"/>
                <a:buFont typeface="Noto Sans Symbols"/>
                <a:buNone/>
              </a:pPr>
              <a:r>
                <a:t/>
              </a:r>
              <a:endParaRPr b="1" sz="2800">
                <a:solidFill>
                  <a:schemeClr val="lt1"/>
                </a:solidFill>
                <a:latin typeface="Calibri"/>
                <a:ea typeface="Calibri"/>
                <a:cs typeface="Calibri"/>
                <a:sym typeface="Calibri"/>
              </a:endParaRPr>
            </a:p>
            <a:p>
              <a:pPr indent="-573088" lvl="0" marL="573088" marR="0" rtl="0" algn="just">
                <a:lnSpc>
                  <a:spcPct val="120000"/>
                </a:lnSpc>
                <a:spcBef>
                  <a:spcPts val="600"/>
                </a:spcBef>
                <a:spcAft>
                  <a:spcPts val="0"/>
                </a:spcAft>
                <a:buClr>
                  <a:srgbClr val="FFFF00"/>
                </a:buClr>
                <a:buSzPts val="2500"/>
                <a:buFont typeface="Noto Sans Symbols"/>
                <a:buChar char="❖"/>
              </a:pPr>
              <a:r>
                <a:rPr b="1" lang="en-US" sz="2500">
                  <a:solidFill>
                    <a:schemeClr val="lt1"/>
                  </a:solidFill>
                  <a:latin typeface="Calibri"/>
                  <a:ea typeface="Calibri"/>
                  <a:cs typeface="Calibri"/>
                  <a:sym typeface="Calibri"/>
                </a:rPr>
                <a:t>Em hãy trao đổi với bạn và chỉ ra các cặp tương ứng giữa các mục ở cột trái với các mục ở cột phải trong bảng bên. </a:t>
              </a:r>
              <a:endParaRPr b="1" sz="2500">
                <a:solidFill>
                  <a:schemeClr val="lt1"/>
                </a:solidFill>
                <a:latin typeface="Calibri"/>
                <a:ea typeface="Calibri"/>
                <a:cs typeface="Calibri"/>
                <a:sym typeface="Calibri"/>
              </a:endParaRPr>
            </a:p>
            <a:p>
              <a:pPr indent="0" lvl="0" marL="0" marR="0" rtl="0" algn="just">
                <a:lnSpc>
                  <a:spcPct val="120000"/>
                </a:lnSpc>
                <a:spcBef>
                  <a:spcPts val="600"/>
                </a:spcBef>
                <a:spcAft>
                  <a:spcPts val="0"/>
                </a:spcAft>
                <a:buNone/>
              </a:pPr>
              <a:r>
                <a:rPr b="1" lang="en-US" sz="2500">
                  <a:solidFill>
                    <a:srgbClr val="FFFF00"/>
                  </a:solidFill>
                  <a:latin typeface="Calibri"/>
                  <a:ea typeface="Calibri"/>
                  <a:cs typeface="Calibri"/>
                  <a:sym typeface="Calibri"/>
                </a:rPr>
                <a:t>Ví dụ</a:t>
              </a:r>
              <a:r>
                <a:rPr b="1" lang="en-US" sz="2500">
                  <a:solidFill>
                    <a:schemeClr val="lt1"/>
                  </a:solidFill>
                  <a:latin typeface="Calibri"/>
                  <a:ea typeface="Calibri"/>
                  <a:cs typeface="Calibri"/>
                  <a:sym typeface="Calibri"/>
                </a:rPr>
                <a:t>: </a:t>
              </a:r>
              <a:r>
                <a:rPr b="1" lang="en-US" sz="2300">
                  <a:solidFill>
                    <a:schemeClr val="lt1"/>
                  </a:solidFill>
                  <a:latin typeface="Calibri"/>
                  <a:ea typeface="Calibri"/>
                  <a:cs typeface="Calibri"/>
                  <a:sym typeface="Calibri"/>
                </a:rPr>
                <a:t>1 – a là sai; 1 – b là đúng.</a:t>
              </a:r>
              <a:endParaRPr b="1" sz="2300">
                <a:solidFill>
                  <a:schemeClr val="lt1"/>
                </a:solidFill>
                <a:latin typeface="Arial"/>
                <a:ea typeface="Arial"/>
                <a:cs typeface="Arial"/>
                <a:sym typeface="Arial"/>
              </a:endParaRPr>
            </a:p>
          </p:txBody>
        </p:sp>
        <p:pic>
          <p:nvPicPr>
            <p:cNvPr id="287" name="Google Shape;287;p14"/>
            <p:cNvPicPr preferRelativeResize="0"/>
            <p:nvPr/>
          </p:nvPicPr>
          <p:blipFill rotWithShape="1">
            <a:blip r:embed="rId5">
              <a:alphaModFix/>
            </a:blip>
            <a:srcRect b="0" l="0" r="0" t="0"/>
            <a:stretch/>
          </p:blipFill>
          <p:spPr>
            <a:xfrm>
              <a:off x="2256198" y="1495441"/>
              <a:ext cx="1224757" cy="1292533"/>
            </a:xfrm>
            <a:prstGeom prst="rect">
              <a:avLst/>
            </a:prstGeom>
            <a:noFill/>
            <a:ln>
              <a:noFill/>
            </a:ln>
          </p:spPr>
        </p:pic>
      </p:grpSp>
      <p:pic>
        <p:nvPicPr>
          <p:cNvPr id="288" name="Google Shape;288;p14"/>
          <p:cNvPicPr preferRelativeResize="0"/>
          <p:nvPr/>
        </p:nvPicPr>
        <p:blipFill rotWithShape="1">
          <a:blip r:embed="rId6">
            <a:alphaModFix/>
          </a:blip>
          <a:srcRect b="0" l="0" r="0" t="0"/>
          <a:stretch/>
        </p:blipFill>
        <p:spPr>
          <a:xfrm>
            <a:off x="5883187" y="2191678"/>
            <a:ext cx="5761966" cy="3631090"/>
          </a:xfrm>
          <a:prstGeom prst="rect">
            <a:avLst/>
          </a:prstGeom>
          <a:noFill/>
          <a:ln>
            <a:noFill/>
          </a:ln>
        </p:spPr>
      </p:pic>
      <p:sp>
        <p:nvSpPr>
          <p:cNvPr id="289" name="Google Shape;289;p14"/>
          <p:cNvSpPr txBox="1"/>
          <p:nvPr/>
        </p:nvSpPr>
        <p:spPr>
          <a:xfrm>
            <a:off x="11174507" y="2394866"/>
            <a:ext cx="3898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66"/>
                </a:solidFill>
                <a:latin typeface="Arial"/>
                <a:ea typeface="Arial"/>
                <a:cs typeface="Arial"/>
                <a:sym typeface="Arial"/>
              </a:rPr>
              <a:t>S</a:t>
            </a:r>
            <a:endParaRPr b="1" sz="2400">
              <a:solidFill>
                <a:srgbClr val="FF0066"/>
              </a:solidFill>
              <a:latin typeface="Arial"/>
              <a:ea typeface="Arial"/>
              <a:cs typeface="Arial"/>
              <a:sym typeface="Arial"/>
            </a:endParaRPr>
          </a:p>
        </p:txBody>
      </p:sp>
      <p:sp>
        <p:nvSpPr>
          <p:cNvPr id="290" name="Google Shape;290;p14"/>
          <p:cNvSpPr txBox="1"/>
          <p:nvPr/>
        </p:nvSpPr>
        <p:spPr>
          <a:xfrm>
            <a:off x="11192437" y="3058252"/>
            <a:ext cx="3898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66"/>
                </a:solidFill>
                <a:latin typeface="Arial"/>
                <a:ea typeface="Arial"/>
                <a:cs typeface="Arial"/>
                <a:sym typeface="Arial"/>
              </a:rPr>
              <a:t>S</a:t>
            </a:r>
            <a:endParaRPr b="1" sz="2400">
              <a:solidFill>
                <a:srgbClr val="FF0066"/>
              </a:solidFill>
              <a:latin typeface="Arial"/>
              <a:ea typeface="Arial"/>
              <a:cs typeface="Arial"/>
              <a:sym typeface="Arial"/>
            </a:endParaRPr>
          </a:p>
        </p:txBody>
      </p:sp>
      <p:sp>
        <p:nvSpPr>
          <p:cNvPr id="291" name="Google Shape;291;p14"/>
          <p:cNvSpPr txBox="1"/>
          <p:nvPr/>
        </p:nvSpPr>
        <p:spPr>
          <a:xfrm>
            <a:off x="11183473" y="3775426"/>
            <a:ext cx="3898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66"/>
                </a:solidFill>
                <a:latin typeface="Arial"/>
                <a:ea typeface="Arial"/>
                <a:cs typeface="Arial"/>
                <a:sym typeface="Arial"/>
              </a:rPr>
              <a:t>S</a:t>
            </a:r>
            <a:endParaRPr b="1" sz="2400">
              <a:solidFill>
                <a:srgbClr val="FF0066"/>
              </a:solidFill>
              <a:latin typeface="Arial"/>
              <a:ea typeface="Arial"/>
              <a:cs typeface="Arial"/>
              <a:sym typeface="Arial"/>
            </a:endParaRPr>
          </a:p>
        </p:txBody>
      </p:sp>
      <p:sp>
        <p:nvSpPr>
          <p:cNvPr id="292" name="Google Shape;292;p14"/>
          <p:cNvSpPr txBox="1"/>
          <p:nvPr/>
        </p:nvSpPr>
        <p:spPr>
          <a:xfrm>
            <a:off x="11183473" y="4500602"/>
            <a:ext cx="40748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66"/>
                </a:solidFill>
                <a:latin typeface="Arial"/>
                <a:ea typeface="Arial"/>
                <a:cs typeface="Arial"/>
                <a:sym typeface="Arial"/>
              </a:rPr>
              <a:t>Đ</a:t>
            </a:r>
            <a:endParaRPr/>
          </a:p>
        </p:txBody>
      </p:sp>
      <p:sp>
        <p:nvSpPr>
          <p:cNvPr id="293" name="Google Shape;293;p14"/>
          <p:cNvSpPr txBox="1"/>
          <p:nvPr/>
        </p:nvSpPr>
        <p:spPr>
          <a:xfrm>
            <a:off x="11156873" y="5217776"/>
            <a:ext cx="40748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66"/>
                </a:solidFill>
                <a:latin typeface="Arial"/>
                <a:ea typeface="Arial"/>
                <a:cs typeface="Arial"/>
                <a:sym typeface="Arial"/>
              </a:rPr>
              <a:t>Đ</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7" name="Shape 297"/>
        <p:cNvGrpSpPr/>
        <p:nvPr/>
      </p:nvGrpSpPr>
      <p:grpSpPr>
        <a:xfrm>
          <a:off x="0" y="0"/>
          <a:ext cx="0" cy="0"/>
          <a:chOff x="0" y="0"/>
          <a:chExt cx="0" cy="0"/>
        </a:xfrm>
      </p:grpSpPr>
      <p:grpSp>
        <p:nvGrpSpPr>
          <p:cNvPr id="298" name="Google Shape;298;p15"/>
          <p:cNvGrpSpPr/>
          <p:nvPr/>
        </p:nvGrpSpPr>
        <p:grpSpPr>
          <a:xfrm>
            <a:off x="3930438" y="211767"/>
            <a:ext cx="4353220" cy="645358"/>
            <a:chOff x="3930438" y="818781"/>
            <a:chExt cx="4353220" cy="645358"/>
          </a:xfrm>
        </p:grpSpPr>
        <p:sp>
          <p:nvSpPr>
            <p:cNvPr id="299" name="Google Shape;299;p15"/>
            <p:cNvSpPr/>
            <p:nvPr/>
          </p:nvSpPr>
          <p:spPr>
            <a:xfrm>
              <a:off x="3930438" y="818781"/>
              <a:ext cx="4353220" cy="645358"/>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0070C0"/>
                  </a:solidFill>
                  <a:latin typeface="Arial"/>
                  <a:ea typeface="Arial"/>
                  <a:cs typeface="Arial"/>
                  <a:sym typeface="Arial"/>
                </a:rPr>
                <a:t>LUYỆN TẬP</a:t>
              </a:r>
              <a:endParaRPr/>
            </a:p>
          </p:txBody>
        </p:sp>
        <p:pic>
          <p:nvPicPr>
            <p:cNvPr id="300" name="Google Shape;300;p15"/>
            <p:cNvPicPr preferRelativeResize="0"/>
            <p:nvPr/>
          </p:nvPicPr>
          <p:blipFill rotWithShape="1">
            <a:blip r:embed="rId4">
              <a:alphaModFix/>
            </a:blip>
            <a:srcRect b="0" l="0" r="0" t="0"/>
            <a:stretch/>
          </p:blipFill>
          <p:spPr>
            <a:xfrm>
              <a:off x="4712495" y="845675"/>
              <a:ext cx="576956" cy="614616"/>
            </a:xfrm>
            <a:prstGeom prst="rect">
              <a:avLst/>
            </a:prstGeom>
            <a:noFill/>
            <a:ln>
              <a:noFill/>
            </a:ln>
          </p:spPr>
        </p:pic>
      </p:grpSp>
      <p:grpSp>
        <p:nvGrpSpPr>
          <p:cNvPr id="301" name="Google Shape;301;p15"/>
          <p:cNvGrpSpPr/>
          <p:nvPr/>
        </p:nvGrpSpPr>
        <p:grpSpPr>
          <a:xfrm>
            <a:off x="392680" y="1707776"/>
            <a:ext cx="4520514" cy="4598895"/>
            <a:chOff x="190975" y="1337478"/>
            <a:chExt cx="5336368" cy="4951512"/>
          </a:xfrm>
        </p:grpSpPr>
        <p:sp>
          <p:nvSpPr>
            <p:cNvPr id="302" name="Google Shape;302;p15"/>
            <p:cNvSpPr/>
            <p:nvPr/>
          </p:nvSpPr>
          <p:spPr>
            <a:xfrm>
              <a:off x="190975" y="1337478"/>
              <a:ext cx="5336368" cy="4951512"/>
            </a:xfrm>
            <a:prstGeom prst="roundRect">
              <a:avLst>
                <a:gd fmla="val 16667" name="adj"/>
              </a:avLst>
            </a:prstGeom>
            <a:solidFill>
              <a:srgbClr val="0070C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285750" lvl="0" marL="463550" marR="0" rtl="0" algn="just">
                <a:lnSpc>
                  <a:spcPct val="120000"/>
                </a:lnSpc>
                <a:spcBef>
                  <a:spcPts val="0"/>
                </a:spcBef>
                <a:spcAft>
                  <a:spcPts val="0"/>
                </a:spcAft>
                <a:buClr>
                  <a:srgbClr val="FFFF00"/>
                </a:buClr>
                <a:buSzPts val="2800"/>
                <a:buFont typeface="Noto Sans Symbols"/>
                <a:buNone/>
              </a:pPr>
              <a:r>
                <a:t/>
              </a:r>
              <a:endParaRPr b="1" sz="2800">
                <a:solidFill>
                  <a:schemeClr val="lt1"/>
                </a:solidFill>
                <a:latin typeface="Calibri"/>
                <a:ea typeface="Calibri"/>
                <a:cs typeface="Calibri"/>
                <a:sym typeface="Calibri"/>
              </a:endParaRPr>
            </a:p>
            <a:p>
              <a:pPr indent="-285750" lvl="0" marL="463550" marR="0" rtl="0" algn="just">
                <a:lnSpc>
                  <a:spcPct val="120000"/>
                </a:lnSpc>
                <a:spcBef>
                  <a:spcPts val="600"/>
                </a:spcBef>
                <a:spcAft>
                  <a:spcPts val="0"/>
                </a:spcAft>
                <a:buClr>
                  <a:srgbClr val="FFFF00"/>
                </a:buClr>
                <a:buSzPts val="2800"/>
                <a:buFont typeface="Noto Sans Symbols"/>
                <a:buNone/>
              </a:pPr>
              <a:r>
                <a:t/>
              </a:r>
              <a:endParaRPr b="1" sz="2800">
                <a:solidFill>
                  <a:schemeClr val="lt1"/>
                </a:solidFill>
                <a:latin typeface="Calibri"/>
                <a:ea typeface="Calibri"/>
                <a:cs typeface="Calibri"/>
                <a:sym typeface="Calibri"/>
              </a:endParaRPr>
            </a:p>
            <a:p>
              <a:pPr indent="-573088" lvl="0" marL="573088" marR="0" rtl="0" algn="just">
                <a:lnSpc>
                  <a:spcPct val="120000"/>
                </a:lnSpc>
                <a:spcBef>
                  <a:spcPts val="600"/>
                </a:spcBef>
                <a:spcAft>
                  <a:spcPts val="0"/>
                </a:spcAft>
                <a:buClr>
                  <a:srgbClr val="FFFF00"/>
                </a:buClr>
                <a:buSzPts val="2800"/>
                <a:buFont typeface="Noto Sans Symbols"/>
                <a:buChar char="❖"/>
              </a:pPr>
              <a:r>
                <a:rPr b="1" lang="en-US" sz="2800">
                  <a:solidFill>
                    <a:schemeClr val="lt1"/>
                  </a:solidFill>
                  <a:latin typeface="Calibri"/>
                  <a:ea typeface="Calibri"/>
                  <a:cs typeface="Calibri"/>
                  <a:sym typeface="Calibri"/>
                </a:rPr>
                <a:t>Em hãy trao đổi với bạn và cho biết lỗi sai khi cầm chuột trong các hình 6.4a, 6.4b, 6.4c và 6.4d. </a:t>
              </a:r>
              <a:endParaRPr b="1" sz="2300">
                <a:solidFill>
                  <a:schemeClr val="lt1"/>
                </a:solidFill>
                <a:latin typeface="Arial"/>
                <a:ea typeface="Arial"/>
                <a:cs typeface="Arial"/>
                <a:sym typeface="Arial"/>
              </a:endParaRPr>
            </a:p>
          </p:txBody>
        </p:sp>
        <p:pic>
          <p:nvPicPr>
            <p:cNvPr id="303" name="Google Shape;303;p15"/>
            <p:cNvPicPr preferRelativeResize="0"/>
            <p:nvPr/>
          </p:nvPicPr>
          <p:blipFill rotWithShape="1">
            <a:blip r:embed="rId5">
              <a:alphaModFix/>
            </a:blip>
            <a:srcRect b="0" l="0" r="0" t="0"/>
            <a:stretch/>
          </p:blipFill>
          <p:spPr>
            <a:xfrm>
              <a:off x="2085518" y="1756233"/>
              <a:ext cx="1547281" cy="1202640"/>
            </a:xfrm>
            <a:prstGeom prst="rect">
              <a:avLst/>
            </a:prstGeom>
            <a:noFill/>
            <a:ln>
              <a:noFill/>
            </a:ln>
          </p:spPr>
        </p:pic>
      </p:grpSp>
      <p:sp>
        <p:nvSpPr>
          <p:cNvPr id="304" name="Google Shape;304;p15"/>
          <p:cNvSpPr/>
          <p:nvPr/>
        </p:nvSpPr>
        <p:spPr>
          <a:xfrm>
            <a:off x="5145476" y="1748117"/>
            <a:ext cx="6687403" cy="455205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05" name="Google Shape;305;p15"/>
          <p:cNvPicPr preferRelativeResize="0"/>
          <p:nvPr/>
        </p:nvPicPr>
        <p:blipFill rotWithShape="1">
          <a:blip r:embed="rId6">
            <a:alphaModFix/>
          </a:blip>
          <a:srcRect b="0" l="0" r="0" t="2395"/>
          <a:stretch/>
        </p:blipFill>
        <p:spPr>
          <a:xfrm>
            <a:off x="5145206" y="3254188"/>
            <a:ext cx="6687403" cy="145960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9" name="Shape 309"/>
        <p:cNvGrpSpPr/>
        <p:nvPr/>
      </p:nvGrpSpPr>
      <p:grpSpPr>
        <a:xfrm>
          <a:off x="0" y="0"/>
          <a:ext cx="0" cy="0"/>
          <a:chOff x="0" y="0"/>
          <a:chExt cx="0" cy="0"/>
        </a:xfrm>
      </p:grpSpPr>
      <p:sp>
        <p:nvSpPr>
          <p:cNvPr id="310" name="Google Shape;310;p16"/>
          <p:cNvSpPr/>
          <p:nvPr/>
        </p:nvSpPr>
        <p:spPr>
          <a:xfrm>
            <a:off x="362073" y="1089212"/>
            <a:ext cx="11390656" cy="5580529"/>
          </a:xfrm>
          <a:prstGeom prst="roundRect">
            <a:avLst>
              <a:gd fmla="val 16667" name="adj"/>
            </a:avLst>
          </a:prstGeom>
          <a:solidFill>
            <a:schemeClr val="lt1"/>
          </a:solidFill>
          <a:ln cap="flat" cmpd="sng" w="952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6"/>
          <p:cNvSpPr txBox="1"/>
          <p:nvPr/>
        </p:nvSpPr>
        <p:spPr>
          <a:xfrm>
            <a:off x="725992" y="1250577"/>
            <a:ext cx="10851076" cy="1865126"/>
          </a:xfrm>
          <a:prstGeom prst="rect">
            <a:avLst/>
          </a:prstGeom>
          <a:noFill/>
          <a:ln>
            <a:noFill/>
          </a:ln>
        </p:spPr>
        <p:txBody>
          <a:bodyPr anchorCtr="0" anchor="t" bIns="45700" lIns="91425" spcFirstLastPara="1" rIns="91425" wrap="square" tIns="45700">
            <a:spAutoFit/>
          </a:bodyPr>
          <a:lstStyle/>
          <a:p>
            <a:pPr indent="-511175" lvl="0" marL="511175" marR="0" rtl="0" algn="just">
              <a:lnSpc>
                <a:spcPct val="120000"/>
              </a:lnSpc>
              <a:spcBef>
                <a:spcPts val="0"/>
              </a:spcBef>
              <a:spcAft>
                <a:spcPts val="0"/>
              </a:spcAft>
              <a:buClr>
                <a:srgbClr val="FF0000"/>
              </a:buClr>
              <a:buSzPts val="2400"/>
              <a:buFont typeface="Noto Sans Symbols"/>
              <a:buChar char="❑"/>
            </a:pPr>
            <a:r>
              <a:rPr b="1" lang="en-US" sz="2400">
                <a:solidFill>
                  <a:srgbClr val="FF0000"/>
                </a:solidFill>
                <a:latin typeface="Arial"/>
                <a:ea typeface="Arial"/>
                <a:cs typeface="Arial"/>
                <a:sym typeface="Arial"/>
              </a:rPr>
              <a:t>Em hãy trao đổi với bạn và:</a:t>
            </a:r>
            <a:endParaRPr/>
          </a:p>
          <a:p>
            <a:pPr indent="-228600" lvl="0" marL="511175" marR="0" rtl="0" algn="just">
              <a:lnSpc>
                <a:spcPct val="120000"/>
              </a:lnSpc>
              <a:spcBef>
                <a:spcPts val="0"/>
              </a:spcBef>
              <a:spcAft>
                <a:spcPts val="0"/>
              </a:spcAft>
              <a:buClr>
                <a:srgbClr val="FF0000"/>
              </a:buClr>
              <a:buSzPts val="2400"/>
              <a:buFont typeface="Arial"/>
              <a:buChar char="•"/>
            </a:pPr>
            <a:r>
              <a:rPr lang="en-US" sz="2400">
                <a:solidFill>
                  <a:srgbClr val="3333CC"/>
                </a:solidFill>
                <a:latin typeface="Arial"/>
                <a:ea typeface="Arial"/>
                <a:cs typeface="Arial"/>
                <a:sym typeface="Arial"/>
              </a:rPr>
              <a:t>Cho biết mỗi khi thực hiện thao tác với chuột thì thông tin điều khiển sẽ được chuyển đến đâu?</a:t>
            </a:r>
            <a:endParaRPr sz="2400">
              <a:solidFill>
                <a:srgbClr val="3333CC"/>
              </a:solidFill>
              <a:latin typeface="Arial"/>
              <a:ea typeface="Arial"/>
              <a:cs typeface="Arial"/>
              <a:sym typeface="Arial"/>
            </a:endParaRPr>
          </a:p>
          <a:p>
            <a:pPr indent="-228600" lvl="0" marL="511175" marR="0" rtl="0" algn="just">
              <a:lnSpc>
                <a:spcPct val="120000"/>
              </a:lnSpc>
              <a:spcBef>
                <a:spcPts val="0"/>
              </a:spcBef>
              <a:spcAft>
                <a:spcPts val="0"/>
              </a:spcAft>
              <a:buClr>
                <a:srgbClr val="FF0000"/>
              </a:buClr>
              <a:buSzPts val="2400"/>
              <a:buFont typeface="Arial"/>
              <a:buChar char="•"/>
            </a:pPr>
            <a:r>
              <a:rPr lang="en-US" sz="2400">
                <a:solidFill>
                  <a:srgbClr val="3333CC"/>
                </a:solidFill>
                <a:latin typeface="Arial"/>
                <a:ea typeface="Arial"/>
                <a:cs typeface="Arial"/>
                <a:sym typeface="Arial"/>
              </a:rPr>
              <a:t>Ghép tên thao tác với cách thực hiện tương ứng trong bảng dưới đây.</a:t>
            </a:r>
            <a:endParaRPr sz="2400">
              <a:solidFill>
                <a:srgbClr val="3333CC"/>
              </a:solidFill>
              <a:latin typeface="Arial"/>
              <a:ea typeface="Arial"/>
              <a:cs typeface="Arial"/>
              <a:sym typeface="Arial"/>
            </a:endParaRPr>
          </a:p>
        </p:txBody>
      </p:sp>
      <p:grpSp>
        <p:nvGrpSpPr>
          <p:cNvPr id="312" name="Google Shape;312;p16"/>
          <p:cNvGrpSpPr/>
          <p:nvPr/>
        </p:nvGrpSpPr>
        <p:grpSpPr>
          <a:xfrm>
            <a:off x="3933487" y="155474"/>
            <a:ext cx="4353220" cy="645358"/>
            <a:chOff x="4041063" y="747142"/>
            <a:chExt cx="4353220" cy="645358"/>
          </a:xfrm>
        </p:grpSpPr>
        <p:sp>
          <p:nvSpPr>
            <p:cNvPr id="313" name="Google Shape;313;p16"/>
            <p:cNvSpPr/>
            <p:nvPr/>
          </p:nvSpPr>
          <p:spPr>
            <a:xfrm>
              <a:off x="4041063" y="747142"/>
              <a:ext cx="4353220" cy="645358"/>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00000"/>
                  </a:solidFill>
                  <a:latin typeface="Arial"/>
                  <a:ea typeface="Arial"/>
                  <a:cs typeface="Arial"/>
                  <a:sym typeface="Arial"/>
                </a:rPr>
                <a:t>VẬN DỤNG</a:t>
              </a:r>
              <a:endParaRPr b="1" sz="3200">
                <a:solidFill>
                  <a:srgbClr val="0070C0"/>
                </a:solidFill>
                <a:latin typeface="Arial"/>
                <a:ea typeface="Arial"/>
                <a:cs typeface="Arial"/>
                <a:sym typeface="Arial"/>
              </a:endParaRPr>
            </a:p>
          </p:txBody>
        </p:sp>
        <p:pic>
          <p:nvPicPr>
            <p:cNvPr id="314" name="Google Shape;314;p16"/>
            <p:cNvPicPr preferRelativeResize="0"/>
            <p:nvPr/>
          </p:nvPicPr>
          <p:blipFill rotWithShape="1">
            <a:blip r:embed="rId4">
              <a:alphaModFix/>
            </a:blip>
            <a:srcRect b="0" l="0" r="0" t="0"/>
            <a:stretch/>
          </p:blipFill>
          <p:spPr>
            <a:xfrm>
              <a:off x="4902348" y="773790"/>
              <a:ext cx="589389" cy="565168"/>
            </a:xfrm>
            <a:prstGeom prst="rect">
              <a:avLst/>
            </a:prstGeom>
            <a:noFill/>
            <a:ln>
              <a:noFill/>
            </a:ln>
          </p:spPr>
        </p:pic>
      </p:grpSp>
      <p:pic>
        <p:nvPicPr>
          <p:cNvPr id="315" name="Google Shape;315;p16"/>
          <p:cNvPicPr preferRelativeResize="0"/>
          <p:nvPr/>
        </p:nvPicPr>
        <p:blipFill rotWithShape="1">
          <a:blip r:embed="rId5">
            <a:alphaModFix/>
          </a:blip>
          <a:srcRect b="0" l="0" r="0" t="0"/>
          <a:stretch/>
        </p:blipFill>
        <p:spPr>
          <a:xfrm>
            <a:off x="2194949" y="3074923"/>
            <a:ext cx="7569645" cy="3434294"/>
          </a:xfrm>
          <a:prstGeom prst="rect">
            <a:avLst/>
          </a:prstGeom>
          <a:noFill/>
          <a:ln>
            <a:noFill/>
          </a:ln>
        </p:spPr>
      </p:pic>
      <p:cxnSp>
        <p:nvCxnSpPr>
          <p:cNvPr id="316" name="Google Shape;316;p16"/>
          <p:cNvCxnSpPr/>
          <p:nvPr/>
        </p:nvCxnSpPr>
        <p:spPr>
          <a:xfrm>
            <a:off x="3697941" y="3913094"/>
            <a:ext cx="968188" cy="2366682"/>
          </a:xfrm>
          <a:prstGeom prst="straightConnector1">
            <a:avLst/>
          </a:prstGeom>
          <a:noFill/>
          <a:ln cap="flat" cmpd="sng" w="38100">
            <a:solidFill>
              <a:srgbClr val="FF0000"/>
            </a:solidFill>
            <a:prstDash val="solid"/>
            <a:miter lim="800000"/>
            <a:headEnd len="sm" w="sm" type="none"/>
            <a:tailEnd len="sm" w="sm" type="none"/>
          </a:ln>
        </p:spPr>
      </p:cxnSp>
      <p:cxnSp>
        <p:nvCxnSpPr>
          <p:cNvPr id="317" name="Google Shape;317;p16"/>
          <p:cNvCxnSpPr/>
          <p:nvPr/>
        </p:nvCxnSpPr>
        <p:spPr>
          <a:xfrm>
            <a:off x="3550024" y="4167937"/>
            <a:ext cx="1116105" cy="1597700"/>
          </a:xfrm>
          <a:prstGeom prst="straightConnector1">
            <a:avLst/>
          </a:prstGeom>
          <a:noFill/>
          <a:ln cap="flat" cmpd="sng" w="38100">
            <a:solidFill>
              <a:srgbClr val="FF0000"/>
            </a:solidFill>
            <a:prstDash val="solid"/>
            <a:miter lim="800000"/>
            <a:headEnd len="sm" w="sm" type="none"/>
            <a:tailEnd len="sm" w="sm" type="none"/>
          </a:ln>
        </p:spPr>
      </p:cxnSp>
      <p:cxnSp>
        <p:nvCxnSpPr>
          <p:cNvPr id="318" name="Google Shape;318;p16"/>
          <p:cNvCxnSpPr/>
          <p:nvPr/>
        </p:nvCxnSpPr>
        <p:spPr>
          <a:xfrm>
            <a:off x="3774804" y="4766480"/>
            <a:ext cx="1019968" cy="0"/>
          </a:xfrm>
          <a:prstGeom prst="straightConnector1">
            <a:avLst/>
          </a:prstGeom>
          <a:noFill/>
          <a:ln cap="flat" cmpd="sng" w="38100">
            <a:solidFill>
              <a:srgbClr val="FF0000"/>
            </a:solidFill>
            <a:prstDash val="solid"/>
            <a:miter lim="800000"/>
            <a:headEnd len="sm" w="sm" type="none"/>
            <a:tailEnd len="sm" w="sm" type="none"/>
          </a:ln>
        </p:spPr>
      </p:cxnSp>
      <p:cxnSp>
        <p:nvCxnSpPr>
          <p:cNvPr id="319" name="Google Shape;319;p16"/>
          <p:cNvCxnSpPr/>
          <p:nvPr/>
        </p:nvCxnSpPr>
        <p:spPr>
          <a:xfrm flipH="1" rot="10800000">
            <a:off x="3774804" y="4310733"/>
            <a:ext cx="1039242" cy="998246"/>
          </a:xfrm>
          <a:prstGeom prst="straightConnector1">
            <a:avLst/>
          </a:prstGeom>
          <a:noFill/>
          <a:ln cap="flat" cmpd="sng" w="38100">
            <a:solidFill>
              <a:srgbClr val="FF0000"/>
            </a:solidFill>
            <a:prstDash val="solid"/>
            <a:miter lim="800000"/>
            <a:headEnd len="sm" w="sm" type="none"/>
            <a:tailEnd len="sm" w="sm" type="none"/>
          </a:ln>
        </p:spPr>
      </p:cxnSp>
      <p:cxnSp>
        <p:nvCxnSpPr>
          <p:cNvPr id="320" name="Google Shape;320;p16"/>
          <p:cNvCxnSpPr/>
          <p:nvPr/>
        </p:nvCxnSpPr>
        <p:spPr>
          <a:xfrm flipH="1" rot="10800000">
            <a:off x="3697941" y="5245627"/>
            <a:ext cx="1116105" cy="519099"/>
          </a:xfrm>
          <a:prstGeom prst="straightConnector1">
            <a:avLst/>
          </a:prstGeom>
          <a:noFill/>
          <a:ln cap="flat" cmpd="sng" w="38100">
            <a:solidFill>
              <a:srgbClr val="FF0000"/>
            </a:solidFill>
            <a:prstDash val="solid"/>
            <a:miter lim="800000"/>
            <a:headEnd len="sm" w="sm" type="none"/>
            <a:tailEnd len="sm" w="sm" type="none"/>
          </a:ln>
        </p:spPr>
      </p:cxnSp>
      <p:cxnSp>
        <p:nvCxnSpPr>
          <p:cNvPr id="321" name="Google Shape;321;p16"/>
          <p:cNvCxnSpPr/>
          <p:nvPr/>
        </p:nvCxnSpPr>
        <p:spPr>
          <a:xfrm flipH="1" rot="10800000">
            <a:off x="3697941" y="3892918"/>
            <a:ext cx="968188" cy="2386858"/>
          </a:xfrm>
          <a:prstGeom prst="straightConnector1">
            <a:avLst/>
          </a:prstGeom>
          <a:noFill/>
          <a:ln cap="flat" cmpd="sng" w="38100">
            <a:solidFill>
              <a:srgbClr val="FF0000"/>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par>
                                <p:cTn fill="hold" nodeType="withEffect" presetClass="exit" presetID="10" presetSubtype="0">
                                  <p:stCondLst>
                                    <p:cond delay="0"/>
                                  </p:stCondLst>
                                  <p:childTnLst>
                                    <p:animEffect filter="fade" transition="out">
                                      <p:cBhvr>
                                        <p:cTn dur="500"/>
                                        <p:tgtEl>
                                          <p:spTgt spid="316"/>
                                        </p:tgtEl>
                                      </p:cBhvr>
                                    </p:animEffect>
                                    <p:set>
                                      <p:cBhvr>
                                        <p:cTn dur="1" fill="hold">
                                          <p:stCondLst>
                                            <p:cond delay="500"/>
                                          </p:stCondLst>
                                        </p:cTn>
                                        <p:tgtEl>
                                          <p:spTgt spid="3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par>
                                <p:cTn fill="hold" nodeType="withEffect" presetClass="exit" presetID="10" presetSubtype="0">
                                  <p:stCondLst>
                                    <p:cond delay="0"/>
                                  </p:stCondLst>
                                  <p:childTnLst>
                                    <p:animEffect filter="fade" transition="out">
                                      <p:cBhvr>
                                        <p:cTn dur="500"/>
                                        <p:tgtEl>
                                          <p:spTgt spid="317"/>
                                        </p:tgtEl>
                                      </p:cBhvr>
                                    </p:animEffect>
                                    <p:set>
                                      <p:cBhvr>
                                        <p:cTn dur="1" fill="hold">
                                          <p:stCondLst>
                                            <p:cond delay="500"/>
                                          </p:stCondLst>
                                        </p:cTn>
                                        <p:tgtEl>
                                          <p:spTgt spid="3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par>
                                <p:cTn fill="hold" nodeType="withEffect" presetClass="exit" presetID="10" presetSubtype="0">
                                  <p:stCondLst>
                                    <p:cond delay="0"/>
                                  </p:stCondLst>
                                  <p:childTnLst>
                                    <p:animEffect filter="fade" transition="out">
                                      <p:cBhvr>
                                        <p:cTn dur="500"/>
                                        <p:tgtEl>
                                          <p:spTgt spid="318"/>
                                        </p:tgtEl>
                                      </p:cBhvr>
                                    </p:animEffect>
                                    <p:set>
                                      <p:cBhvr>
                                        <p:cTn dur="1" fill="hold">
                                          <p:stCondLst>
                                            <p:cond delay="500"/>
                                          </p:stCondLst>
                                        </p:cTn>
                                        <p:tgtEl>
                                          <p:spTgt spid="3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par>
                                <p:cTn fill="hold" nodeType="withEffect" presetClass="exit" presetID="10" presetSubtype="0">
                                  <p:stCondLst>
                                    <p:cond delay="0"/>
                                  </p:stCondLst>
                                  <p:childTnLst>
                                    <p:animEffect filter="fade" transition="out">
                                      <p:cBhvr>
                                        <p:cTn dur="500"/>
                                        <p:tgtEl>
                                          <p:spTgt spid="319"/>
                                        </p:tgtEl>
                                      </p:cBhvr>
                                    </p:animEffect>
                                    <p:set>
                                      <p:cBhvr>
                                        <p:cTn dur="1" fill="hold">
                                          <p:stCondLst>
                                            <p:cond delay="500"/>
                                          </p:stCondLst>
                                        </p:cTn>
                                        <p:tgtEl>
                                          <p:spTgt spid="3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par>
                                <p:cTn fill="hold" nodeType="withEffect" presetClass="exit" presetID="10" presetSubtype="0">
                                  <p:stCondLst>
                                    <p:cond delay="0"/>
                                  </p:stCondLst>
                                  <p:childTnLst>
                                    <p:animEffect filter="fade" transition="out">
                                      <p:cBhvr>
                                        <p:cTn dur="500"/>
                                        <p:tgtEl>
                                          <p:spTgt spid="320"/>
                                        </p:tgtEl>
                                      </p:cBhvr>
                                    </p:animEffect>
                                    <p:set>
                                      <p:cBhvr>
                                        <p:cTn dur="1" fill="hold">
                                          <p:stCondLst>
                                            <p:cond delay="500"/>
                                          </p:stCondLst>
                                        </p:cTn>
                                        <p:tgtEl>
                                          <p:spTgt spid="3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5" name="Shape 325"/>
        <p:cNvGrpSpPr/>
        <p:nvPr/>
      </p:nvGrpSpPr>
      <p:grpSpPr>
        <a:xfrm>
          <a:off x="0" y="0"/>
          <a:ext cx="0" cy="0"/>
          <a:chOff x="0" y="0"/>
          <a:chExt cx="0" cy="0"/>
        </a:xfrm>
      </p:grpSpPr>
      <p:sp>
        <p:nvSpPr>
          <p:cNvPr id="326" name="Google Shape;326;p17"/>
          <p:cNvSpPr/>
          <p:nvPr/>
        </p:nvSpPr>
        <p:spPr>
          <a:xfrm>
            <a:off x="3933487" y="155474"/>
            <a:ext cx="4353220" cy="645358"/>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00000"/>
                </a:solidFill>
                <a:latin typeface="Arial"/>
                <a:ea typeface="Arial"/>
                <a:cs typeface="Arial"/>
                <a:sym typeface="Arial"/>
              </a:rPr>
              <a:t>GHI NHỚ</a:t>
            </a:r>
            <a:endParaRPr b="1" sz="3200">
              <a:solidFill>
                <a:srgbClr val="0070C0"/>
              </a:solidFill>
              <a:latin typeface="Arial"/>
              <a:ea typeface="Arial"/>
              <a:cs typeface="Arial"/>
              <a:sym typeface="Arial"/>
            </a:endParaRPr>
          </a:p>
        </p:txBody>
      </p:sp>
      <p:sp>
        <p:nvSpPr>
          <p:cNvPr id="327" name="Google Shape;327;p17"/>
          <p:cNvSpPr/>
          <p:nvPr/>
        </p:nvSpPr>
        <p:spPr>
          <a:xfrm>
            <a:off x="443959" y="954741"/>
            <a:ext cx="11282289" cy="5526741"/>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17"/>
          <p:cNvSpPr/>
          <p:nvPr/>
        </p:nvSpPr>
        <p:spPr>
          <a:xfrm>
            <a:off x="2306392" y="2202549"/>
            <a:ext cx="8316783" cy="2664482"/>
          </a:xfrm>
          <a:prstGeom prst="cloudCallout">
            <a:avLst>
              <a:gd fmla="val -36925" name="adj1"/>
              <a:gd fmla="val -1924" name="adj2"/>
            </a:avLst>
          </a:prstGeom>
          <a:solidFill>
            <a:srgbClr val="CC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Arial"/>
                <a:ea typeface="Arial"/>
                <a:cs typeface="Arial"/>
                <a:sym typeface="Arial"/>
              </a:rPr>
              <a:t>Qua bài học ngày hôm nay, các em biết được có mấy thao tác sử dụng chuột? Đó là những thao tác nào?</a:t>
            </a:r>
            <a:endParaRPr b="1" sz="2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2" name="Shape 332"/>
        <p:cNvGrpSpPr/>
        <p:nvPr/>
      </p:nvGrpSpPr>
      <p:grpSpPr>
        <a:xfrm>
          <a:off x="0" y="0"/>
          <a:ext cx="0" cy="0"/>
          <a:chOff x="0" y="0"/>
          <a:chExt cx="0" cy="0"/>
        </a:xfrm>
      </p:grpSpPr>
      <p:sp>
        <p:nvSpPr>
          <p:cNvPr id="333" name="Google Shape;333;p18"/>
          <p:cNvSpPr/>
          <p:nvPr/>
        </p:nvSpPr>
        <p:spPr>
          <a:xfrm>
            <a:off x="3933487" y="155474"/>
            <a:ext cx="4353220" cy="645358"/>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00000"/>
                </a:solidFill>
                <a:latin typeface="Arial"/>
                <a:ea typeface="Arial"/>
                <a:cs typeface="Arial"/>
                <a:sym typeface="Arial"/>
              </a:rPr>
              <a:t>GHI NHỚ</a:t>
            </a:r>
            <a:endParaRPr b="1" sz="3200">
              <a:solidFill>
                <a:srgbClr val="0070C0"/>
              </a:solidFill>
              <a:latin typeface="Arial"/>
              <a:ea typeface="Arial"/>
              <a:cs typeface="Arial"/>
              <a:sym typeface="Arial"/>
            </a:endParaRPr>
          </a:p>
        </p:txBody>
      </p:sp>
      <p:pic>
        <p:nvPicPr>
          <p:cNvPr id="334" name="Google Shape;334;p18"/>
          <p:cNvPicPr preferRelativeResize="0"/>
          <p:nvPr/>
        </p:nvPicPr>
        <p:blipFill rotWithShape="1">
          <a:blip r:embed="rId4">
            <a:alphaModFix/>
          </a:blip>
          <a:srcRect b="0" l="0" r="0" t="0"/>
          <a:stretch/>
        </p:blipFill>
        <p:spPr>
          <a:xfrm>
            <a:off x="0" y="1724438"/>
            <a:ext cx="1974195" cy="2926417"/>
          </a:xfrm>
          <a:prstGeom prst="rect">
            <a:avLst/>
          </a:prstGeom>
          <a:noFill/>
          <a:ln>
            <a:noFill/>
          </a:ln>
        </p:spPr>
      </p:pic>
      <p:sp>
        <p:nvSpPr>
          <p:cNvPr id="335" name="Google Shape;335;p18"/>
          <p:cNvSpPr/>
          <p:nvPr/>
        </p:nvSpPr>
        <p:spPr>
          <a:xfrm>
            <a:off x="2293494" y="1543987"/>
            <a:ext cx="9898505" cy="3287321"/>
          </a:xfrm>
          <a:prstGeom prst="cloudCallout">
            <a:avLst>
              <a:gd fmla="val -36925" name="adj1"/>
              <a:gd fmla="val -1924" name="adj2"/>
            </a:avLst>
          </a:prstGeom>
          <a:solidFill>
            <a:srgbClr val="CC0000"/>
          </a:solidFill>
          <a:ln>
            <a:noFill/>
          </a:ln>
        </p:spPr>
        <p:txBody>
          <a:bodyPr anchorCtr="0" anchor="ctr" bIns="45700" lIns="91425" spcFirstLastPara="1" rIns="91425" wrap="square" tIns="45700">
            <a:noAutofit/>
          </a:bodyPr>
          <a:lstStyle/>
          <a:p>
            <a:pPr indent="0" lvl="0" marL="0" marR="0" rtl="0" algn="just">
              <a:lnSpc>
                <a:spcPct val="120000"/>
              </a:lnSpc>
              <a:spcBef>
                <a:spcPts val="0"/>
              </a:spcBef>
              <a:spcAft>
                <a:spcPts val="0"/>
              </a:spcAft>
              <a:buNone/>
            </a:pPr>
            <a:r>
              <a:rPr b="1" i="1" lang="en-US" sz="2800">
                <a:solidFill>
                  <a:schemeClr val="lt1"/>
                </a:solidFill>
                <a:latin typeface="Arial"/>
                <a:ea typeface="Arial"/>
                <a:cs typeface="Arial"/>
                <a:sym typeface="Arial"/>
              </a:rPr>
              <a:t>Các thao tác với chuột: Nháy chuột, Di chuyển, Kéo thả, Nháy đúp chuột, Nháy nút phải chuột, Xoay nút cuộn … giúp em điều khiển máy tính dễ dàng.</a:t>
            </a:r>
            <a:endParaRPr b="1" sz="40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4">
            <a:alphaModFix/>
          </a:blip>
          <a:srcRect b="14344" l="0" r="0" t="0"/>
          <a:stretch/>
        </p:blipFill>
        <p:spPr>
          <a:xfrm>
            <a:off x="2480279" y="-282386"/>
            <a:ext cx="6771297" cy="5782234"/>
          </a:xfrm>
          <a:prstGeom prst="rect">
            <a:avLst/>
          </a:prstGeom>
          <a:noFill/>
          <a:ln>
            <a:noFill/>
          </a:ln>
        </p:spPr>
      </p:pic>
      <p:pic>
        <p:nvPicPr>
          <p:cNvPr id="90" name="Google Shape;90;p1"/>
          <p:cNvPicPr preferRelativeResize="0"/>
          <p:nvPr/>
        </p:nvPicPr>
        <p:blipFill rotWithShape="1">
          <a:blip r:embed="rId5">
            <a:alphaModFix/>
          </a:blip>
          <a:srcRect b="0" l="0" r="0" t="0"/>
          <a:stretch/>
        </p:blipFill>
        <p:spPr>
          <a:xfrm>
            <a:off x="3267635" y="5196761"/>
            <a:ext cx="8162364" cy="1701580"/>
          </a:xfrm>
          <a:prstGeom prst="rect">
            <a:avLst/>
          </a:prstGeom>
          <a:noFill/>
          <a:ln>
            <a:noFill/>
          </a:ln>
        </p:spPr>
      </p:pic>
      <p:pic>
        <p:nvPicPr>
          <p:cNvPr id="91" name="Google Shape;91;p1"/>
          <p:cNvPicPr preferRelativeResize="0"/>
          <p:nvPr/>
        </p:nvPicPr>
        <p:blipFill rotWithShape="1">
          <a:blip r:embed="rId6">
            <a:alphaModFix/>
          </a:blip>
          <a:srcRect b="0" l="0" r="0" t="0"/>
          <a:stretch/>
        </p:blipFill>
        <p:spPr>
          <a:xfrm>
            <a:off x="9088809" y="5437126"/>
            <a:ext cx="1574707" cy="1086378"/>
          </a:xfrm>
          <a:prstGeom prst="rect">
            <a:avLst/>
          </a:prstGeom>
          <a:noFill/>
          <a:ln>
            <a:noFill/>
          </a:ln>
        </p:spPr>
      </p:pic>
      <p:pic>
        <p:nvPicPr>
          <p:cNvPr id="92" name="Google Shape;92;p1"/>
          <p:cNvPicPr preferRelativeResize="0"/>
          <p:nvPr/>
        </p:nvPicPr>
        <p:blipFill rotWithShape="1">
          <a:blip r:embed="rId7">
            <a:alphaModFix/>
          </a:blip>
          <a:srcRect b="0" l="0" r="0" t="0"/>
          <a:stretch/>
        </p:blipFill>
        <p:spPr>
          <a:xfrm>
            <a:off x="3079376" y="457200"/>
            <a:ext cx="5768789" cy="39492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2"/>
          <p:cNvSpPr/>
          <p:nvPr/>
        </p:nvSpPr>
        <p:spPr>
          <a:xfrm>
            <a:off x="669012" y="1286963"/>
            <a:ext cx="10937631" cy="498747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 name="Google Shape;98;p2"/>
          <p:cNvSpPr/>
          <p:nvPr/>
        </p:nvSpPr>
        <p:spPr>
          <a:xfrm>
            <a:off x="3865174" y="334359"/>
            <a:ext cx="4353220" cy="595086"/>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41719C"/>
                </a:solidFill>
                <a:latin typeface="Tahoma"/>
                <a:ea typeface="Tahoma"/>
                <a:cs typeface="Tahoma"/>
                <a:sym typeface="Tahoma"/>
              </a:rPr>
              <a:t>ÔN BÀI CŨ</a:t>
            </a:r>
            <a:endParaRPr b="1" i="0" sz="3200" u="none" cap="none" strike="noStrike">
              <a:solidFill>
                <a:srgbClr val="41719C"/>
              </a:solidFill>
              <a:latin typeface="Tahoma"/>
              <a:ea typeface="Tahoma"/>
              <a:cs typeface="Tahoma"/>
              <a:sym typeface="Tahoma"/>
            </a:endParaRPr>
          </a:p>
        </p:txBody>
      </p:sp>
      <p:pic>
        <p:nvPicPr>
          <p:cNvPr id="99" name="Google Shape;99;p2"/>
          <p:cNvPicPr preferRelativeResize="0"/>
          <p:nvPr/>
        </p:nvPicPr>
        <p:blipFill rotWithShape="1">
          <a:blip r:embed="rId4">
            <a:alphaModFix/>
          </a:blip>
          <a:srcRect b="0" l="0" r="0" t="0"/>
          <a:stretch/>
        </p:blipFill>
        <p:spPr>
          <a:xfrm>
            <a:off x="784347" y="3112473"/>
            <a:ext cx="3523884" cy="1386726"/>
          </a:xfrm>
          <a:prstGeom prst="rect">
            <a:avLst/>
          </a:prstGeom>
          <a:noFill/>
          <a:ln>
            <a:noFill/>
          </a:ln>
        </p:spPr>
      </p:pic>
      <p:pic>
        <p:nvPicPr>
          <p:cNvPr id="100" name="Google Shape;100;p2"/>
          <p:cNvPicPr preferRelativeResize="0"/>
          <p:nvPr/>
        </p:nvPicPr>
        <p:blipFill rotWithShape="1">
          <a:blip r:embed="rId5">
            <a:alphaModFix/>
          </a:blip>
          <a:srcRect b="0" l="0" r="0" t="0"/>
          <a:stretch/>
        </p:blipFill>
        <p:spPr>
          <a:xfrm>
            <a:off x="6137827" y="2916149"/>
            <a:ext cx="1971675" cy="1666875"/>
          </a:xfrm>
          <a:prstGeom prst="rect">
            <a:avLst/>
          </a:prstGeom>
          <a:noFill/>
          <a:ln>
            <a:noFill/>
          </a:ln>
        </p:spPr>
      </p:pic>
      <p:pic>
        <p:nvPicPr>
          <p:cNvPr id="101" name="Google Shape;101;p2"/>
          <p:cNvPicPr preferRelativeResize="0"/>
          <p:nvPr/>
        </p:nvPicPr>
        <p:blipFill rotWithShape="1">
          <a:blip r:embed="rId6">
            <a:alphaModFix/>
          </a:blip>
          <a:srcRect b="0" l="0" r="0" t="0"/>
          <a:stretch/>
        </p:blipFill>
        <p:spPr>
          <a:xfrm>
            <a:off x="8642933" y="2763221"/>
            <a:ext cx="2880647" cy="2459981"/>
          </a:xfrm>
          <a:prstGeom prst="rect">
            <a:avLst/>
          </a:prstGeom>
          <a:noFill/>
          <a:ln>
            <a:noFill/>
          </a:ln>
        </p:spPr>
      </p:pic>
      <p:pic>
        <p:nvPicPr>
          <p:cNvPr id="102" name="Google Shape;102;p2"/>
          <p:cNvPicPr preferRelativeResize="0"/>
          <p:nvPr/>
        </p:nvPicPr>
        <p:blipFill rotWithShape="1">
          <a:blip r:embed="rId7">
            <a:alphaModFix/>
          </a:blip>
          <a:srcRect b="0" l="0" r="0" t="0"/>
          <a:stretch/>
        </p:blipFill>
        <p:spPr>
          <a:xfrm>
            <a:off x="4308231" y="3167430"/>
            <a:ext cx="1792446" cy="1276811"/>
          </a:xfrm>
          <a:prstGeom prst="rect">
            <a:avLst/>
          </a:prstGeom>
          <a:noFill/>
          <a:ln>
            <a:noFill/>
          </a:ln>
        </p:spPr>
      </p:pic>
      <p:sp>
        <p:nvSpPr>
          <p:cNvPr id="103" name="Google Shape;103;p2"/>
          <p:cNvSpPr/>
          <p:nvPr/>
        </p:nvSpPr>
        <p:spPr>
          <a:xfrm>
            <a:off x="1399191" y="2035411"/>
            <a:ext cx="947727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FF0000"/>
                </a:solidFill>
                <a:latin typeface="Calibri"/>
                <a:ea typeface="Calibri"/>
                <a:cs typeface="Calibri"/>
                <a:sym typeface="Calibri"/>
              </a:rPr>
              <a:t>Nêu chức năng của bàn phím, chuột, màn hình và loa?</a:t>
            </a:r>
            <a:endParaRPr b="1" sz="28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nvSpPr>
        <p:spPr>
          <a:xfrm>
            <a:off x="200886" y="1364670"/>
            <a:ext cx="1734671" cy="461665"/>
          </a:xfrm>
          <a:prstGeom prst="rect">
            <a:avLst/>
          </a:prstGeom>
          <a:solidFill>
            <a:schemeClr val="lt1"/>
          </a:solidFill>
          <a:ln cap="flat" cmpd="sng" w="28575">
            <a:solidFill>
              <a:srgbClr val="3333CC"/>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0000"/>
                </a:solidFill>
                <a:latin typeface="Arial"/>
                <a:ea typeface="Arial"/>
                <a:cs typeface="Arial"/>
                <a:sym typeface="Arial"/>
              </a:rPr>
              <a:t>Bàn phím</a:t>
            </a:r>
            <a:endParaRPr b="1" sz="2400">
              <a:solidFill>
                <a:srgbClr val="FF0000"/>
              </a:solidFill>
              <a:latin typeface="Arial"/>
              <a:ea typeface="Arial"/>
              <a:cs typeface="Arial"/>
              <a:sym typeface="Arial"/>
            </a:endParaRPr>
          </a:p>
        </p:txBody>
      </p:sp>
      <p:sp>
        <p:nvSpPr>
          <p:cNvPr id="109" name="Google Shape;109;p3"/>
          <p:cNvSpPr txBox="1"/>
          <p:nvPr/>
        </p:nvSpPr>
        <p:spPr>
          <a:xfrm>
            <a:off x="173993" y="3339142"/>
            <a:ext cx="1761564" cy="461665"/>
          </a:xfrm>
          <a:prstGeom prst="rect">
            <a:avLst/>
          </a:prstGeom>
          <a:solidFill>
            <a:schemeClr val="lt1"/>
          </a:solidFill>
          <a:ln cap="flat" cmpd="sng" w="28575">
            <a:solidFill>
              <a:srgbClr val="3333CC"/>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0000"/>
                </a:solidFill>
                <a:latin typeface="Arial"/>
                <a:ea typeface="Arial"/>
                <a:cs typeface="Arial"/>
                <a:sym typeface="Arial"/>
              </a:rPr>
              <a:t>Màn hình</a:t>
            </a:r>
            <a:endParaRPr b="1" sz="2400">
              <a:solidFill>
                <a:srgbClr val="FF0000"/>
              </a:solidFill>
              <a:latin typeface="Arial"/>
              <a:ea typeface="Arial"/>
              <a:cs typeface="Arial"/>
              <a:sym typeface="Arial"/>
            </a:endParaRPr>
          </a:p>
        </p:txBody>
      </p:sp>
      <p:sp>
        <p:nvSpPr>
          <p:cNvPr id="110" name="Google Shape;110;p3"/>
          <p:cNvSpPr txBox="1"/>
          <p:nvPr/>
        </p:nvSpPr>
        <p:spPr>
          <a:xfrm>
            <a:off x="173993" y="2171592"/>
            <a:ext cx="1761564" cy="461665"/>
          </a:xfrm>
          <a:prstGeom prst="rect">
            <a:avLst/>
          </a:prstGeom>
          <a:solidFill>
            <a:schemeClr val="lt1"/>
          </a:solidFill>
          <a:ln cap="flat" cmpd="sng" w="28575">
            <a:solidFill>
              <a:srgbClr val="3333CC"/>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0000"/>
                </a:solidFill>
                <a:latin typeface="Arial"/>
                <a:ea typeface="Arial"/>
                <a:cs typeface="Arial"/>
                <a:sym typeface="Arial"/>
              </a:rPr>
              <a:t>Chuột</a:t>
            </a:r>
            <a:endParaRPr b="1" sz="2400">
              <a:solidFill>
                <a:srgbClr val="FF0000"/>
              </a:solidFill>
              <a:latin typeface="Arial"/>
              <a:ea typeface="Arial"/>
              <a:cs typeface="Arial"/>
              <a:sym typeface="Arial"/>
            </a:endParaRPr>
          </a:p>
        </p:txBody>
      </p:sp>
      <p:sp>
        <p:nvSpPr>
          <p:cNvPr id="111" name="Google Shape;111;p3"/>
          <p:cNvSpPr txBox="1"/>
          <p:nvPr/>
        </p:nvSpPr>
        <p:spPr>
          <a:xfrm>
            <a:off x="173993" y="4320200"/>
            <a:ext cx="1761564" cy="461665"/>
          </a:xfrm>
          <a:prstGeom prst="rect">
            <a:avLst/>
          </a:prstGeom>
          <a:solidFill>
            <a:schemeClr val="lt1"/>
          </a:solidFill>
          <a:ln cap="flat" cmpd="sng" w="28575">
            <a:solidFill>
              <a:srgbClr val="3333CC"/>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0000"/>
                </a:solidFill>
                <a:latin typeface="Arial"/>
                <a:ea typeface="Arial"/>
                <a:cs typeface="Arial"/>
                <a:sym typeface="Arial"/>
              </a:rPr>
              <a:t>Loa</a:t>
            </a:r>
            <a:endParaRPr b="1" sz="2400">
              <a:solidFill>
                <a:srgbClr val="FF0000"/>
              </a:solidFill>
              <a:latin typeface="Arial"/>
              <a:ea typeface="Arial"/>
              <a:cs typeface="Arial"/>
              <a:sym typeface="Arial"/>
            </a:endParaRPr>
          </a:p>
        </p:txBody>
      </p:sp>
      <p:sp>
        <p:nvSpPr>
          <p:cNvPr id="112" name="Google Shape;112;p3"/>
          <p:cNvSpPr txBox="1"/>
          <p:nvPr/>
        </p:nvSpPr>
        <p:spPr>
          <a:xfrm>
            <a:off x="6139593" y="1342259"/>
            <a:ext cx="5871887" cy="461665"/>
          </a:xfrm>
          <a:prstGeom prst="rect">
            <a:avLst/>
          </a:prstGeom>
          <a:solidFill>
            <a:schemeClr val="lt1"/>
          </a:solidFill>
          <a:ln cap="flat" cmpd="sng" w="28575">
            <a:solidFill>
              <a:srgbClr val="3333CC"/>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0000"/>
                </a:solidFill>
                <a:latin typeface="Arial"/>
                <a:ea typeface="Arial"/>
                <a:cs typeface="Arial"/>
                <a:sym typeface="Arial"/>
              </a:rPr>
              <a:t>Giúp điều khiển máy tính …</a:t>
            </a:r>
            <a:endParaRPr b="1" sz="2400">
              <a:solidFill>
                <a:srgbClr val="FF0000"/>
              </a:solidFill>
              <a:latin typeface="Arial"/>
              <a:ea typeface="Arial"/>
              <a:cs typeface="Arial"/>
              <a:sym typeface="Arial"/>
            </a:endParaRPr>
          </a:p>
        </p:txBody>
      </p:sp>
      <p:sp>
        <p:nvSpPr>
          <p:cNvPr id="113" name="Google Shape;113;p3"/>
          <p:cNvSpPr txBox="1"/>
          <p:nvPr/>
        </p:nvSpPr>
        <p:spPr>
          <a:xfrm>
            <a:off x="6139593" y="3335957"/>
            <a:ext cx="5893527" cy="461665"/>
          </a:xfrm>
          <a:prstGeom prst="rect">
            <a:avLst/>
          </a:prstGeom>
          <a:solidFill>
            <a:schemeClr val="lt1"/>
          </a:solidFill>
          <a:ln cap="flat" cmpd="sng" w="28575">
            <a:solidFill>
              <a:srgbClr val="3333CC"/>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0000"/>
                </a:solidFill>
                <a:latin typeface="Arial"/>
                <a:ea typeface="Arial"/>
                <a:cs typeface="Arial"/>
                <a:sym typeface="Arial"/>
              </a:rPr>
              <a:t>Gửi các tín hiệu vào máy tính</a:t>
            </a:r>
            <a:endParaRPr b="1" sz="2400">
              <a:solidFill>
                <a:srgbClr val="FF0000"/>
              </a:solidFill>
              <a:latin typeface="Arial"/>
              <a:ea typeface="Arial"/>
              <a:cs typeface="Arial"/>
              <a:sym typeface="Arial"/>
            </a:endParaRPr>
          </a:p>
        </p:txBody>
      </p:sp>
      <p:sp>
        <p:nvSpPr>
          <p:cNvPr id="114" name="Google Shape;114;p3"/>
          <p:cNvSpPr txBox="1"/>
          <p:nvPr/>
        </p:nvSpPr>
        <p:spPr>
          <a:xfrm>
            <a:off x="6128772" y="2233125"/>
            <a:ext cx="5893527" cy="461665"/>
          </a:xfrm>
          <a:prstGeom prst="rect">
            <a:avLst/>
          </a:prstGeom>
          <a:solidFill>
            <a:schemeClr val="lt1"/>
          </a:solidFill>
          <a:ln cap="flat" cmpd="sng" w="28575">
            <a:solidFill>
              <a:srgbClr val="3333CC"/>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0000"/>
                </a:solidFill>
                <a:latin typeface="Arial"/>
                <a:ea typeface="Arial"/>
                <a:cs typeface="Arial"/>
                <a:sym typeface="Arial"/>
              </a:rPr>
              <a:t>Để phát âm thanh</a:t>
            </a:r>
            <a:endParaRPr b="1" sz="2400">
              <a:solidFill>
                <a:srgbClr val="FF0000"/>
              </a:solidFill>
              <a:latin typeface="Arial"/>
              <a:ea typeface="Arial"/>
              <a:cs typeface="Arial"/>
              <a:sym typeface="Arial"/>
            </a:endParaRPr>
          </a:p>
        </p:txBody>
      </p:sp>
      <p:sp>
        <p:nvSpPr>
          <p:cNvPr id="115" name="Google Shape;115;p3"/>
          <p:cNvSpPr txBox="1"/>
          <p:nvPr/>
        </p:nvSpPr>
        <p:spPr>
          <a:xfrm>
            <a:off x="6139593" y="4320200"/>
            <a:ext cx="5893527" cy="461665"/>
          </a:xfrm>
          <a:prstGeom prst="rect">
            <a:avLst/>
          </a:prstGeom>
          <a:solidFill>
            <a:schemeClr val="lt1"/>
          </a:solidFill>
          <a:ln cap="flat" cmpd="sng" w="28575">
            <a:solidFill>
              <a:srgbClr val="3333CC"/>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0000"/>
                </a:solidFill>
                <a:latin typeface="Arial"/>
                <a:ea typeface="Arial"/>
                <a:cs typeface="Arial"/>
                <a:sym typeface="Arial"/>
              </a:rPr>
              <a:t>Nơi hiển thị kết quả làm việc</a:t>
            </a:r>
            <a:endParaRPr b="1" sz="2400">
              <a:solidFill>
                <a:srgbClr val="FF0000"/>
              </a:solidFill>
              <a:latin typeface="Arial"/>
              <a:ea typeface="Arial"/>
              <a:cs typeface="Arial"/>
              <a:sym typeface="Arial"/>
            </a:endParaRPr>
          </a:p>
        </p:txBody>
      </p:sp>
      <p:cxnSp>
        <p:nvCxnSpPr>
          <p:cNvPr id="116" name="Google Shape;116;p3"/>
          <p:cNvCxnSpPr/>
          <p:nvPr/>
        </p:nvCxnSpPr>
        <p:spPr>
          <a:xfrm>
            <a:off x="3916764" y="1595503"/>
            <a:ext cx="2123818" cy="1925166"/>
          </a:xfrm>
          <a:prstGeom prst="straightConnector1">
            <a:avLst/>
          </a:prstGeom>
          <a:noFill/>
          <a:ln cap="flat" cmpd="sng" w="38100">
            <a:solidFill>
              <a:srgbClr val="00B050"/>
            </a:solidFill>
            <a:prstDash val="solid"/>
            <a:miter lim="800000"/>
            <a:headEnd len="sm" w="sm" type="none"/>
            <a:tailEnd len="med" w="med" type="triangle"/>
          </a:ln>
        </p:spPr>
      </p:cxnSp>
      <p:cxnSp>
        <p:nvCxnSpPr>
          <p:cNvPr id="117" name="Google Shape;117;p3"/>
          <p:cNvCxnSpPr/>
          <p:nvPr/>
        </p:nvCxnSpPr>
        <p:spPr>
          <a:xfrm flipH="1" rot="10800000">
            <a:off x="3916763" y="1573091"/>
            <a:ext cx="2209794" cy="818854"/>
          </a:xfrm>
          <a:prstGeom prst="straightConnector1">
            <a:avLst/>
          </a:prstGeom>
          <a:noFill/>
          <a:ln cap="flat" cmpd="sng" w="38100">
            <a:solidFill>
              <a:srgbClr val="00B050"/>
            </a:solidFill>
            <a:prstDash val="solid"/>
            <a:miter lim="800000"/>
            <a:headEnd len="sm" w="sm" type="none"/>
            <a:tailEnd len="med" w="med" type="triangle"/>
          </a:ln>
        </p:spPr>
      </p:cxnSp>
      <p:cxnSp>
        <p:nvCxnSpPr>
          <p:cNvPr id="118" name="Google Shape;118;p3"/>
          <p:cNvCxnSpPr/>
          <p:nvPr/>
        </p:nvCxnSpPr>
        <p:spPr>
          <a:xfrm>
            <a:off x="3919762" y="3580992"/>
            <a:ext cx="2120820" cy="875600"/>
          </a:xfrm>
          <a:prstGeom prst="straightConnector1">
            <a:avLst/>
          </a:prstGeom>
          <a:noFill/>
          <a:ln cap="flat" cmpd="sng" w="38100">
            <a:solidFill>
              <a:srgbClr val="00B050"/>
            </a:solidFill>
            <a:prstDash val="solid"/>
            <a:miter lim="800000"/>
            <a:headEnd len="sm" w="sm" type="none"/>
            <a:tailEnd len="med" w="med" type="triangle"/>
          </a:ln>
        </p:spPr>
      </p:cxnSp>
      <p:cxnSp>
        <p:nvCxnSpPr>
          <p:cNvPr id="119" name="Google Shape;119;p3"/>
          <p:cNvCxnSpPr/>
          <p:nvPr/>
        </p:nvCxnSpPr>
        <p:spPr>
          <a:xfrm flipH="1" rot="10800000">
            <a:off x="3861449" y="2366264"/>
            <a:ext cx="2179133" cy="2090330"/>
          </a:xfrm>
          <a:prstGeom prst="straightConnector1">
            <a:avLst/>
          </a:prstGeom>
          <a:noFill/>
          <a:ln cap="flat" cmpd="sng" w="38100">
            <a:solidFill>
              <a:srgbClr val="00B050"/>
            </a:solidFill>
            <a:prstDash val="solid"/>
            <a:miter lim="800000"/>
            <a:headEnd len="sm" w="sm" type="none"/>
            <a:tailEnd len="med" w="med" type="triangle"/>
          </a:ln>
        </p:spPr>
      </p:cxnSp>
      <p:pic>
        <p:nvPicPr>
          <p:cNvPr id="120" name="Google Shape;120;p3"/>
          <p:cNvPicPr preferRelativeResize="0"/>
          <p:nvPr/>
        </p:nvPicPr>
        <p:blipFill rotWithShape="1">
          <a:blip r:embed="rId3">
            <a:alphaModFix/>
          </a:blip>
          <a:srcRect b="0" l="0" r="0" t="0"/>
          <a:stretch/>
        </p:blipFill>
        <p:spPr>
          <a:xfrm>
            <a:off x="2078182" y="1170610"/>
            <a:ext cx="1825546" cy="718392"/>
          </a:xfrm>
          <a:prstGeom prst="rect">
            <a:avLst/>
          </a:prstGeom>
          <a:noFill/>
          <a:ln>
            <a:noFill/>
          </a:ln>
        </p:spPr>
      </p:pic>
      <p:pic>
        <p:nvPicPr>
          <p:cNvPr id="121" name="Google Shape;121;p3"/>
          <p:cNvPicPr preferRelativeResize="0"/>
          <p:nvPr/>
        </p:nvPicPr>
        <p:blipFill rotWithShape="1">
          <a:blip r:embed="rId4">
            <a:alphaModFix/>
          </a:blip>
          <a:srcRect b="0" l="0" r="0" t="0"/>
          <a:stretch/>
        </p:blipFill>
        <p:spPr>
          <a:xfrm>
            <a:off x="2097735" y="1919711"/>
            <a:ext cx="1528080" cy="1088495"/>
          </a:xfrm>
          <a:prstGeom prst="rect">
            <a:avLst/>
          </a:prstGeom>
          <a:noFill/>
          <a:ln>
            <a:noFill/>
          </a:ln>
        </p:spPr>
      </p:pic>
      <p:pic>
        <p:nvPicPr>
          <p:cNvPr id="122" name="Google Shape;122;p3"/>
          <p:cNvPicPr preferRelativeResize="0"/>
          <p:nvPr/>
        </p:nvPicPr>
        <p:blipFill rotWithShape="1">
          <a:blip r:embed="rId5">
            <a:alphaModFix/>
          </a:blip>
          <a:srcRect b="0" l="0" r="0" t="0"/>
          <a:stretch/>
        </p:blipFill>
        <p:spPr>
          <a:xfrm>
            <a:off x="2251682" y="4089581"/>
            <a:ext cx="1002017" cy="847116"/>
          </a:xfrm>
          <a:prstGeom prst="rect">
            <a:avLst/>
          </a:prstGeom>
          <a:noFill/>
          <a:ln>
            <a:noFill/>
          </a:ln>
        </p:spPr>
      </p:pic>
      <p:pic>
        <p:nvPicPr>
          <p:cNvPr id="123" name="Google Shape;123;p3"/>
          <p:cNvPicPr preferRelativeResize="0"/>
          <p:nvPr/>
        </p:nvPicPr>
        <p:blipFill rotWithShape="1">
          <a:blip r:embed="rId6">
            <a:alphaModFix/>
          </a:blip>
          <a:srcRect b="0" l="0" r="0" t="0"/>
          <a:stretch/>
        </p:blipFill>
        <p:spPr>
          <a:xfrm>
            <a:off x="2251682" y="3001086"/>
            <a:ext cx="1332340" cy="11377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pic>
        <p:nvPicPr>
          <p:cNvPr id="128" name="Google Shape;128;p4"/>
          <p:cNvPicPr preferRelativeResize="0"/>
          <p:nvPr/>
        </p:nvPicPr>
        <p:blipFill rotWithShape="1">
          <a:blip r:embed="rId4">
            <a:alphaModFix/>
          </a:blip>
          <a:srcRect b="14344" l="0" r="0" t="0"/>
          <a:stretch/>
        </p:blipFill>
        <p:spPr>
          <a:xfrm>
            <a:off x="2356143" y="-7466"/>
            <a:ext cx="7003010" cy="5247769"/>
          </a:xfrm>
          <a:prstGeom prst="rect">
            <a:avLst/>
          </a:prstGeom>
          <a:noFill/>
          <a:ln>
            <a:noFill/>
          </a:ln>
        </p:spPr>
      </p:pic>
      <p:pic>
        <p:nvPicPr>
          <p:cNvPr id="129" name="Google Shape;129;p4"/>
          <p:cNvPicPr preferRelativeResize="0"/>
          <p:nvPr/>
        </p:nvPicPr>
        <p:blipFill rotWithShape="1">
          <a:blip r:embed="rId5">
            <a:alphaModFix/>
          </a:blip>
          <a:srcRect b="0" l="0" r="0" t="0"/>
          <a:stretch/>
        </p:blipFill>
        <p:spPr>
          <a:xfrm>
            <a:off x="3267635" y="5196761"/>
            <a:ext cx="8162364" cy="1701580"/>
          </a:xfrm>
          <a:prstGeom prst="rect">
            <a:avLst/>
          </a:prstGeom>
          <a:noFill/>
          <a:ln>
            <a:noFill/>
          </a:ln>
        </p:spPr>
      </p:pic>
      <p:pic>
        <p:nvPicPr>
          <p:cNvPr id="130" name="Google Shape;130;p4"/>
          <p:cNvPicPr preferRelativeResize="0"/>
          <p:nvPr/>
        </p:nvPicPr>
        <p:blipFill rotWithShape="1">
          <a:blip r:embed="rId6">
            <a:alphaModFix/>
          </a:blip>
          <a:srcRect b="0" l="0" r="0" t="0"/>
          <a:stretch/>
        </p:blipFill>
        <p:spPr>
          <a:xfrm>
            <a:off x="9088809" y="5437126"/>
            <a:ext cx="1574707" cy="1086378"/>
          </a:xfrm>
          <a:prstGeom prst="rect">
            <a:avLst/>
          </a:prstGeom>
          <a:noFill/>
          <a:ln>
            <a:noFill/>
          </a:ln>
        </p:spPr>
      </p:pic>
      <p:sp>
        <p:nvSpPr>
          <p:cNvPr id="131" name="Google Shape;131;p4"/>
          <p:cNvSpPr/>
          <p:nvPr/>
        </p:nvSpPr>
        <p:spPr>
          <a:xfrm>
            <a:off x="2944906" y="661180"/>
            <a:ext cx="5983941" cy="3573195"/>
          </a:xfrm>
          <a:prstGeom prst="rect">
            <a:avLst/>
          </a:prstGeom>
          <a:solidFill>
            <a:srgbClr val="FFCCF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800">
              <a:solidFill>
                <a:schemeClr val="lt1"/>
              </a:solidFill>
              <a:latin typeface="Arial"/>
              <a:ea typeface="Arial"/>
              <a:cs typeface="Arial"/>
              <a:sym typeface="Arial"/>
            </a:endParaRPr>
          </a:p>
          <a:p>
            <a:pPr indent="0" lvl="0" marL="0" marR="0" rtl="0" algn="ctr">
              <a:spcBef>
                <a:spcPts val="0"/>
              </a:spcBef>
              <a:spcAft>
                <a:spcPts val="0"/>
              </a:spcAft>
              <a:buNone/>
            </a:pPr>
            <a:r>
              <a:t/>
            </a:r>
            <a:endParaRPr sz="3800">
              <a:solidFill>
                <a:schemeClr val="lt1"/>
              </a:solidFill>
              <a:latin typeface="Arial"/>
              <a:ea typeface="Arial"/>
              <a:cs typeface="Arial"/>
              <a:sym typeface="Arial"/>
            </a:endParaRPr>
          </a:p>
          <a:p>
            <a:pPr indent="0" lvl="0" marL="0" marR="0" rtl="0" algn="ctr">
              <a:lnSpc>
                <a:spcPct val="150000"/>
              </a:lnSpc>
              <a:spcBef>
                <a:spcPts val="0"/>
              </a:spcBef>
              <a:spcAft>
                <a:spcPts val="0"/>
              </a:spcAft>
              <a:buNone/>
            </a:pPr>
            <a:r>
              <a:rPr b="1" lang="en-US" sz="3600">
                <a:solidFill>
                  <a:srgbClr val="3333CC"/>
                </a:solidFill>
                <a:latin typeface="Tahoma"/>
                <a:ea typeface="Tahoma"/>
                <a:cs typeface="Tahoma"/>
                <a:sym typeface="Tahoma"/>
              </a:rPr>
              <a:t>Bài 6 – SỬ DỤNG CHUỘT MÁY TÍNH</a:t>
            </a:r>
            <a:endParaRPr b="1" sz="3600">
              <a:solidFill>
                <a:srgbClr val="3333CC"/>
              </a:solidFill>
              <a:latin typeface="Tahoma"/>
              <a:ea typeface="Tahoma"/>
              <a:cs typeface="Tahoma"/>
              <a:sym typeface="Tahoma"/>
            </a:endParaRPr>
          </a:p>
        </p:txBody>
      </p:sp>
      <p:sp>
        <p:nvSpPr>
          <p:cNvPr id="132" name="Google Shape;132;p4"/>
          <p:cNvSpPr/>
          <p:nvPr/>
        </p:nvSpPr>
        <p:spPr>
          <a:xfrm>
            <a:off x="4053884" y="1103438"/>
            <a:ext cx="4842992" cy="8156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700" cap="none">
                <a:solidFill>
                  <a:srgbClr val="FF0000"/>
                </a:solidFill>
                <a:latin typeface="Tahoma"/>
                <a:ea typeface="Tahoma"/>
                <a:cs typeface="Tahoma"/>
                <a:sym typeface="Tahoma"/>
              </a:rPr>
              <a:t>MÁY TÍNH VÀ EM</a:t>
            </a:r>
            <a:endParaRPr b="1" sz="4700" cap="none">
              <a:solidFill>
                <a:srgbClr val="FF0000"/>
              </a:solidFill>
              <a:latin typeface="Tahoma"/>
              <a:ea typeface="Tahoma"/>
              <a:cs typeface="Tahoma"/>
              <a:sym typeface="Tahoma"/>
            </a:endParaRPr>
          </a:p>
        </p:txBody>
      </p:sp>
      <p:sp>
        <p:nvSpPr>
          <p:cNvPr id="133" name="Google Shape;133;p4"/>
          <p:cNvSpPr/>
          <p:nvPr/>
        </p:nvSpPr>
        <p:spPr>
          <a:xfrm>
            <a:off x="3039036" y="900952"/>
            <a:ext cx="1096582" cy="1127633"/>
          </a:xfrm>
          <a:prstGeom prst="ellipse">
            <a:avLst/>
          </a:prstGeom>
          <a:blipFill rotWithShape="1">
            <a:blip r:embed="rId7">
              <a:alphaModFix/>
            </a:blip>
            <a:stretch>
              <a:fillRect b="0" l="0" r="0" t="0"/>
            </a:stretch>
          </a:blip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5"/>
          <p:cNvSpPr/>
          <p:nvPr/>
        </p:nvSpPr>
        <p:spPr>
          <a:xfrm>
            <a:off x="319314" y="1204686"/>
            <a:ext cx="11582400" cy="532674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9" name="Google Shape;139;p5"/>
          <p:cNvGrpSpPr/>
          <p:nvPr/>
        </p:nvGrpSpPr>
        <p:grpSpPr>
          <a:xfrm>
            <a:off x="3865174" y="334359"/>
            <a:ext cx="4353220" cy="595086"/>
            <a:chOff x="3865174" y="226783"/>
            <a:chExt cx="4353220" cy="595086"/>
          </a:xfrm>
        </p:grpSpPr>
        <p:sp>
          <p:nvSpPr>
            <p:cNvPr id="140" name="Google Shape;140;p5"/>
            <p:cNvSpPr/>
            <p:nvPr/>
          </p:nvSpPr>
          <p:spPr>
            <a:xfrm>
              <a:off x="3865174" y="226783"/>
              <a:ext cx="4353220" cy="595086"/>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MỞ ĐẦU</a:t>
              </a:r>
              <a:endParaRPr b="1" sz="3200">
                <a:solidFill>
                  <a:srgbClr val="41719C"/>
                </a:solidFill>
                <a:latin typeface="Tahoma"/>
                <a:ea typeface="Tahoma"/>
                <a:cs typeface="Tahoma"/>
                <a:sym typeface="Tahoma"/>
              </a:endParaRPr>
            </a:p>
          </p:txBody>
        </p:sp>
        <p:pic>
          <p:nvPicPr>
            <p:cNvPr id="141" name="Google Shape;141;p5"/>
            <p:cNvPicPr preferRelativeResize="0"/>
            <p:nvPr/>
          </p:nvPicPr>
          <p:blipFill rotWithShape="1">
            <a:blip r:embed="rId4">
              <a:alphaModFix/>
            </a:blip>
            <a:srcRect b="0" l="0" r="0" t="0"/>
            <a:stretch/>
          </p:blipFill>
          <p:spPr>
            <a:xfrm>
              <a:off x="4753883" y="247862"/>
              <a:ext cx="561975" cy="561975"/>
            </a:xfrm>
            <a:prstGeom prst="rect">
              <a:avLst/>
            </a:prstGeom>
            <a:noFill/>
            <a:ln>
              <a:noFill/>
            </a:ln>
          </p:spPr>
        </p:pic>
      </p:grpSp>
      <p:sp>
        <p:nvSpPr>
          <p:cNvPr id="142" name="Google Shape;142;p5"/>
          <p:cNvSpPr/>
          <p:nvPr/>
        </p:nvSpPr>
        <p:spPr>
          <a:xfrm>
            <a:off x="766478" y="2623616"/>
            <a:ext cx="5795687" cy="2347477"/>
          </a:xfrm>
          <a:prstGeom prst="cloudCallout">
            <a:avLst>
              <a:gd fmla="val -36925" name="adj1"/>
              <a:gd fmla="val -1924" name="adj2"/>
            </a:avLst>
          </a:prstGeom>
          <a:solidFill>
            <a:srgbClr val="CC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Arial"/>
                <a:ea typeface="Arial"/>
                <a:cs typeface="Arial"/>
                <a:sym typeface="Arial"/>
              </a:rPr>
              <a:t>Để điều khiển máy tính dễ dàng và nhanh chóng em sử dụng thành phần nào?</a:t>
            </a:r>
            <a:endParaRPr/>
          </a:p>
        </p:txBody>
      </p:sp>
      <p:pic>
        <p:nvPicPr>
          <p:cNvPr id="143" name="Google Shape;143;p5"/>
          <p:cNvPicPr preferRelativeResize="0"/>
          <p:nvPr/>
        </p:nvPicPr>
        <p:blipFill rotWithShape="1">
          <a:blip r:embed="rId5">
            <a:alphaModFix/>
          </a:blip>
          <a:srcRect b="0" l="0" r="0" t="0"/>
          <a:stretch/>
        </p:blipFill>
        <p:spPr>
          <a:xfrm>
            <a:off x="7153834" y="2435802"/>
            <a:ext cx="4585447" cy="2714422"/>
          </a:xfrm>
          <a:prstGeom prst="rect">
            <a:avLst/>
          </a:prstGeom>
          <a:noFill/>
          <a:ln>
            <a:noFill/>
          </a:ln>
        </p:spPr>
      </p:pic>
      <p:sp>
        <p:nvSpPr>
          <p:cNvPr id="144" name="Google Shape;144;p5"/>
          <p:cNvSpPr/>
          <p:nvPr/>
        </p:nvSpPr>
        <p:spPr>
          <a:xfrm>
            <a:off x="683438" y="2819979"/>
            <a:ext cx="6387356" cy="2151114"/>
          </a:xfrm>
          <a:prstGeom prst="horizontalScroll">
            <a:avLst>
              <a:gd fmla="val 12500" name="adj"/>
            </a:avLst>
          </a:prstGeom>
          <a:solidFill>
            <a:srgbClr val="3333CC"/>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Arial"/>
                <a:ea typeface="Arial"/>
                <a:cs typeface="Arial"/>
                <a:sym typeface="Arial"/>
              </a:rPr>
              <a:t>Sử dụng chuột em có thể điều khiển máy tính dễ dàng, nhanh chóng.</a:t>
            </a:r>
            <a:endParaRPr sz="2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4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6"/>
          <p:cNvSpPr/>
          <p:nvPr/>
        </p:nvSpPr>
        <p:spPr>
          <a:xfrm>
            <a:off x="365760" y="1241945"/>
            <a:ext cx="11465169" cy="5240741"/>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0" name="Google Shape;150;p6"/>
          <p:cNvPicPr preferRelativeResize="0"/>
          <p:nvPr/>
        </p:nvPicPr>
        <p:blipFill rotWithShape="1">
          <a:blip r:embed="rId4">
            <a:alphaModFix/>
          </a:blip>
          <a:srcRect b="0" l="0" r="0" t="0"/>
          <a:stretch/>
        </p:blipFill>
        <p:spPr>
          <a:xfrm>
            <a:off x="2873003" y="2577669"/>
            <a:ext cx="1519279" cy="1476371"/>
          </a:xfrm>
          <a:prstGeom prst="rect">
            <a:avLst/>
          </a:prstGeom>
          <a:noFill/>
          <a:ln>
            <a:noFill/>
          </a:ln>
        </p:spPr>
      </p:pic>
      <p:sp>
        <p:nvSpPr>
          <p:cNvPr id="151" name="Google Shape;151;p6"/>
          <p:cNvSpPr txBox="1"/>
          <p:nvPr/>
        </p:nvSpPr>
        <p:spPr>
          <a:xfrm>
            <a:off x="971848" y="4332538"/>
            <a:ext cx="5260140" cy="1532727"/>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463550" lvl="0" marL="463550" marR="0" rtl="0" algn="just">
              <a:lnSpc>
                <a:spcPct val="120000"/>
              </a:lnSpc>
              <a:spcBef>
                <a:spcPts val="0"/>
              </a:spcBef>
              <a:spcAft>
                <a:spcPts val="0"/>
              </a:spcAft>
              <a:buClr>
                <a:srgbClr val="FF0000"/>
              </a:buClr>
              <a:buSzPts val="2600"/>
              <a:buFont typeface="Noto Sans Symbols"/>
              <a:buChar char="❑"/>
            </a:pPr>
            <a:r>
              <a:rPr lang="en-US" sz="2600">
                <a:solidFill>
                  <a:srgbClr val="3333CC"/>
                </a:solidFill>
                <a:latin typeface="Arial"/>
                <a:ea typeface="Arial"/>
                <a:cs typeface="Arial"/>
                <a:sym typeface="Arial"/>
              </a:rPr>
              <a:t>Em hãy cầm chuột, quan sát và thảo luận với bạn bên cạnh để phỏng đoán các bộ phận của chuột máy tính?</a:t>
            </a:r>
            <a:endParaRPr/>
          </a:p>
        </p:txBody>
      </p:sp>
      <p:grpSp>
        <p:nvGrpSpPr>
          <p:cNvPr id="152" name="Google Shape;152;p6"/>
          <p:cNvGrpSpPr/>
          <p:nvPr/>
        </p:nvGrpSpPr>
        <p:grpSpPr>
          <a:xfrm>
            <a:off x="3865174" y="232761"/>
            <a:ext cx="4353220" cy="595086"/>
            <a:chOff x="3865174" y="232761"/>
            <a:chExt cx="4353220" cy="595086"/>
          </a:xfrm>
        </p:grpSpPr>
        <p:sp>
          <p:nvSpPr>
            <p:cNvPr id="153" name="Google Shape;153;p6"/>
            <p:cNvSpPr/>
            <p:nvPr/>
          </p:nvSpPr>
          <p:spPr>
            <a:xfrm>
              <a:off x="3865174" y="232761"/>
              <a:ext cx="4353220" cy="595086"/>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C0000"/>
                  </a:solidFill>
                  <a:latin typeface="Tahoma"/>
                  <a:ea typeface="Tahoma"/>
                  <a:cs typeface="Tahoma"/>
                  <a:sym typeface="Tahoma"/>
                </a:rPr>
                <a:t>KHÁM PHÁ</a:t>
              </a:r>
              <a:endParaRPr b="1" sz="3200">
                <a:solidFill>
                  <a:srgbClr val="CC0000"/>
                </a:solidFill>
                <a:latin typeface="Tahoma"/>
                <a:ea typeface="Tahoma"/>
                <a:cs typeface="Tahoma"/>
                <a:sym typeface="Tahoma"/>
              </a:endParaRPr>
            </a:p>
          </p:txBody>
        </p:sp>
        <p:pic>
          <p:nvPicPr>
            <p:cNvPr id="154" name="Google Shape;154;p6"/>
            <p:cNvPicPr preferRelativeResize="0"/>
            <p:nvPr/>
          </p:nvPicPr>
          <p:blipFill rotWithShape="1">
            <a:blip r:embed="rId5">
              <a:alphaModFix/>
            </a:blip>
            <a:srcRect b="0" l="0" r="0" t="0"/>
            <a:stretch/>
          </p:blipFill>
          <p:spPr>
            <a:xfrm>
              <a:off x="4663621" y="254079"/>
              <a:ext cx="571500" cy="552450"/>
            </a:xfrm>
            <a:prstGeom prst="rect">
              <a:avLst/>
            </a:prstGeom>
            <a:noFill/>
            <a:ln>
              <a:noFill/>
            </a:ln>
          </p:spPr>
        </p:pic>
      </p:grpSp>
      <p:grpSp>
        <p:nvGrpSpPr>
          <p:cNvPr id="155" name="Google Shape;155;p6"/>
          <p:cNvGrpSpPr/>
          <p:nvPr/>
        </p:nvGrpSpPr>
        <p:grpSpPr>
          <a:xfrm>
            <a:off x="1084389" y="1431047"/>
            <a:ext cx="3307893" cy="584775"/>
            <a:chOff x="712076" y="1405392"/>
            <a:chExt cx="3307893" cy="584775"/>
          </a:xfrm>
        </p:grpSpPr>
        <p:grpSp>
          <p:nvGrpSpPr>
            <p:cNvPr id="156" name="Google Shape;156;p6"/>
            <p:cNvGrpSpPr/>
            <p:nvPr/>
          </p:nvGrpSpPr>
          <p:grpSpPr>
            <a:xfrm>
              <a:off x="712076" y="1405392"/>
              <a:ext cx="445956" cy="584775"/>
              <a:chOff x="1104838" y="1405332"/>
              <a:chExt cx="445956" cy="584775"/>
            </a:xfrm>
          </p:grpSpPr>
          <p:sp>
            <p:nvSpPr>
              <p:cNvPr id="157" name="Google Shape;157;p6"/>
              <p:cNvSpPr/>
              <p:nvPr/>
            </p:nvSpPr>
            <p:spPr>
              <a:xfrm>
                <a:off x="1104838" y="1470217"/>
                <a:ext cx="445956" cy="47657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6"/>
              <p:cNvSpPr txBox="1"/>
              <p:nvPr/>
            </p:nvSpPr>
            <p:spPr>
              <a:xfrm>
                <a:off x="1104838" y="1405332"/>
                <a:ext cx="44595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Tahoma"/>
                    <a:ea typeface="Tahoma"/>
                    <a:cs typeface="Tahoma"/>
                    <a:sym typeface="Tahoma"/>
                  </a:rPr>
                  <a:t>1</a:t>
                </a:r>
                <a:endParaRPr b="1" sz="3200">
                  <a:solidFill>
                    <a:schemeClr val="lt1"/>
                  </a:solidFill>
                  <a:latin typeface="Tahoma"/>
                  <a:ea typeface="Tahoma"/>
                  <a:cs typeface="Tahoma"/>
                  <a:sym typeface="Tahoma"/>
                </a:endParaRPr>
              </a:p>
            </p:txBody>
          </p:sp>
        </p:grpSp>
        <p:sp>
          <p:nvSpPr>
            <p:cNvPr id="159" name="Google Shape;159;p6"/>
            <p:cNvSpPr txBox="1"/>
            <p:nvPr/>
          </p:nvSpPr>
          <p:spPr>
            <a:xfrm>
              <a:off x="1219202" y="1459948"/>
              <a:ext cx="280076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333CC"/>
                  </a:solidFill>
                  <a:latin typeface="Arial"/>
                  <a:ea typeface="Arial"/>
                  <a:cs typeface="Arial"/>
                  <a:sym typeface="Arial"/>
                </a:rPr>
                <a:t>Chuột máy tính</a:t>
              </a:r>
              <a:endParaRPr b="1" sz="2800">
                <a:solidFill>
                  <a:srgbClr val="3333CC"/>
                </a:solidFill>
                <a:latin typeface="Arial"/>
                <a:ea typeface="Arial"/>
                <a:cs typeface="Arial"/>
                <a:sym typeface="Arial"/>
              </a:endParaRPr>
            </a:p>
          </p:txBody>
        </p:sp>
      </p:grpSp>
      <p:sp>
        <p:nvSpPr>
          <p:cNvPr id="160" name="Google Shape;160;p6"/>
          <p:cNvSpPr/>
          <p:nvPr/>
        </p:nvSpPr>
        <p:spPr>
          <a:xfrm>
            <a:off x="971848" y="2259480"/>
            <a:ext cx="5260140" cy="4032138"/>
          </a:xfrm>
          <a:prstGeom prst="roundRect">
            <a:avLst>
              <a:gd fmla="val 16667" name="adj"/>
            </a:avLst>
          </a:prstGeom>
          <a:no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1" name="Google Shape;161;p6"/>
          <p:cNvGrpSpPr/>
          <p:nvPr/>
        </p:nvGrpSpPr>
        <p:grpSpPr>
          <a:xfrm>
            <a:off x="7436021" y="2127788"/>
            <a:ext cx="3190875" cy="3250287"/>
            <a:chOff x="7436020" y="2121562"/>
            <a:chExt cx="3190875" cy="3250287"/>
          </a:xfrm>
        </p:grpSpPr>
        <p:sp>
          <p:nvSpPr>
            <p:cNvPr id="162" name="Google Shape;162;p6"/>
            <p:cNvSpPr txBox="1"/>
            <p:nvPr/>
          </p:nvSpPr>
          <p:spPr>
            <a:xfrm>
              <a:off x="8347834" y="4940962"/>
              <a:ext cx="2100255"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Arial"/>
                  <a:ea typeface="Arial"/>
                  <a:cs typeface="Arial"/>
                  <a:sym typeface="Arial"/>
                </a:rPr>
                <a:t>Chuột máy tính</a:t>
              </a:r>
              <a:endParaRPr sz="2200">
                <a:solidFill>
                  <a:schemeClr val="dk1"/>
                </a:solidFill>
                <a:latin typeface="Arial"/>
                <a:ea typeface="Arial"/>
                <a:cs typeface="Arial"/>
                <a:sym typeface="Arial"/>
              </a:endParaRPr>
            </a:p>
          </p:txBody>
        </p:sp>
        <p:pic>
          <p:nvPicPr>
            <p:cNvPr id="163" name="Google Shape;163;p6"/>
            <p:cNvPicPr preferRelativeResize="0"/>
            <p:nvPr/>
          </p:nvPicPr>
          <p:blipFill rotWithShape="1">
            <a:blip r:embed="rId6">
              <a:alphaModFix/>
            </a:blip>
            <a:srcRect b="0" l="0" r="0" t="0"/>
            <a:stretch/>
          </p:blipFill>
          <p:spPr>
            <a:xfrm>
              <a:off x="7436020" y="2121562"/>
              <a:ext cx="3190875" cy="28194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7"/>
          <p:cNvSpPr/>
          <p:nvPr/>
        </p:nvSpPr>
        <p:spPr>
          <a:xfrm>
            <a:off x="440742" y="1186551"/>
            <a:ext cx="11309979" cy="533708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9" name="Google Shape;169;p7"/>
          <p:cNvGrpSpPr/>
          <p:nvPr/>
        </p:nvGrpSpPr>
        <p:grpSpPr>
          <a:xfrm>
            <a:off x="3865174" y="232761"/>
            <a:ext cx="4353220" cy="595086"/>
            <a:chOff x="3865174" y="232761"/>
            <a:chExt cx="4353220" cy="595086"/>
          </a:xfrm>
        </p:grpSpPr>
        <p:sp>
          <p:nvSpPr>
            <p:cNvPr id="170" name="Google Shape;170;p7"/>
            <p:cNvSpPr/>
            <p:nvPr/>
          </p:nvSpPr>
          <p:spPr>
            <a:xfrm>
              <a:off x="3865174" y="232761"/>
              <a:ext cx="4353220" cy="595086"/>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C0000"/>
                  </a:solidFill>
                  <a:latin typeface="Tahoma"/>
                  <a:ea typeface="Tahoma"/>
                  <a:cs typeface="Tahoma"/>
                  <a:sym typeface="Tahoma"/>
                </a:rPr>
                <a:t>KHÁM PHÁ</a:t>
              </a:r>
              <a:endParaRPr b="1" sz="3200">
                <a:solidFill>
                  <a:srgbClr val="CC0000"/>
                </a:solidFill>
                <a:latin typeface="Tahoma"/>
                <a:ea typeface="Tahoma"/>
                <a:cs typeface="Tahoma"/>
                <a:sym typeface="Tahoma"/>
              </a:endParaRPr>
            </a:p>
          </p:txBody>
        </p:sp>
        <p:pic>
          <p:nvPicPr>
            <p:cNvPr id="171" name="Google Shape;171;p7"/>
            <p:cNvPicPr preferRelativeResize="0"/>
            <p:nvPr/>
          </p:nvPicPr>
          <p:blipFill rotWithShape="1">
            <a:blip r:embed="rId4">
              <a:alphaModFix/>
            </a:blip>
            <a:srcRect b="0" l="0" r="0" t="0"/>
            <a:stretch/>
          </p:blipFill>
          <p:spPr>
            <a:xfrm>
              <a:off x="4663621" y="254079"/>
              <a:ext cx="571500" cy="552450"/>
            </a:xfrm>
            <a:prstGeom prst="rect">
              <a:avLst/>
            </a:prstGeom>
            <a:noFill/>
            <a:ln>
              <a:noFill/>
            </a:ln>
          </p:spPr>
        </p:pic>
      </p:grpSp>
      <p:grpSp>
        <p:nvGrpSpPr>
          <p:cNvPr id="172" name="Google Shape;172;p7"/>
          <p:cNvGrpSpPr/>
          <p:nvPr/>
        </p:nvGrpSpPr>
        <p:grpSpPr>
          <a:xfrm>
            <a:off x="1084389" y="1431047"/>
            <a:ext cx="3307893" cy="577776"/>
            <a:chOff x="712076" y="1405392"/>
            <a:chExt cx="3307893" cy="577776"/>
          </a:xfrm>
        </p:grpSpPr>
        <p:grpSp>
          <p:nvGrpSpPr>
            <p:cNvPr id="173" name="Google Shape;173;p7"/>
            <p:cNvGrpSpPr/>
            <p:nvPr/>
          </p:nvGrpSpPr>
          <p:grpSpPr>
            <a:xfrm>
              <a:off x="712076" y="1405392"/>
              <a:ext cx="445956" cy="553998"/>
              <a:chOff x="1104838" y="1405332"/>
              <a:chExt cx="445956" cy="553998"/>
            </a:xfrm>
          </p:grpSpPr>
          <p:sp>
            <p:nvSpPr>
              <p:cNvPr id="174" name="Google Shape;174;p7"/>
              <p:cNvSpPr/>
              <p:nvPr/>
            </p:nvSpPr>
            <p:spPr>
              <a:xfrm>
                <a:off x="1104838" y="1470217"/>
                <a:ext cx="445956" cy="47657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7"/>
              <p:cNvSpPr txBox="1"/>
              <p:nvPr/>
            </p:nvSpPr>
            <p:spPr>
              <a:xfrm>
                <a:off x="1104838" y="1405332"/>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1</a:t>
                </a:r>
                <a:endParaRPr b="1" sz="3000">
                  <a:solidFill>
                    <a:schemeClr val="lt1"/>
                  </a:solidFill>
                  <a:latin typeface="Tahoma"/>
                  <a:ea typeface="Tahoma"/>
                  <a:cs typeface="Tahoma"/>
                  <a:sym typeface="Tahoma"/>
                </a:endParaRPr>
              </a:p>
            </p:txBody>
          </p:sp>
        </p:grpSp>
        <p:sp>
          <p:nvSpPr>
            <p:cNvPr id="176" name="Google Shape;176;p7"/>
            <p:cNvSpPr txBox="1"/>
            <p:nvPr/>
          </p:nvSpPr>
          <p:spPr>
            <a:xfrm>
              <a:off x="1219202" y="1459948"/>
              <a:ext cx="280076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333CC"/>
                  </a:solidFill>
                  <a:latin typeface="Arial"/>
                  <a:ea typeface="Arial"/>
                  <a:cs typeface="Arial"/>
                  <a:sym typeface="Arial"/>
                </a:rPr>
                <a:t>Chuột máy tính</a:t>
              </a:r>
              <a:endParaRPr b="1" sz="2800">
                <a:solidFill>
                  <a:srgbClr val="3333CC"/>
                </a:solidFill>
                <a:latin typeface="Arial"/>
                <a:ea typeface="Arial"/>
                <a:cs typeface="Arial"/>
                <a:sym typeface="Arial"/>
              </a:endParaRPr>
            </a:p>
          </p:txBody>
        </p:sp>
      </p:grpSp>
      <p:pic>
        <p:nvPicPr>
          <p:cNvPr id="177" name="Google Shape;177;p7"/>
          <p:cNvPicPr preferRelativeResize="0"/>
          <p:nvPr/>
        </p:nvPicPr>
        <p:blipFill rotWithShape="1">
          <a:blip r:embed="rId5">
            <a:alphaModFix/>
          </a:blip>
          <a:srcRect b="0" l="0" r="0" t="0"/>
          <a:stretch/>
        </p:blipFill>
        <p:spPr>
          <a:xfrm>
            <a:off x="4663621" y="2742633"/>
            <a:ext cx="3190875" cy="2819400"/>
          </a:xfrm>
          <a:prstGeom prst="rect">
            <a:avLst/>
          </a:prstGeom>
          <a:noFill/>
          <a:ln>
            <a:noFill/>
          </a:ln>
        </p:spPr>
      </p:pic>
      <p:sp>
        <p:nvSpPr>
          <p:cNvPr id="178" name="Google Shape;178;p7"/>
          <p:cNvSpPr txBox="1"/>
          <p:nvPr/>
        </p:nvSpPr>
        <p:spPr>
          <a:xfrm>
            <a:off x="6329720" y="2054488"/>
            <a:ext cx="1524776" cy="52322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Nút phải</a:t>
            </a:r>
            <a:endParaRPr sz="2800">
              <a:solidFill>
                <a:schemeClr val="dk1"/>
              </a:solidFill>
              <a:latin typeface="Arial"/>
              <a:ea typeface="Arial"/>
              <a:cs typeface="Arial"/>
              <a:sym typeface="Arial"/>
            </a:endParaRPr>
          </a:p>
        </p:txBody>
      </p:sp>
      <p:cxnSp>
        <p:nvCxnSpPr>
          <p:cNvPr id="179" name="Google Shape;179;p7"/>
          <p:cNvCxnSpPr/>
          <p:nvPr/>
        </p:nvCxnSpPr>
        <p:spPr>
          <a:xfrm flipH="1">
            <a:off x="6041785" y="2689950"/>
            <a:ext cx="983505" cy="788864"/>
          </a:xfrm>
          <a:prstGeom prst="straightConnector1">
            <a:avLst/>
          </a:prstGeom>
          <a:noFill/>
          <a:ln cap="flat" cmpd="sng" w="38100">
            <a:solidFill>
              <a:srgbClr val="FF0066"/>
            </a:solidFill>
            <a:prstDash val="solid"/>
            <a:miter lim="800000"/>
            <a:headEnd len="sm" w="sm" type="none"/>
            <a:tailEnd len="med" w="med" type="triangle"/>
          </a:ln>
        </p:spPr>
      </p:cxnSp>
      <p:sp>
        <p:nvSpPr>
          <p:cNvPr id="180" name="Google Shape;180;p7"/>
          <p:cNvSpPr txBox="1"/>
          <p:nvPr/>
        </p:nvSpPr>
        <p:spPr>
          <a:xfrm>
            <a:off x="7854496" y="4121975"/>
            <a:ext cx="1685289" cy="52322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Nút cuộn</a:t>
            </a:r>
            <a:endParaRPr sz="2800">
              <a:solidFill>
                <a:schemeClr val="dk1"/>
              </a:solidFill>
              <a:latin typeface="Arial"/>
              <a:ea typeface="Arial"/>
              <a:cs typeface="Arial"/>
              <a:sym typeface="Arial"/>
            </a:endParaRPr>
          </a:p>
        </p:txBody>
      </p:sp>
      <p:cxnSp>
        <p:nvCxnSpPr>
          <p:cNvPr id="181" name="Google Shape;181;p7"/>
          <p:cNvCxnSpPr/>
          <p:nvPr/>
        </p:nvCxnSpPr>
        <p:spPr>
          <a:xfrm rot="10800000">
            <a:off x="6196085" y="3808665"/>
            <a:ext cx="1528548" cy="517675"/>
          </a:xfrm>
          <a:prstGeom prst="straightConnector1">
            <a:avLst/>
          </a:prstGeom>
          <a:noFill/>
          <a:ln cap="flat" cmpd="sng" w="38100">
            <a:solidFill>
              <a:srgbClr val="FF0066"/>
            </a:solidFill>
            <a:prstDash val="solid"/>
            <a:miter lim="800000"/>
            <a:headEnd len="sm" w="sm" type="none"/>
            <a:tailEnd len="med" w="med" type="triangle"/>
          </a:ln>
        </p:spPr>
      </p:cxnSp>
      <p:sp>
        <p:nvSpPr>
          <p:cNvPr id="182" name="Google Shape;182;p7"/>
          <p:cNvSpPr txBox="1"/>
          <p:nvPr/>
        </p:nvSpPr>
        <p:spPr>
          <a:xfrm>
            <a:off x="2927331" y="3743007"/>
            <a:ext cx="1343638" cy="523220"/>
          </a:xfrm>
          <a:prstGeom prst="rect">
            <a:avLst/>
          </a:prstGeom>
          <a:solidFill>
            <a:srgbClr val="FF00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Nút trái</a:t>
            </a:r>
            <a:endParaRPr sz="2800">
              <a:solidFill>
                <a:schemeClr val="dk1"/>
              </a:solidFill>
              <a:latin typeface="Arial"/>
              <a:ea typeface="Arial"/>
              <a:cs typeface="Arial"/>
              <a:sym typeface="Arial"/>
            </a:endParaRPr>
          </a:p>
        </p:txBody>
      </p:sp>
      <p:cxnSp>
        <p:nvCxnSpPr>
          <p:cNvPr id="183" name="Google Shape;183;p7"/>
          <p:cNvCxnSpPr/>
          <p:nvPr/>
        </p:nvCxnSpPr>
        <p:spPr>
          <a:xfrm flipH="1" rot="10800000">
            <a:off x="4392282" y="3808666"/>
            <a:ext cx="1408017" cy="214110"/>
          </a:xfrm>
          <a:prstGeom prst="straightConnector1">
            <a:avLst/>
          </a:prstGeom>
          <a:noFill/>
          <a:ln cap="flat" cmpd="sng" w="38100">
            <a:solidFill>
              <a:srgbClr val="FF0066"/>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8"/>
          <p:cNvSpPr/>
          <p:nvPr/>
        </p:nvSpPr>
        <p:spPr>
          <a:xfrm>
            <a:off x="416056" y="1354814"/>
            <a:ext cx="11255188" cy="5059636"/>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9" name="Google Shape;189;p8"/>
          <p:cNvGrpSpPr/>
          <p:nvPr/>
        </p:nvGrpSpPr>
        <p:grpSpPr>
          <a:xfrm>
            <a:off x="3865174" y="232761"/>
            <a:ext cx="4353220" cy="595086"/>
            <a:chOff x="3865174" y="232761"/>
            <a:chExt cx="4353220" cy="595086"/>
          </a:xfrm>
        </p:grpSpPr>
        <p:sp>
          <p:nvSpPr>
            <p:cNvPr id="190" name="Google Shape;190;p8"/>
            <p:cNvSpPr/>
            <p:nvPr/>
          </p:nvSpPr>
          <p:spPr>
            <a:xfrm>
              <a:off x="3865174" y="232761"/>
              <a:ext cx="4353220" cy="595086"/>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C0000"/>
                  </a:solidFill>
                  <a:latin typeface="Tahoma"/>
                  <a:ea typeface="Tahoma"/>
                  <a:cs typeface="Tahoma"/>
                  <a:sym typeface="Tahoma"/>
                </a:rPr>
                <a:t>KHÁM PHÁ</a:t>
              </a:r>
              <a:endParaRPr b="1" sz="3200">
                <a:solidFill>
                  <a:srgbClr val="CC0000"/>
                </a:solidFill>
                <a:latin typeface="Tahoma"/>
                <a:ea typeface="Tahoma"/>
                <a:cs typeface="Tahoma"/>
                <a:sym typeface="Tahoma"/>
              </a:endParaRPr>
            </a:p>
          </p:txBody>
        </p:sp>
        <p:pic>
          <p:nvPicPr>
            <p:cNvPr id="191" name="Google Shape;191;p8"/>
            <p:cNvPicPr preferRelativeResize="0"/>
            <p:nvPr/>
          </p:nvPicPr>
          <p:blipFill rotWithShape="1">
            <a:blip r:embed="rId4">
              <a:alphaModFix/>
            </a:blip>
            <a:srcRect b="0" l="0" r="0" t="0"/>
            <a:stretch/>
          </p:blipFill>
          <p:spPr>
            <a:xfrm>
              <a:off x="4663621" y="254079"/>
              <a:ext cx="571500" cy="552450"/>
            </a:xfrm>
            <a:prstGeom prst="rect">
              <a:avLst/>
            </a:prstGeom>
            <a:noFill/>
            <a:ln>
              <a:noFill/>
            </a:ln>
          </p:spPr>
        </p:pic>
      </p:grpSp>
      <p:pic>
        <p:nvPicPr>
          <p:cNvPr id="192" name="Google Shape;192;p8"/>
          <p:cNvPicPr preferRelativeResize="0"/>
          <p:nvPr/>
        </p:nvPicPr>
        <p:blipFill rotWithShape="1">
          <a:blip r:embed="rId5">
            <a:alphaModFix/>
          </a:blip>
          <a:srcRect b="0" l="0" r="0" t="0"/>
          <a:stretch/>
        </p:blipFill>
        <p:spPr>
          <a:xfrm>
            <a:off x="1002814" y="2528480"/>
            <a:ext cx="3261472" cy="3222251"/>
          </a:xfrm>
          <a:prstGeom prst="rect">
            <a:avLst/>
          </a:prstGeom>
          <a:noFill/>
          <a:ln>
            <a:noFill/>
          </a:ln>
        </p:spPr>
      </p:pic>
      <p:sp>
        <p:nvSpPr>
          <p:cNvPr id="193" name="Google Shape;193;p8"/>
          <p:cNvSpPr/>
          <p:nvPr/>
        </p:nvSpPr>
        <p:spPr>
          <a:xfrm>
            <a:off x="4949371" y="2637748"/>
            <a:ext cx="5795687" cy="2347477"/>
          </a:xfrm>
          <a:prstGeom prst="cloudCallout">
            <a:avLst>
              <a:gd fmla="val -36925" name="adj1"/>
              <a:gd fmla="val -1924" name="adj2"/>
            </a:avLst>
          </a:prstGeom>
          <a:solidFill>
            <a:srgbClr val="CC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Arial"/>
                <a:ea typeface="Arial"/>
                <a:cs typeface="Arial"/>
                <a:sym typeface="Arial"/>
              </a:rPr>
              <a:t>Em hãy quan sát hình bên và nêu cách cầm chuột đúng.</a:t>
            </a:r>
            <a:endParaRPr sz="2800">
              <a:solidFill>
                <a:schemeClr val="lt1"/>
              </a:solidFill>
              <a:latin typeface="Arial"/>
              <a:ea typeface="Arial"/>
              <a:cs typeface="Arial"/>
              <a:sym typeface="Arial"/>
            </a:endParaRPr>
          </a:p>
        </p:txBody>
      </p:sp>
      <p:sp>
        <p:nvSpPr>
          <p:cNvPr id="194" name="Google Shape;194;p8"/>
          <p:cNvSpPr/>
          <p:nvPr/>
        </p:nvSpPr>
        <p:spPr>
          <a:xfrm>
            <a:off x="4406745" y="2156287"/>
            <a:ext cx="6688882" cy="3594444"/>
          </a:xfrm>
          <a:prstGeom prst="horizontalScroll">
            <a:avLst>
              <a:gd fmla="val 12500" name="adj"/>
            </a:avLst>
          </a:prstGeom>
          <a:solidFill>
            <a:srgbClr val="C00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1" lang="en-US" sz="2600">
                <a:solidFill>
                  <a:srgbClr val="FFFF00"/>
                </a:solidFill>
                <a:latin typeface="Arial"/>
                <a:ea typeface="Arial"/>
                <a:cs typeface="Arial"/>
                <a:sym typeface="Arial"/>
              </a:rPr>
              <a:t>Cách cầm chuột đúng</a:t>
            </a:r>
            <a:endParaRPr b="1" sz="2600">
              <a:solidFill>
                <a:srgbClr val="FFFF00"/>
              </a:solidFill>
              <a:latin typeface="Arial"/>
              <a:ea typeface="Arial"/>
              <a:cs typeface="Arial"/>
              <a:sym typeface="Arial"/>
            </a:endParaRPr>
          </a:p>
          <a:p>
            <a:pPr indent="463550" lvl="0" marL="0" marR="0" rtl="0" algn="just">
              <a:lnSpc>
                <a:spcPct val="120000"/>
              </a:lnSpc>
              <a:spcBef>
                <a:spcPts val="0"/>
              </a:spcBef>
              <a:spcAft>
                <a:spcPts val="0"/>
              </a:spcAft>
              <a:buNone/>
            </a:pPr>
            <a:r>
              <a:rPr b="1" lang="en-US" sz="2400">
                <a:solidFill>
                  <a:schemeClr val="lt1"/>
                </a:solidFill>
                <a:latin typeface="Arial"/>
                <a:ea typeface="Arial"/>
                <a:cs typeface="Arial"/>
                <a:sym typeface="Arial"/>
              </a:rPr>
              <a:t>Tay phải cầm chuột. Cổ tay để thẳng với bàn tay. Ngón trỏ đặt lên nút trái chuột. Ngón giữa đặt lên nút phải chuột. Các ngón còn lại giữ chuột</a:t>
            </a:r>
            <a:r>
              <a:rPr b="1" lang="en-US" sz="2600">
                <a:solidFill>
                  <a:schemeClr val="lt1"/>
                </a:solidFill>
                <a:latin typeface="Arial"/>
                <a:ea typeface="Arial"/>
                <a:cs typeface="Arial"/>
                <a:sym typeface="Arial"/>
              </a:rPr>
              <a:t>.</a:t>
            </a:r>
            <a:endParaRPr sz="2600">
              <a:solidFill>
                <a:schemeClr val="lt1"/>
              </a:solidFill>
              <a:latin typeface="Arial"/>
              <a:ea typeface="Arial"/>
              <a:cs typeface="Arial"/>
              <a:sym typeface="Arial"/>
            </a:endParaRPr>
          </a:p>
        </p:txBody>
      </p:sp>
      <p:grpSp>
        <p:nvGrpSpPr>
          <p:cNvPr id="195" name="Google Shape;195;p8"/>
          <p:cNvGrpSpPr/>
          <p:nvPr/>
        </p:nvGrpSpPr>
        <p:grpSpPr>
          <a:xfrm>
            <a:off x="1044048" y="1570485"/>
            <a:ext cx="3469797" cy="584775"/>
            <a:chOff x="712076" y="1405392"/>
            <a:chExt cx="3469797" cy="584775"/>
          </a:xfrm>
        </p:grpSpPr>
        <p:grpSp>
          <p:nvGrpSpPr>
            <p:cNvPr id="196" name="Google Shape;196;p8"/>
            <p:cNvGrpSpPr/>
            <p:nvPr/>
          </p:nvGrpSpPr>
          <p:grpSpPr>
            <a:xfrm>
              <a:off x="712076" y="1405392"/>
              <a:ext cx="445956" cy="584775"/>
              <a:chOff x="1104838" y="1405332"/>
              <a:chExt cx="445956" cy="584775"/>
            </a:xfrm>
          </p:grpSpPr>
          <p:sp>
            <p:nvSpPr>
              <p:cNvPr id="197" name="Google Shape;197;p8"/>
              <p:cNvSpPr/>
              <p:nvPr/>
            </p:nvSpPr>
            <p:spPr>
              <a:xfrm>
                <a:off x="1104838" y="1470217"/>
                <a:ext cx="445956" cy="47657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8"/>
              <p:cNvSpPr txBox="1"/>
              <p:nvPr/>
            </p:nvSpPr>
            <p:spPr>
              <a:xfrm>
                <a:off x="1104838" y="1405332"/>
                <a:ext cx="44595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Tahoma"/>
                    <a:ea typeface="Tahoma"/>
                    <a:cs typeface="Tahoma"/>
                    <a:sym typeface="Tahoma"/>
                  </a:rPr>
                  <a:t>2</a:t>
                </a:r>
                <a:endParaRPr/>
              </a:p>
            </p:txBody>
          </p:sp>
        </p:grpSp>
        <p:sp>
          <p:nvSpPr>
            <p:cNvPr id="199" name="Google Shape;199;p8"/>
            <p:cNvSpPr txBox="1"/>
            <p:nvPr/>
          </p:nvSpPr>
          <p:spPr>
            <a:xfrm>
              <a:off x="1219202" y="1459948"/>
              <a:ext cx="296267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333CC"/>
                  </a:solidFill>
                  <a:latin typeface="Arial"/>
                  <a:ea typeface="Arial"/>
                  <a:cs typeface="Arial"/>
                  <a:sym typeface="Arial"/>
                </a:rPr>
                <a:t>Cách cầm chuột</a:t>
              </a:r>
              <a:endParaRPr b="1" sz="2800">
                <a:solidFill>
                  <a:srgbClr val="3333CC"/>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9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9FC5E8"/>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2022-01-16T07:26:14Z</dcterms:created>
  <dc:creator>Admin</dc:creator>
</cp:coreProperties>
</file>