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3" roundtripDataSignature="AMtx7mi3yd1ULthZgtUv1oc9slzOgbSj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wikipedia.org/wiki/VoIP" TargetMode="External"/><Relationship Id="rId3" Type="http://schemas.openxmlformats.org/officeDocument/2006/relationships/hyperlink" Target="https://vi.wikipedia.org/wiki/Nh%E1%BA%AFn_tin_nhanh"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454fc44fd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 name="Google Shape;80;g2454fc44fd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2454fc44fd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070C0"/>
                </a:solidFill>
              </a:rPr>
              <a:t>Truyền thông là quá trình chia sẻ thông tin, nó cũng được xem là một kiểu tương tác xã hội mà trong đó có tối thiểu hai tác nhân tương tác với nhau. </a:t>
            </a:r>
            <a:endParaRPr/>
          </a:p>
          <a:p>
            <a:pPr indent="0" lvl="0" marL="0" rtl="0" algn="l">
              <a:spcBef>
                <a:spcPts val="0"/>
              </a:spcBef>
              <a:spcAft>
                <a:spcPts val="0"/>
              </a:spcAft>
              <a:buNone/>
            </a:pPr>
            <a:r>
              <a:rPr lang="en-US" sz="1200">
                <a:solidFill>
                  <a:srgbClr val="0070C0"/>
                </a:solidFill>
              </a:rPr>
              <a:t>Nó giúp chia sẻ quy tắc và tín hiệu ở dạng đơn giản, thông tin sẽ được truyền từ người gửi tới người nhận. </a:t>
            </a:r>
            <a:endParaRPr/>
          </a:p>
        </p:txBody>
      </p:sp>
      <p:sp>
        <p:nvSpPr>
          <p:cNvPr id="151" name="Google Shape;15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200">
                <a:solidFill>
                  <a:schemeClr val="dk1"/>
                </a:solidFill>
                <a:latin typeface="Calibri"/>
                <a:ea typeface="Calibri"/>
                <a:cs typeface="Calibri"/>
                <a:sym typeface="Calibri"/>
              </a:rPr>
              <a:t>Lync </a:t>
            </a:r>
            <a:r>
              <a:rPr b="0" i="0" lang="en-US" sz="1200">
                <a:solidFill>
                  <a:schemeClr val="dk1"/>
                </a:solidFill>
                <a:latin typeface="Calibri"/>
                <a:ea typeface="Calibri"/>
                <a:cs typeface="Calibri"/>
                <a:sym typeface="Calibri"/>
              </a:rPr>
              <a:t>là một phần mềm ứng dụng giao tiếp của </a:t>
            </a:r>
            <a:r>
              <a:rPr b="1" i="0" lang="en-US" sz="1200">
                <a:solidFill>
                  <a:schemeClr val="dk1"/>
                </a:solidFill>
                <a:latin typeface="Calibri"/>
                <a:ea typeface="Calibri"/>
                <a:cs typeface="Calibri"/>
                <a:sym typeface="Calibri"/>
              </a:rPr>
              <a:t>Microsoft </a:t>
            </a:r>
            <a:r>
              <a:rPr b="0" i="0" lang="en-US" sz="1200">
                <a:solidFill>
                  <a:schemeClr val="dk1"/>
                </a:solidFill>
                <a:latin typeface="Calibri"/>
                <a:ea typeface="Calibri"/>
                <a:cs typeface="Calibri"/>
                <a:sym typeface="Calibri"/>
              </a:rPr>
              <a:t>được các tổ chức doanh nghiệp sử dụng nhiều, ứng dụng giúp các cá nhân trong tổ chức giao tiếp với nhau thông qua chat nhắn tin, gửi file, hình ảnh, chia sẻ màn hình, hay gọi điện, video thậm chí là hội thảo, họp trực tuyến…</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Google Talk</a:t>
            </a:r>
            <a:r>
              <a:rPr b="0" i="0" lang="en-US" sz="1200">
                <a:solidFill>
                  <a:schemeClr val="dk1"/>
                </a:solidFill>
                <a:latin typeface="Calibri"/>
                <a:ea typeface="Calibri"/>
                <a:cs typeface="Calibri"/>
                <a:sym typeface="Calibri"/>
              </a:rPr>
              <a:t> là một ứng dụng máy tính dành cho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VoIP</a:t>
            </a:r>
            <a:r>
              <a:rPr b="0" i="0" lang="en-US" sz="1200">
                <a:solidFill>
                  <a:schemeClr val="dk1"/>
                </a:solidFill>
                <a:latin typeface="Calibri"/>
                <a:ea typeface="Calibri"/>
                <a:cs typeface="Calibri"/>
                <a:sym typeface="Calibri"/>
              </a:rPr>
              <a:t> và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tin nhắn nhanh</a:t>
            </a:r>
            <a:r>
              <a:rPr b="0" i="0" lang="en-US" sz="1200">
                <a:solidFill>
                  <a:schemeClr val="dk1"/>
                </a:solidFill>
                <a:latin typeface="Calibri"/>
                <a:ea typeface="Calibri"/>
                <a:cs typeface="Calibri"/>
                <a:sym typeface="Calibri"/>
              </a:rPr>
              <a:t>, do Google cung cấp. Phiên bản beta đầu tiên của chương trình được phát hành vào ngày 24 tháng 8 năm 2005.</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lang="en-US"/>
              <a:t>Skype giúp kết nối thế giới. Hãy nói “xin chào” bằng tin nhắn tức thời, cuộc gọi video hoặc cuộc gọi thoại – tất cả hoàn toàn miễn phí, cho dù bạn sử dụng Skype trên bất kỳ thiết bị nào. Bạn có thể sử dụng Skype trên điện thoại, máy tính bảng, PC và máy Mac.</a:t>
            </a:r>
            <a:endParaRPr/>
          </a:p>
        </p:txBody>
      </p:sp>
      <p:sp>
        <p:nvSpPr>
          <p:cNvPr id="178" name="Google Shape;17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êu Đề Bài 1-Quyển 3-Internet" showMasterSp="0" type="title">
  <p:cSld name="TITLE">
    <p:spTree>
      <p:nvGrpSpPr>
        <p:cNvPr id="16" name="Shape 16"/>
        <p:cNvGrpSpPr/>
        <p:nvPr/>
      </p:nvGrpSpPr>
      <p:grpSpPr>
        <a:xfrm>
          <a:off x="0" y="0"/>
          <a:ext cx="0" cy="0"/>
          <a:chOff x="0" y="0"/>
          <a:chExt cx="0" cy="0"/>
        </a:xfrm>
      </p:grpSpPr>
      <p:sp>
        <p:nvSpPr>
          <p:cNvPr id="17" name="Google Shape;17;p17"/>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7"/>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1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23" name="Google Shape;23;p17"/>
          <p:cNvPicPr preferRelativeResize="0"/>
          <p:nvPr/>
        </p:nvPicPr>
        <p:blipFill rotWithShape="1">
          <a:blip r:embed="rId2">
            <a:alphaModFix/>
          </a:blip>
          <a:srcRect b="0" l="0" r="0" t="0"/>
          <a:stretch/>
        </p:blipFill>
        <p:spPr>
          <a:xfrm>
            <a:off x="365759" y="-15913"/>
            <a:ext cx="1943100" cy="2057026"/>
          </a:xfrm>
          <a:prstGeom prst="rect">
            <a:avLst/>
          </a:prstGeom>
          <a:noFill/>
          <a:ln>
            <a:noFill/>
          </a:ln>
        </p:spPr>
      </p:pic>
      <p:pic>
        <p:nvPicPr>
          <p:cNvPr id="24" name="Google Shape;24;p17"/>
          <p:cNvPicPr preferRelativeResize="0"/>
          <p:nvPr/>
        </p:nvPicPr>
        <p:blipFill rotWithShape="1">
          <a:blip r:embed="rId3">
            <a:alphaModFix/>
          </a:blip>
          <a:srcRect b="0" l="0" r="0" t="0"/>
          <a:stretch/>
        </p:blipFill>
        <p:spPr>
          <a:xfrm>
            <a:off x="10325088" y="115342"/>
            <a:ext cx="1502698" cy="2118710"/>
          </a:xfrm>
          <a:prstGeom prst="rect">
            <a:avLst/>
          </a:prstGeom>
          <a:noFill/>
          <a:ln>
            <a:noFill/>
          </a:ln>
        </p:spPr>
      </p:pic>
      <p:pic>
        <p:nvPicPr>
          <p:cNvPr id="25" name="Google Shape;25;p17"/>
          <p:cNvPicPr preferRelativeResize="0"/>
          <p:nvPr/>
        </p:nvPicPr>
        <p:blipFill rotWithShape="1">
          <a:blip r:embed="rId4">
            <a:alphaModFix/>
          </a:blip>
          <a:srcRect b="0" l="0" r="0" t="0"/>
          <a:stretch/>
        </p:blipFill>
        <p:spPr>
          <a:xfrm>
            <a:off x="9454036" y="4523280"/>
            <a:ext cx="2373750" cy="1901250"/>
          </a:xfrm>
          <a:prstGeom prst="rect">
            <a:avLst/>
          </a:prstGeom>
          <a:noFill/>
          <a:ln>
            <a:noFill/>
          </a:ln>
        </p:spPr>
      </p:pic>
      <p:pic>
        <p:nvPicPr>
          <p:cNvPr id="26" name="Google Shape;26;p17"/>
          <p:cNvPicPr preferRelativeResize="0"/>
          <p:nvPr/>
        </p:nvPicPr>
        <p:blipFill rotWithShape="1">
          <a:blip r:embed="rId5">
            <a:alphaModFix/>
          </a:blip>
          <a:srcRect b="0" l="0" r="0" t="0"/>
          <a:stretch/>
        </p:blipFill>
        <p:spPr>
          <a:xfrm>
            <a:off x="720976" y="5023060"/>
            <a:ext cx="1232666" cy="12326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han 2-Chủ đề A-Bài 1-Nội dung">
  <p:cSld name="8- Phan 2-Chủ đề A-Bài 1-Nội dung">
    <p:bg>
      <p:bgPr>
        <a:solidFill>
          <a:schemeClr val="lt1"/>
        </a:solidFill>
      </p:bgPr>
    </p:bg>
    <p:spTree>
      <p:nvGrpSpPr>
        <p:cNvPr id="27" name="Shape 27"/>
        <p:cNvGrpSpPr/>
        <p:nvPr/>
      </p:nvGrpSpPr>
      <p:grpSpPr>
        <a:xfrm>
          <a:off x="0" y="0"/>
          <a:ext cx="0" cy="0"/>
          <a:chOff x="0" y="0"/>
          <a:chExt cx="0" cy="0"/>
        </a:xfrm>
      </p:grpSpPr>
      <p:sp>
        <p:nvSpPr>
          <p:cNvPr id="28" name="Google Shape;28;p2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lt1"/>
                </a:solidFill>
                <a:latin typeface="Times New Roman"/>
                <a:ea typeface="Times New Roman"/>
                <a:cs typeface="Times New Roman"/>
                <a:sym typeface="Times New Roman"/>
              </a:defRPr>
            </a:lvl1pPr>
            <a:lvl2pPr indent="0" lvl="1" marL="0" algn="l">
              <a:spcBef>
                <a:spcPts val="0"/>
              </a:spcBef>
              <a:buNone/>
              <a:defRPr b="0" i="0" sz="1200" u="none" cap="none" strike="noStrike">
                <a:solidFill>
                  <a:schemeClr val="lt1"/>
                </a:solidFill>
                <a:latin typeface="Times New Roman"/>
                <a:ea typeface="Times New Roman"/>
                <a:cs typeface="Times New Roman"/>
                <a:sym typeface="Times New Roman"/>
              </a:defRPr>
            </a:lvl2pPr>
            <a:lvl3pPr indent="0" lvl="2" marL="0" algn="l">
              <a:spcBef>
                <a:spcPts val="0"/>
              </a:spcBef>
              <a:buNone/>
              <a:defRPr b="0" i="0" sz="1200" u="none" cap="none" strike="noStrike">
                <a:solidFill>
                  <a:schemeClr val="lt1"/>
                </a:solidFill>
                <a:latin typeface="Times New Roman"/>
                <a:ea typeface="Times New Roman"/>
                <a:cs typeface="Times New Roman"/>
                <a:sym typeface="Times New Roman"/>
              </a:defRPr>
            </a:lvl3pPr>
            <a:lvl4pPr indent="0" lvl="3" marL="0" algn="l">
              <a:spcBef>
                <a:spcPts val="0"/>
              </a:spcBef>
              <a:buNone/>
              <a:defRPr b="0" i="0" sz="1200" u="none" cap="none" strike="noStrike">
                <a:solidFill>
                  <a:schemeClr val="lt1"/>
                </a:solidFill>
                <a:latin typeface="Times New Roman"/>
                <a:ea typeface="Times New Roman"/>
                <a:cs typeface="Times New Roman"/>
                <a:sym typeface="Times New Roman"/>
              </a:defRPr>
            </a:lvl4pPr>
            <a:lvl5pPr indent="0" lvl="4" marL="0" algn="l">
              <a:spcBef>
                <a:spcPts val="0"/>
              </a:spcBef>
              <a:buNone/>
              <a:defRPr b="0" i="0" sz="1200" u="none" cap="none" strike="noStrike">
                <a:solidFill>
                  <a:schemeClr val="lt1"/>
                </a:solidFill>
                <a:latin typeface="Times New Roman"/>
                <a:ea typeface="Times New Roman"/>
                <a:cs typeface="Times New Roman"/>
                <a:sym typeface="Times New Roman"/>
              </a:defRPr>
            </a:lvl5pPr>
            <a:lvl6pPr indent="0" lvl="5" marL="0" algn="l">
              <a:spcBef>
                <a:spcPts val="0"/>
              </a:spcBef>
              <a:buNone/>
              <a:defRPr b="0" i="0" sz="1200" u="none" cap="none" strike="noStrike">
                <a:solidFill>
                  <a:schemeClr val="lt1"/>
                </a:solidFill>
                <a:latin typeface="Times New Roman"/>
                <a:ea typeface="Times New Roman"/>
                <a:cs typeface="Times New Roman"/>
                <a:sym typeface="Times New Roman"/>
              </a:defRPr>
            </a:lvl6pPr>
            <a:lvl7pPr indent="0" lvl="6" marL="0" algn="l">
              <a:spcBef>
                <a:spcPts val="0"/>
              </a:spcBef>
              <a:buNone/>
              <a:defRPr b="0" i="0" sz="1200" u="none" cap="none" strike="noStrike">
                <a:solidFill>
                  <a:schemeClr val="lt1"/>
                </a:solidFill>
                <a:latin typeface="Times New Roman"/>
                <a:ea typeface="Times New Roman"/>
                <a:cs typeface="Times New Roman"/>
                <a:sym typeface="Times New Roman"/>
              </a:defRPr>
            </a:lvl7pPr>
            <a:lvl8pPr indent="0" lvl="7" marL="0" algn="l">
              <a:spcBef>
                <a:spcPts val="0"/>
              </a:spcBef>
              <a:buNone/>
              <a:defRPr b="0" i="0" sz="1200" u="none" cap="none" strike="noStrike">
                <a:solidFill>
                  <a:schemeClr val="lt1"/>
                </a:solidFill>
                <a:latin typeface="Times New Roman"/>
                <a:ea typeface="Times New Roman"/>
                <a:cs typeface="Times New Roman"/>
                <a:sym typeface="Times New Roman"/>
              </a:defRPr>
            </a:lvl8pPr>
            <a:lvl9pPr indent="0" lvl="8" marL="0" algn="l">
              <a:spcBef>
                <a:spcPts val="0"/>
              </a:spcBef>
              <a:buNone/>
              <a:defRPr b="0" i="0" sz="12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21"/>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2" name="Google Shape;32;p21"/>
          <p:cNvSpPr txBox="1"/>
          <p:nvPr/>
        </p:nvSpPr>
        <p:spPr>
          <a:xfrm>
            <a:off x="510139" y="161842"/>
            <a:ext cx="36600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Chủ đề A. Internet và truyền thông số</a:t>
            </a:r>
            <a:endParaRPr sz="1800">
              <a:solidFill>
                <a:schemeClr val="lt1"/>
              </a:solidFill>
              <a:latin typeface="Times New Roman"/>
              <a:ea typeface="Times New Roman"/>
              <a:cs typeface="Times New Roman"/>
              <a:sym typeface="Times New Roman"/>
            </a:endParaRPr>
          </a:p>
        </p:txBody>
      </p:sp>
      <p:sp>
        <p:nvSpPr>
          <p:cNvPr id="33" name="Google Shape;33;p21"/>
          <p:cNvSpPr txBox="1"/>
          <p:nvPr/>
        </p:nvSpPr>
        <p:spPr>
          <a:xfrm>
            <a:off x="7394104" y="178503"/>
            <a:ext cx="3816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u="none">
                <a:solidFill>
                  <a:schemeClr val="lt1"/>
                </a:solidFill>
                <a:latin typeface="Times New Roman"/>
                <a:ea typeface="Times New Roman"/>
                <a:cs typeface="Times New Roman"/>
                <a:sym typeface="Times New Roman"/>
              </a:rPr>
              <a:t>Bài 1. Thế giới Internet thật là rộng lớn</a:t>
            </a:r>
            <a:endParaRPr/>
          </a:p>
        </p:txBody>
      </p:sp>
      <p:sp>
        <p:nvSpPr>
          <p:cNvPr id="34" name="Google Shape;34;p21"/>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a:latin typeface="Times New Roman"/>
                <a:ea typeface="Times New Roman"/>
                <a:cs typeface="Times New Roman"/>
                <a:sym typeface="Times New Roman"/>
              </a:defRPr>
            </a:lvl1pPr>
            <a:lvl2pPr indent="-355600" lvl="1" marL="914400" algn="l">
              <a:lnSpc>
                <a:spcPct val="90000"/>
              </a:lnSpc>
              <a:spcBef>
                <a:spcPts val="200"/>
              </a:spcBef>
              <a:spcAft>
                <a:spcPts val="0"/>
              </a:spcAft>
              <a:buSzPts val="2000"/>
              <a:buChar char="▪"/>
              <a:defRPr>
                <a:latin typeface="Times New Roman"/>
                <a:ea typeface="Times New Roman"/>
                <a:cs typeface="Times New Roman"/>
                <a:sym typeface="Times New Roman"/>
              </a:defRPr>
            </a:lvl2pPr>
            <a:lvl3pPr indent="-342900" lvl="2" marL="1371600" algn="l">
              <a:lnSpc>
                <a:spcPct val="90000"/>
              </a:lnSpc>
              <a:spcBef>
                <a:spcPts val="400"/>
              </a:spcBef>
              <a:spcAft>
                <a:spcPts val="0"/>
              </a:spcAft>
              <a:buSzPts val="1800"/>
              <a:buChar char="▪"/>
              <a:defRPr>
                <a:latin typeface="Times New Roman"/>
                <a:ea typeface="Times New Roman"/>
                <a:cs typeface="Times New Roman"/>
                <a:sym typeface="Times New Roman"/>
              </a:defRPr>
            </a:lvl3pPr>
            <a:lvl4pPr indent="-330200" lvl="3" marL="1828800" algn="l">
              <a:lnSpc>
                <a:spcPct val="90000"/>
              </a:lnSpc>
              <a:spcBef>
                <a:spcPts val="400"/>
              </a:spcBef>
              <a:spcAft>
                <a:spcPts val="0"/>
              </a:spcAft>
              <a:buSzPts val="1600"/>
              <a:buChar char="▪"/>
              <a:defRPr>
                <a:latin typeface="Times New Roman"/>
                <a:ea typeface="Times New Roman"/>
                <a:cs typeface="Times New Roman"/>
                <a:sym typeface="Times New Roman"/>
              </a:defRPr>
            </a:lvl4pPr>
            <a:lvl5pPr indent="-330200" lvl="4" marL="2286000" algn="l">
              <a:lnSpc>
                <a:spcPct val="90000"/>
              </a:lnSpc>
              <a:spcBef>
                <a:spcPts val="400"/>
              </a:spcBef>
              <a:spcAft>
                <a:spcPts val="0"/>
              </a:spcAft>
              <a:buSzPts val="1600"/>
              <a:buChar char="▪"/>
              <a:defRPr>
                <a:latin typeface="Times New Roman"/>
                <a:ea typeface="Times New Roman"/>
                <a:cs typeface="Times New Roman"/>
                <a:sym typeface="Times New Roman"/>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35" name="Google Shape;35;p21"/>
          <p:cNvPicPr preferRelativeResize="0"/>
          <p:nvPr/>
        </p:nvPicPr>
        <p:blipFill rotWithShape="1">
          <a:blip r:embed="rId2">
            <a:alphaModFix/>
          </a:blip>
          <a:srcRect b="0" l="0" r="0" t="0"/>
          <a:stretch/>
        </p:blipFill>
        <p:spPr>
          <a:xfrm>
            <a:off x="10086975" y="5597612"/>
            <a:ext cx="1600200" cy="825242"/>
          </a:xfrm>
          <a:prstGeom prst="rect">
            <a:avLst/>
          </a:prstGeom>
          <a:noFill/>
          <a:ln>
            <a:noFill/>
          </a:ln>
        </p:spPr>
      </p:pic>
      <p:pic>
        <p:nvPicPr>
          <p:cNvPr id="36" name="Google Shape;36;p21"/>
          <p:cNvPicPr preferRelativeResize="0"/>
          <p:nvPr/>
        </p:nvPicPr>
        <p:blipFill rotWithShape="1">
          <a:blip r:embed="rId3">
            <a:alphaModFix/>
          </a:blip>
          <a:srcRect b="0" l="0" r="0" t="0"/>
          <a:stretch/>
        </p:blipFill>
        <p:spPr>
          <a:xfrm>
            <a:off x="318818" y="5265259"/>
            <a:ext cx="2335746" cy="14899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ài 8- Phan 2-Chủ đề B-Nội dung">
  <p:cSld name="9_-Bài 8- Phan 2-Chủ đề B-Nội dung">
    <p:bg>
      <p:bgPr>
        <a:solidFill>
          <a:schemeClr val="lt1"/>
        </a:solidFill>
      </p:bgPr>
    </p:bg>
    <p:spTree>
      <p:nvGrpSpPr>
        <p:cNvPr id="37" name="Shape 37"/>
        <p:cNvGrpSpPr/>
        <p:nvPr/>
      </p:nvGrpSpPr>
      <p:grpSpPr>
        <a:xfrm>
          <a:off x="0" y="0"/>
          <a:ext cx="0" cy="0"/>
          <a:chOff x="0" y="0"/>
          <a:chExt cx="0" cy="0"/>
        </a:xfrm>
      </p:grpSpPr>
      <p:sp>
        <p:nvSpPr>
          <p:cNvPr id="38" name="Google Shape;38;p2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1" name="Google Shape;41;p22"/>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Arial"/>
              <a:ea typeface="Arial"/>
              <a:cs typeface="Arial"/>
              <a:sym typeface="Arial"/>
            </a:endParaRPr>
          </a:p>
        </p:txBody>
      </p:sp>
      <p:sp>
        <p:nvSpPr>
          <p:cNvPr id="42" name="Google Shape;42;p22"/>
          <p:cNvSpPr txBox="1"/>
          <p:nvPr/>
        </p:nvSpPr>
        <p:spPr>
          <a:xfrm>
            <a:off x="510139" y="161842"/>
            <a:ext cx="33858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Chủ</a:t>
            </a:r>
            <a:r>
              <a:rPr lang="en-US" sz="1800">
                <a:solidFill>
                  <a:schemeClr val="lt1"/>
                </a:solidFill>
                <a:latin typeface="Arial"/>
                <a:ea typeface="Arial"/>
                <a:cs typeface="Arial"/>
                <a:sym typeface="Arial"/>
              </a:rPr>
              <a:t> đề A</a:t>
            </a:r>
            <a:r>
              <a:rPr lang="en-US" sz="1800">
                <a:solidFill>
                  <a:schemeClr val="lt1"/>
                </a:solidFill>
                <a:latin typeface="Arial"/>
                <a:ea typeface="Arial"/>
                <a:cs typeface="Arial"/>
                <a:sym typeface="Arial"/>
              </a:rPr>
              <a:t>. Internet và truyền thông số</a:t>
            </a:r>
            <a:endParaRPr/>
          </a:p>
        </p:txBody>
      </p:sp>
      <p:sp>
        <p:nvSpPr>
          <p:cNvPr id="43" name="Google Shape;43;p22"/>
          <p:cNvSpPr txBox="1"/>
          <p:nvPr/>
        </p:nvSpPr>
        <p:spPr>
          <a:xfrm>
            <a:off x="6162675" y="161842"/>
            <a:ext cx="5402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Bài</a:t>
            </a:r>
            <a:r>
              <a:rPr lang="en-US" sz="1800">
                <a:solidFill>
                  <a:schemeClr val="lt1"/>
                </a:solidFill>
                <a:latin typeface="Arial"/>
                <a:ea typeface="Arial"/>
                <a:cs typeface="Arial"/>
                <a:sym typeface="Arial"/>
              </a:rPr>
              <a:t> 2</a:t>
            </a:r>
            <a:r>
              <a:rPr lang="en-US" sz="1800">
                <a:solidFill>
                  <a:schemeClr val="lt1"/>
                </a:solidFill>
                <a:latin typeface="Arial"/>
                <a:ea typeface="Arial"/>
                <a:cs typeface="Arial"/>
                <a:sym typeface="Arial"/>
              </a:rPr>
              <a:t>. Tớ liên lạc được với mọi người ở khắp mọi nơi trên thế giới</a:t>
            </a:r>
            <a:endParaRPr/>
          </a:p>
        </p:txBody>
      </p:sp>
      <p:sp>
        <p:nvSpPr>
          <p:cNvPr id="44" name="Google Shape;44;p22"/>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45" name="Google Shape;45;p22"/>
          <p:cNvPicPr preferRelativeResize="0"/>
          <p:nvPr/>
        </p:nvPicPr>
        <p:blipFill rotWithShape="1">
          <a:blip r:embed="rId2">
            <a:alphaModFix/>
          </a:blip>
          <a:srcRect b="0" l="0" r="0" t="0"/>
          <a:stretch/>
        </p:blipFill>
        <p:spPr>
          <a:xfrm>
            <a:off x="211732" y="5558611"/>
            <a:ext cx="1945036" cy="1266412"/>
          </a:xfrm>
          <a:prstGeom prst="rect">
            <a:avLst/>
          </a:prstGeom>
          <a:noFill/>
          <a:ln>
            <a:noFill/>
          </a:ln>
        </p:spPr>
      </p:pic>
      <p:pic>
        <p:nvPicPr>
          <p:cNvPr id="46" name="Google Shape;46;p22"/>
          <p:cNvPicPr preferRelativeResize="0"/>
          <p:nvPr/>
        </p:nvPicPr>
        <p:blipFill rotWithShape="1">
          <a:blip r:embed="rId3">
            <a:alphaModFix/>
          </a:blip>
          <a:srcRect b="0" l="0" r="0" t="0"/>
          <a:stretch/>
        </p:blipFill>
        <p:spPr>
          <a:xfrm>
            <a:off x="10821656" y="6130976"/>
            <a:ext cx="1370343" cy="72702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47" name="Shape 47"/>
        <p:cNvGrpSpPr/>
        <p:nvPr/>
      </p:nvGrpSpPr>
      <p:grpSpPr>
        <a:xfrm>
          <a:off x="0" y="0"/>
          <a:ext cx="0" cy="0"/>
          <a:chOff x="0" y="0"/>
          <a:chExt cx="0" cy="0"/>
        </a:xfrm>
      </p:grpSpPr>
      <p:sp>
        <p:nvSpPr>
          <p:cNvPr id="48" name="Google Shape;48;p19"/>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9"/>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Times New Roman"/>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9"/>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51" name="Google Shape;51;p1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Arial"/>
                <a:ea typeface="Arial"/>
                <a:cs typeface="Arial"/>
                <a:sym typeface="Arial"/>
              </a:defRPr>
            </a:lvl1pPr>
            <a:lvl2pPr indent="0" lvl="1" marL="0" algn="l">
              <a:spcBef>
                <a:spcPts val="0"/>
              </a:spcBef>
              <a:buNone/>
              <a:defRPr b="0" i="0" sz="1200" u="none" cap="none" strike="noStrike">
                <a:solidFill>
                  <a:schemeClr val="dk2"/>
                </a:solidFill>
                <a:latin typeface="Arial"/>
                <a:ea typeface="Arial"/>
                <a:cs typeface="Arial"/>
                <a:sym typeface="Arial"/>
              </a:defRPr>
            </a:lvl2pPr>
            <a:lvl3pPr indent="0" lvl="2" marL="0" algn="l">
              <a:spcBef>
                <a:spcPts val="0"/>
              </a:spcBef>
              <a:buNone/>
              <a:defRPr b="0" i="0" sz="1200" u="none" cap="none" strike="noStrike">
                <a:solidFill>
                  <a:schemeClr val="dk2"/>
                </a:solidFill>
                <a:latin typeface="Arial"/>
                <a:ea typeface="Arial"/>
                <a:cs typeface="Arial"/>
                <a:sym typeface="Arial"/>
              </a:defRPr>
            </a:lvl3pPr>
            <a:lvl4pPr indent="0" lvl="3" marL="0" algn="l">
              <a:spcBef>
                <a:spcPts val="0"/>
              </a:spcBef>
              <a:buNone/>
              <a:defRPr b="0" i="0" sz="1200" u="none" cap="none" strike="noStrike">
                <a:solidFill>
                  <a:schemeClr val="dk2"/>
                </a:solidFill>
                <a:latin typeface="Arial"/>
                <a:ea typeface="Arial"/>
                <a:cs typeface="Arial"/>
                <a:sym typeface="Arial"/>
              </a:defRPr>
            </a:lvl4pPr>
            <a:lvl5pPr indent="0" lvl="4" marL="0" algn="l">
              <a:spcBef>
                <a:spcPts val="0"/>
              </a:spcBef>
              <a:buNone/>
              <a:defRPr b="0" i="0" sz="1200" u="none" cap="none" strike="noStrike">
                <a:solidFill>
                  <a:schemeClr val="dk2"/>
                </a:solidFill>
                <a:latin typeface="Arial"/>
                <a:ea typeface="Arial"/>
                <a:cs typeface="Arial"/>
                <a:sym typeface="Arial"/>
              </a:defRPr>
            </a:lvl5pPr>
            <a:lvl6pPr indent="0" lvl="5" marL="0" algn="l">
              <a:spcBef>
                <a:spcPts val="0"/>
              </a:spcBef>
              <a:buNone/>
              <a:defRPr b="0" i="0" sz="1200" u="none" cap="none" strike="noStrike">
                <a:solidFill>
                  <a:schemeClr val="dk2"/>
                </a:solidFill>
                <a:latin typeface="Arial"/>
                <a:ea typeface="Arial"/>
                <a:cs typeface="Arial"/>
                <a:sym typeface="Arial"/>
              </a:defRPr>
            </a:lvl6pPr>
            <a:lvl7pPr indent="0" lvl="6" marL="0" algn="l">
              <a:spcBef>
                <a:spcPts val="0"/>
              </a:spcBef>
              <a:buNone/>
              <a:defRPr b="0" i="0" sz="1200" u="none" cap="none" strike="noStrike">
                <a:solidFill>
                  <a:schemeClr val="dk2"/>
                </a:solidFill>
                <a:latin typeface="Arial"/>
                <a:ea typeface="Arial"/>
                <a:cs typeface="Arial"/>
                <a:sym typeface="Arial"/>
              </a:defRPr>
            </a:lvl7pPr>
            <a:lvl8pPr indent="0" lvl="7" marL="0" algn="l">
              <a:spcBef>
                <a:spcPts val="0"/>
              </a:spcBef>
              <a:buNone/>
              <a:defRPr b="0" i="0" sz="1200" u="none" cap="none" strike="noStrike">
                <a:solidFill>
                  <a:schemeClr val="dk2"/>
                </a:solidFill>
                <a:latin typeface="Arial"/>
                <a:ea typeface="Arial"/>
                <a:cs typeface="Arial"/>
                <a:sym typeface="Arial"/>
              </a:defRPr>
            </a:lvl8pPr>
            <a:lvl9pPr indent="0" lvl="8" marL="0" algn="l">
              <a:spcBef>
                <a:spcPts val="0"/>
              </a:spcBef>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54" name="Google Shape;54;p19"/>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55" name="Google Shape;55;p19"/>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56" name="Google Shape;56;p19"/>
          <p:cNvGrpSpPr/>
          <p:nvPr/>
        </p:nvGrpSpPr>
        <p:grpSpPr>
          <a:xfrm>
            <a:off x="3517905" y="460004"/>
            <a:ext cx="4157131" cy="1475193"/>
            <a:chOff x="3634320" y="261051"/>
            <a:chExt cx="4157131" cy="1475193"/>
          </a:xfrm>
        </p:grpSpPr>
        <p:pic>
          <p:nvPicPr>
            <p:cNvPr id="57" name="Google Shape;57;p19"/>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58" name="Google Shape;58;p19"/>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66" name="Shape 66"/>
        <p:cNvGrpSpPr/>
        <p:nvPr/>
      </p:nvGrpSpPr>
      <p:grpSpPr>
        <a:xfrm>
          <a:off x="0" y="0"/>
          <a:ext cx="0" cy="0"/>
          <a:chOff x="0" y="0"/>
          <a:chExt cx="0" cy="0"/>
        </a:xfrm>
      </p:grpSpPr>
      <p:sp>
        <p:nvSpPr>
          <p:cNvPr id="67" name="Google Shape;67;p20"/>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0"/>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Times New Roman"/>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0"/>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70" name="Google Shape;70;p2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Arial"/>
                <a:ea typeface="Arial"/>
                <a:cs typeface="Arial"/>
                <a:sym typeface="Arial"/>
              </a:defRPr>
            </a:lvl1pPr>
            <a:lvl2pPr indent="0" lvl="1" marL="0" algn="l">
              <a:spcBef>
                <a:spcPts val="0"/>
              </a:spcBef>
              <a:buNone/>
              <a:defRPr b="0" i="0" sz="1200" u="none" cap="none" strike="noStrike">
                <a:solidFill>
                  <a:schemeClr val="dk2"/>
                </a:solidFill>
                <a:latin typeface="Arial"/>
                <a:ea typeface="Arial"/>
                <a:cs typeface="Arial"/>
                <a:sym typeface="Arial"/>
              </a:defRPr>
            </a:lvl2pPr>
            <a:lvl3pPr indent="0" lvl="2" marL="0" algn="l">
              <a:spcBef>
                <a:spcPts val="0"/>
              </a:spcBef>
              <a:buNone/>
              <a:defRPr b="0" i="0" sz="1200" u="none" cap="none" strike="noStrike">
                <a:solidFill>
                  <a:schemeClr val="dk2"/>
                </a:solidFill>
                <a:latin typeface="Arial"/>
                <a:ea typeface="Arial"/>
                <a:cs typeface="Arial"/>
                <a:sym typeface="Arial"/>
              </a:defRPr>
            </a:lvl3pPr>
            <a:lvl4pPr indent="0" lvl="3" marL="0" algn="l">
              <a:spcBef>
                <a:spcPts val="0"/>
              </a:spcBef>
              <a:buNone/>
              <a:defRPr b="0" i="0" sz="1200" u="none" cap="none" strike="noStrike">
                <a:solidFill>
                  <a:schemeClr val="dk2"/>
                </a:solidFill>
                <a:latin typeface="Arial"/>
                <a:ea typeface="Arial"/>
                <a:cs typeface="Arial"/>
                <a:sym typeface="Arial"/>
              </a:defRPr>
            </a:lvl4pPr>
            <a:lvl5pPr indent="0" lvl="4" marL="0" algn="l">
              <a:spcBef>
                <a:spcPts val="0"/>
              </a:spcBef>
              <a:buNone/>
              <a:defRPr b="0" i="0" sz="1200" u="none" cap="none" strike="noStrike">
                <a:solidFill>
                  <a:schemeClr val="dk2"/>
                </a:solidFill>
                <a:latin typeface="Arial"/>
                <a:ea typeface="Arial"/>
                <a:cs typeface="Arial"/>
                <a:sym typeface="Arial"/>
              </a:defRPr>
            </a:lvl5pPr>
            <a:lvl6pPr indent="0" lvl="5" marL="0" algn="l">
              <a:spcBef>
                <a:spcPts val="0"/>
              </a:spcBef>
              <a:buNone/>
              <a:defRPr b="0" i="0" sz="1200" u="none" cap="none" strike="noStrike">
                <a:solidFill>
                  <a:schemeClr val="dk2"/>
                </a:solidFill>
                <a:latin typeface="Arial"/>
                <a:ea typeface="Arial"/>
                <a:cs typeface="Arial"/>
                <a:sym typeface="Arial"/>
              </a:defRPr>
            </a:lvl6pPr>
            <a:lvl7pPr indent="0" lvl="6" marL="0" algn="l">
              <a:spcBef>
                <a:spcPts val="0"/>
              </a:spcBef>
              <a:buNone/>
              <a:defRPr b="0" i="0" sz="1200" u="none" cap="none" strike="noStrike">
                <a:solidFill>
                  <a:schemeClr val="dk2"/>
                </a:solidFill>
                <a:latin typeface="Arial"/>
                <a:ea typeface="Arial"/>
                <a:cs typeface="Arial"/>
                <a:sym typeface="Arial"/>
              </a:defRPr>
            </a:lvl7pPr>
            <a:lvl8pPr indent="0" lvl="7" marL="0" algn="l">
              <a:spcBef>
                <a:spcPts val="0"/>
              </a:spcBef>
              <a:buNone/>
              <a:defRPr b="0" i="0" sz="1200" u="none" cap="none" strike="noStrike">
                <a:solidFill>
                  <a:schemeClr val="dk2"/>
                </a:solidFill>
                <a:latin typeface="Arial"/>
                <a:ea typeface="Arial"/>
                <a:cs typeface="Arial"/>
                <a:sym typeface="Arial"/>
              </a:defRPr>
            </a:lvl8pPr>
            <a:lvl9pPr indent="0" lvl="8" marL="0" algn="l">
              <a:spcBef>
                <a:spcPts val="0"/>
              </a:spcBef>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3" name="Google Shape;73;p20"/>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74" name="Google Shape;74;p20"/>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75" name="Google Shape;75;p20"/>
          <p:cNvGrpSpPr/>
          <p:nvPr/>
        </p:nvGrpSpPr>
        <p:grpSpPr>
          <a:xfrm>
            <a:off x="3517905" y="460004"/>
            <a:ext cx="4157131" cy="1475193"/>
            <a:chOff x="3634320" y="261051"/>
            <a:chExt cx="4157131" cy="1475193"/>
          </a:xfrm>
        </p:grpSpPr>
        <p:pic>
          <p:nvPicPr>
            <p:cNvPr id="76" name="Google Shape;76;p20"/>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77" name="Google Shape;77;p20"/>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6"/>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6"/>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Times New Roman"/>
              <a:buNone/>
              <a:defRPr b="0" i="0" sz="4000" u="none" cap="none" strike="noStrik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6"/>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Times New Roman"/>
                <a:ea typeface="Times New Roman"/>
                <a:cs typeface="Times New Roman"/>
                <a:sym typeface="Times New Roman"/>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Times New Roman"/>
                <a:ea typeface="Times New Roman"/>
                <a:cs typeface="Times New Roman"/>
                <a:sym typeface="Times New Roman"/>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Times New Roman"/>
                <a:ea typeface="Times New Roman"/>
                <a:cs typeface="Times New Roman"/>
                <a:sym typeface="Times New Roman"/>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13" name="Google Shape;13;p1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1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1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lt1"/>
                </a:solidFill>
                <a:latin typeface="Arial"/>
                <a:ea typeface="Arial"/>
                <a:cs typeface="Arial"/>
                <a:sym typeface="Arial"/>
              </a:defRPr>
            </a:lvl1pPr>
            <a:lvl2pPr indent="0" lvl="1" marL="0" marR="0" rtl="0" algn="l">
              <a:spcBef>
                <a:spcPts val="0"/>
              </a:spcBef>
              <a:buNone/>
              <a:defRPr b="0" i="0" sz="1200" u="none" cap="none" strike="noStrike">
                <a:solidFill>
                  <a:schemeClr val="lt1"/>
                </a:solidFill>
                <a:latin typeface="Arial"/>
                <a:ea typeface="Arial"/>
                <a:cs typeface="Arial"/>
                <a:sym typeface="Arial"/>
              </a:defRPr>
            </a:lvl2pPr>
            <a:lvl3pPr indent="0" lvl="2" marL="0" marR="0" rtl="0" algn="l">
              <a:spcBef>
                <a:spcPts val="0"/>
              </a:spcBef>
              <a:buNone/>
              <a:defRPr b="0" i="0" sz="1200" u="none" cap="none" strike="noStrike">
                <a:solidFill>
                  <a:schemeClr val="lt1"/>
                </a:solidFill>
                <a:latin typeface="Arial"/>
                <a:ea typeface="Arial"/>
                <a:cs typeface="Arial"/>
                <a:sym typeface="Arial"/>
              </a:defRPr>
            </a:lvl3pPr>
            <a:lvl4pPr indent="0" lvl="3" marL="0" marR="0" rtl="0" algn="l">
              <a:spcBef>
                <a:spcPts val="0"/>
              </a:spcBef>
              <a:buNone/>
              <a:defRPr b="0" i="0" sz="1200" u="none" cap="none" strike="noStrike">
                <a:solidFill>
                  <a:schemeClr val="lt1"/>
                </a:solidFill>
                <a:latin typeface="Arial"/>
                <a:ea typeface="Arial"/>
                <a:cs typeface="Arial"/>
                <a:sym typeface="Arial"/>
              </a:defRPr>
            </a:lvl4pPr>
            <a:lvl5pPr indent="0" lvl="4" marL="0" marR="0" rtl="0" algn="l">
              <a:spcBef>
                <a:spcPts val="0"/>
              </a:spcBef>
              <a:buNone/>
              <a:defRPr b="0" i="0" sz="1200" u="none" cap="none" strike="noStrike">
                <a:solidFill>
                  <a:schemeClr val="lt1"/>
                </a:solidFill>
                <a:latin typeface="Arial"/>
                <a:ea typeface="Arial"/>
                <a:cs typeface="Arial"/>
                <a:sym typeface="Arial"/>
              </a:defRPr>
            </a:lvl5pPr>
            <a:lvl6pPr indent="0" lvl="5" marL="0" marR="0" rtl="0" algn="l">
              <a:spcBef>
                <a:spcPts val="0"/>
              </a:spcBef>
              <a:buNone/>
              <a:defRPr b="0" i="0" sz="1200" u="none" cap="none" strike="noStrike">
                <a:solidFill>
                  <a:schemeClr val="lt1"/>
                </a:solidFill>
                <a:latin typeface="Arial"/>
                <a:ea typeface="Arial"/>
                <a:cs typeface="Arial"/>
                <a:sym typeface="Arial"/>
              </a:defRPr>
            </a:lvl6pPr>
            <a:lvl7pPr indent="0" lvl="6" marL="0" marR="0" rtl="0" algn="l">
              <a:spcBef>
                <a:spcPts val="0"/>
              </a:spcBef>
              <a:buNone/>
              <a:defRPr b="0" i="0" sz="1200" u="none" cap="none" strike="noStrike">
                <a:solidFill>
                  <a:schemeClr val="lt1"/>
                </a:solidFill>
                <a:latin typeface="Arial"/>
                <a:ea typeface="Arial"/>
                <a:cs typeface="Arial"/>
                <a:sym typeface="Arial"/>
              </a:defRPr>
            </a:lvl7pPr>
            <a:lvl8pPr indent="0" lvl="7" marL="0" marR="0" rtl="0" algn="l">
              <a:spcBef>
                <a:spcPts val="0"/>
              </a:spcBef>
              <a:buNone/>
              <a:defRPr b="0" i="0" sz="1200" u="none" cap="none" strike="noStrike">
                <a:solidFill>
                  <a:schemeClr val="lt1"/>
                </a:solidFill>
                <a:latin typeface="Arial"/>
                <a:ea typeface="Arial"/>
                <a:cs typeface="Arial"/>
                <a:sym typeface="Arial"/>
              </a:defRPr>
            </a:lvl8pPr>
            <a:lvl9pPr indent="0" lvl="8" marL="0" marR="0" rtl="0" algn="l">
              <a:spcBef>
                <a:spcPts val="0"/>
              </a:spcBef>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 name="Shape 59"/>
        <p:cNvGrpSpPr/>
        <p:nvPr/>
      </p:nvGrpSpPr>
      <p:grpSpPr>
        <a:xfrm>
          <a:off x="0" y="0"/>
          <a:ext cx="0" cy="0"/>
          <a:chOff x="0" y="0"/>
          <a:chExt cx="0" cy="0"/>
        </a:xfrm>
      </p:grpSpPr>
      <p:sp>
        <p:nvSpPr>
          <p:cNvPr id="60" name="Google Shape;60;p18"/>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8"/>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Times New Roman"/>
              <a:buNone/>
              <a:defRPr b="0" i="0" sz="4000" u="none" cap="none" strike="noStrike">
                <a:solidFill>
                  <a:schemeClr val="lt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8"/>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Times New Roman"/>
                <a:ea typeface="Times New Roman"/>
                <a:cs typeface="Times New Roman"/>
                <a:sym typeface="Times New Roman"/>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63" name="Google Shape;63;p1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1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0" marR="0" rtl="0" algn="l">
              <a:spcBef>
                <a:spcPts val="0"/>
              </a:spcBef>
              <a:buNone/>
              <a:defRPr b="0" i="0" sz="1200" u="none" cap="none" strike="noStrike">
                <a:solidFill>
                  <a:schemeClr val="dk1"/>
                </a:solidFill>
                <a:latin typeface="Arial"/>
                <a:ea typeface="Arial"/>
                <a:cs typeface="Arial"/>
                <a:sym typeface="Arial"/>
              </a:defRPr>
            </a:lvl2pPr>
            <a:lvl3pPr indent="0" lvl="2" marL="0" marR="0" rtl="0" algn="l">
              <a:spcBef>
                <a:spcPts val="0"/>
              </a:spcBef>
              <a:buNone/>
              <a:defRPr b="0" i="0" sz="1200" u="none" cap="none" strike="noStrike">
                <a:solidFill>
                  <a:schemeClr val="dk1"/>
                </a:solidFill>
                <a:latin typeface="Arial"/>
                <a:ea typeface="Arial"/>
                <a:cs typeface="Arial"/>
                <a:sym typeface="Arial"/>
              </a:defRPr>
            </a:lvl3pPr>
            <a:lvl4pPr indent="0" lvl="3" marL="0" marR="0" rtl="0" algn="l">
              <a:spcBef>
                <a:spcPts val="0"/>
              </a:spcBef>
              <a:buNone/>
              <a:defRPr b="0" i="0" sz="1200" u="none" cap="none" strike="noStrike">
                <a:solidFill>
                  <a:schemeClr val="dk1"/>
                </a:solidFill>
                <a:latin typeface="Arial"/>
                <a:ea typeface="Arial"/>
                <a:cs typeface="Arial"/>
                <a:sym typeface="Arial"/>
              </a:defRPr>
            </a:lvl4pPr>
            <a:lvl5pPr indent="0" lvl="4" marL="0" marR="0" rtl="0" algn="l">
              <a:spcBef>
                <a:spcPts val="0"/>
              </a:spcBef>
              <a:buNone/>
              <a:defRPr b="0" i="0" sz="1200" u="none" cap="none" strike="noStrike">
                <a:solidFill>
                  <a:schemeClr val="dk1"/>
                </a:solidFill>
                <a:latin typeface="Arial"/>
                <a:ea typeface="Arial"/>
                <a:cs typeface="Arial"/>
                <a:sym typeface="Arial"/>
              </a:defRPr>
            </a:lvl5pPr>
            <a:lvl6pPr indent="0" lvl="5" marL="0" marR="0" rtl="0" algn="l">
              <a:spcBef>
                <a:spcPts val="0"/>
              </a:spcBef>
              <a:buNone/>
              <a:defRPr b="0" i="0" sz="1200" u="none" cap="none" strike="noStrike">
                <a:solidFill>
                  <a:schemeClr val="dk1"/>
                </a:solidFill>
                <a:latin typeface="Arial"/>
                <a:ea typeface="Arial"/>
                <a:cs typeface="Arial"/>
                <a:sym typeface="Arial"/>
              </a:defRPr>
            </a:lvl6pPr>
            <a:lvl7pPr indent="0" lvl="6" marL="0" marR="0" rtl="0" algn="l">
              <a:spcBef>
                <a:spcPts val="0"/>
              </a:spcBef>
              <a:buNone/>
              <a:defRPr b="0" i="0" sz="1200" u="none" cap="none" strike="noStrike">
                <a:solidFill>
                  <a:schemeClr val="dk1"/>
                </a:solidFill>
                <a:latin typeface="Arial"/>
                <a:ea typeface="Arial"/>
                <a:cs typeface="Arial"/>
                <a:sym typeface="Arial"/>
              </a:defRPr>
            </a:lvl7pPr>
            <a:lvl8pPr indent="0" lvl="7" marL="0" marR="0" rtl="0" algn="l">
              <a:spcBef>
                <a:spcPts val="0"/>
              </a:spcBef>
              <a:buNone/>
              <a:defRPr b="0" i="0" sz="1200" u="none" cap="none" strike="noStrike">
                <a:solidFill>
                  <a:schemeClr val="dk1"/>
                </a:solidFill>
                <a:latin typeface="Arial"/>
                <a:ea typeface="Arial"/>
                <a:cs typeface="Arial"/>
                <a:sym typeface="Arial"/>
              </a:defRPr>
            </a:lvl8pPr>
            <a:lvl9pPr indent="0" lvl="8" marL="0" marR="0" rtl="0" algn="l">
              <a:spcBef>
                <a:spcPts val="0"/>
              </a:spcBef>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7.png"/><Relationship Id="rId10" Type="http://schemas.openxmlformats.org/officeDocument/2006/relationships/image" Target="../media/image15.jpg"/><Relationship Id="rId9"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2454fc44fde_0_0"/>
          <p:cNvSpPr txBox="1"/>
          <p:nvPr>
            <p:ph type="ctrTitle"/>
          </p:nvPr>
        </p:nvSpPr>
        <p:spPr>
          <a:xfrm>
            <a:off x="365759" y="2166364"/>
            <a:ext cx="11471700" cy="1739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a:solidFill>
                  <a:srgbClr val="FF0000"/>
                </a:solidFill>
                <a:latin typeface="Arial"/>
                <a:ea typeface="Arial"/>
                <a:cs typeface="Arial"/>
                <a:sym typeface="Arial"/>
              </a:rPr>
              <a:t>TIN HỌC 5 – TUẦN 6</a:t>
            </a:r>
            <a:endParaRPr/>
          </a:p>
        </p:txBody>
      </p:sp>
      <p:sp>
        <p:nvSpPr>
          <p:cNvPr id="84" name="Google Shape;84;g2454fc44fde_0_0"/>
          <p:cNvSpPr txBox="1"/>
          <p:nvPr>
            <p:ph idx="1" type="subTitle"/>
          </p:nvPr>
        </p:nvSpPr>
        <p:spPr>
          <a:xfrm>
            <a:off x="1524000" y="3996250"/>
            <a:ext cx="9144000" cy="1309200"/>
          </a:xfrm>
          <a:prstGeom prst="rect">
            <a:avLst/>
          </a:prstGeom>
        </p:spPr>
        <p:txBody>
          <a:bodyPr anchorCtr="0" anchor="t" bIns="45700" lIns="91425" spcFirstLastPara="1" rIns="91425" wrap="square" tIns="45700">
            <a:normAutofit/>
          </a:bodyPr>
          <a:lstStyle/>
          <a:p>
            <a:pPr indent="0" lvl="0" marL="0" rtl="0" algn="ctr">
              <a:spcBef>
                <a:spcPts val="1200"/>
              </a:spcBef>
              <a:spcAft>
                <a:spcPts val="2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idx="1" type="body"/>
          </p:nvPr>
        </p:nvSpPr>
        <p:spPr>
          <a:xfrm>
            <a:off x="1434691" y="2639033"/>
            <a:ext cx="9784733" cy="777996"/>
          </a:xfrm>
          <a:prstGeom prst="rect">
            <a:avLst/>
          </a:prstGeom>
          <a:noFill/>
          <a:ln>
            <a:noFill/>
          </a:ln>
        </p:spPr>
        <p:txBody>
          <a:bodyPr anchorCtr="0" anchor="t" bIns="45700" lIns="91425" spcFirstLastPara="1" rIns="91425" wrap="square" tIns="45700">
            <a:noAutofit/>
          </a:bodyPr>
          <a:lstStyle/>
          <a:p>
            <a:pPr indent="-182880" lvl="0" marL="182880" rtl="0" algn="ctr">
              <a:lnSpc>
                <a:spcPct val="90000"/>
              </a:lnSpc>
              <a:spcBef>
                <a:spcPts val="0"/>
              </a:spcBef>
              <a:spcAft>
                <a:spcPts val="0"/>
              </a:spcAft>
              <a:buSzPts val="2800"/>
              <a:buChar char="▪"/>
            </a:pPr>
            <a:r>
              <a:rPr b="1" lang="en-US" sz="2800">
                <a:solidFill>
                  <a:srgbClr val="0070C0"/>
                </a:solidFill>
              </a:rPr>
              <a:t>Trò chơi</a:t>
            </a:r>
            <a:endParaRPr b="1" sz="2800">
              <a:solidFill>
                <a:srgbClr val="0070C0"/>
              </a:solidFill>
            </a:endParaRPr>
          </a:p>
        </p:txBody>
      </p:sp>
      <p:sp>
        <p:nvSpPr>
          <p:cNvPr id="147" name="Google Shape;147;p9"/>
          <p:cNvSpPr txBox="1"/>
          <p:nvPr/>
        </p:nvSpPr>
        <p:spPr>
          <a:xfrm>
            <a:off x="2153265" y="1430594"/>
            <a:ext cx="8347587" cy="646331"/>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Arial"/>
                <a:ea typeface="Arial"/>
                <a:cs typeface="Arial"/>
                <a:sym typeface="Arial"/>
              </a:rPr>
              <a:t>ÔN BÀI CŨ</a:t>
            </a:r>
            <a:endParaRPr b="1" sz="36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nvSpPr>
        <p:spPr>
          <a:xfrm>
            <a:off x="1428144" y="867675"/>
            <a:ext cx="9784733" cy="777996"/>
          </a:xfrm>
          <a:prstGeom prst="rect">
            <a:avLst/>
          </a:prstGeom>
          <a:noFill/>
          <a:ln>
            <a:noFill/>
          </a:ln>
        </p:spPr>
        <p:txBody>
          <a:bodyPr anchorCtr="0" anchor="t" bIns="45700" lIns="91425" spcFirstLastPara="1" rIns="91425" wrap="square" tIns="45700">
            <a:normAutofit/>
          </a:bodyPr>
          <a:lstStyle/>
          <a:p>
            <a:pPr indent="-203200" lvl="0" marL="182880" marR="0" rtl="0" algn="ctr">
              <a:lnSpc>
                <a:spcPct val="90000"/>
              </a:lnSpc>
              <a:spcBef>
                <a:spcPts val="0"/>
              </a:spcBef>
              <a:spcAft>
                <a:spcPts val="0"/>
              </a:spcAft>
              <a:buClr>
                <a:schemeClr val="lt1"/>
              </a:buClr>
              <a:buSzPts val="3200"/>
              <a:buFont typeface="Noto Sans Symbols"/>
              <a:buChar char="▪"/>
            </a:pPr>
            <a:r>
              <a:rPr b="1" lang="en-US" sz="3200">
                <a:solidFill>
                  <a:schemeClr val="dk2"/>
                </a:solidFill>
                <a:latin typeface="Arial"/>
                <a:ea typeface="Arial"/>
                <a:cs typeface="Arial"/>
                <a:sym typeface="Arial"/>
              </a:rPr>
              <a:t>Truyền thông</a:t>
            </a:r>
            <a:endParaRPr b="1" sz="2200">
              <a:solidFill>
                <a:schemeClr val="dk2"/>
              </a:solidFill>
              <a:latin typeface="Arial"/>
              <a:ea typeface="Arial"/>
              <a:cs typeface="Arial"/>
              <a:sym typeface="Arial"/>
            </a:endParaRPr>
          </a:p>
        </p:txBody>
      </p:sp>
      <p:sp>
        <p:nvSpPr>
          <p:cNvPr id="154" name="Google Shape;154;p10"/>
          <p:cNvSpPr/>
          <p:nvPr/>
        </p:nvSpPr>
        <p:spPr>
          <a:xfrm>
            <a:off x="805913" y="1381788"/>
            <a:ext cx="10755823" cy="1569660"/>
          </a:xfrm>
          <a:prstGeom prst="rect">
            <a:avLst/>
          </a:prstGeom>
          <a:noFill/>
          <a:ln>
            <a:noFill/>
          </a:ln>
        </p:spPr>
        <p:txBody>
          <a:bodyPr anchorCtr="0" anchor="t" bIns="45700" lIns="91425" spcFirstLastPara="1" rIns="91425" wrap="square" tIns="45700">
            <a:spAutoFit/>
          </a:bodyPr>
          <a:lstStyle/>
          <a:p>
            <a:pPr indent="257809"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Khái niệm:</a:t>
            </a:r>
            <a:endParaRPr b="1" sz="3200">
              <a:solidFill>
                <a:srgbClr val="0070C0"/>
              </a:solidFill>
              <a:latin typeface="Times New Roman"/>
              <a:ea typeface="Times New Roman"/>
              <a:cs typeface="Times New Roman"/>
              <a:sym typeface="Times New Roman"/>
            </a:endParaRPr>
          </a:p>
          <a:p>
            <a:pPr indent="0" lvl="0" marL="0" marR="0" rtl="0" algn="just">
              <a:spcBef>
                <a:spcPts val="0"/>
              </a:spcBef>
              <a:spcAft>
                <a:spcPts val="0"/>
              </a:spcAft>
              <a:buNone/>
            </a:pPr>
            <a:r>
              <a:rPr b="1" lang="en-US" sz="3200">
                <a:solidFill>
                  <a:srgbClr val="0070C0"/>
                </a:solidFill>
                <a:latin typeface="Times New Roman"/>
                <a:ea typeface="Times New Roman"/>
                <a:cs typeface="Times New Roman"/>
                <a:sym typeface="Times New Roman"/>
              </a:rPr>
              <a:t>	Truyền thông </a:t>
            </a:r>
            <a:r>
              <a:rPr lang="en-US" sz="3200">
                <a:solidFill>
                  <a:srgbClr val="0070C0"/>
                </a:solidFill>
                <a:latin typeface="Times New Roman"/>
                <a:ea typeface="Times New Roman"/>
                <a:cs typeface="Times New Roman"/>
                <a:sym typeface="Times New Roman"/>
              </a:rPr>
              <a:t>đề cập đến bất kỳ qui trình nào cho phép bạn tương tác với người khác</a:t>
            </a:r>
            <a:endParaRPr sz="3200">
              <a:solidFill>
                <a:srgbClr val="0070C0"/>
              </a:solidFill>
              <a:latin typeface="Times New Roman"/>
              <a:ea typeface="Times New Roman"/>
              <a:cs typeface="Times New Roman"/>
              <a:sym typeface="Times New Roman"/>
            </a:endParaRPr>
          </a:p>
        </p:txBody>
      </p:sp>
      <p:pic>
        <p:nvPicPr>
          <p:cNvPr descr="Truyền thông là gì? Định nghĩa và thông tin cần nắm rõ về truyền thông" id="155" name="Google Shape;155;p10"/>
          <p:cNvPicPr preferRelativeResize="0"/>
          <p:nvPr/>
        </p:nvPicPr>
        <p:blipFill rotWithShape="1">
          <a:blip r:embed="rId3">
            <a:alphaModFix/>
          </a:blip>
          <a:srcRect b="0" l="0" r="0" t="0"/>
          <a:stretch/>
        </p:blipFill>
        <p:spPr>
          <a:xfrm>
            <a:off x="2883277" y="3214919"/>
            <a:ext cx="5715000" cy="3448051"/>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idx="1" type="body"/>
          </p:nvPr>
        </p:nvSpPr>
        <p:spPr>
          <a:xfrm>
            <a:off x="1275744" y="795485"/>
            <a:ext cx="9784733" cy="506373"/>
          </a:xfrm>
          <a:prstGeom prst="rect">
            <a:avLst/>
          </a:prstGeom>
          <a:solidFill>
            <a:srgbClr val="FFC000"/>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200"/>
              <a:buNone/>
            </a:pPr>
            <a:r>
              <a:rPr b="1" lang="en-US" sz="3200">
                <a:solidFill>
                  <a:schemeClr val="dk1"/>
                </a:solidFill>
              </a:rPr>
              <a:t>THẢO LUẬN NHÓM 2 HS – 5 PHÚT</a:t>
            </a:r>
            <a:endParaRPr b="1" sz="3200">
              <a:solidFill>
                <a:schemeClr val="dk1"/>
              </a:solidFill>
            </a:endParaRPr>
          </a:p>
        </p:txBody>
      </p:sp>
      <p:sp>
        <p:nvSpPr>
          <p:cNvPr id="161" name="Google Shape;161;p11"/>
          <p:cNvSpPr txBox="1"/>
          <p:nvPr/>
        </p:nvSpPr>
        <p:spPr>
          <a:xfrm>
            <a:off x="1275743" y="1952787"/>
            <a:ext cx="10363483"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Em hãy đọc SGK và trao đổi với bạn trả lời các câu hỏi sau:</a:t>
            </a:r>
            <a:endParaRPr/>
          </a:p>
          <a:p>
            <a:pPr indent="-342900" lvl="0" marL="342900" marR="0" rtl="0" algn="just">
              <a:spcBef>
                <a:spcPts val="0"/>
              </a:spcBef>
              <a:spcAft>
                <a:spcPts val="0"/>
              </a:spcAft>
              <a:buClr>
                <a:srgbClr val="0070C0"/>
              </a:buClr>
              <a:buSzPts val="3200"/>
              <a:buFont typeface="Arial"/>
              <a:buAutoNum type="arabicPeriod"/>
            </a:pPr>
            <a:r>
              <a:rPr b="1" i="1" lang="en-US" sz="3200">
                <a:solidFill>
                  <a:srgbClr val="0070C0"/>
                </a:solidFill>
                <a:latin typeface="Times New Roman"/>
                <a:ea typeface="Times New Roman"/>
                <a:cs typeface="Times New Roman"/>
                <a:sym typeface="Times New Roman"/>
              </a:rPr>
              <a:t> Truyền thông có sức mạnh lớn thế nào? Ví dụ?</a:t>
            </a:r>
            <a:endParaRPr b="1" sz="3200">
              <a:solidFill>
                <a:srgbClr val="0070C0"/>
              </a:solidFill>
              <a:latin typeface="Times New Roman"/>
              <a:ea typeface="Times New Roman"/>
              <a:cs typeface="Times New Roman"/>
              <a:sym typeface="Times New Roman"/>
            </a:endParaRPr>
          </a:p>
          <a:p>
            <a:pPr indent="-342900" lvl="0" marL="342900" marR="0" rtl="0" algn="just">
              <a:spcBef>
                <a:spcPts val="0"/>
              </a:spcBef>
              <a:spcAft>
                <a:spcPts val="0"/>
              </a:spcAft>
              <a:buClr>
                <a:srgbClr val="0070C0"/>
              </a:buClr>
              <a:buSzPts val="3200"/>
              <a:buFont typeface="Arial"/>
              <a:buAutoNum type="arabicPeriod"/>
            </a:pPr>
            <a:r>
              <a:rPr b="1" i="1" lang="en-US" sz="3200">
                <a:solidFill>
                  <a:srgbClr val="0070C0"/>
                </a:solidFill>
                <a:latin typeface="Times New Roman"/>
                <a:ea typeface="Times New Roman"/>
                <a:cs typeface="Times New Roman"/>
                <a:sym typeface="Times New Roman"/>
              </a:rPr>
              <a:t> Chúng ta thường thấy truyền thông bằng phương tiện gì?</a:t>
            </a:r>
            <a:endParaRPr b="1" sz="3200">
              <a:solidFill>
                <a:srgbClr val="0070C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 calcmode="lin" valueType="num">
                                      <p:cBhvr additive="base">
                                        <p:cTn dur="500"/>
                                        <p:tgtEl>
                                          <p:spTgt spid="16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 calcmode="lin" valueType="num">
                                      <p:cBhvr additive="base">
                                        <p:cTn dur="500"/>
                                        <p:tgtEl>
                                          <p:spTgt spid="16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 calcmode="lin" valueType="num">
                                      <p:cBhvr additive="base">
                                        <p:cTn dur="500"/>
                                        <p:tgtEl>
                                          <p:spTgt spid="16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txBox="1"/>
          <p:nvPr>
            <p:ph idx="1" type="body"/>
          </p:nvPr>
        </p:nvSpPr>
        <p:spPr>
          <a:xfrm>
            <a:off x="1275744" y="795485"/>
            <a:ext cx="9784733" cy="568366"/>
          </a:xfrm>
          <a:prstGeom prst="rect">
            <a:avLst/>
          </a:prstGeom>
          <a:solidFill>
            <a:srgbClr val="FFC000"/>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200"/>
              <a:buNone/>
            </a:pPr>
            <a:r>
              <a:rPr b="1" lang="en-US" sz="3200">
                <a:solidFill>
                  <a:schemeClr val="dk1"/>
                </a:solidFill>
              </a:rPr>
              <a:t>BÁO CÁO KẾT QUẢ 10 PHÚT</a:t>
            </a:r>
            <a:endParaRPr b="1" sz="3200">
              <a:solidFill>
                <a:schemeClr val="dk1"/>
              </a:solidFill>
            </a:endParaRPr>
          </a:p>
        </p:txBody>
      </p:sp>
      <p:sp>
        <p:nvSpPr>
          <p:cNvPr id="167" name="Google Shape;167;p12"/>
          <p:cNvSpPr/>
          <p:nvPr/>
        </p:nvSpPr>
        <p:spPr>
          <a:xfrm>
            <a:off x="743920" y="1516407"/>
            <a:ext cx="10316558" cy="3539430"/>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70C0"/>
              </a:buClr>
              <a:buSzPts val="1000"/>
              <a:buFont typeface="Noto Sans Symbols"/>
              <a:buChar char="⮚"/>
            </a:pPr>
            <a:r>
              <a:rPr lang="en-US" sz="2800">
                <a:solidFill>
                  <a:srgbClr val="0070C0"/>
                </a:solidFill>
                <a:latin typeface="Times New Roman"/>
                <a:ea typeface="Times New Roman"/>
                <a:cs typeface="Times New Roman"/>
                <a:sym typeface="Times New Roman"/>
              </a:rPr>
              <a:t>Truyền thông là một phương tiện có độ lan tỏa mạnh mẽ, nó ảnh hưởng tới mọi mặt trong đời sống. Truyền thông cũng là phương tiện gắn kết mọi người lại với nhau.</a:t>
            </a:r>
            <a:endParaRPr sz="2800">
              <a:solidFill>
                <a:srgbClr val="0070C0"/>
              </a:solidFill>
              <a:latin typeface="Times New Roman"/>
              <a:ea typeface="Times New Roman"/>
              <a:cs typeface="Times New Roman"/>
              <a:sym typeface="Times New Roman"/>
            </a:endParaRPr>
          </a:p>
          <a:p>
            <a:pPr indent="-457200" lvl="0" marL="457200" marR="0" rtl="0" algn="just">
              <a:spcBef>
                <a:spcPts val="0"/>
              </a:spcBef>
              <a:spcAft>
                <a:spcPts val="0"/>
              </a:spcAft>
              <a:buClr>
                <a:srgbClr val="0070C0"/>
              </a:buClr>
              <a:buSzPts val="1000"/>
              <a:buFont typeface="Noto Sans Symbols"/>
              <a:buChar char="⮚"/>
            </a:pPr>
            <a:r>
              <a:rPr lang="en-US" sz="2800">
                <a:solidFill>
                  <a:srgbClr val="0070C0"/>
                </a:solidFill>
                <a:latin typeface="Times New Roman"/>
                <a:ea typeface="Times New Roman"/>
                <a:cs typeface="Times New Roman"/>
                <a:sym typeface="Times New Roman"/>
              </a:rPr>
              <a:t>Truyền thông cũng sẽ giúp nhà nước có thể đưa ra chính sách kinh tế, giúp cải thiện và truyền đạt tới người dân một cách nhanh nhất.</a:t>
            </a:r>
            <a:endParaRPr sz="2800">
              <a:solidFill>
                <a:srgbClr val="0070C0"/>
              </a:solidFill>
              <a:latin typeface="Times New Roman"/>
              <a:ea typeface="Times New Roman"/>
              <a:cs typeface="Times New Roman"/>
              <a:sym typeface="Times New Roman"/>
            </a:endParaRPr>
          </a:p>
          <a:p>
            <a:pPr indent="-457200" lvl="0" marL="457200" marR="0" rtl="0" algn="just">
              <a:spcBef>
                <a:spcPts val="0"/>
              </a:spcBef>
              <a:spcAft>
                <a:spcPts val="0"/>
              </a:spcAft>
              <a:buClr>
                <a:srgbClr val="0070C0"/>
              </a:buClr>
              <a:buSzPts val="1000"/>
              <a:buFont typeface="Noto Sans Symbols"/>
              <a:buChar char="⮚"/>
            </a:pPr>
            <a:r>
              <a:rPr lang="en-US" sz="2800">
                <a:solidFill>
                  <a:srgbClr val="0070C0"/>
                </a:solidFill>
                <a:latin typeface="Times New Roman"/>
                <a:ea typeface="Times New Roman"/>
                <a:cs typeface="Times New Roman"/>
                <a:sym typeface="Times New Roman"/>
              </a:rPr>
              <a:t>Truyền thông giúp doanh nghiệp quảng bá thương hiệu, thu hút người tiêu dùng và quảng bá sản phẩm của doanh nghiệp tới rộng rãi hơn.</a:t>
            </a:r>
            <a:endParaRPr/>
          </a:p>
        </p:txBody>
      </p:sp>
      <p:sp>
        <p:nvSpPr>
          <p:cNvPr id="168" name="Google Shape;168;p12"/>
          <p:cNvSpPr/>
          <p:nvPr/>
        </p:nvSpPr>
        <p:spPr>
          <a:xfrm>
            <a:off x="2340245" y="5055837"/>
            <a:ext cx="8322590" cy="138499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0070C0"/>
              </a:buClr>
              <a:buSzPts val="2800"/>
              <a:buFont typeface="Arial"/>
              <a:buChar char="•"/>
            </a:pPr>
            <a:r>
              <a:rPr i="1" lang="en-US" sz="2800">
                <a:solidFill>
                  <a:srgbClr val="0070C0"/>
                </a:solidFill>
                <a:latin typeface="Times New Roman"/>
                <a:ea typeface="Times New Roman"/>
                <a:cs typeface="Times New Roman"/>
                <a:sym typeface="Times New Roman"/>
              </a:rPr>
              <a:t>Chúng ta thường thấy truyền thông qua: </a:t>
            </a:r>
            <a:r>
              <a:rPr lang="en-US" sz="2800">
                <a:solidFill>
                  <a:srgbClr val="0070C0"/>
                </a:solidFill>
                <a:latin typeface="Times New Roman"/>
                <a:ea typeface="Times New Roman"/>
                <a:cs typeface="Times New Roman"/>
                <a:sym typeface="Times New Roman"/>
              </a:rPr>
              <a:t>Internet, Tivi (truyền hình), Báo chí, mạng xã hội, điện thoại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3"/>
          <p:cNvSpPr txBox="1"/>
          <p:nvPr>
            <p:ph idx="1" type="body"/>
          </p:nvPr>
        </p:nvSpPr>
        <p:spPr>
          <a:xfrm>
            <a:off x="1275744" y="795485"/>
            <a:ext cx="9784733" cy="506373"/>
          </a:xfrm>
          <a:prstGeom prst="rect">
            <a:avLst/>
          </a:prstGeom>
          <a:solidFill>
            <a:srgbClr val="FFC000"/>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200"/>
              <a:buNone/>
            </a:pPr>
            <a:r>
              <a:rPr b="1" lang="en-US" sz="3200">
                <a:solidFill>
                  <a:schemeClr val="dk1"/>
                </a:solidFill>
              </a:rPr>
              <a:t>THẢO LUẬN NHÓM 2 HS – 5 PHÚT</a:t>
            </a:r>
            <a:endParaRPr b="1" sz="3200">
              <a:solidFill>
                <a:schemeClr val="dk1"/>
              </a:solidFill>
            </a:endParaRPr>
          </a:p>
        </p:txBody>
      </p:sp>
      <p:sp>
        <p:nvSpPr>
          <p:cNvPr id="174" name="Google Shape;174;p13"/>
          <p:cNvSpPr txBox="1"/>
          <p:nvPr/>
        </p:nvSpPr>
        <p:spPr>
          <a:xfrm>
            <a:off x="1275743" y="1952787"/>
            <a:ext cx="10363483" cy="20005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Em hãy đọc SGK và trao đổi với bạn trả lời các câu hỏi sau:</a:t>
            </a:r>
            <a:endParaRPr/>
          </a:p>
          <a:p>
            <a:pPr indent="0" lvl="0" marL="0" marR="0" rtl="0" algn="just">
              <a:spcBef>
                <a:spcPts val="0"/>
              </a:spcBef>
              <a:spcAft>
                <a:spcPts val="0"/>
              </a:spcAft>
              <a:buNone/>
            </a:pPr>
            <a:r>
              <a:rPr b="1" lang="en-US" sz="2800">
                <a:solidFill>
                  <a:srgbClr val="0070C0"/>
                </a:solidFill>
                <a:latin typeface="Times New Roman"/>
                <a:ea typeface="Times New Roman"/>
                <a:cs typeface="Times New Roman"/>
                <a:sym typeface="Times New Roman"/>
              </a:rPr>
              <a:t>Thế nào là truyền thông điện tử? Em biết những kênh truyền thông điện tử nào? Cho ví dụ?</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 calcmode="lin" valueType="num">
                                      <p:cBhvr additive="base">
                                        <p:cTn dur="500"/>
                                        <p:tgtEl>
                                          <p:spTgt spid="17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 calcmode="lin" valueType="num">
                                      <p:cBhvr additive="base">
                                        <p:cTn dur="500"/>
                                        <p:tgtEl>
                                          <p:spTgt spid="17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4"/>
          <p:cNvSpPr txBox="1"/>
          <p:nvPr>
            <p:ph idx="1" type="body"/>
          </p:nvPr>
        </p:nvSpPr>
        <p:spPr>
          <a:xfrm>
            <a:off x="0" y="772098"/>
            <a:ext cx="11871701" cy="2760537"/>
          </a:xfrm>
          <a:prstGeom prst="rect">
            <a:avLst/>
          </a:prstGeom>
          <a:noFill/>
          <a:ln>
            <a:noFill/>
          </a:ln>
        </p:spPr>
        <p:txBody>
          <a:bodyPr anchorCtr="0" anchor="t" bIns="45700" lIns="91425" spcFirstLastPara="1" rIns="91425" wrap="square" tIns="45700">
            <a:noAutofit/>
          </a:bodyPr>
          <a:lstStyle/>
          <a:p>
            <a:pPr indent="0" lvl="1" marL="228600" rtl="0" algn="just">
              <a:lnSpc>
                <a:spcPct val="90000"/>
              </a:lnSpc>
              <a:spcBef>
                <a:spcPts val="0"/>
              </a:spcBef>
              <a:spcAft>
                <a:spcPts val="0"/>
              </a:spcAft>
              <a:buSzPts val="3000"/>
              <a:buNone/>
            </a:pPr>
            <a:r>
              <a:rPr b="1" lang="en-US" sz="3000">
                <a:solidFill>
                  <a:srgbClr val="0070C0"/>
                </a:solidFill>
              </a:rPr>
              <a:t>Những kênh truyền thông điện tử như: </a:t>
            </a:r>
            <a:r>
              <a:rPr lang="en-US" sz="3000">
                <a:solidFill>
                  <a:srgbClr val="0070C0"/>
                </a:solidFill>
              </a:rPr>
              <a:t>Email, Website, Facebook, Zalo, Skype, Messenger, Mocha, Viber, Instagram, Telegram…</a:t>
            </a:r>
            <a:endParaRPr sz="3000">
              <a:solidFill>
                <a:srgbClr val="0070C0"/>
              </a:solidFill>
            </a:endParaRPr>
          </a:p>
          <a:p>
            <a:pPr indent="-203200" lvl="0" marL="182880" rtl="0" algn="just">
              <a:lnSpc>
                <a:spcPct val="90000"/>
              </a:lnSpc>
              <a:spcBef>
                <a:spcPts val="1600"/>
              </a:spcBef>
              <a:spcAft>
                <a:spcPts val="0"/>
              </a:spcAft>
              <a:buSzPts val="3200"/>
              <a:buChar char="▪"/>
            </a:pPr>
            <a:r>
              <a:rPr b="1" lang="en-US" sz="3200">
                <a:solidFill>
                  <a:srgbClr val="0070C0"/>
                </a:solidFill>
              </a:rPr>
              <a:t>Khái niệm:</a:t>
            </a:r>
            <a:endParaRPr/>
          </a:p>
          <a:p>
            <a:pPr indent="-190500" lvl="1" marL="914400" rtl="0" algn="just">
              <a:lnSpc>
                <a:spcPct val="90000"/>
              </a:lnSpc>
              <a:spcBef>
                <a:spcPts val="400"/>
              </a:spcBef>
              <a:spcAft>
                <a:spcPts val="0"/>
              </a:spcAft>
              <a:buSzPts val="3000"/>
              <a:buChar char="▪"/>
            </a:pPr>
            <a:r>
              <a:rPr b="1" lang="en-US" sz="3000">
                <a:solidFill>
                  <a:srgbClr val="0070C0"/>
                </a:solidFill>
              </a:rPr>
              <a:t>Truyền thông điện tử </a:t>
            </a:r>
            <a:r>
              <a:rPr lang="en-US" sz="3000">
                <a:solidFill>
                  <a:srgbClr val="0070C0"/>
                </a:solidFill>
              </a:rPr>
              <a:t>đơn giản là hình thức truyền thông sử dụng phương pháp điện tử như thư điện tử, tin nhắn tức thời, văn bản hoặc hội nghị thuyết trình.</a:t>
            </a:r>
            <a:endParaRPr sz="3000">
              <a:solidFill>
                <a:srgbClr val="0070C0"/>
              </a:solidFill>
            </a:endParaRPr>
          </a:p>
        </p:txBody>
      </p:sp>
      <p:pic>
        <p:nvPicPr>
          <p:cNvPr id="181" name="Google Shape;181;p14"/>
          <p:cNvPicPr preferRelativeResize="0"/>
          <p:nvPr/>
        </p:nvPicPr>
        <p:blipFill rotWithShape="1">
          <a:blip r:embed="rId3">
            <a:alphaModFix/>
          </a:blip>
          <a:srcRect b="33865" l="0" r="0" t="34788"/>
          <a:stretch/>
        </p:blipFill>
        <p:spPr>
          <a:xfrm>
            <a:off x="5211160" y="5857695"/>
            <a:ext cx="2598750" cy="818147"/>
          </a:xfrm>
          <a:prstGeom prst="rect">
            <a:avLst/>
          </a:prstGeom>
          <a:noFill/>
          <a:ln>
            <a:noFill/>
          </a:ln>
        </p:spPr>
      </p:pic>
      <p:pic>
        <p:nvPicPr>
          <p:cNvPr id="182" name="Google Shape;182;p14"/>
          <p:cNvPicPr preferRelativeResize="0"/>
          <p:nvPr/>
        </p:nvPicPr>
        <p:blipFill rotWithShape="1">
          <a:blip r:embed="rId4">
            <a:alphaModFix/>
          </a:blip>
          <a:srcRect b="0" l="0" r="0" t="0"/>
          <a:stretch/>
        </p:blipFill>
        <p:spPr>
          <a:xfrm>
            <a:off x="2409005" y="5195145"/>
            <a:ext cx="2514517" cy="1618175"/>
          </a:xfrm>
          <a:prstGeom prst="rect">
            <a:avLst/>
          </a:prstGeom>
          <a:noFill/>
          <a:ln>
            <a:noFill/>
          </a:ln>
        </p:spPr>
      </p:pic>
      <p:pic>
        <p:nvPicPr>
          <p:cNvPr id="183" name="Google Shape;183;p14"/>
          <p:cNvPicPr preferRelativeResize="0"/>
          <p:nvPr/>
        </p:nvPicPr>
        <p:blipFill rotWithShape="1">
          <a:blip r:embed="rId5">
            <a:alphaModFix/>
          </a:blip>
          <a:srcRect b="0" l="0" r="0" t="0"/>
          <a:stretch/>
        </p:blipFill>
        <p:spPr>
          <a:xfrm rot="-361415">
            <a:off x="230899" y="3671684"/>
            <a:ext cx="2719832" cy="1325046"/>
          </a:xfrm>
          <a:prstGeom prst="rect">
            <a:avLst/>
          </a:prstGeom>
          <a:noFill/>
          <a:ln>
            <a:noFill/>
          </a:ln>
        </p:spPr>
      </p:pic>
      <p:pic>
        <p:nvPicPr>
          <p:cNvPr id="184" name="Google Shape;184;p14"/>
          <p:cNvPicPr preferRelativeResize="0"/>
          <p:nvPr/>
        </p:nvPicPr>
        <p:blipFill rotWithShape="1">
          <a:blip r:embed="rId6">
            <a:alphaModFix/>
          </a:blip>
          <a:srcRect b="0" l="0" r="0" t="0"/>
          <a:stretch/>
        </p:blipFill>
        <p:spPr>
          <a:xfrm rot="624413">
            <a:off x="3238423" y="3655373"/>
            <a:ext cx="1495088" cy="1495088"/>
          </a:xfrm>
          <a:prstGeom prst="rect">
            <a:avLst/>
          </a:prstGeom>
          <a:noFill/>
          <a:ln>
            <a:noFill/>
          </a:ln>
        </p:spPr>
      </p:pic>
      <p:pic>
        <p:nvPicPr>
          <p:cNvPr id="185" name="Google Shape;185;p14"/>
          <p:cNvPicPr preferRelativeResize="0"/>
          <p:nvPr/>
        </p:nvPicPr>
        <p:blipFill rotWithShape="1">
          <a:blip r:embed="rId7">
            <a:alphaModFix/>
          </a:blip>
          <a:srcRect b="0" l="0" r="0" t="0"/>
          <a:stretch/>
        </p:blipFill>
        <p:spPr>
          <a:xfrm rot="-900000">
            <a:off x="7628110" y="3881790"/>
            <a:ext cx="1395640" cy="1395640"/>
          </a:xfrm>
          <a:prstGeom prst="rect">
            <a:avLst/>
          </a:prstGeom>
          <a:noFill/>
          <a:ln>
            <a:noFill/>
          </a:ln>
        </p:spPr>
      </p:pic>
      <p:pic>
        <p:nvPicPr>
          <p:cNvPr id="186" name="Google Shape;186;p14"/>
          <p:cNvPicPr preferRelativeResize="0"/>
          <p:nvPr/>
        </p:nvPicPr>
        <p:blipFill rotWithShape="1">
          <a:blip r:embed="rId8">
            <a:alphaModFix/>
          </a:blip>
          <a:srcRect b="0" l="0" r="0" t="0"/>
          <a:stretch/>
        </p:blipFill>
        <p:spPr>
          <a:xfrm rot="900000">
            <a:off x="5469556" y="3932501"/>
            <a:ext cx="1428988" cy="1428988"/>
          </a:xfrm>
          <a:prstGeom prst="rect">
            <a:avLst/>
          </a:prstGeom>
          <a:noFill/>
          <a:ln>
            <a:noFill/>
          </a:ln>
        </p:spPr>
      </p:pic>
      <p:pic>
        <p:nvPicPr>
          <p:cNvPr id="187" name="Google Shape;187;p14"/>
          <p:cNvPicPr preferRelativeResize="0"/>
          <p:nvPr/>
        </p:nvPicPr>
        <p:blipFill rotWithShape="1">
          <a:blip r:embed="rId9">
            <a:alphaModFix/>
          </a:blip>
          <a:srcRect b="0" l="0" r="0" t="0"/>
          <a:stretch/>
        </p:blipFill>
        <p:spPr>
          <a:xfrm rot="372367">
            <a:off x="9261998" y="3655373"/>
            <a:ext cx="2231094" cy="1390904"/>
          </a:xfrm>
          <a:prstGeom prst="rect">
            <a:avLst/>
          </a:prstGeom>
          <a:noFill/>
          <a:ln>
            <a:noFill/>
          </a:ln>
        </p:spPr>
      </p:pic>
      <p:pic>
        <p:nvPicPr>
          <p:cNvPr descr="Telegram là gì? 13 tính năng nổi bật của Telegram và cách tải Telegram" id="188" name="Google Shape;188;p14"/>
          <p:cNvPicPr preferRelativeResize="0"/>
          <p:nvPr/>
        </p:nvPicPr>
        <p:blipFill rotWithShape="1">
          <a:blip r:embed="rId10">
            <a:alphaModFix/>
          </a:blip>
          <a:srcRect b="0" l="0" r="0" t="0"/>
          <a:stretch/>
        </p:blipFill>
        <p:spPr>
          <a:xfrm>
            <a:off x="8097548" y="5549050"/>
            <a:ext cx="2420801" cy="11689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500"/>
                                        <p:tgtEl>
                                          <p:spTgt spid="1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500"/>
                                        <p:tgtEl>
                                          <p:spTgt spid="1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99BDD"/>
              </a:buClr>
              <a:buSzPts val="4000"/>
              <a:buFont typeface="Arial"/>
              <a:buNone/>
            </a:pPr>
            <a:r>
              <a:rPr lang="en-US" sz="4000">
                <a:solidFill>
                  <a:srgbClr val="099BDD"/>
                </a:solidFill>
                <a:latin typeface="Arial"/>
                <a:ea typeface="Arial"/>
                <a:cs typeface="Arial"/>
                <a:sym typeface="Arial"/>
              </a:rPr>
              <a:t>CUỘC SỐNG TRỰC TUYẾN</a:t>
            </a:r>
            <a:endParaRPr sz="4000">
              <a:latin typeface="Arial"/>
              <a:ea typeface="Arial"/>
              <a:cs typeface="Arial"/>
              <a:sym typeface="Arial"/>
            </a:endParaRPr>
          </a:p>
        </p:txBody>
      </p:sp>
      <p:sp>
        <p:nvSpPr>
          <p:cNvPr id="90" name="Google Shape;90;p1"/>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000"/>
              <a:buNone/>
            </a:pPr>
            <a:r>
              <a:rPr lang="en-US" sz="3000">
                <a:latin typeface="Arial"/>
                <a:ea typeface="Arial"/>
                <a:cs typeface="Arial"/>
                <a:sym typeface="Arial"/>
              </a:rPr>
              <a:t>CHỦ ĐỀ A. INTERNET VÀ TRUYỀN THÔNG SỐ</a:t>
            </a:r>
            <a:endParaRPr sz="3000">
              <a:latin typeface="Arial"/>
              <a:ea typeface="Arial"/>
              <a:cs typeface="Arial"/>
              <a:sym typeface="Aria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4000"/>
              <a:buFont typeface="Arial"/>
              <a:buNone/>
            </a:pPr>
            <a:r>
              <a:rPr lang="en-US" sz="4000">
                <a:latin typeface="Arial"/>
                <a:ea typeface="Arial"/>
                <a:cs typeface="Arial"/>
                <a:sym typeface="Arial"/>
              </a:rPr>
              <a:t>CHỦ ĐỀ A. </a:t>
            </a:r>
            <a:br>
              <a:rPr lang="en-US" sz="4000">
                <a:latin typeface="Arial"/>
                <a:ea typeface="Arial"/>
                <a:cs typeface="Arial"/>
                <a:sym typeface="Arial"/>
              </a:rPr>
            </a:br>
            <a:r>
              <a:rPr lang="en-US" sz="4000">
                <a:latin typeface="Arial"/>
                <a:ea typeface="Arial"/>
                <a:cs typeface="Arial"/>
                <a:sym typeface="Arial"/>
              </a:rPr>
              <a:t>INTERNET VÀ TRUYỀN THÔNG SỐ</a:t>
            </a:r>
            <a:endParaRPr/>
          </a:p>
        </p:txBody>
      </p:sp>
      <p:sp>
        <p:nvSpPr>
          <p:cNvPr id="96" name="Google Shape;96;p2"/>
          <p:cNvSpPr txBox="1"/>
          <p:nvPr>
            <p:ph idx="1" type="subTitle"/>
          </p:nvPr>
        </p:nvSpPr>
        <p:spPr>
          <a:xfrm>
            <a:off x="771525" y="3931855"/>
            <a:ext cx="10515600" cy="13092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000"/>
              <a:buNone/>
            </a:pPr>
            <a:r>
              <a:rPr lang="en-US" sz="3000">
                <a:latin typeface="Arial"/>
                <a:ea typeface="Arial"/>
                <a:cs typeface="Arial"/>
                <a:sym typeface="Arial"/>
              </a:rPr>
              <a:t>Bài 1. Thế giới Internet thật là rộng lớn</a:t>
            </a:r>
            <a:endParaRPr/>
          </a:p>
          <a:p>
            <a:pPr indent="0" lvl="0" marL="0" rtl="0" algn="l">
              <a:lnSpc>
                <a:spcPct val="90000"/>
              </a:lnSpc>
              <a:spcBef>
                <a:spcPts val="1400"/>
              </a:spcBef>
              <a:spcAft>
                <a:spcPts val="0"/>
              </a:spcAft>
              <a:buSzPts val="3000"/>
              <a:buNone/>
            </a:pPr>
            <a:r>
              <a:rPr lang="en-US" sz="3000">
                <a:latin typeface="Arial"/>
                <a:ea typeface="Arial"/>
                <a:cs typeface="Arial"/>
                <a:sym typeface="Arial"/>
              </a:rPr>
              <a:t>Bài 2. Tớ liên lạc được với mọi người ở khắp mọi nơi trên thế giới</a:t>
            </a:r>
            <a:endParaRPr sz="3000">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157162" y="2033347"/>
            <a:ext cx="11844337"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4000"/>
              <a:buFont typeface="Times New Roman"/>
              <a:buNone/>
            </a:pPr>
            <a:br>
              <a:rPr lang="en-US" sz="4000"/>
            </a:br>
            <a:r>
              <a:rPr b="1" lang="en-US" sz="4000">
                <a:solidFill>
                  <a:srgbClr val="FFFFFF"/>
                </a:solidFill>
                <a:latin typeface="Arial"/>
                <a:ea typeface="Arial"/>
                <a:cs typeface="Arial"/>
                <a:sym typeface="Arial"/>
              </a:rPr>
              <a:t>BÀI 1.</a:t>
            </a:r>
            <a:br>
              <a:rPr b="1" lang="en-US" sz="4000"/>
            </a:br>
            <a:r>
              <a:rPr b="1" lang="en-US" sz="4000">
                <a:latin typeface="Arial"/>
                <a:ea typeface="Arial"/>
                <a:cs typeface="Arial"/>
                <a:sym typeface="Arial"/>
              </a:rPr>
              <a:t>THẾ GIỚI INTERNET THẬT LÀ RỘNG LỚN</a:t>
            </a:r>
            <a:endParaRPr/>
          </a:p>
        </p:txBody>
      </p:sp>
      <p:sp>
        <p:nvSpPr>
          <p:cNvPr id="102" name="Google Shape;102;p3"/>
          <p:cNvSpPr txBox="1"/>
          <p:nvPr>
            <p:ph idx="1" type="body"/>
          </p:nvPr>
        </p:nvSpPr>
        <p:spPr>
          <a:xfrm>
            <a:off x="833191" y="4010334"/>
            <a:ext cx="10515600" cy="45842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000"/>
              <a:buNone/>
            </a:pPr>
            <a:r>
              <a:rPr b="1" lang="en-US" sz="4000">
                <a:solidFill>
                  <a:srgbClr val="FFC000"/>
                </a:solidFill>
              </a:rPr>
              <a:t>TUẦN 6: ĐÁNH DẤU TRANG (TIẾP)</a:t>
            </a:r>
            <a:endParaRPr b="1" sz="4000">
              <a:solidFill>
                <a:srgbClr val="FFC000"/>
              </a:solidFill>
            </a:endParaRPr>
          </a:p>
        </p:txBody>
      </p:sp>
      <p:sp>
        <p:nvSpPr>
          <p:cNvPr id="103" name="Google Shape;103;p3"/>
          <p:cNvSpPr txBox="1"/>
          <p:nvPr/>
        </p:nvSpPr>
        <p:spPr>
          <a:xfrm>
            <a:off x="1740311" y="4911213"/>
            <a:ext cx="7878119"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Biết được các thao tác xóa trang Web yêu thích ra khỏi danh sách</a:t>
            </a:r>
            <a:endParaRPr b="0" i="0" sz="18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Thực hiện được các thao tác xóa trang Web yêu thích ra khỏi danh sách</a:t>
            </a:r>
            <a:endParaRPr b="0" i="0" sz="1800" u="none" cap="none" strike="noStrike">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idx="1" type="body"/>
          </p:nvPr>
        </p:nvSpPr>
        <p:spPr>
          <a:xfrm>
            <a:off x="1434691" y="2639033"/>
            <a:ext cx="9784733" cy="777996"/>
          </a:xfrm>
          <a:prstGeom prst="rect">
            <a:avLst/>
          </a:prstGeom>
          <a:noFill/>
          <a:ln>
            <a:noFill/>
          </a:ln>
        </p:spPr>
        <p:txBody>
          <a:bodyPr anchorCtr="0" anchor="t" bIns="45700" lIns="91425" spcFirstLastPara="1" rIns="91425" wrap="square" tIns="45700">
            <a:noAutofit/>
          </a:bodyPr>
          <a:lstStyle/>
          <a:p>
            <a:pPr indent="-182880" lvl="0" marL="182880" rtl="0" algn="l">
              <a:lnSpc>
                <a:spcPct val="90000"/>
              </a:lnSpc>
              <a:spcBef>
                <a:spcPts val="0"/>
              </a:spcBef>
              <a:spcAft>
                <a:spcPts val="0"/>
              </a:spcAft>
              <a:buSzPts val="2800"/>
              <a:buChar char="▪"/>
            </a:pPr>
            <a:r>
              <a:rPr b="1" lang="en-US" sz="2800">
                <a:solidFill>
                  <a:srgbClr val="0070C0"/>
                </a:solidFill>
              </a:rPr>
              <a:t>1. Tạo thư mục “Hộp Háo Hức” chứa trang yêu thích?</a:t>
            </a:r>
            <a:endParaRPr/>
          </a:p>
          <a:p>
            <a:pPr indent="-182880" lvl="0" marL="182880" rtl="0" algn="l">
              <a:lnSpc>
                <a:spcPct val="90000"/>
              </a:lnSpc>
              <a:spcBef>
                <a:spcPts val="1400"/>
              </a:spcBef>
              <a:spcAft>
                <a:spcPts val="0"/>
              </a:spcAft>
              <a:buSzPts val="2800"/>
              <a:buChar char="▪"/>
            </a:pPr>
            <a:r>
              <a:rPr b="1" lang="en-US" sz="2800">
                <a:solidFill>
                  <a:srgbClr val="0070C0"/>
                </a:solidFill>
              </a:rPr>
              <a:t>2. Đánh dấu trang “hophaohuc.mamnho.vn” và lưu vào 1 thư mục vừa tạo? </a:t>
            </a:r>
            <a:endParaRPr b="1" sz="2800">
              <a:solidFill>
                <a:srgbClr val="0070C0"/>
              </a:solidFill>
            </a:endParaRPr>
          </a:p>
        </p:txBody>
      </p:sp>
      <p:sp>
        <p:nvSpPr>
          <p:cNvPr id="109" name="Google Shape;109;p4"/>
          <p:cNvSpPr txBox="1"/>
          <p:nvPr/>
        </p:nvSpPr>
        <p:spPr>
          <a:xfrm>
            <a:off x="2153265" y="1430594"/>
            <a:ext cx="8347587" cy="646331"/>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Arial"/>
                <a:ea typeface="Arial"/>
                <a:cs typeface="Arial"/>
                <a:sym typeface="Arial"/>
              </a:rPr>
              <a:t>ÔN BÀI CŨ</a:t>
            </a:r>
            <a:endParaRPr b="1" sz="36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203200" lvl="0" marL="182880" rtl="0" algn="l">
              <a:lnSpc>
                <a:spcPct val="90000"/>
              </a:lnSpc>
              <a:spcBef>
                <a:spcPts val="0"/>
              </a:spcBef>
              <a:spcAft>
                <a:spcPts val="0"/>
              </a:spcAft>
              <a:buSzPts val="3200"/>
              <a:buChar char="▪"/>
            </a:pPr>
            <a:r>
              <a:rPr b="1" lang="en-US" sz="3200">
                <a:solidFill>
                  <a:srgbClr val="0070C0"/>
                </a:solidFill>
              </a:rPr>
              <a:t>Xóa một dấu trang</a:t>
            </a:r>
            <a:endParaRPr b="1" sz="3200">
              <a:solidFill>
                <a:srgbClr val="0070C0"/>
              </a:solidFill>
              <a:latin typeface="Cambria"/>
              <a:ea typeface="Cambria"/>
              <a:cs typeface="Cambria"/>
              <a:sym typeface="Cambria"/>
            </a:endParaRPr>
          </a:p>
        </p:txBody>
      </p:sp>
      <p:sp>
        <p:nvSpPr>
          <p:cNvPr id="116" name="Google Shape;116;p5"/>
          <p:cNvSpPr/>
          <p:nvPr/>
        </p:nvSpPr>
        <p:spPr>
          <a:xfrm>
            <a:off x="1275744" y="1408589"/>
            <a:ext cx="10567211" cy="954107"/>
          </a:xfrm>
          <a:prstGeom prst="rect">
            <a:avLst/>
          </a:prstGeom>
          <a:noFill/>
          <a:ln>
            <a:noFill/>
          </a:ln>
        </p:spPr>
        <p:txBody>
          <a:bodyPr anchorCtr="0" anchor="t" bIns="45700" lIns="91425" spcFirstLastPara="1" rIns="91425" wrap="square" tIns="45700">
            <a:spAutoFit/>
          </a:bodyPr>
          <a:lstStyle/>
          <a:p>
            <a:pPr indent="0" lvl="0" marL="0" marR="190500" rtl="0" algn="l">
              <a:spcBef>
                <a:spcPts val="0"/>
              </a:spcBef>
              <a:spcAft>
                <a:spcPts val="0"/>
              </a:spcAft>
              <a:buNone/>
            </a:pPr>
            <a:r>
              <a:rPr lang="en-US" sz="2800">
                <a:solidFill>
                  <a:srgbClr val="0070C0"/>
                </a:solidFill>
                <a:latin typeface="Times New Roman"/>
                <a:ea typeface="Times New Roman"/>
                <a:cs typeface="Times New Roman"/>
                <a:sym typeface="Times New Roman"/>
              </a:rPr>
              <a:t>	Nhấp chuột phải vào một dấu trang bất kỳ trên thanh dấu trang hoặc trong danh sách toàn bộ dấu trang đã lưu tại biểu tượng mũi tên &gt; </a:t>
            </a:r>
            <a:r>
              <a:rPr b="1" lang="en-US" sz="2800">
                <a:solidFill>
                  <a:srgbClr val="0070C0"/>
                </a:solidFill>
                <a:latin typeface="Times New Roman"/>
                <a:ea typeface="Times New Roman"/>
                <a:cs typeface="Times New Roman"/>
                <a:sym typeface="Times New Roman"/>
              </a:rPr>
              <a:t>Xóa</a:t>
            </a:r>
            <a:r>
              <a:rPr lang="en-US" sz="2800">
                <a:solidFill>
                  <a:srgbClr val="0070C0"/>
                </a:solidFill>
                <a:latin typeface="Times New Roman"/>
                <a:ea typeface="Times New Roman"/>
                <a:cs typeface="Times New Roman"/>
                <a:sym typeface="Times New Roman"/>
              </a:rPr>
              <a:t>.</a:t>
            </a:r>
            <a:endParaRPr sz="2800">
              <a:solidFill>
                <a:srgbClr val="0070C0"/>
              </a:solidFill>
              <a:latin typeface="Times New Roman"/>
              <a:ea typeface="Times New Roman"/>
              <a:cs typeface="Times New Roman"/>
              <a:sym typeface="Times New Roman"/>
            </a:endParaRPr>
          </a:p>
        </p:txBody>
      </p:sp>
      <p:pic>
        <p:nvPicPr>
          <p:cNvPr id="117" name="Google Shape;117;p5"/>
          <p:cNvPicPr preferRelativeResize="0"/>
          <p:nvPr/>
        </p:nvPicPr>
        <p:blipFill rotWithShape="1">
          <a:blip r:embed="rId3">
            <a:alphaModFix/>
          </a:blip>
          <a:srcRect b="0" l="0" r="0" t="0"/>
          <a:stretch/>
        </p:blipFill>
        <p:spPr>
          <a:xfrm>
            <a:off x="3141406" y="2527588"/>
            <a:ext cx="5501149" cy="3979637"/>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5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203200" lvl="0" marL="182880" rtl="0" algn="l">
              <a:lnSpc>
                <a:spcPct val="90000"/>
              </a:lnSpc>
              <a:spcBef>
                <a:spcPts val="0"/>
              </a:spcBef>
              <a:spcAft>
                <a:spcPts val="0"/>
              </a:spcAft>
              <a:buSzPts val="3200"/>
              <a:buChar char="▪"/>
            </a:pPr>
            <a:r>
              <a:rPr b="1" lang="en-US" sz="3200">
                <a:solidFill>
                  <a:srgbClr val="0070C0"/>
                </a:solidFill>
              </a:rPr>
              <a:t>Xóa nhiều hoặc tất cả dấu trang</a:t>
            </a:r>
            <a:endParaRPr b="1" sz="3200">
              <a:solidFill>
                <a:srgbClr val="0070C0"/>
              </a:solidFill>
            </a:endParaRPr>
          </a:p>
        </p:txBody>
      </p:sp>
      <p:pic>
        <p:nvPicPr>
          <p:cNvPr id="123" name="Google Shape;123;p6"/>
          <p:cNvPicPr preferRelativeResize="0"/>
          <p:nvPr/>
        </p:nvPicPr>
        <p:blipFill rotWithShape="1">
          <a:blip r:embed="rId3">
            <a:alphaModFix/>
          </a:blip>
          <a:srcRect b="0" l="0" r="0" t="0"/>
          <a:stretch/>
        </p:blipFill>
        <p:spPr>
          <a:xfrm>
            <a:off x="8701548" y="621723"/>
            <a:ext cx="2669975" cy="2121205"/>
          </a:xfrm>
          <a:prstGeom prst="rect">
            <a:avLst/>
          </a:prstGeom>
          <a:noFill/>
          <a:ln>
            <a:noFill/>
          </a:ln>
        </p:spPr>
      </p:pic>
      <p:pic>
        <p:nvPicPr>
          <p:cNvPr id="124" name="Google Shape;124;p6"/>
          <p:cNvPicPr preferRelativeResize="0"/>
          <p:nvPr/>
        </p:nvPicPr>
        <p:blipFill rotWithShape="1">
          <a:blip r:embed="rId4">
            <a:alphaModFix/>
          </a:blip>
          <a:srcRect b="0" l="0" r="0" t="0"/>
          <a:stretch/>
        </p:blipFill>
        <p:spPr>
          <a:xfrm>
            <a:off x="6441107" y="2797966"/>
            <a:ext cx="5611454" cy="2452460"/>
          </a:xfrm>
          <a:prstGeom prst="rect">
            <a:avLst/>
          </a:prstGeom>
          <a:noFill/>
          <a:ln>
            <a:noFill/>
          </a:ln>
        </p:spPr>
      </p:pic>
      <p:sp>
        <p:nvSpPr>
          <p:cNvPr id="125" name="Google Shape;125;p6"/>
          <p:cNvSpPr/>
          <p:nvPr/>
        </p:nvSpPr>
        <p:spPr>
          <a:xfrm>
            <a:off x="250724" y="1480228"/>
            <a:ext cx="8096863" cy="887414"/>
          </a:xfrm>
          <a:prstGeom prst="rect">
            <a:avLst/>
          </a:prstGeom>
          <a:noFill/>
          <a:ln>
            <a:noFill/>
          </a:ln>
        </p:spPr>
        <p:txBody>
          <a:bodyPr anchorCtr="0" anchor="ctr" bIns="0" lIns="542750" spcFirstLastPara="1" rIns="91425" wrap="square" tIns="25375">
            <a:spAutoFit/>
          </a:bodyPr>
          <a:lstStyle/>
          <a:p>
            <a:pPr indent="0" lvl="0" marL="0" marR="0" rtl="0" algn="just">
              <a:lnSpc>
                <a:spcPct val="100000"/>
              </a:lnSpc>
              <a:spcBef>
                <a:spcPts val="0"/>
              </a:spcBef>
              <a:spcAft>
                <a:spcPts val="0"/>
              </a:spcAft>
              <a:buClr>
                <a:srgbClr val="0070C0"/>
              </a:buClr>
              <a:buSzPts val="2800"/>
              <a:buFont typeface="Times New Roman"/>
              <a:buNone/>
            </a:pPr>
            <a:r>
              <a:rPr b="1" i="0" lang="en-US" sz="2800" u="none" cap="none" strike="noStrike">
                <a:solidFill>
                  <a:srgbClr val="0070C0"/>
                </a:solidFill>
                <a:latin typeface="Times New Roman"/>
                <a:ea typeface="Times New Roman"/>
                <a:cs typeface="Times New Roman"/>
                <a:sym typeface="Times New Roman"/>
              </a:rPr>
              <a:t>Bước 1</a:t>
            </a:r>
            <a:r>
              <a:rPr b="0" i="0" lang="en-US" sz="2800" u="none" cap="none" strike="noStrike">
                <a:solidFill>
                  <a:srgbClr val="0070C0"/>
                </a:solidFill>
                <a:latin typeface="Times New Roman"/>
                <a:ea typeface="Times New Roman"/>
                <a:cs typeface="Times New Roman"/>
                <a:sym typeface="Times New Roman"/>
              </a:rPr>
              <a:t>: Nhấp chuột phải vào dấu trang bất kỳ trên thanh dấu trang &gt; </a:t>
            </a:r>
            <a:r>
              <a:rPr b="1" i="0" lang="en-US" sz="2800" u="none" cap="none" strike="noStrike">
                <a:solidFill>
                  <a:srgbClr val="0070C0"/>
                </a:solidFill>
                <a:latin typeface="Times New Roman"/>
                <a:ea typeface="Times New Roman"/>
                <a:cs typeface="Times New Roman"/>
                <a:sym typeface="Times New Roman"/>
              </a:rPr>
              <a:t>Trình quản lý dấu trang</a:t>
            </a:r>
            <a:r>
              <a:rPr b="0" i="0" lang="en-US" sz="2800" u="none" cap="none" strike="noStrike">
                <a:solidFill>
                  <a:srgbClr val="0070C0"/>
                </a:solidFill>
                <a:latin typeface="Times New Roman"/>
                <a:ea typeface="Times New Roman"/>
                <a:cs typeface="Times New Roman"/>
                <a:sym typeface="Times New Roman"/>
              </a:rPr>
              <a:t>.</a:t>
            </a:r>
            <a:endParaRPr/>
          </a:p>
        </p:txBody>
      </p:sp>
      <p:sp>
        <p:nvSpPr>
          <p:cNvPr id="126" name="Google Shape;126;p6"/>
          <p:cNvSpPr/>
          <p:nvPr/>
        </p:nvSpPr>
        <p:spPr>
          <a:xfrm>
            <a:off x="250724" y="2807145"/>
            <a:ext cx="6017342" cy="2246769"/>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70C0"/>
              </a:buClr>
              <a:buSzPts val="2800"/>
              <a:buFont typeface="Times New Roman"/>
              <a:buNone/>
            </a:pPr>
            <a:r>
              <a:rPr b="1" i="0" lang="en-US" sz="2800" u="none" cap="none" strike="noStrike">
                <a:solidFill>
                  <a:srgbClr val="0070C0"/>
                </a:solidFill>
                <a:latin typeface="Times New Roman"/>
                <a:ea typeface="Times New Roman"/>
                <a:cs typeface="Times New Roman"/>
                <a:sym typeface="Times New Roman"/>
              </a:rPr>
              <a:t>Bước 2</a:t>
            </a:r>
            <a:r>
              <a:rPr b="0" i="0" lang="en-US" sz="2800" u="none" cap="none" strike="noStrike">
                <a:solidFill>
                  <a:srgbClr val="0070C0"/>
                </a:solidFill>
                <a:latin typeface="Times New Roman"/>
                <a:ea typeface="Times New Roman"/>
                <a:cs typeface="Times New Roman"/>
                <a:sym typeface="Times New Roman"/>
              </a:rPr>
              <a:t>: Các thư mục và toàn bộ dấu trang (bao gồm cả trên máy tính lẫn điện thoại) sẽ hiện ra. Lúc này hãy bấm giữ phím </a:t>
            </a:r>
            <a:r>
              <a:rPr b="1" i="0" lang="en-US" sz="2800" u="none" cap="none" strike="noStrike">
                <a:solidFill>
                  <a:srgbClr val="0070C0"/>
                </a:solidFill>
                <a:latin typeface="Times New Roman"/>
                <a:ea typeface="Times New Roman"/>
                <a:cs typeface="Times New Roman"/>
                <a:sym typeface="Times New Roman"/>
              </a:rPr>
              <a:t>Ctrl</a:t>
            </a:r>
            <a:r>
              <a:rPr b="0" i="0" lang="en-US" sz="2800" u="none" cap="none" strike="noStrike">
                <a:solidFill>
                  <a:srgbClr val="0070C0"/>
                </a:solidFill>
                <a:latin typeface="Times New Roman"/>
                <a:ea typeface="Times New Roman"/>
                <a:cs typeface="Times New Roman"/>
                <a:sym typeface="Times New Roman"/>
              </a:rPr>
              <a:t> sau đó nhấp chuột trái để chọn ra những dấu trang cần xóa.</a:t>
            </a:r>
            <a:endParaRPr/>
          </a:p>
        </p:txBody>
      </p:sp>
      <p:sp>
        <p:nvSpPr>
          <p:cNvPr id="127" name="Google Shape;127;p6"/>
          <p:cNvSpPr/>
          <p:nvPr/>
        </p:nvSpPr>
        <p:spPr>
          <a:xfrm>
            <a:off x="2916090" y="5619195"/>
            <a:ext cx="6504040" cy="95410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70C0"/>
              </a:buClr>
              <a:buSzPts val="2800"/>
              <a:buFont typeface="Times New Roman"/>
              <a:buNone/>
            </a:pPr>
            <a:r>
              <a:rPr b="1" i="0" lang="en-US" sz="2800" u="none" cap="none" strike="noStrike">
                <a:solidFill>
                  <a:srgbClr val="0070C0"/>
                </a:solidFill>
                <a:latin typeface="Times New Roman"/>
                <a:ea typeface="Times New Roman"/>
                <a:cs typeface="Times New Roman"/>
                <a:sym typeface="Times New Roman"/>
              </a:rPr>
              <a:t>Bước 3</a:t>
            </a:r>
            <a:r>
              <a:rPr b="0" i="0" lang="en-US" sz="2800" u="none" cap="none" strike="noStrike">
                <a:solidFill>
                  <a:srgbClr val="0070C0"/>
                </a:solidFill>
                <a:latin typeface="Times New Roman"/>
                <a:ea typeface="Times New Roman"/>
                <a:cs typeface="Times New Roman"/>
                <a:sym typeface="Times New Roman"/>
              </a:rPr>
              <a:t>: Bấm nút </a:t>
            </a:r>
            <a:r>
              <a:rPr b="1" i="0" lang="en-US" sz="2800" u="none" cap="none" strike="noStrike">
                <a:solidFill>
                  <a:srgbClr val="0070C0"/>
                </a:solidFill>
                <a:latin typeface="Times New Roman"/>
                <a:ea typeface="Times New Roman"/>
                <a:cs typeface="Times New Roman"/>
                <a:sym typeface="Times New Roman"/>
              </a:rPr>
              <a:t>Xóa</a:t>
            </a:r>
            <a:r>
              <a:rPr b="0" i="0" lang="en-US" sz="2800" u="none" cap="none" strike="noStrike">
                <a:solidFill>
                  <a:srgbClr val="0070C0"/>
                </a:solidFill>
                <a:latin typeface="Times New Roman"/>
                <a:ea typeface="Times New Roman"/>
                <a:cs typeface="Times New Roman"/>
                <a:sym typeface="Times New Roman"/>
              </a:rPr>
              <a:t> là tất cả dấu trang đã chọn sẽ được loại bỏ.</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5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idx="1" type="body"/>
          </p:nvPr>
        </p:nvSpPr>
        <p:spPr>
          <a:xfrm>
            <a:off x="1275744" y="795485"/>
            <a:ext cx="9784733" cy="778482"/>
          </a:xfrm>
          <a:prstGeom prst="rect">
            <a:avLst/>
          </a:prstGeom>
          <a:solidFill>
            <a:srgbClr val="FFC000"/>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600"/>
              <a:buNone/>
            </a:pPr>
            <a:r>
              <a:rPr b="1" lang="en-US" sz="3600">
                <a:solidFill>
                  <a:schemeClr val="dk1"/>
                </a:solidFill>
              </a:rPr>
              <a:t>Thực hành nhóm 2HS-15 phút</a:t>
            </a:r>
            <a:endParaRPr b="1" sz="3600">
              <a:solidFill>
                <a:schemeClr val="dk1"/>
              </a:solidFill>
            </a:endParaRPr>
          </a:p>
        </p:txBody>
      </p:sp>
      <p:sp>
        <p:nvSpPr>
          <p:cNvPr id="133" name="Google Shape;133;p7"/>
          <p:cNvSpPr/>
          <p:nvPr/>
        </p:nvSpPr>
        <p:spPr>
          <a:xfrm>
            <a:off x="1275743" y="2278505"/>
            <a:ext cx="10416585"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0070C0"/>
                </a:solidFill>
                <a:latin typeface="Times New Roman"/>
                <a:ea typeface="Times New Roman"/>
                <a:cs typeface="Times New Roman"/>
                <a:sym typeface="Times New Roman"/>
              </a:rPr>
              <a:t>Em hãy trao đổi với bạn và thực hiện thao tác xóa dấu trang yêu thích?</a:t>
            </a:r>
            <a:endParaRPr b="1" sz="3200">
              <a:solidFill>
                <a:srgbClr val="0070C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804162" y="2157932"/>
            <a:ext cx="10515600" cy="1867141"/>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rgbClr val="FFFFFF"/>
              </a:buClr>
              <a:buSzPts val="3600"/>
              <a:buFont typeface="Arial"/>
              <a:buNone/>
            </a:pPr>
            <a:r>
              <a:rPr b="1" lang="en-US" sz="3600">
                <a:solidFill>
                  <a:srgbClr val="FFFFFF"/>
                </a:solidFill>
                <a:latin typeface="Arial"/>
                <a:ea typeface="Arial"/>
                <a:cs typeface="Arial"/>
                <a:sym typeface="Arial"/>
              </a:rPr>
              <a:t>BÀI 2.</a:t>
            </a:r>
            <a:br>
              <a:rPr b="1" lang="en-US" sz="3600"/>
            </a:br>
            <a:r>
              <a:rPr b="1" lang="en-US" sz="3600">
                <a:latin typeface="Arial"/>
                <a:ea typeface="Arial"/>
                <a:cs typeface="Arial"/>
                <a:sym typeface="Arial"/>
              </a:rPr>
              <a:t>TỚ LIÊN LẠC ĐƯỢC VỚI MỌI NGƯỜI Ở KHẮP MỌI NƠI TRÊN THẾ GIỚI</a:t>
            </a:r>
            <a:endParaRPr b="1" sz="3600">
              <a:latin typeface="Arial"/>
              <a:ea typeface="Arial"/>
              <a:cs typeface="Arial"/>
              <a:sym typeface="Arial"/>
            </a:endParaRPr>
          </a:p>
        </p:txBody>
      </p:sp>
      <p:sp>
        <p:nvSpPr>
          <p:cNvPr id="140" name="Google Shape;140;p8"/>
          <p:cNvSpPr txBox="1"/>
          <p:nvPr>
            <p:ph idx="1" type="body"/>
          </p:nvPr>
        </p:nvSpPr>
        <p:spPr>
          <a:xfrm>
            <a:off x="804162" y="4025073"/>
            <a:ext cx="11075311" cy="56191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000"/>
              <a:buNone/>
            </a:pPr>
            <a:r>
              <a:rPr b="1" lang="en-US" sz="4000">
                <a:solidFill>
                  <a:srgbClr val="FF0000"/>
                </a:solidFill>
              </a:rPr>
              <a:t>TUẦN 6: TRUYỀN THÔNG</a:t>
            </a:r>
            <a:endParaRPr b="1" sz="4000">
              <a:solidFill>
                <a:srgbClr val="FF0000"/>
              </a:solidFill>
            </a:endParaRPr>
          </a:p>
        </p:txBody>
      </p:sp>
      <p:sp>
        <p:nvSpPr>
          <p:cNvPr id="141" name="Google Shape;141;p8"/>
          <p:cNvSpPr txBox="1"/>
          <p:nvPr/>
        </p:nvSpPr>
        <p:spPr>
          <a:xfrm>
            <a:off x="1513890" y="4916774"/>
            <a:ext cx="9655854" cy="5232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3C3C3C"/>
              </a:buClr>
              <a:buSzPts val="2800"/>
              <a:buFont typeface="Arial"/>
              <a:buChar char="•"/>
            </a:pPr>
            <a:r>
              <a:rPr lang="en-US" sz="2800">
                <a:solidFill>
                  <a:srgbClr val="3C3C3C"/>
                </a:solidFill>
                <a:latin typeface="Arial"/>
                <a:ea typeface="Arial"/>
                <a:cs typeface="Arial"/>
                <a:sym typeface="Arial"/>
              </a:rPr>
              <a:t>Hiểu rõ khái niệm về truyền thông và truyền thông điện tử</a:t>
            </a:r>
            <a:endParaRPr sz="2800">
              <a:solidFill>
                <a:srgbClr val="3C3C3C"/>
              </a:solidFill>
              <a:latin typeface="Arial"/>
              <a:ea typeface="Arial"/>
              <a:cs typeface="Arial"/>
              <a:sym typeface="Arial"/>
            </a:endParaRPr>
          </a:p>
        </p:txBody>
      </p:sp>
    </p:spTree>
  </p:cSld>
  <p:clrMapOvr>
    <a:masterClrMapping/>
  </p:clrMapOvr>
  <mc:AlternateContent>
    <mc:Choice Requires="p14">
      <p:transition spd="slow" p14:dur="1400">
        <p14:rippl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2014-06-09T03:12:12Z</dcterms:created>
  <dc:creator>Nguyen Thanh Trung</dc:creator>
</cp:coreProperties>
</file>