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EDBF7-B453-4C94-BCDD-4547C83632CA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C58A4-F90D-41C0-8941-104B07620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4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2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50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491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2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7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3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6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9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CF05B-8536-4CD9-BC57-57CF55F778A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5D651-E0E1-4084-91F6-A20B28F17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6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62.png"/><Relationship Id="rId26" Type="http://schemas.openxmlformats.org/officeDocument/2006/relationships/image" Target="../media/image65.png"/><Relationship Id="rId21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../media/image59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4.png"/><Relationship Id="rId15" Type="http://schemas.openxmlformats.org/officeDocument/2006/relationships/image" Target="NULL"/><Relationship Id="rId23" Type="http://schemas.openxmlformats.org/officeDocument/2006/relationships/image" Target="NULL"/><Relationship Id="rId14" Type="http://schemas.openxmlformats.org/officeDocument/2006/relationships/image" Target="../media/image60.png"/><Relationship Id="rId22" Type="http://schemas.openxmlformats.org/officeDocument/2006/relationships/image" Target="../media/image63.png"/><Relationship Id="rId27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.emf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3.emf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13.emf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36" y="-932373"/>
            <a:ext cx="12249957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279401"/>
            <a:ext cx="8331923" cy="1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668819" y="776844"/>
            <a:ext cx="5284368" cy="526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US" sz="3733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733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3733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81001"/>
            <a:ext cx="5227781" cy="285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05" y="3251534"/>
            <a:ext cx="5227783" cy="320872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331200" y="2209800"/>
            <a:ext cx="9753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70240" y="5562600"/>
            <a:ext cx="9753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39694" y="2307431"/>
            <a:ext cx="1914307" cy="379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67" i="1" dirty="0" err="1"/>
              <a:t>Sau</a:t>
            </a:r>
            <a:r>
              <a:rPr lang="en-US" sz="1867" i="1" dirty="0"/>
              <a:t> </a:t>
            </a:r>
            <a:r>
              <a:rPr lang="en-US" sz="1867" i="1" dirty="0" err="1"/>
              <a:t>một</a:t>
            </a:r>
            <a:r>
              <a:rPr lang="en-US" sz="1867" i="1" dirty="0"/>
              <a:t> </a:t>
            </a:r>
            <a:r>
              <a:rPr lang="en-US" sz="1867" i="1" dirty="0" err="1"/>
              <a:t>thời</a:t>
            </a:r>
            <a:r>
              <a:rPr lang="en-US" sz="1867" i="1" dirty="0"/>
              <a:t> </a:t>
            </a:r>
            <a:r>
              <a:rPr lang="en-US" sz="1867" i="1" dirty="0" err="1"/>
              <a:t>gian</a:t>
            </a:r>
            <a:endParaRPr lang="en-US" sz="1867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826440" y="5660231"/>
            <a:ext cx="2042013" cy="379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i="1" dirty="0" err="1"/>
              <a:t>Sau</a:t>
            </a:r>
            <a:r>
              <a:rPr lang="en-US" sz="1867" i="1" dirty="0"/>
              <a:t> </a:t>
            </a:r>
            <a:r>
              <a:rPr lang="en-US" sz="1867" i="1" dirty="0" err="1"/>
              <a:t>một</a:t>
            </a:r>
            <a:r>
              <a:rPr lang="en-US" sz="1867" i="1" dirty="0"/>
              <a:t> </a:t>
            </a:r>
            <a:r>
              <a:rPr lang="en-US" sz="1867" i="1" dirty="0" err="1"/>
              <a:t>thời</a:t>
            </a:r>
            <a:r>
              <a:rPr lang="en-US" sz="1867" i="1" dirty="0"/>
              <a:t> </a:t>
            </a:r>
            <a:r>
              <a:rPr lang="en-US" sz="1867" i="1" dirty="0" err="1"/>
              <a:t>gian</a:t>
            </a:r>
            <a:endParaRPr lang="en-US" sz="1867" i="1" dirty="0"/>
          </a:p>
        </p:txBody>
      </p:sp>
    </p:spTree>
    <p:extLst>
      <p:ext uri="{BB962C8B-B14F-4D97-AF65-F5344CB8AC3E}">
        <p14:creationId xmlns:p14="http://schemas.microsoft.com/office/powerpoint/2010/main" val="36900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49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812802" y="2539964"/>
            <a:ext cx="662050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  <a:defRPr/>
            </a:pPr>
            <a:r>
              <a:rPr lang="vi-VN" altLang="zh-CN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nào ảnh hưởng đến sự phát triển của hai cây </a:t>
            </a:r>
            <a:r>
              <a:rPr lang="en-US" altLang="zh-CN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altLang="zh-CN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zh-CN" altLang="en-US" sz="4267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051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1" y="441618"/>
            <a:ext cx="660409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1b, 1d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267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0" y="4114909"/>
            <a:ext cx="4378423" cy="2731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484393"/>
            <a:ext cx="3996359" cy="46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0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2" y="285752"/>
            <a:ext cx="4606689" cy="2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8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484392"/>
            <a:ext cx="4910759" cy="5694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09601" y="593439"/>
            <a:ext cx="5892892" cy="3915540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 defTabSz="243309"/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ở </a:t>
            </a:r>
            <a:r>
              <a:rPr lang="vi-VN" sz="3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1b 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kém hơn trước, bị rụng hoa, lá; </a:t>
            </a:r>
            <a:endParaRPr lang="en-US" sz="37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defTabSz="243309"/>
            <a:r>
              <a: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ây 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vi-VN" sz="3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1d 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tươi tốt, cây to hơn và nhiều hoa hơn.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711154" y="4343400"/>
            <a:ext cx="5892892" cy="2008848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243309"/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6472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6400" y="261812"/>
            <a:ext cx="11480800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711200" y="381000"/>
            <a:ext cx="11015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Vì sao những cây hoa ở hình 2 đều quay về cùng một hướng?</a:t>
            </a:r>
            <a:endParaRPr lang="vi-VN" sz="4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311400"/>
            <a:ext cx="5689600" cy="3595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502400" y="2405908"/>
            <a:ext cx="5520267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26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cây hoa đều quay về phía mặt trời để nhận ánh sáng </a:t>
            </a:r>
            <a:endParaRPr lang="en-US" sz="426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26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vi-VN" sz="426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quay về 1 hướng.</a:t>
            </a:r>
            <a:endParaRPr lang="en-US" sz="426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711201" y="503689"/>
            <a:ext cx="109728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3,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1" y="2592228"/>
            <a:ext cx="10677920" cy="3489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3512" y="5748363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3</a:t>
            </a:r>
            <a:endParaRPr lang="en-US" sz="2667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04" y="4393389"/>
            <a:ext cx="5428497" cy="24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80"/>
          <a:stretch/>
        </p:blipFill>
        <p:spPr>
          <a:xfrm>
            <a:off x="728133" y="469242"/>
            <a:ext cx="10769600" cy="2959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3327400"/>
            <a:ext cx="3665315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2b.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2515" y="3327400"/>
            <a:ext cx="3345084" cy="296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2c. “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gắt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667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8133" y="3327401"/>
            <a:ext cx="3400171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2a.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4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0" y="381000"/>
            <a:ext cx="10668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Ánh sáng nhân tạo cho hoa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43" y="1913368"/>
            <a:ext cx="5384800" cy="40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46800" y="5934238"/>
            <a:ext cx="4660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999" y="2580937"/>
            <a:ext cx="4978400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iệc 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sử dụng đèn 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</a:rPr>
              <a:t>LED 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cây hoa lan phù hợp sẽ giúp cây phát triển đúng hướng, màu sắc nổi bật.</a:t>
            </a:r>
            <a:endParaRPr lang="en-US" sz="37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0" y="381000"/>
            <a:ext cx="10668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97600" y="5778405"/>
            <a:ext cx="4660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800" y="2692217"/>
            <a:ext cx="497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Thắp điện chiếu sáng cho hoa cúc nhằm: Kéo dài thời gian sinh trưởng của cây, hạn chế nụ sớm, điều chỉnh thời gian nở, tăng độ đồng đều và chất lượng của hoa.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Thu tiền tỷ từ vườn cúc được chiếu sáng bằng đèn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98" y="2728525"/>
            <a:ext cx="5208929" cy="30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8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6" y="706945"/>
            <a:ext cx="11564399" cy="5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743200" y="203200"/>
            <a:ext cx="6537645" cy="14056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243309"/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200" y="1803401"/>
            <a:ext cx="10972800" cy="46879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733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/>
          </a:p>
        </p:txBody>
      </p:sp>
      <p:sp>
        <p:nvSpPr>
          <p:cNvPr id="4" name="Freeform 2"/>
          <p:cNvSpPr/>
          <p:nvPr/>
        </p:nvSpPr>
        <p:spPr>
          <a:xfrm>
            <a:off x="10261601" y="0"/>
            <a:ext cx="1904409" cy="2082800"/>
          </a:xfrm>
          <a:custGeom>
            <a:avLst/>
            <a:gdLst/>
            <a:ahLst/>
            <a:cxnLst/>
            <a:rect l="l" t="t" r="r" b="b"/>
            <a:pathLst>
              <a:path w="517322" h="556260">
                <a:moveTo>
                  <a:pt x="0" y="0"/>
                </a:moveTo>
                <a:lnTo>
                  <a:pt x="517322" y="0"/>
                </a:lnTo>
                <a:lnTo>
                  <a:pt x="517322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28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1" y="1193800"/>
            <a:ext cx="650296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1930400" y="317289"/>
            <a:ext cx="20868949" cy="2240557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>
              <a:defRPr/>
            </a:pP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  <a:endParaRPr lang="en-US" sz="7200" b="1" dirty="0">
              <a:ln w="0"/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243309">
              <a:defRPr/>
            </a:pP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  <a:endParaRPr lang="en-US" sz="7200" b="1" dirty="0">
              <a:ln w="0"/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304800" y="4628360"/>
            <a:ext cx="5791200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43309"/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267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495"/>
          <a:stretch/>
        </p:blipFill>
        <p:spPr>
          <a:xfrm>
            <a:off x="711200" y="605661"/>
            <a:ext cx="4849995" cy="381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6800" y="4135916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4</a:t>
            </a:r>
            <a:endParaRPr lang="en-US" sz="26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2681096"/>
            <a:ext cx="4726727" cy="39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2" grpId="0"/>
      <p:bldP spid="11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" r="3963" b="2332"/>
          <a:stretch/>
        </p:blipFill>
        <p:spPr>
          <a:xfrm>
            <a:off x="768602" y="685801"/>
            <a:ext cx="5927833" cy="365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1548117" y="4413031"/>
            <a:ext cx="4368800" cy="19945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267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hải lòng phải mặt với cái máy sưởi, chú mèo béo cứ ôm chặt mãi không 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09" y="787400"/>
            <a:ext cx="4542017" cy="528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501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2946400" y="4241801"/>
            <a:ext cx="6400800" cy="19945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4267" b="1" dirty="0">
              <a:ln w="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1" y="743098"/>
            <a:ext cx="5425601" cy="3369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Bảo vệ hiệu quả động vật, thực vật hoang dã nguy cấ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65" y="774522"/>
            <a:ext cx="4790987" cy="330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1"/>
          <a:stretch/>
        </p:blipFill>
        <p:spPr>
          <a:xfrm>
            <a:off x="739191" y="665541"/>
            <a:ext cx="5917973" cy="396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6913662" y="2870989"/>
            <a:ext cx="4823503" cy="1747922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báo cần ánh sáng để đuổi theo con mồi.</a:t>
            </a:r>
            <a:endParaRPr lang="en-US" sz="3733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6705601" y="756357"/>
            <a:ext cx="4823503" cy="1747922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nai cần ánh sáng để chạy thoát khỏi con </a:t>
            </a:r>
            <a:r>
              <a:rPr lang="en-US" sz="3733" b="1" dirty="0">
                <a:ln w="0"/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</a:t>
            </a:r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áo.</a:t>
            </a:r>
            <a:endParaRPr lang="en-US" sz="3733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800" y="4961499"/>
            <a:ext cx="9956800" cy="1733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4673600" y="400000"/>
            <a:ext cx="20868949" cy="845239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>
              <a:defRPr/>
            </a:pPr>
            <a:r>
              <a:rPr lang="en-US" sz="5333" b="1" dirty="0">
                <a:ln w="0"/>
                <a:solidFill>
                  <a:schemeClr val="accent2">
                    <a:lumMod val="75000"/>
                  </a:schemeClr>
                </a:solidFill>
                <a:latin typeface="Calibri"/>
              </a:rPr>
              <a:t>THẢO LUẬN </a:t>
            </a:r>
            <a:r>
              <a:rPr lang="en-US" sz="5333" b="1" dirty="0">
                <a:ln w="0"/>
                <a:solidFill>
                  <a:schemeClr val="accent2">
                    <a:lumMod val="75000"/>
                  </a:schemeClr>
                </a:solidFill>
                <a:latin typeface="Calibri"/>
              </a:rPr>
              <a:t>NHÓM 4</a:t>
            </a:r>
            <a:endParaRPr lang="en-US" sz="5333" b="1" dirty="0">
              <a:ln w="0"/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711201" y="1701801"/>
            <a:ext cx="5396783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>
              <a:defRPr/>
            </a:pP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</a:rPr>
              <a:t>1. Ánh sáng có vai trò gì đối với sự sống của động vật?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685236" y="4810407"/>
            <a:ext cx="1071992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/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</a:t>
            </a:r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Người ta dùng ánh sáng đèn điện ở các trang trại nuôi gà (hình </a:t>
            </a:r>
            <a:r>
              <a:rPr lang="en-US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) </a:t>
            </a:r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để làm gì?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" t="4198" r="3714" b="9274"/>
          <a:stretch/>
        </p:blipFill>
        <p:spPr>
          <a:xfrm>
            <a:off x="6277287" y="1379913"/>
            <a:ext cx="4989341" cy="308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347786" y="4276927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5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8920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8" grpId="0"/>
      <p:bldP spid="4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579120" y="570310"/>
            <a:ext cx="1087120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>
              <a:defRPr/>
            </a:pP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</a:rPr>
              <a:t>1. Ánh sáng có vai trò gì đối với sự sống của động vật?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609600" y="2006600"/>
            <a:ext cx="10871200" cy="4456548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nl-NL" sz="4800" b="1" dirty="0">
                <a:solidFill>
                  <a:prstClr val="black"/>
                </a:solidFill>
                <a:latin typeface="Calibri"/>
              </a:rPr>
              <a:t>Động </a:t>
            </a:r>
            <a:r>
              <a:rPr lang="nl-NL" sz="4800" b="1" dirty="0">
                <a:solidFill>
                  <a:prstClr val="black"/>
                </a:solidFill>
                <a:latin typeface="Calibri"/>
              </a:rPr>
              <a:t>vật cần ánh sáng để di chuyển, tìm thức ăn, nước uống phát hiện ra những nguy hiểm cần tránh.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nl-NL" sz="4800" b="1" dirty="0">
                <a:solidFill>
                  <a:prstClr val="black"/>
                </a:solidFill>
                <a:latin typeface="Calibri"/>
              </a:rPr>
              <a:t>Ánh </a:t>
            </a:r>
            <a:r>
              <a:rPr lang="nl-NL" sz="4800" b="1" dirty="0">
                <a:solidFill>
                  <a:prstClr val="black"/>
                </a:solidFill>
                <a:latin typeface="Calibri"/>
              </a:rPr>
              <a:t>sáng mặt trời đem lại sự sống cho thực vật. Thực vật lại cung cấp thức ăn cho động vật.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4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537991" y="727540"/>
            <a:ext cx="5753132" cy="271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/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2. </a:t>
            </a: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Người ta dùng ánh sáng đèn điện ở các trang trại nuôi gà (hình </a:t>
            </a:r>
            <a:r>
              <a:rPr lang="en-US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) </a:t>
            </a: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để làm gì?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" t="4198" r="3714" b="9274"/>
          <a:stretch/>
        </p:blipFill>
        <p:spPr>
          <a:xfrm>
            <a:off x="6400800" y="701437"/>
            <a:ext cx="4989341" cy="308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432800" y="3472793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5</a:t>
            </a:r>
            <a:endParaRPr lang="en-US" sz="2667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558311" y="4146362"/>
            <a:ext cx="11044820" cy="2322374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just" defTabSz="243309"/>
            <a:r>
              <a:rPr lang="vi-VN" sz="3733" b="1" i="1" dirty="0">
                <a:solidFill>
                  <a:prstClr val="black"/>
                </a:solidFill>
              </a:rPr>
              <a:t>Người ta dùng ánh sáng đèn điện ở các trang trại nuôi gà </a:t>
            </a:r>
            <a:r>
              <a:rPr lang="vi-VN" sz="3733" b="1" i="1" dirty="0">
                <a:solidFill>
                  <a:prstClr val="black"/>
                </a:solidFill>
              </a:rPr>
              <a:t>đ</a:t>
            </a:r>
            <a:r>
              <a:rPr lang="en-US" sz="3733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vi-VN" sz="3733" b="1" i="1" dirty="0">
                <a:solidFill>
                  <a:prstClr val="black"/>
                </a:solidFill>
              </a:rPr>
              <a:t> </a:t>
            </a:r>
            <a:r>
              <a:rPr lang="vi-VN" sz="3733" b="1" i="1" dirty="0">
                <a:solidFill>
                  <a:prstClr val="black"/>
                </a:solidFill>
              </a:rPr>
              <a:t>tăng thời gian chiếu sáng trong </a:t>
            </a:r>
            <a:r>
              <a:rPr lang="en-US" sz="3733" b="1" i="1" dirty="0" err="1">
                <a:solidFill>
                  <a:prstClr val="black"/>
                </a:solidFill>
              </a:rPr>
              <a:t>ngày</a:t>
            </a:r>
            <a:r>
              <a:rPr lang="vi-VN" sz="3733" b="1" i="1" dirty="0">
                <a:solidFill>
                  <a:prstClr val="black"/>
                </a:solidFill>
              </a:rPr>
              <a:t>, kích thích cho gà ăn được nhiều, chóng tăng cân, đẻ nhiều trứng.</a:t>
            </a:r>
            <a:endParaRPr lang="en-US" sz="373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2" y="632571"/>
            <a:ext cx="12045639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577863" y="583257"/>
            <a:ext cx="30553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54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8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209800"/>
            <a:ext cx="9906000" cy="406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676400" y="2702918"/>
            <a:ext cx="975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em, ánh sáng có quan trọng với động vật và thực vật không? Vì sao?</a:t>
            </a:r>
            <a:endParaRPr lang="en-US" sz="6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383195"/>
            <a:ext cx="4572283" cy="5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255671"/>
            <a:ext cx="11480800" cy="6414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609600" y="310875"/>
            <a:ext cx="10871200" cy="3186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 </a:t>
            </a:r>
          </a:p>
          <a:p>
            <a:pPr>
              <a:lnSpc>
                <a:spcPct val="130000"/>
              </a:lnSpc>
            </a:pP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243309">
              <a:lnSpc>
                <a:spcPct val="130000"/>
              </a:lnSpc>
              <a:defRPr/>
            </a:pP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có vai trò gì đối với sự sống của động </a:t>
            </a:r>
            <a:r>
              <a:rPr lang="vi-VN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623777" y="3463077"/>
            <a:ext cx="10871200" cy="2371618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just" defTabSz="243309">
              <a:lnSpc>
                <a:spcPct val="130000"/>
              </a:lnSpc>
            </a:pPr>
            <a:r>
              <a:rPr lang="nl-NL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Động </a:t>
            </a:r>
            <a:r>
              <a:rPr lang="nl-NL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cần ánh sáng để di chuyển, tìm thức ăn, nước uống phát hiện ra những nguy hiểm cần tránh.</a:t>
            </a:r>
            <a:endParaRPr lang="en-US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243309">
              <a:lnSpc>
                <a:spcPct val="130000"/>
              </a:lnSpc>
            </a:pPr>
            <a:r>
              <a:rPr lang="nl-NL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Ánh </a:t>
            </a:r>
            <a:r>
              <a:rPr lang="nl-NL" sz="2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mặt trời đem lại sự sống cho thực vật. Thực vật lại cung cấp thức ăn cho động vật.</a:t>
            </a:r>
            <a:endParaRPr lang="en-US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11595799" y="6240288"/>
            <a:ext cx="1192405" cy="463955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79746" y="6522877"/>
            <a:ext cx="877393" cy="561532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0468540" y="3533079"/>
            <a:ext cx="434997" cy="433416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1" y="2696534"/>
            <a:ext cx="479401" cy="46202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64670" y="2951550"/>
            <a:ext cx="1007559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21758" y="6172202"/>
            <a:ext cx="1007559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6"/>
          <a:srcRect l="10289" t="39314" r="7047"/>
          <a:stretch/>
        </p:blipFill>
        <p:spPr>
          <a:xfrm>
            <a:off x="-50799" y="-25400"/>
            <a:ext cx="12242800" cy="3196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" y="2696535"/>
            <a:ext cx="11663875" cy="32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1538" y="263736"/>
            <a:ext cx="9486901" cy="2520202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1220" y="624088"/>
              <a:ext cx="9029102" cy="2332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Bóng của một vật thay đổi kích thước khi………………….thay đổi. Từ thích hợp điền vào “…..” là</a:t>
              </a:r>
              <a:endParaRPr lang="en-US" sz="4000" b="1" i="1" dirty="0">
                <a:solidFill>
                  <a:srgbClr val="ED55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013557" y="2905888"/>
            <a:ext cx="4920644" cy="2061563"/>
            <a:chOff x="2013556" y="3433560"/>
            <a:chExt cx="4920644" cy="154992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3556" y="3433560"/>
              <a:ext cx="1154488" cy="154992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98509" y="4081714"/>
              <a:ext cx="3791232" cy="43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2905889"/>
            <a:ext cx="4567415" cy="212609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68231" y="3807136"/>
              <a:ext cx="2019784" cy="9069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51"/>
            <a:ext cx="4706175" cy="1728951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793184" y="5429300"/>
              <a:ext cx="2123978" cy="1029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7" y="5089693"/>
            <a:ext cx="4589812" cy="169078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55308" y="5654386"/>
              <a:ext cx="2101601" cy="5261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1431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35006" y="295038"/>
            <a:ext cx="9486901" cy="2680632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3904" y="912164"/>
              <a:ext cx="9029102" cy="17687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vi-VN" sz="4000" dirty="0"/>
                <a:t>Bộ phận nào của xe ô tô làm bằng vật liệu mà ánh sáng truyền qua được?</a:t>
              </a:r>
              <a:endParaRPr lang="en-US" sz="40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823976" y="3989902"/>
              <a:ext cx="2116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Cửa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kính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58431" y="3989903"/>
              <a:ext cx="186384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Bánh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xe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7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739530" y="5327851"/>
              <a:ext cx="2285882" cy="1231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Gương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chiếu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hậu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01334" y="5635627"/>
              <a:ext cx="21780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Khung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xe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3320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5"/>
            <a:ext cx="9486901" cy="272948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11003" y="872265"/>
              <a:ext cx="7303470" cy="1913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5333" b="1" i="1" dirty="0"/>
                <a:t>Ban </a:t>
              </a:r>
              <a:r>
                <a:rPr lang="en-US" sz="5333" b="1" i="1" dirty="0" err="1"/>
                <a:t>ngày</a:t>
              </a:r>
              <a:r>
                <a:rPr lang="en-US" sz="5333" b="1" i="1" dirty="0"/>
                <a:t> ta </a:t>
              </a:r>
              <a:r>
                <a:rPr lang="en-US" sz="5333" b="1" i="1" dirty="0" err="1"/>
                <a:t>nhìn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thấy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các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vật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vì</a:t>
              </a:r>
              <a:r>
                <a:rPr lang="en-US" sz="5333" b="1" i="1" dirty="0"/>
                <a:t>: </a:t>
              </a:r>
              <a:endParaRPr lang="en-US" sz="2133" b="1" i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8" y="2975669"/>
            <a:ext cx="4771879" cy="1959958"/>
            <a:chOff x="2256516" y="3433557"/>
            <a:chExt cx="4771878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84129" y="3669804"/>
              <a:ext cx="3844265" cy="1168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Vào</a:t>
              </a:r>
              <a:r>
                <a:rPr lang="en-US" sz="3200" dirty="0"/>
                <a:t> ban </a:t>
              </a:r>
              <a:r>
                <a:rPr lang="en-US" sz="3200" dirty="0" err="1"/>
                <a:t>ngày</a:t>
              </a:r>
              <a:r>
                <a:rPr lang="en-US" sz="3200" dirty="0"/>
                <a:t>,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đều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endParaRPr lang="en-US" sz="3200" dirty="0"/>
            </a:p>
            <a:p>
              <a:pPr algn="ctr" defTabSz="914377">
                <a:defRPr/>
              </a:pPr>
              <a:r>
                <a:rPr lang="en-US" sz="3200" dirty="0" err="1"/>
                <a:t>phát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095372" y="3009081"/>
            <a:ext cx="4934952" cy="1900912"/>
            <a:chOff x="7163922" y="3442563"/>
            <a:chExt cx="4570878" cy="15514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3922" y="3442563"/>
              <a:ext cx="913332" cy="155145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7999948" y="3693959"/>
              <a:ext cx="3734851" cy="12057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ánh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 </a:t>
              </a:r>
              <a:r>
                <a:rPr lang="en-US" sz="3200" dirty="0" err="1"/>
                <a:t>Mặt</a:t>
              </a:r>
              <a:r>
                <a:rPr lang="en-US" sz="3200" dirty="0"/>
                <a:t> </a:t>
              </a:r>
              <a:r>
                <a:rPr lang="en-US" sz="3200" dirty="0" err="1"/>
                <a:t>Trời</a:t>
              </a:r>
              <a:r>
                <a:rPr lang="en-US" sz="3200" dirty="0"/>
                <a:t> </a:t>
              </a:r>
              <a:r>
                <a:rPr lang="en-US" sz="3200" dirty="0" err="1"/>
                <a:t>phản</a:t>
              </a:r>
              <a:r>
                <a:rPr lang="en-US" sz="3200" dirty="0"/>
                <a:t> </a:t>
              </a:r>
              <a:r>
                <a:rPr lang="en-US" sz="3200" dirty="0" err="1"/>
                <a:t>chiếu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đến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ta.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56518" y="5082735"/>
            <a:ext cx="4706175" cy="1735317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08131" y="5321551"/>
              <a:ext cx="3379657" cy="131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Vào</a:t>
              </a:r>
              <a:r>
                <a:rPr lang="en-US" sz="3200" dirty="0"/>
                <a:t> ban </a:t>
              </a:r>
              <a:r>
                <a:rPr lang="en-US" sz="3200" dirty="0" err="1"/>
                <a:t>ngày</a:t>
              </a:r>
              <a:r>
                <a:rPr lang="en-US" sz="3200" dirty="0"/>
                <a:t>,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đều</a:t>
              </a:r>
              <a:r>
                <a:rPr lang="en-US" sz="3200" dirty="0"/>
                <a:t> </a:t>
              </a:r>
              <a:r>
                <a:rPr lang="en-US" sz="3200" dirty="0" err="1"/>
                <a:t>cho</a:t>
              </a:r>
              <a:r>
                <a:rPr lang="en-US" sz="3200" dirty="0"/>
                <a:t> </a:t>
              </a:r>
              <a:r>
                <a:rPr lang="en-US" sz="3200" dirty="0" err="1"/>
                <a:t>ánh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 </a:t>
              </a:r>
              <a:r>
                <a:rPr lang="en-US" sz="3200" dirty="0" err="1"/>
                <a:t>truyền</a:t>
              </a:r>
              <a:r>
                <a:rPr lang="en-US" sz="3200" dirty="0"/>
                <a:t> qua.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074840" y="5120282"/>
            <a:ext cx="5117161" cy="1705880"/>
            <a:chOff x="7144988" y="5089690"/>
            <a:chExt cx="4739559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67379" y="5310552"/>
              <a:ext cx="3917168" cy="1117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2667" dirty="0"/>
                <a:t>Ban </a:t>
              </a:r>
              <a:r>
                <a:rPr lang="en-US" sz="2667" dirty="0" err="1"/>
                <a:t>ngày</a:t>
              </a:r>
              <a:r>
                <a:rPr lang="en-US" sz="2667" dirty="0"/>
                <a:t>, </a:t>
              </a:r>
              <a:r>
                <a:rPr lang="en-US" sz="2667" dirty="0" err="1"/>
                <a:t>tất</a:t>
              </a:r>
              <a:r>
                <a:rPr lang="en-US" sz="2667" dirty="0"/>
                <a:t> </a:t>
              </a:r>
              <a:r>
                <a:rPr lang="en-US" sz="2667" dirty="0" err="1"/>
                <a:t>cả</a:t>
              </a:r>
              <a:r>
                <a:rPr lang="en-US" sz="2667" dirty="0"/>
                <a:t> </a:t>
              </a:r>
              <a:r>
                <a:rPr lang="en-US" sz="2667" dirty="0" err="1"/>
                <a:t>mọi</a:t>
              </a:r>
              <a:r>
                <a:rPr lang="en-US" sz="2667" dirty="0"/>
                <a:t> </a:t>
              </a:r>
              <a:r>
                <a:rPr lang="en-US" sz="2667" dirty="0" err="1"/>
                <a:t>vật</a:t>
              </a:r>
              <a:r>
                <a:rPr lang="en-US" sz="2667" dirty="0"/>
                <a:t> </a:t>
              </a:r>
              <a:r>
                <a:rPr lang="en-US" sz="2667" dirty="0" err="1"/>
                <a:t>đều</a:t>
              </a:r>
              <a:r>
                <a:rPr lang="en-US" sz="2667" dirty="0"/>
                <a:t> </a:t>
              </a:r>
              <a:r>
                <a:rPr lang="en-US" sz="2667" dirty="0" err="1"/>
                <a:t>không</a:t>
              </a:r>
              <a:r>
                <a:rPr lang="en-US" sz="2667" dirty="0"/>
                <a:t> </a:t>
              </a:r>
              <a:r>
                <a:rPr lang="en-US" sz="2667" dirty="0" err="1"/>
                <a:t>cho</a:t>
              </a:r>
              <a:r>
                <a:rPr lang="en-US" sz="2667" dirty="0"/>
                <a:t> </a:t>
              </a:r>
              <a:r>
                <a:rPr lang="en-US" sz="2667" dirty="0" err="1"/>
                <a:t>ánh</a:t>
              </a:r>
              <a:r>
                <a:rPr lang="en-US" sz="2667" dirty="0"/>
                <a:t> </a:t>
              </a:r>
              <a:r>
                <a:rPr lang="en-US" sz="2667" dirty="0" err="1"/>
                <a:t>sáng</a:t>
              </a:r>
              <a:r>
                <a:rPr lang="en-US" sz="2667" dirty="0"/>
                <a:t> </a:t>
              </a:r>
              <a:r>
                <a:rPr lang="en-US" sz="2667" dirty="0" err="1"/>
                <a:t>truyền</a:t>
              </a:r>
              <a:r>
                <a:rPr lang="en-US" sz="2667" dirty="0"/>
                <a:t> qua </a:t>
              </a:r>
              <a:r>
                <a:rPr lang="en-US" sz="2667" dirty="0" err="1"/>
                <a:t>nên</a:t>
              </a:r>
              <a:r>
                <a:rPr lang="en-US" sz="2667" dirty="0"/>
                <a:t> ta </a:t>
              </a:r>
              <a:r>
                <a:rPr lang="en-US" sz="2667" dirty="0" err="1"/>
                <a:t>thấy</a:t>
              </a:r>
              <a:r>
                <a:rPr lang="en-US" sz="2667" dirty="0"/>
                <a:t> </a:t>
              </a:r>
              <a:r>
                <a:rPr lang="en-US" sz="2667" dirty="0" err="1"/>
                <a:t>vật</a:t>
              </a:r>
              <a:r>
                <a:rPr lang="en-US" sz="2667" dirty="0"/>
                <a:t>.</a:t>
              </a:r>
              <a:endParaRPr lang="en-US" sz="2667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2865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111315" cy="2743201"/>
            <a:chOff x="4114800" y="685800"/>
            <a:chExt cx="811131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380762" y="1226403"/>
              <a:ext cx="7845352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5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914377">
                <a:defRPr/>
              </a:pPr>
              <a:r>
                <a:rPr lang="en-US" sz="5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5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33079"/>
            <a:ext cx="12192000" cy="474570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9" y="2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8" y="2"/>
            <a:ext cx="3332364" cy="137126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56088B3-82A1-C953-B97B-B73777F2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2418" y="175164"/>
            <a:ext cx="986341" cy="98634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4FD6A6-EDC6-53C4-C28C-F0CDA1B97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820538" y="3666760"/>
            <a:ext cx="734660" cy="63332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EBCC5A1-1263-CC0E-C567-41C98A69A0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7065454" y="4514576"/>
            <a:ext cx="734660" cy="633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218C16-B289-40F0-8223-8F4348C4DA5B}"/>
              </a:ext>
            </a:extLst>
          </p:cNvPr>
          <p:cNvGrpSpPr/>
          <p:nvPr/>
        </p:nvGrpSpPr>
        <p:grpSpPr>
          <a:xfrm>
            <a:off x="610006" y="1214187"/>
            <a:ext cx="11089815" cy="4958013"/>
            <a:chOff x="610004" y="1214186"/>
            <a:chExt cx="11089814" cy="49580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09D30F-C188-AE42-F4E1-8D0EF4D9C860}"/>
                </a:ext>
              </a:extLst>
            </p:cNvPr>
            <p:cNvSpPr/>
            <p:nvPr/>
          </p:nvSpPr>
          <p:spPr>
            <a:xfrm>
              <a:off x="610004" y="1214186"/>
              <a:ext cx="11045537" cy="4958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D0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3"/>
              <a:endParaRPr lang="en-US">
                <a:solidFill>
                  <a:prstClr val="white"/>
                </a:solidFill>
                <a:latin typeface="阿里巴巴普惠体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F14EFD-B8AF-7A8B-4E3A-3028918A6C49}"/>
                </a:ext>
              </a:extLst>
            </p:cNvPr>
            <p:cNvSpPr txBox="1"/>
            <p:nvPr/>
          </p:nvSpPr>
          <p:spPr>
            <a:xfrm>
              <a:off x="820536" y="1353165"/>
              <a:ext cx="10879282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B63A8E9-A827-C0E7-7CCD-35F1B33CAE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95" y="4600997"/>
            <a:ext cx="2345907" cy="2345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75" y="-13249"/>
            <a:ext cx="7543639" cy="12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72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5" y="560783"/>
            <a:ext cx="11858017" cy="57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Microsoft Office PowerPoint</Application>
  <PresentationFormat>Widescreen</PresentationFormat>
  <Paragraphs>92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#9Slide02 Noi dung dai</vt:lpstr>
      <vt:lpstr>Arial</vt:lpstr>
      <vt:lpstr>Calibri</vt:lpstr>
      <vt:lpstr>Calibri Light</vt:lpstr>
      <vt:lpstr>Cambria</vt:lpstr>
      <vt:lpstr>iCiel Cadena</vt:lpstr>
      <vt:lpstr>Times New Roman</vt:lpstr>
      <vt:lpstr>Wingdings</vt:lpstr>
      <vt:lpstr>字魂105号-简雅黑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2023-10-21T04:54:25Z</dcterms:created>
  <dcterms:modified xsi:type="dcterms:W3CDTF">2023-10-21T04:54:42Z</dcterms:modified>
</cp:coreProperties>
</file>