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2" r:id="rId1"/>
    <p:sldMasterId id="2147483714" r:id="rId2"/>
    <p:sldMasterId id="2147483726" r:id="rId3"/>
  </p:sldMasterIdLst>
  <p:notesMasterIdLst>
    <p:notesMasterId r:id="rId25"/>
  </p:notesMasterIdLst>
  <p:sldIdLst>
    <p:sldId id="4364" r:id="rId4"/>
    <p:sldId id="4386" r:id="rId5"/>
    <p:sldId id="4380" r:id="rId6"/>
    <p:sldId id="4381" r:id="rId7"/>
    <p:sldId id="4382" r:id="rId8"/>
    <p:sldId id="4387" r:id="rId9"/>
    <p:sldId id="4365" r:id="rId10"/>
    <p:sldId id="4366" r:id="rId11"/>
    <p:sldId id="4367" r:id="rId12"/>
    <p:sldId id="4368" r:id="rId13"/>
    <p:sldId id="4369" r:id="rId14"/>
    <p:sldId id="4370" r:id="rId15"/>
    <p:sldId id="4371" r:id="rId16"/>
    <p:sldId id="4372" r:id="rId17"/>
    <p:sldId id="4373" r:id="rId18"/>
    <p:sldId id="4374" r:id="rId19"/>
    <p:sldId id="4375" r:id="rId20"/>
    <p:sldId id="4376" r:id="rId21"/>
    <p:sldId id="4377" r:id="rId22"/>
    <p:sldId id="4378" r:id="rId23"/>
    <p:sldId id="4379" r:id="rId24"/>
  </p:sldIdLst>
  <p:sldSz cx="12192000" cy="6858000"/>
  <p:notesSz cx="6858000" cy="9144000"/>
  <p:embeddedFontLst>
    <p:embeddedFont>
      <p:font typeface="Roboto"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Roboto Black" panose="020B0604020202020204" charset="0"/>
      <p:regular r:id="rId34"/>
      <p:bold r:id="rId35"/>
      <p:boldItalic r:id="rId36"/>
    </p:embeddedFont>
    <p:embeddedFont>
      <p:font typeface="Pangolin" panose="020B0604020202020204" charset="0"/>
      <p:regular r:id="rId37"/>
    </p:embeddedFont>
    <p:embeddedFont>
      <p:font typeface="Calibri Light" panose="020F0302020204030204" pitchFamily="34" charset="0"/>
      <p:regular r:id="rId38"/>
      <p:italic r:id="rId39"/>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9EE"/>
    <a:srgbClr val="EE9974"/>
    <a:srgbClr val="CEECDC"/>
    <a:srgbClr val="BDD7EE"/>
    <a:srgbClr val="DFCEBC"/>
    <a:srgbClr val="CB6CE6"/>
    <a:srgbClr val="A5B2D3"/>
    <a:srgbClr val="95624C"/>
    <a:srgbClr val="B94917"/>
    <a:srgbClr val="8DD3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0" autoAdjust="0"/>
    <p:restoredTop sz="83192" autoAdjust="0"/>
  </p:normalViewPr>
  <p:slideViewPr>
    <p:cSldViewPr snapToGrid="0">
      <p:cViewPr varScale="1">
        <p:scale>
          <a:sx n="62" d="100"/>
          <a:sy n="62" d="100"/>
        </p:scale>
        <p:origin x="10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07/12/2023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1647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anose="02020603050405020304" pitchFamily="18" charset="0"/>
              </a:rPr>
              <a:t>HS thực hiện theo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a:latin typeface="Times New Roman" panose="02020603050405020304" pitchFamily="18" charset="0"/>
                <a:cs typeface="Times New Roman" panose="02020603050405020304" pitchFamily="18" charset="0"/>
              </a:rPr>
              <a:t>, hướng dẫn nếu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khó</a:t>
            </a:r>
            <a:r>
              <a:rPr lang="en-US" baseline="0">
                <a:latin typeface="Times New Roman" panose="02020603050405020304" pitchFamily="18" charset="0"/>
                <a:cs typeface="Times New Roman" panose="02020603050405020304" pitchFamily="18" charset="0"/>
              </a:rPr>
              <a:t> khăn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8118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888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thực hiện</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2677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thực hiện</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3088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thực hiện</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7222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0386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3740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aseline="0">
                <a:latin typeface="Times New Roman" panose="02020603050405020304" pitchFamily="18" charset="0"/>
                <a:cs typeface="Times New Roman" panose="02020603050405020304" pitchFamily="18" charset="0"/>
              </a:rPr>
              <a:t>Các nhóm trình bày về </a:t>
            </a:r>
            <a:r>
              <a:rPr lang="en-US" baseline="0">
                <a:latin typeface="Times New Roman" panose="02020603050405020304" pitchFamily="18" charset="0"/>
                <a:cs typeface="Times New Roman" panose="02020603050405020304" pitchFamily="18" charset="0"/>
              </a:rPr>
              <a:t>sản phẩm </a:t>
            </a:r>
            <a:r>
              <a:rPr lang="vi-VN" baseline="0">
                <a:latin typeface="Times New Roman" panose="02020603050405020304" pitchFamily="18" charset="0"/>
                <a:cs typeface="Times New Roman" panose="02020603050405020304" pitchFamily="18" charset="0"/>
              </a:rPr>
              <a:t>của nhóm mình</a:t>
            </a:r>
            <a:r>
              <a:rPr lang="en-US" baseline="0">
                <a:latin typeface="Times New Roman" panose="02020603050405020304" pitchFamily="18" charset="0"/>
                <a:cs typeface="Times New Roman" panose="02020603050405020304" pitchFamily="18" charset="0"/>
              </a:rPr>
              <a:t>, vật liệu sử dụng, cách làm, công dụng của sản phẩm, khó khăn khi làm sản phẩm, cách khắc phục</a:t>
            </a:r>
            <a:endParaRPr lang="vi-VN"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0916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1274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012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tổ</a:t>
            </a:r>
            <a:r>
              <a:rPr lang="en-US" baseline="0"/>
              <a:t> chức cho HS chơi. </a:t>
            </a:r>
            <a:r>
              <a:rPr lang="vi-VN" baseline="0"/>
              <a:t>Quy luật: Hình vuông </a:t>
            </a:r>
            <a:r>
              <a:rPr lang="en-US" baseline="0"/>
              <a:t>và chấm tròn </a:t>
            </a:r>
            <a:r>
              <a:rPr lang="vi-VN" baseline="0"/>
              <a:t>xoay theo chiều kim đồng hồ, </a:t>
            </a:r>
            <a:r>
              <a:rPr lang="en-US" baseline="0"/>
              <a:t>trong đó </a:t>
            </a:r>
            <a:r>
              <a:rPr lang="vi-VN" baseline="0"/>
              <a:t>mỗi vòng</a:t>
            </a:r>
            <a:r>
              <a:rPr lang="en-US" baseline="0"/>
              <a:t> hình vuông</a:t>
            </a:r>
            <a:r>
              <a:rPr lang="vi-VN" baseline="0"/>
              <a:t> di chuyển 90 độ</a:t>
            </a:r>
            <a:r>
              <a:rPr lang="en-US" baseline="0"/>
              <a:t>, chấm trắng di chuyển từng góc, chấm sanh di chuyển 2 góc</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622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tổ</a:t>
            </a:r>
            <a:r>
              <a:rPr lang="en-US" baseline="0"/>
              <a:t> chức cho HS chơi. </a:t>
            </a:r>
            <a:r>
              <a:rPr lang="vi-VN" baseline="0"/>
              <a:t>Quy luật: Ở mỗi hàng theo hướng từ trái sang phải, lấy hình 1 chồng lên hình 2, ta có hình 3. Quy tắc chồng hình như sau:</a:t>
            </a:r>
          </a:p>
          <a:p>
            <a:endParaRPr lang="vi-VN" baseline="0"/>
          </a:p>
          <a:p>
            <a:r>
              <a:rPr lang="vi-VN" baseline="0"/>
              <a:t>- Giữ nguyên hình thoi ở giữa</a:t>
            </a:r>
          </a:p>
          <a:p>
            <a:endParaRPr lang="vi-VN" baseline="0"/>
          </a:p>
          <a:p>
            <a:r>
              <a:rPr lang="vi-VN" baseline="0"/>
              <a:t>- Với các chấm tròn, hai chấm cùng màu chồng lên nhau sẽ ra chấm có màu ngược lại, hai chấm khác màu chồng lên nhau hoặc không chồng lên chấm nào sẽ biến mất.</a:t>
            </a:r>
          </a:p>
          <a:p>
            <a:endParaRPr lang="vi-VN" baseline="0"/>
          </a:p>
          <a:p>
            <a:r>
              <a:rPr lang="vi-VN" baseline="0"/>
              <a:t>Hình cần tìm chỉ còn một hình thoi ở chính giữa, các chấm tròn đều biến mất vì không chồng lên nhau. 3 là đáp án đúng.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848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tổ</a:t>
            </a:r>
            <a:r>
              <a:rPr lang="en-US" baseline="0"/>
              <a:t> chức cho HS chơi. </a:t>
            </a:r>
            <a:r>
              <a:rPr lang="vi-VN" baseline="0"/>
              <a:t>Quy luật: </a:t>
            </a:r>
            <a:r>
              <a:rPr lang="en-US" baseline="0"/>
              <a:t>Do cân thăng bằng, tổng trọng lượng là 24kg, vậy mỗi bên là 12kg. Ở mỗi bên đều giữ thăng bằng nên mỗi dãy quả sẽ có số cân là 6kg. 3 quả táo bằng 6kg, vậy mỗi quả có trọng lượng là 2kg. 2 quả kiwi có tổng bằng 6kg, vậy mỗi quả có trọng lượng là 3kg. Táo + kiwi + cam = 2 + 3+ cam = 6, vậy cam bằng 1kg. Cam + cam + chuối = 1 + 1 + chuối = 6kg, vậy chuối bằng 4kg.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588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nhóm</a:t>
            </a:r>
            <a:r>
              <a:rPr lang="en-US" baseline="0">
                <a:latin typeface="Times New Roman" panose="02020603050405020304" pitchFamily="18" charset="0"/>
                <a:cs typeface="Times New Roman" panose="02020603050405020304" pitchFamily="18" charset="0"/>
              </a:rPr>
              <a:t> chia sẻ </a:t>
            </a:r>
            <a:r>
              <a:rPr lang="en-US" baseline="0" dirty="0">
                <a:latin typeface="Times New Roman" panose="02020603050405020304" pitchFamily="18" charset="0"/>
                <a:cs typeface="Times New Roman" panose="02020603050405020304" pitchFamily="18" charset="0"/>
              </a:rPr>
              <a:t>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anose="02020603050405020304" pitchFamily="18" charset="0"/>
              </a:rPr>
              <a:t>ý tưởng. Trước khi HS thảo luận, GV chiếu tiêu chí và yêu cầu HS thảo luận dựa vào các tiêu chí</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381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dirty="0" err="1"/>
              <a:t>sản</a:t>
            </a:r>
            <a:r>
              <a:rPr lang="en-US" baseline="0" dirty="0"/>
              <a:t> </a:t>
            </a:r>
            <a:r>
              <a:rPr lang="en-US" baseline="0" dirty="0" err="1"/>
              <a:t>phẩm</a:t>
            </a:r>
            <a:r>
              <a:rPr lang="en-US" baseline="0" dirty="0"/>
              <a:t>, </a:t>
            </a:r>
            <a:r>
              <a:rPr lang="en-US" baseline="0" dirty="0" err="1"/>
              <a:t>trong</a:t>
            </a:r>
            <a:r>
              <a:rPr lang="en-US" baseline="0" dirty="0"/>
              <a:t> </a:t>
            </a:r>
            <a:r>
              <a:rPr lang="en-US" baseline="0" dirty="0" err="1"/>
              <a:t>đó</a:t>
            </a:r>
            <a:r>
              <a:rPr lang="en-US" baseline="0" dirty="0"/>
              <a:t> </a:t>
            </a:r>
            <a:r>
              <a:rPr lang="en-US" baseline="0" dirty="0" err="1"/>
              <a:t>có</a:t>
            </a:r>
            <a:r>
              <a:rPr lang="en-US" baseline="0" dirty="0"/>
              <a:t> </a:t>
            </a:r>
            <a:r>
              <a:rPr lang="en-US" baseline="0" dirty="0" err="1"/>
              <a:t>thể</a:t>
            </a:r>
            <a:r>
              <a:rPr lang="en-US" baseline="0" dirty="0"/>
              <a:t> </a:t>
            </a:r>
            <a:r>
              <a:rPr lang="en-US" baseline="0" dirty="0" err="1"/>
              <a:t>gợi</a:t>
            </a:r>
            <a:r>
              <a:rPr lang="en-US" baseline="0" dirty="0"/>
              <a:t> </a:t>
            </a:r>
            <a:r>
              <a:rPr lang="en-US" baseline="0" dirty="0" err="1"/>
              <a:t>mở</a:t>
            </a:r>
            <a:r>
              <a:rPr lang="en-US" baseline="0" dirty="0"/>
              <a:t> </a:t>
            </a:r>
            <a:r>
              <a:rPr lang="en-US" baseline="0" dirty="0" err="1"/>
              <a:t>cho</a:t>
            </a:r>
            <a:r>
              <a:rPr lang="en-US" baseline="0" dirty="0"/>
              <a:t> HS </a:t>
            </a:r>
            <a:r>
              <a:rPr lang="en-US" baseline="0" dirty="0" err="1"/>
              <a:t>cách</a:t>
            </a:r>
            <a:r>
              <a:rPr lang="en-US" baseline="0" dirty="0"/>
              <a:t> </a:t>
            </a:r>
            <a:r>
              <a:rPr lang="en-US" baseline="0" dirty="0" err="1"/>
              <a:t>làm</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hình</a:t>
            </a:r>
            <a:r>
              <a:rPr lang="en-US" baseline="0" dirty="0"/>
              <a:t> </a:t>
            </a:r>
            <a:r>
              <a:rPr lang="en-US" baseline="0" dirty="0" err="1"/>
              <a:t>vẽ</a:t>
            </a:r>
            <a:r>
              <a:rPr lang="en-US" baseline="0"/>
              <a:t>, dán tranh ảnh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21253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418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4,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8678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sản phẩm</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455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1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81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64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638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523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48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999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76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426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68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52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242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272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591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92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8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5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3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00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5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2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38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11922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microsoft.com/office/2007/relationships/hdphoto" Target="../media/hdphoto1.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ord 3"/>
          <p:cNvSpPr/>
          <p:nvPr/>
        </p:nvSpPr>
        <p:spPr>
          <a:xfrm rot="19883493">
            <a:off x="993452" y="5549896"/>
            <a:ext cx="1063255" cy="1063255"/>
          </a:xfrm>
          <a:prstGeom prst="chor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xmlns="" id="{5B1500B4-2A13-B105-884B-9C3A22343CC6}"/>
              </a:ext>
            </a:extLst>
          </p:cNvPr>
          <p:cNvSpPr txBox="1"/>
          <p:nvPr/>
        </p:nvSpPr>
        <p:spPr>
          <a:xfrm>
            <a:off x="996034" y="5977454"/>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pic>
        <p:nvPicPr>
          <p:cNvPr id="13" name="Picture 12">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1161" y="74092"/>
            <a:ext cx="2130839" cy="1470513"/>
          </a:xfrm>
          <a:prstGeom prst="rect">
            <a:avLst/>
          </a:prstGeom>
        </p:spPr>
      </p:pic>
      <p:sp>
        <p:nvSpPr>
          <p:cNvPr id="7" name="TextBox 6">
            <a:extLst>
              <a:ext uri="{FF2B5EF4-FFF2-40B4-BE49-F238E27FC236}">
                <a16:creationId xmlns:a16="http://schemas.microsoft.com/office/drawing/2014/main" xmlns="" id="{DA14CBFD-2C6F-E4A0-F468-3C5C731B2275}"/>
              </a:ext>
            </a:extLst>
          </p:cNvPr>
          <p:cNvSpPr txBox="1"/>
          <p:nvPr/>
        </p:nvSpPr>
        <p:spPr>
          <a:xfrm>
            <a:off x="723361" y="270859"/>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BÀI 7</a:t>
            </a:r>
          </a:p>
        </p:txBody>
      </p:sp>
      <p:pic>
        <p:nvPicPr>
          <p:cNvPr id="9" name="Picture 8">
            <a:extLst>
              <a:ext uri="{FF2B5EF4-FFF2-40B4-BE49-F238E27FC236}">
                <a16:creationId xmlns:a16="http://schemas.microsoft.com/office/drawing/2014/main" xmlns="" id="{92ED2DE9-85A3-C3F8-E310-6BFDFCBA9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9174" y="2740714"/>
            <a:ext cx="2921897" cy="3893613"/>
          </a:xfrm>
          <a:prstGeom prst="rect">
            <a:avLst/>
          </a:prstGeom>
        </p:spPr>
      </p:pic>
      <p:pic>
        <p:nvPicPr>
          <p:cNvPr id="3" name="Picture 2"/>
          <p:cNvPicPr>
            <a:picLocks noChangeAspect="1"/>
          </p:cNvPicPr>
          <p:nvPr/>
        </p:nvPicPr>
        <p:blipFill rotWithShape="1">
          <a:blip r:embed="rId5"/>
          <a:srcRect r="24897"/>
          <a:stretch/>
        </p:blipFill>
        <p:spPr>
          <a:xfrm>
            <a:off x="6395044" y="1700469"/>
            <a:ext cx="5128476" cy="3876190"/>
          </a:xfrm>
          <a:prstGeom prst="rect">
            <a:avLst/>
          </a:prstGeom>
        </p:spPr>
      </p:pic>
      <p:sp>
        <p:nvSpPr>
          <p:cNvPr id="8" name="TextBox 7"/>
          <p:cNvSpPr txBox="1"/>
          <p:nvPr/>
        </p:nvSpPr>
        <p:spPr>
          <a:xfrm>
            <a:off x="115614" y="964302"/>
            <a:ext cx="654149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CHẬU </a:t>
            </a:r>
            <a: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HOA,</a:t>
            </a:r>
            <a:b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br>
            <a: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CÂY CẢNH MINI</a:t>
            </a:r>
            <a:endParaRPr kumimoji="0" lang="en-US" altLang="zh-CN" sz="6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31651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445" y="1573620"/>
            <a:ext cx="10280476" cy="45985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895345" y="1969124"/>
            <a:ext cx="4333237" cy="523220"/>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Pangolin" panose="00000500000000000000" pitchFamily="2" charset="0"/>
                <a:ea typeface="Roboto" panose="02000000000000000000" pitchFamily="2" charset="0"/>
                <a:cs typeface="+mn-cs"/>
              </a:rPr>
              <a:t>PHIẾU HỌC TẬP SỐ 2</a:t>
            </a:r>
            <a:endParaRPr kumimoji="0" lang="en-US" altLang="zh-CN" sz="3200" b="1" i="0" u="none" strike="noStrike" kern="1200" cap="none" spc="0" normalizeH="0" baseline="0" noProof="0" dirty="0">
              <a:ln>
                <a:noFill/>
              </a:ln>
              <a:solidFill>
                <a:srgbClr val="00206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5860473" y="2164465"/>
            <a:ext cx="528244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 </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Em sẽ</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trồng cây gì</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2. </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liệu sử dụng là</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gì</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lvl="0">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 Mô tả </a:t>
            </a:r>
            <a:r>
              <a:rPr lang="vi-VN" altLang="zh-CN" sz="2400">
                <a:solidFill>
                  <a:srgbClr val="002060"/>
                </a:solidFill>
                <a:latin typeface="Roboto" panose="02000000000000000000" pitchFamily="2" charset="0"/>
                <a:ea typeface="Roboto" panose="02000000000000000000" pitchFamily="2" charset="0"/>
              </a:rPr>
              <a:t>các bước làm chậu </a:t>
            </a:r>
            <a:endParaRPr lang="en-US" altLang="zh-CN" sz="2400">
              <a:solidFill>
                <a:srgbClr val="002060"/>
              </a:solidFill>
              <a:latin typeface="Roboto" panose="02000000000000000000" pitchFamily="2" charset="0"/>
              <a:ea typeface="Roboto" panose="02000000000000000000" pitchFamily="2" charset="0"/>
            </a:endParaRPr>
          </a:p>
          <a:p>
            <a:pPr lvl="0">
              <a:defRPr/>
            </a:pPr>
            <a:r>
              <a:rPr lang="vi-VN" altLang="zh-CN" sz="2400">
                <a:solidFill>
                  <a:srgbClr val="002060"/>
                </a:solidFill>
                <a:latin typeface="Roboto" panose="02000000000000000000" pitchFamily="2" charset="0"/>
                <a:ea typeface="Roboto" panose="02000000000000000000" pitchFamily="2" charset="0"/>
              </a:rPr>
              <a:t>cây cảnh</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8" name="Picture 7">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9490" l="2885" r="96635">
                        <a14:foregroundMark x1="69712" y1="63776" x2="71635" y2="64286"/>
                        <a14:foregroundMark x1="43269" y1="86224" x2="59615" y2="93878"/>
                        <a14:backgroundMark x1="90865" y1="4592" x2="92308" y2="30612"/>
                        <a14:backgroundMark x1="65865" y1="2041" x2="72115" y2="2041"/>
                        <a14:backgroundMark x1="56250" y1="47449" x2="61538" y2="47449"/>
                        <a14:backgroundMark x1="49038" y1="36224" x2="50962" y2="37755"/>
                        <a14:backgroundMark x1="58654" y1="59694" x2="61538" y2="61224"/>
                        <a14:backgroundMark x1="17788" y1="15306" x2="34135" y2="17347"/>
                      </a14:backgroundRemoval>
                    </a14:imgEffect>
                  </a14:imgLayer>
                </a14:imgProps>
              </a:ext>
            </a:extLst>
          </a:blip>
          <a:stretch>
            <a:fillRect/>
          </a:stretch>
        </p:blipFill>
        <p:spPr>
          <a:xfrm>
            <a:off x="1733421" y="2660766"/>
            <a:ext cx="2942487" cy="2772729"/>
          </a:xfrm>
          <a:prstGeom prst="rect">
            <a:avLst/>
          </a:prstGeom>
        </p:spPr>
      </p:pic>
    </p:spTree>
    <p:extLst>
      <p:ext uri="{BB962C8B-B14F-4D97-AF65-F5344CB8AC3E}">
        <p14:creationId xmlns:p14="http://schemas.microsoft.com/office/powerpoint/2010/main" val="4171788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2">
            <a:extLst>
              <a:ext uri="{FF2B5EF4-FFF2-40B4-BE49-F238E27FC236}">
                <a16:creationId xmlns:a16="http://schemas.microsoft.com/office/drawing/2014/main" xmlns="" id="{8D375CCE-294A-4A06-B090-A5CB539AC2CB}"/>
              </a:ext>
            </a:extLst>
          </p:cNvPr>
          <p:cNvSpPr/>
          <p:nvPr/>
        </p:nvSpPr>
        <p:spPr>
          <a:xfrm>
            <a:off x="1488736" y="1695175"/>
            <a:ext cx="8991600" cy="4080757"/>
          </a:xfrm>
          <a:prstGeom prst="roundRect">
            <a:avLst>
              <a:gd name="adj" fmla="val 9417"/>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xmlns="" id="{F47EDC76-93E4-69B2-B3EB-FFBB9F9285CB}"/>
              </a:ext>
            </a:extLst>
          </p:cNvPr>
          <p:cNvSpPr txBox="1"/>
          <p:nvPr/>
        </p:nvSpPr>
        <p:spPr>
          <a:xfrm>
            <a:off x="3865254" y="1847811"/>
            <a:ext cx="418922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Lựa</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chọn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dụng</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cụ</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và</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vật</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2934388" y="590602"/>
            <a:ext cx="65341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LÀM CHẬU HOA, CÂY CẢNH MINI</a:t>
            </a:r>
          </a:p>
        </p:txBody>
      </p:sp>
      <p:pic>
        <p:nvPicPr>
          <p:cNvPr id="16" name="Picture 15">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5" name="Picture 4">
            <a:extLst>
              <a:ext uri="{FF2B5EF4-FFF2-40B4-BE49-F238E27FC236}">
                <a16:creationId xmlns:a16="http://schemas.microsoft.com/office/drawing/2014/main" xmlns="" id="{66EA7CAD-6ECF-0ECA-6545-8E013C6F4566}"/>
              </a:ext>
            </a:extLst>
          </p:cNvPr>
          <p:cNvPicPr>
            <a:picLocks noChangeAspect="1"/>
          </p:cNvPicPr>
          <p:nvPr/>
        </p:nvPicPr>
        <p:blipFill>
          <a:blip r:embed="rId4"/>
          <a:stretch>
            <a:fillRect/>
          </a:stretch>
        </p:blipFill>
        <p:spPr>
          <a:xfrm>
            <a:off x="2047498" y="2217143"/>
            <a:ext cx="1009650" cy="971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xmlns="" id="{C3BC90DE-A0D5-072D-F379-25689A25BE2A}"/>
              </a:ext>
            </a:extLst>
          </p:cNvPr>
          <p:cNvPicPr>
            <a:picLocks noChangeAspect="1"/>
          </p:cNvPicPr>
          <p:nvPr/>
        </p:nvPicPr>
        <p:blipFill>
          <a:blip r:embed="rId5"/>
          <a:stretch>
            <a:fillRect/>
          </a:stretch>
        </p:blipFill>
        <p:spPr>
          <a:xfrm>
            <a:off x="4187863" y="2436218"/>
            <a:ext cx="1095375" cy="752475"/>
          </a:xfrm>
          <a:prstGeom prst="rect">
            <a:avLst/>
          </a:prstGeom>
        </p:spPr>
      </p:pic>
      <p:pic>
        <p:nvPicPr>
          <p:cNvPr id="9" name="Picture 8">
            <a:extLst>
              <a:ext uri="{FF2B5EF4-FFF2-40B4-BE49-F238E27FC236}">
                <a16:creationId xmlns:a16="http://schemas.microsoft.com/office/drawing/2014/main" xmlns="" id="{A04A41EB-5CD2-4145-1AF9-47056FB0D6A4}"/>
              </a:ext>
            </a:extLst>
          </p:cNvPr>
          <p:cNvPicPr>
            <a:picLocks noChangeAspect="1"/>
          </p:cNvPicPr>
          <p:nvPr/>
        </p:nvPicPr>
        <p:blipFill>
          <a:blip r:embed="rId6"/>
          <a:stretch>
            <a:fillRect/>
          </a:stretch>
        </p:blipFill>
        <p:spPr>
          <a:xfrm>
            <a:off x="6427995" y="2330939"/>
            <a:ext cx="1162050" cy="1009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xmlns="" id="{1E04D591-D05C-2E92-0504-B33611BBA2CC}"/>
              </a:ext>
            </a:extLst>
          </p:cNvPr>
          <p:cNvPicPr>
            <a:picLocks noChangeAspect="1"/>
          </p:cNvPicPr>
          <p:nvPr/>
        </p:nvPicPr>
        <p:blipFill>
          <a:blip r:embed="rId7"/>
          <a:stretch>
            <a:fillRect/>
          </a:stretch>
        </p:blipFill>
        <p:spPr>
          <a:xfrm>
            <a:off x="8734802" y="2455268"/>
            <a:ext cx="904875" cy="733425"/>
          </a:xfrm>
          <a:prstGeom prst="rect">
            <a:avLst/>
          </a:prstGeom>
        </p:spPr>
      </p:pic>
      <p:pic>
        <p:nvPicPr>
          <p:cNvPr id="13" name="Picture 12">
            <a:extLst>
              <a:ext uri="{FF2B5EF4-FFF2-40B4-BE49-F238E27FC236}">
                <a16:creationId xmlns:a16="http://schemas.microsoft.com/office/drawing/2014/main" xmlns="" id="{CE2BB17F-1C96-857F-5666-C53EDD87FF8A}"/>
              </a:ext>
            </a:extLst>
          </p:cNvPr>
          <p:cNvPicPr>
            <a:picLocks noChangeAspect="1"/>
          </p:cNvPicPr>
          <p:nvPr/>
        </p:nvPicPr>
        <p:blipFill>
          <a:blip r:embed="rId8"/>
          <a:stretch>
            <a:fillRect/>
          </a:stretch>
        </p:blipFill>
        <p:spPr>
          <a:xfrm>
            <a:off x="2567362" y="4033198"/>
            <a:ext cx="1495425" cy="102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a:extLst>
              <a:ext uri="{FF2B5EF4-FFF2-40B4-BE49-F238E27FC236}">
                <a16:creationId xmlns:a16="http://schemas.microsoft.com/office/drawing/2014/main" xmlns="" id="{551618F5-352B-5CC7-A263-1603EBD3E2CA}"/>
              </a:ext>
            </a:extLst>
          </p:cNvPr>
          <p:cNvPicPr>
            <a:picLocks noChangeAspect="1"/>
          </p:cNvPicPr>
          <p:nvPr/>
        </p:nvPicPr>
        <p:blipFill>
          <a:blip r:embed="rId9"/>
          <a:stretch>
            <a:fillRect/>
          </a:stretch>
        </p:blipFill>
        <p:spPr>
          <a:xfrm>
            <a:off x="5141413" y="4029890"/>
            <a:ext cx="1304925" cy="1314450"/>
          </a:xfrm>
          <a:prstGeom prst="rect">
            <a:avLst/>
          </a:prstGeom>
        </p:spPr>
      </p:pic>
      <p:pic>
        <p:nvPicPr>
          <p:cNvPr id="21" name="Picture 20">
            <a:extLst>
              <a:ext uri="{FF2B5EF4-FFF2-40B4-BE49-F238E27FC236}">
                <a16:creationId xmlns:a16="http://schemas.microsoft.com/office/drawing/2014/main" xmlns="" id="{BA8FB892-AA46-CAA3-30C9-2B1A5FF20DA0}"/>
              </a:ext>
            </a:extLst>
          </p:cNvPr>
          <p:cNvPicPr>
            <a:picLocks noChangeAspect="1"/>
          </p:cNvPicPr>
          <p:nvPr/>
        </p:nvPicPr>
        <p:blipFill>
          <a:blip r:embed="rId10"/>
          <a:stretch>
            <a:fillRect/>
          </a:stretch>
        </p:blipFill>
        <p:spPr>
          <a:xfrm>
            <a:off x="7948987" y="4120919"/>
            <a:ext cx="1028700" cy="1028700"/>
          </a:xfrm>
          <a:prstGeom prst="rect">
            <a:avLst/>
          </a:prstGeom>
        </p:spPr>
      </p:pic>
      <p:sp>
        <p:nvSpPr>
          <p:cNvPr id="23" name="TextBox 22">
            <a:extLst>
              <a:ext uri="{FF2B5EF4-FFF2-40B4-BE49-F238E27FC236}">
                <a16:creationId xmlns:a16="http://schemas.microsoft.com/office/drawing/2014/main" xmlns="" id="{B71D3CE2-9C01-491B-4935-ADB201EEABF3}"/>
              </a:ext>
            </a:extLst>
          </p:cNvPr>
          <p:cNvSpPr txBox="1"/>
          <p:nvPr/>
        </p:nvSpPr>
        <p:spPr>
          <a:xfrm>
            <a:off x="1989714" y="3471586"/>
            <a:ext cx="1650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4472C4">
                    <a:lumMod val="50000"/>
                  </a:srgbClr>
                </a:solidFill>
                <a:effectLst/>
                <a:uLnTx/>
                <a:uFillTx/>
                <a:latin typeface="Roboto" panose="02000000000000000000" pitchFamily="2" charset="0"/>
                <a:ea typeface="Roboto" panose="02000000000000000000" pitchFamily="2" charset="0"/>
                <a:cs typeface="Roboto" panose="02000000000000000000" pitchFamily="2" charset="0"/>
              </a:rPr>
              <a:t>Cốc giấy</a:t>
            </a:r>
          </a:p>
        </p:txBody>
      </p:sp>
      <p:sp>
        <p:nvSpPr>
          <p:cNvPr id="24" name="TextBox 23">
            <a:extLst>
              <a:ext uri="{FF2B5EF4-FFF2-40B4-BE49-F238E27FC236}">
                <a16:creationId xmlns:a16="http://schemas.microsoft.com/office/drawing/2014/main" xmlns="" id="{44548D81-0779-A1FF-DBD9-007DB53217A6}"/>
              </a:ext>
            </a:extLst>
          </p:cNvPr>
          <p:cNvSpPr txBox="1"/>
          <p:nvPr/>
        </p:nvSpPr>
        <p:spPr>
          <a:xfrm>
            <a:off x="4141206" y="3471586"/>
            <a:ext cx="13049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4472C4">
                    <a:lumMod val="50000"/>
                  </a:srgbClr>
                </a:solidFill>
                <a:effectLst/>
                <a:uLnTx/>
                <a:uFillTx/>
                <a:latin typeface="Roboto" panose="02000000000000000000" pitchFamily="2" charset="0"/>
                <a:ea typeface="Roboto" panose="02000000000000000000" pitchFamily="2" charset="0"/>
                <a:cs typeface="Roboto" panose="02000000000000000000" pitchFamily="2" charset="0"/>
              </a:rPr>
              <a:t>Kéo</a:t>
            </a:r>
          </a:p>
        </p:txBody>
      </p:sp>
      <p:sp>
        <p:nvSpPr>
          <p:cNvPr id="25" name="TextBox 24">
            <a:extLst>
              <a:ext uri="{FF2B5EF4-FFF2-40B4-BE49-F238E27FC236}">
                <a16:creationId xmlns:a16="http://schemas.microsoft.com/office/drawing/2014/main" xmlns="" id="{0E29FCA1-5EC0-EA63-DEDB-E304B0135203}"/>
              </a:ext>
            </a:extLst>
          </p:cNvPr>
          <p:cNvSpPr txBox="1"/>
          <p:nvPr/>
        </p:nvSpPr>
        <p:spPr>
          <a:xfrm>
            <a:off x="5743477" y="3479814"/>
            <a:ext cx="25777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4472C4">
                    <a:lumMod val="50000"/>
                  </a:srgbClr>
                </a:solidFill>
                <a:effectLst/>
                <a:uLnTx/>
                <a:uFillTx/>
                <a:latin typeface="Roboto" panose="02000000000000000000" pitchFamily="2" charset="0"/>
                <a:ea typeface="Roboto" panose="02000000000000000000" pitchFamily="2" charset="0"/>
                <a:cs typeface="Roboto" panose="02000000000000000000" pitchFamily="2" charset="0"/>
              </a:rPr>
              <a:t>Giá thể trồng cây</a:t>
            </a:r>
          </a:p>
        </p:txBody>
      </p:sp>
      <p:sp>
        <p:nvSpPr>
          <p:cNvPr id="27" name="TextBox 26">
            <a:extLst>
              <a:ext uri="{FF2B5EF4-FFF2-40B4-BE49-F238E27FC236}">
                <a16:creationId xmlns:a16="http://schemas.microsoft.com/office/drawing/2014/main" xmlns="" id="{32A2AD97-C625-7ED3-408A-B452B87879B9}"/>
              </a:ext>
            </a:extLst>
          </p:cNvPr>
          <p:cNvSpPr txBox="1"/>
          <p:nvPr/>
        </p:nvSpPr>
        <p:spPr>
          <a:xfrm>
            <a:off x="8693539" y="3471586"/>
            <a:ext cx="14999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4472C4">
                    <a:lumMod val="50000"/>
                  </a:srgbClr>
                </a:solidFill>
                <a:effectLst/>
                <a:uLnTx/>
                <a:uFillTx/>
                <a:latin typeface="Roboto" panose="02000000000000000000" pitchFamily="2" charset="0"/>
                <a:ea typeface="Roboto" panose="02000000000000000000" pitchFamily="2" charset="0"/>
                <a:cs typeface="Roboto" panose="02000000000000000000" pitchFamily="2" charset="0"/>
              </a:rPr>
              <a:t>Bình tưới</a:t>
            </a:r>
          </a:p>
        </p:txBody>
      </p:sp>
      <p:sp>
        <p:nvSpPr>
          <p:cNvPr id="28" name="TextBox 27">
            <a:extLst>
              <a:ext uri="{FF2B5EF4-FFF2-40B4-BE49-F238E27FC236}">
                <a16:creationId xmlns:a16="http://schemas.microsoft.com/office/drawing/2014/main" xmlns="" id="{76552D79-8C68-59F0-03E3-EF8DE0DA9A13}"/>
              </a:ext>
            </a:extLst>
          </p:cNvPr>
          <p:cNvSpPr txBox="1"/>
          <p:nvPr/>
        </p:nvSpPr>
        <p:spPr>
          <a:xfrm>
            <a:off x="2501074" y="5278832"/>
            <a:ext cx="15416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4472C4">
                    <a:lumMod val="50000"/>
                  </a:srgbClr>
                </a:solidFill>
                <a:effectLst/>
                <a:uLnTx/>
                <a:uFillTx/>
                <a:latin typeface="Roboto" panose="02000000000000000000" pitchFamily="2" charset="0"/>
                <a:ea typeface="Roboto" panose="02000000000000000000" pitchFamily="2" charset="0"/>
                <a:cs typeface="Roboto" panose="02000000000000000000" pitchFamily="2" charset="0"/>
              </a:rPr>
              <a:t>Cây trồng</a:t>
            </a:r>
          </a:p>
        </p:txBody>
      </p:sp>
      <p:sp>
        <p:nvSpPr>
          <p:cNvPr id="29" name="TextBox 28">
            <a:extLst>
              <a:ext uri="{FF2B5EF4-FFF2-40B4-BE49-F238E27FC236}">
                <a16:creationId xmlns:a16="http://schemas.microsoft.com/office/drawing/2014/main" xmlns="" id="{7B9EDF4C-ACFE-4184-73E3-B67C3FA1D5BD}"/>
              </a:ext>
            </a:extLst>
          </p:cNvPr>
          <p:cNvSpPr txBox="1"/>
          <p:nvPr/>
        </p:nvSpPr>
        <p:spPr>
          <a:xfrm>
            <a:off x="5211473" y="5278832"/>
            <a:ext cx="17690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4472C4">
                    <a:lumMod val="50000"/>
                  </a:srgbClr>
                </a:solidFill>
                <a:effectLst/>
                <a:uLnTx/>
                <a:uFillTx/>
                <a:latin typeface="Roboto" panose="02000000000000000000" pitchFamily="2" charset="0"/>
                <a:ea typeface="Roboto" panose="02000000000000000000" pitchFamily="2" charset="0"/>
                <a:cs typeface="Roboto" panose="02000000000000000000" pitchFamily="2" charset="0"/>
              </a:rPr>
              <a:t>Xẻng nhỏ</a:t>
            </a:r>
          </a:p>
        </p:txBody>
      </p:sp>
      <p:sp>
        <p:nvSpPr>
          <p:cNvPr id="30" name="TextBox 29">
            <a:extLst>
              <a:ext uri="{FF2B5EF4-FFF2-40B4-BE49-F238E27FC236}">
                <a16:creationId xmlns:a16="http://schemas.microsoft.com/office/drawing/2014/main" xmlns="" id="{91A306F9-34DB-7FD1-7616-2E83C8C85FCF}"/>
              </a:ext>
            </a:extLst>
          </p:cNvPr>
          <p:cNvSpPr txBox="1"/>
          <p:nvPr/>
        </p:nvSpPr>
        <p:spPr>
          <a:xfrm>
            <a:off x="7363134" y="5264453"/>
            <a:ext cx="28303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4472C4">
                    <a:lumMod val="50000"/>
                  </a:srgbClr>
                </a:solidFill>
                <a:effectLst/>
                <a:uLnTx/>
                <a:uFillTx/>
                <a:latin typeface="Roboto" panose="02000000000000000000" pitchFamily="2" charset="0"/>
                <a:ea typeface="Roboto" panose="02000000000000000000" pitchFamily="2" charset="0"/>
                <a:cs typeface="Roboto" panose="02000000000000000000" pitchFamily="2" charset="0"/>
              </a:rPr>
              <a:t>Găng tay làm vườn</a:t>
            </a:r>
          </a:p>
        </p:txBody>
      </p:sp>
    </p:spTree>
    <p:extLst>
      <p:ext uri="{BB962C8B-B14F-4D97-AF65-F5344CB8AC3E}">
        <p14:creationId xmlns:p14="http://schemas.microsoft.com/office/powerpoint/2010/main" val="248485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23"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634696" y="1182849"/>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Làm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chậu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hoa</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cây</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cảnh</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mini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theo cách của em hoặc nhóm em</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2281653" y="483640"/>
            <a:ext cx="82756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LÀM CHẬU HOA, CÂY CẢNH MINI</a:t>
            </a:r>
          </a:p>
        </p:txBody>
      </p:sp>
      <p:pic>
        <p:nvPicPr>
          <p:cNvPr id="2" name="Picture 1"/>
          <p:cNvPicPr>
            <a:picLocks noChangeAspect="1"/>
          </p:cNvPicPr>
          <p:nvPr/>
        </p:nvPicPr>
        <p:blipFill>
          <a:blip r:embed="rId4"/>
          <a:stretch>
            <a:fillRect/>
          </a:stretch>
        </p:blipFill>
        <p:spPr>
          <a:xfrm>
            <a:off x="7846071" y="1990556"/>
            <a:ext cx="3769820" cy="3658004"/>
          </a:xfrm>
          <a:prstGeom prst="rect">
            <a:avLst/>
          </a:prstGeom>
          <a:effectLst>
            <a:softEdge rad="317500"/>
          </a:effectLst>
        </p:spPr>
      </p:pic>
      <p:pic>
        <p:nvPicPr>
          <p:cNvPr id="4" name="Picture 3"/>
          <p:cNvPicPr>
            <a:picLocks noChangeAspect="1"/>
          </p:cNvPicPr>
          <p:nvPr/>
        </p:nvPicPr>
        <p:blipFill>
          <a:blip r:embed="rId5"/>
          <a:stretch>
            <a:fillRect/>
          </a:stretch>
        </p:blipFill>
        <p:spPr>
          <a:xfrm>
            <a:off x="452099" y="1907643"/>
            <a:ext cx="7123809" cy="4076190"/>
          </a:xfrm>
          <a:prstGeom prst="rect">
            <a:avLst/>
          </a:prstGeom>
          <a:effectLst>
            <a:softEdge rad="317500"/>
          </a:effectLst>
        </p:spPr>
      </p:pic>
    </p:spTree>
    <p:extLst>
      <p:ext uri="{BB962C8B-B14F-4D97-AF65-F5344CB8AC3E}">
        <p14:creationId xmlns:p14="http://schemas.microsoft.com/office/powerpoint/2010/main" val="361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53"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xmlns="" id="{E0E8D683-E4FE-F384-8D27-8DC6F2C75B53}"/>
              </a:ext>
            </a:extLst>
          </p:cNvPr>
          <p:cNvSpPr/>
          <p:nvPr/>
        </p:nvSpPr>
        <p:spPr>
          <a:xfrm>
            <a:off x="3152886" y="3031505"/>
            <a:ext cx="6127979" cy="212140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xmlns="" id="{F47EDC76-93E4-69B2-B3EB-FFBB9F9285CB}"/>
              </a:ext>
            </a:extLst>
          </p:cNvPr>
          <p:cNvSpPr txBox="1"/>
          <p:nvPr/>
        </p:nvSpPr>
        <p:spPr>
          <a:xfrm>
            <a:off x="318639" y="3720419"/>
            <a:ext cx="1004777"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xmlns="" id="{F47EDC76-93E4-69B2-B3EB-FFBB9F9285CB}"/>
              </a:ext>
            </a:extLst>
          </p:cNvPr>
          <p:cNvSpPr txBox="1"/>
          <p:nvPr/>
        </p:nvSpPr>
        <p:spPr>
          <a:xfrm>
            <a:off x="3554917" y="1705087"/>
            <a:ext cx="4866717"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Tạo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chậu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cây</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cảnh</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err="1">
                <a:ln>
                  <a:noFill/>
                </a:ln>
                <a:solidFill>
                  <a:srgbClr val="002060"/>
                </a:solidFill>
                <a:effectLst/>
                <a:uLnTx/>
                <a:uFillTx/>
                <a:latin typeface="Roboto" panose="02000000000000000000" pitchFamily="2" charset="0"/>
                <a:ea typeface="Roboto" panose="02000000000000000000" pitchFamily="2" charset="0"/>
                <a:cs typeface="+mn-cs"/>
              </a:rPr>
              <a:t>từ</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cốc</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Oval 20"/>
          <p:cNvSpPr/>
          <p:nvPr/>
        </p:nvSpPr>
        <p:spPr>
          <a:xfrm>
            <a:off x="2201721" y="1551211"/>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pic>
        <p:nvPicPr>
          <p:cNvPr id="10" name="Picture 9">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152886" y="558471"/>
            <a:ext cx="67552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LÀM CHẬU HOA, CÂY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CẢNH MINI</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4" name="Picture 13">
            <a:extLst>
              <a:ext uri="{FF2B5EF4-FFF2-40B4-BE49-F238E27FC236}">
                <a16:creationId xmlns:a16="http://schemas.microsoft.com/office/drawing/2014/main" xmlns="" id="{2954D2CC-81C7-967E-412A-76712E133702}"/>
              </a:ext>
            </a:extLst>
          </p:cNvPr>
          <p:cNvPicPr>
            <a:picLocks noChangeAspect="1"/>
          </p:cNvPicPr>
          <p:nvPr/>
        </p:nvPicPr>
        <p:blipFill>
          <a:blip r:embed="rId4"/>
          <a:stretch>
            <a:fillRect/>
          </a:stretch>
        </p:blipFill>
        <p:spPr>
          <a:xfrm rot="5400000">
            <a:off x="7621708" y="3228411"/>
            <a:ext cx="1370475" cy="1771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a:extLst>
              <a:ext uri="{FF2B5EF4-FFF2-40B4-BE49-F238E27FC236}">
                <a16:creationId xmlns:a16="http://schemas.microsoft.com/office/drawing/2014/main" xmlns="" id="{8645D482-4242-0F03-4D2D-0243BB78DB8A}"/>
              </a:ext>
            </a:extLst>
          </p:cNvPr>
          <p:cNvPicPr>
            <a:picLocks noChangeAspect="1"/>
          </p:cNvPicPr>
          <p:nvPr/>
        </p:nvPicPr>
        <p:blipFill>
          <a:blip r:embed="rId5"/>
          <a:stretch>
            <a:fillRect/>
          </a:stretch>
        </p:blipFill>
        <p:spPr>
          <a:xfrm>
            <a:off x="3232931" y="3428999"/>
            <a:ext cx="1771650" cy="1352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Arrow: Right 27">
            <a:extLst>
              <a:ext uri="{FF2B5EF4-FFF2-40B4-BE49-F238E27FC236}">
                <a16:creationId xmlns:a16="http://schemas.microsoft.com/office/drawing/2014/main" xmlns="" id="{6DAA559E-6BE9-8935-5E8D-442D157380F4}"/>
              </a:ext>
            </a:extLst>
          </p:cNvPr>
          <p:cNvSpPr/>
          <p:nvPr/>
        </p:nvSpPr>
        <p:spPr>
          <a:xfrm>
            <a:off x="5723646" y="3847435"/>
            <a:ext cx="978408" cy="484632"/>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459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9" grpId="0"/>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CBC18A3-5920-D921-7898-B08E0A46B7F7}"/>
              </a:ext>
            </a:extLst>
          </p:cNvPr>
          <p:cNvSpPr/>
          <p:nvPr/>
        </p:nvSpPr>
        <p:spPr>
          <a:xfrm>
            <a:off x="3456848" y="2287662"/>
            <a:ext cx="6396267" cy="369417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xmlns="" id="{F47EDC76-93E4-69B2-B3EB-FFBB9F9285CB}"/>
              </a:ext>
            </a:extLst>
          </p:cNvPr>
          <p:cNvSpPr txBox="1"/>
          <p:nvPr/>
        </p:nvSpPr>
        <p:spPr>
          <a:xfrm>
            <a:off x="3737229" y="1474901"/>
            <a:ext cx="4538363"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Cho một phần giá thể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vào chậu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5" name="Oval 20"/>
          <p:cNvSpPr/>
          <p:nvPr/>
        </p:nvSpPr>
        <p:spPr>
          <a:xfrm>
            <a:off x="2266149" y="1393723"/>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p>
        </p:txBody>
      </p:sp>
      <p:sp>
        <p:nvSpPr>
          <p:cNvPr id="9" name="TextBox 8"/>
          <p:cNvSpPr txBox="1"/>
          <p:nvPr/>
        </p:nvSpPr>
        <p:spPr>
          <a:xfrm>
            <a:off x="2266149" y="483640"/>
            <a:ext cx="74805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LÀM CHẬU HOA, CÂY CẢNH MINI</a:t>
            </a:r>
          </a:p>
        </p:txBody>
      </p:sp>
      <p:pic>
        <p:nvPicPr>
          <p:cNvPr id="3" name="Picture 2">
            <a:extLst>
              <a:ext uri="{FF2B5EF4-FFF2-40B4-BE49-F238E27FC236}">
                <a16:creationId xmlns:a16="http://schemas.microsoft.com/office/drawing/2014/main" xmlns="" id="{654A26F8-6A30-EAEA-68E8-AA5A3494EEAC}"/>
              </a:ext>
            </a:extLst>
          </p:cNvPr>
          <p:cNvPicPr>
            <a:picLocks noChangeAspect="1"/>
          </p:cNvPicPr>
          <p:nvPr/>
        </p:nvPicPr>
        <p:blipFill>
          <a:blip r:embed="rId4"/>
          <a:stretch>
            <a:fillRect/>
          </a:stretch>
        </p:blipFill>
        <p:spPr>
          <a:xfrm>
            <a:off x="5157555" y="2805189"/>
            <a:ext cx="2994851" cy="2470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5090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53"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F057C216-288B-3A51-6261-AE83135E96CD}"/>
              </a:ext>
            </a:extLst>
          </p:cNvPr>
          <p:cNvSpPr/>
          <p:nvPr/>
        </p:nvSpPr>
        <p:spPr>
          <a:xfrm>
            <a:off x="4720382" y="1532073"/>
            <a:ext cx="6086163" cy="430761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xmlns="" id="{F47EDC76-93E4-69B2-B3EB-FFBB9F9285CB}"/>
              </a:ext>
            </a:extLst>
          </p:cNvPr>
          <p:cNvSpPr txBox="1"/>
          <p:nvPr/>
        </p:nvSpPr>
        <p:spPr>
          <a:xfrm>
            <a:off x="906998" y="3726111"/>
            <a:ext cx="2749309"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Đặt cây vào chậu và thêm giá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thể vào</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1898395" y="2101334"/>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3</a:t>
            </a:r>
          </a:p>
        </p:txBody>
      </p:sp>
      <p:sp>
        <p:nvSpPr>
          <p:cNvPr id="7" name="TextBox 6"/>
          <p:cNvSpPr txBox="1"/>
          <p:nvPr/>
        </p:nvSpPr>
        <p:spPr>
          <a:xfrm>
            <a:off x="2281653" y="461580"/>
            <a:ext cx="98752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LÀM CHẬU HOA, CÂY CẢNH MINI</a:t>
            </a:r>
          </a:p>
        </p:txBody>
      </p:sp>
      <p:pic>
        <p:nvPicPr>
          <p:cNvPr id="3" name="Picture 2">
            <a:extLst>
              <a:ext uri="{FF2B5EF4-FFF2-40B4-BE49-F238E27FC236}">
                <a16:creationId xmlns:a16="http://schemas.microsoft.com/office/drawing/2014/main" xmlns="" id="{058FB3E5-9804-537F-6C95-2A321B759AF9}"/>
              </a:ext>
            </a:extLst>
          </p:cNvPr>
          <p:cNvPicPr>
            <a:picLocks noChangeAspect="1"/>
          </p:cNvPicPr>
          <p:nvPr/>
        </p:nvPicPr>
        <p:blipFill>
          <a:blip r:embed="rId4"/>
          <a:stretch>
            <a:fillRect/>
          </a:stretch>
        </p:blipFill>
        <p:spPr>
          <a:xfrm>
            <a:off x="5983988" y="2316116"/>
            <a:ext cx="3889454" cy="2620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545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53"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CF6C49BE-DA00-DE7D-4046-992ABDE7CDB7}"/>
              </a:ext>
            </a:extLst>
          </p:cNvPr>
          <p:cNvSpPr/>
          <p:nvPr/>
        </p:nvSpPr>
        <p:spPr>
          <a:xfrm>
            <a:off x="402336" y="1551211"/>
            <a:ext cx="5998464" cy="41546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xmlns="" id="{F47EDC76-93E4-69B2-B3EB-FFBB9F9285CB}"/>
              </a:ext>
            </a:extLst>
          </p:cNvPr>
          <p:cNvSpPr txBox="1"/>
          <p:nvPr/>
        </p:nvSpPr>
        <p:spPr>
          <a:xfrm>
            <a:off x="7007286" y="3754054"/>
            <a:ext cx="3632536"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Tưới nước cho cây</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8052585" y="1799998"/>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4</a:t>
            </a:r>
          </a:p>
        </p:txBody>
      </p:sp>
      <p:sp>
        <p:nvSpPr>
          <p:cNvPr id="7" name="TextBox 6"/>
          <p:cNvSpPr txBox="1"/>
          <p:nvPr/>
        </p:nvSpPr>
        <p:spPr>
          <a:xfrm>
            <a:off x="2281653" y="483640"/>
            <a:ext cx="99103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LÀM CHẬU HOA, CÂY CẢNH MINI</a:t>
            </a:r>
          </a:p>
        </p:txBody>
      </p:sp>
      <p:pic>
        <p:nvPicPr>
          <p:cNvPr id="4" name="Picture 3">
            <a:extLst>
              <a:ext uri="{FF2B5EF4-FFF2-40B4-BE49-F238E27FC236}">
                <a16:creationId xmlns:a16="http://schemas.microsoft.com/office/drawing/2014/main" xmlns="" id="{AF73498E-1B90-5AC7-4996-7944D642D8DA}"/>
              </a:ext>
            </a:extLst>
          </p:cNvPr>
          <p:cNvPicPr>
            <a:picLocks noChangeAspect="1"/>
          </p:cNvPicPr>
          <p:nvPr/>
        </p:nvPicPr>
        <p:blipFill>
          <a:blip r:embed="rId4"/>
          <a:stretch>
            <a:fillRect/>
          </a:stretch>
        </p:blipFill>
        <p:spPr>
          <a:xfrm>
            <a:off x="1097565" y="2058412"/>
            <a:ext cx="4568066" cy="3101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0532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47EDC76-93E4-69B2-B3EB-FFBB9F9285CB}"/>
              </a:ext>
            </a:extLst>
          </p:cNvPr>
          <p:cNvSpPr txBox="1"/>
          <p:nvPr/>
        </p:nvSpPr>
        <p:spPr>
          <a:xfrm>
            <a:off x="277013" y="3853880"/>
            <a:ext cx="3632536" cy="110799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Trang trí không gian và lớp học với chậu hoa, cây cảnh vừa trồng</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655726" y="649687"/>
            <a:ext cx="770401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LÀM CHẬU HOA, CÂY CẢNH MINI</a:t>
            </a:r>
          </a:p>
        </p:txBody>
      </p:sp>
      <p:sp>
        <p:nvSpPr>
          <p:cNvPr id="10" name="Oval 20"/>
          <p:cNvSpPr/>
          <p:nvPr/>
        </p:nvSpPr>
        <p:spPr>
          <a:xfrm>
            <a:off x="1943436" y="2516970"/>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5</a:t>
            </a:r>
          </a:p>
        </p:txBody>
      </p:sp>
      <p:pic>
        <p:nvPicPr>
          <p:cNvPr id="3" name="Picture 2">
            <a:extLst>
              <a:ext uri="{FF2B5EF4-FFF2-40B4-BE49-F238E27FC236}">
                <a16:creationId xmlns:a16="http://schemas.microsoft.com/office/drawing/2014/main" xmlns="" id="{EB8FAEAF-E42B-8B78-7ACB-DB82A12769BA}"/>
              </a:ext>
            </a:extLst>
          </p:cNvPr>
          <p:cNvPicPr>
            <a:picLocks noChangeAspect="1"/>
          </p:cNvPicPr>
          <p:nvPr/>
        </p:nvPicPr>
        <p:blipFill>
          <a:blip r:embed="rId4"/>
          <a:stretch>
            <a:fillRect/>
          </a:stretch>
        </p:blipFill>
        <p:spPr>
          <a:xfrm>
            <a:off x="4468586" y="2009729"/>
            <a:ext cx="6460254" cy="36883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029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3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396262" y="611120"/>
            <a:ext cx="77868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KIỂM TRA VÀ ĐIỀU CHỈNH SẢN PHẨM</a:t>
            </a:r>
          </a:p>
        </p:txBody>
      </p:sp>
      <p:pic>
        <p:nvPicPr>
          <p:cNvPr id="11" name="Picture 10">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733701" y="1725903"/>
            <a:ext cx="5362299"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ED7D31">
                    <a:lumMod val="50000"/>
                  </a:srgbClr>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  Kích thước cây và chậu trồng cây phù hợp với không gian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lớp học</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
            </a:r>
            <a:b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b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
            </a:r>
            <a:b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br>
            <a:r>
              <a:rPr kumimoji="0" lang="vi-VN" altLang="zh-CN" sz="2400" b="0" i="0" u="none" strike="noStrike" kern="1200" cap="none" spc="0" normalizeH="0" baseline="0" noProof="0" dirty="0">
                <a:ln>
                  <a:noFill/>
                </a:ln>
                <a:solidFill>
                  <a:srgbClr val="ED7D31">
                    <a:lumMod val="50000"/>
                  </a:srgbClr>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Chậu dùng để trồng cây cảnh được làm từ vật liệu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tái chế</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
            </a:r>
            <a:b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b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ED7D31">
                    <a:lumMod val="50000"/>
                  </a:srgbClr>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Giá thể (đất trồng, sơ dừa,...) vừa kín gốc,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rễ cây</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
            </a:r>
            <a:b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b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ED7D31">
                    <a:lumMod val="50000"/>
                  </a:srgbClr>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Cây được trồng chắc chắn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trong chậu</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6" name="Picture 5"/>
          <p:cNvPicPr>
            <a:picLocks noChangeAspect="1"/>
          </p:cNvPicPr>
          <p:nvPr/>
        </p:nvPicPr>
        <p:blipFill>
          <a:blip r:embed="rId4"/>
          <a:stretch>
            <a:fillRect/>
          </a:stretch>
        </p:blipFill>
        <p:spPr>
          <a:xfrm>
            <a:off x="7698491" y="2231966"/>
            <a:ext cx="2266667" cy="3142857"/>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9984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1903238" y="478488"/>
            <a:ext cx="9807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GIỚI THIỆU VÀ </a:t>
            </a: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TRƯNG BÀY SẢN PHẨM</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2" name="Picture 1"/>
          <p:cNvPicPr>
            <a:picLocks noChangeAspect="1"/>
          </p:cNvPicPr>
          <p:nvPr/>
        </p:nvPicPr>
        <p:blipFill rotWithShape="1">
          <a:blip r:embed="rId4"/>
          <a:srcRect b="3467"/>
          <a:stretch/>
        </p:blipFill>
        <p:spPr>
          <a:xfrm>
            <a:off x="7903234" y="1551211"/>
            <a:ext cx="3807804" cy="2785131"/>
          </a:xfrm>
          <a:prstGeom prst="rect">
            <a:avLst/>
          </a:prstGeom>
        </p:spPr>
      </p:pic>
      <p:pic>
        <p:nvPicPr>
          <p:cNvPr id="3" name="Picture 2"/>
          <p:cNvPicPr>
            <a:picLocks noChangeAspect="1"/>
          </p:cNvPicPr>
          <p:nvPr/>
        </p:nvPicPr>
        <p:blipFill>
          <a:blip r:embed="rId5"/>
          <a:stretch>
            <a:fillRect/>
          </a:stretch>
        </p:blipFill>
        <p:spPr>
          <a:xfrm>
            <a:off x="4247071" y="1540906"/>
            <a:ext cx="1964149" cy="2712396"/>
          </a:xfrm>
          <a:prstGeom prst="rect">
            <a:avLst/>
          </a:prstGeom>
        </p:spPr>
      </p:pic>
      <p:pic>
        <p:nvPicPr>
          <p:cNvPr id="4" name="Picture 3"/>
          <p:cNvPicPr>
            <a:picLocks noChangeAspect="1"/>
          </p:cNvPicPr>
          <p:nvPr/>
        </p:nvPicPr>
        <p:blipFill>
          <a:blip r:embed="rId6"/>
          <a:stretch>
            <a:fillRect/>
          </a:stretch>
        </p:blipFill>
        <p:spPr>
          <a:xfrm>
            <a:off x="256196" y="2179222"/>
            <a:ext cx="3144868" cy="2860369"/>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6410" y="4215159"/>
            <a:ext cx="3724979" cy="2487384"/>
          </a:xfrm>
          <a:prstGeom prst="rect">
            <a:avLst/>
          </a:prstGeom>
        </p:spPr>
      </p:pic>
    </p:spTree>
    <p:extLst>
      <p:ext uri="{BB962C8B-B14F-4D97-AF65-F5344CB8AC3E}">
        <p14:creationId xmlns:p14="http://schemas.microsoft.com/office/powerpoint/2010/main" val="180457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1460" y="2923677"/>
            <a:ext cx="5648857" cy="707886"/>
          </a:xfrm>
          <a:prstGeom prst="rect">
            <a:avLst/>
          </a:prstGeom>
          <a:noFill/>
        </p:spPr>
        <p:txBody>
          <a:bodyPr wrap="square" rtlCol="0">
            <a:spAutoFit/>
          </a:bodyPr>
          <a:lstStyle/>
          <a:p>
            <a:pPr lvl="0" algn="ctr">
              <a:defRPr/>
            </a:pPr>
            <a:r>
              <a:rPr lang="en-US" altLang="zh-CN" sz="4000" b="1">
                <a:solidFill>
                  <a:srgbClr val="002060"/>
                </a:solidFill>
                <a:latin typeface="Roboto" panose="02000000000000000000" pitchFamily="2" charset="0"/>
                <a:ea typeface="Roboto" panose="02000000000000000000" pitchFamily="2" charset="0"/>
              </a:rPr>
              <a:t>KHỞI ĐỘNG TIẾT HỌC</a:t>
            </a:r>
          </a:p>
        </p:txBody>
      </p:sp>
      <p:pic>
        <p:nvPicPr>
          <p:cNvPr id="3" name="Picture 2">
            <a:extLst>
              <a:ext uri="{FF2B5EF4-FFF2-40B4-BE49-F238E27FC236}">
                <a16:creationId xmlns:a16="http://schemas.microsoft.com/office/drawing/2014/main" xmlns="" id="{4FACDEB0-4136-02B1-00C5-D1D8C06FB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Tree>
    <p:extLst>
      <p:ext uri="{BB962C8B-B14F-4D97-AF65-F5344CB8AC3E}">
        <p14:creationId xmlns:p14="http://schemas.microsoft.com/office/powerpoint/2010/main" val="56870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98685" y="1049664"/>
            <a:ext cx="8322197" cy="5523809"/>
          </a:xfrm>
          <a:prstGeom prst="rect">
            <a:avLst/>
          </a:prstGeom>
          <a:effectLst>
            <a:outerShdw blurRad="63500" sx="102000" sy="102000" algn="ctr" rotWithShape="0">
              <a:prstClr val="black">
                <a:alpha val="40000"/>
              </a:prstClr>
            </a:outerShdw>
          </a:effectLst>
        </p:spPr>
      </p:pic>
      <p:sp>
        <p:nvSpPr>
          <p:cNvPr id="3" name="TextBox 2"/>
          <p:cNvSpPr txBox="1"/>
          <p:nvPr/>
        </p:nvSpPr>
        <p:spPr>
          <a:xfrm>
            <a:off x="3793398" y="274034"/>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ĐÁNH GIÁ SẢN PHẨM</a:t>
            </a:r>
            <a:endPar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8" name="Picture 17">
            <a:extLst>
              <a:ext uri="{FF2B5EF4-FFF2-40B4-BE49-F238E27FC236}">
                <a16:creationId xmlns:a16="http://schemas.microsoft.com/office/drawing/2014/main" xmlns=""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
        <p:nvSpPr>
          <p:cNvPr id="20" name="TextBox 19">
            <a:extLst>
              <a:ext uri="{FF2B5EF4-FFF2-40B4-BE49-F238E27FC236}">
                <a16:creationId xmlns:a16="http://schemas.microsoft.com/office/drawing/2014/main" xmlns="" id="{F47EDC76-93E4-69B2-B3EB-FFBB9F9285CB}"/>
              </a:ext>
            </a:extLst>
          </p:cNvPr>
          <p:cNvSpPr txBox="1"/>
          <p:nvPr/>
        </p:nvSpPr>
        <p:spPr>
          <a:xfrm>
            <a:off x="6948282" y="1176814"/>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21" name="Picture 20"/>
          <p:cNvPicPr>
            <a:picLocks noChangeAspect="1"/>
          </p:cNvPicPr>
          <p:nvPr/>
        </p:nvPicPr>
        <p:blipFill rotWithShape="1">
          <a:blip r:embed="rId5"/>
          <a:srcRect l="6827" t="7035" r="5654" b="3542"/>
          <a:stretch/>
        </p:blipFill>
        <p:spPr>
          <a:xfrm>
            <a:off x="6790488" y="2881964"/>
            <a:ext cx="868595" cy="868595"/>
          </a:xfrm>
          <a:prstGeom prst="ellipse">
            <a:avLst/>
          </a:prstGeom>
        </p:spPr>
      </p:pic>
      <p:pic>
        <p:nvPicPr>
          <p:cNvPr id="22" name="Picture 21"/>
          <p:cNvPicPr>
            <a:picLocks noChangeAspect="1"/>
          </p:cNvPicPr>
          <p:nvPr/>
        </p:nvPicPr>
        <p:blipFill rotWithShape="1">
          <a:blip r:embed="rId6"/>
          <a:srcRect l="9571" t="6413" r="10420" b="6660"/>
          <a:stretch/>
        </p:blipFill>
        <p:spPr>
          <a:xfrm>
            <a:off x="7894628" y="3750559"/>
            <a:ext cx="848933" cy="848933"/>
          </a:xfrm>
          <a:prstGeom prst="ellipse">
            <a:avLst/>
          </a:prstGeom>
        </p:spPr>
      </p:pic>
      <p:pic>
        <p:nvPicPr>
          <p:cNvPr id="23" name="Picture 22"/>
          <p:cNvPicPr>
            <a:picLocks noChangeAspect="1"/>
          </p:cNvPicPr>
          <p:nvPr/>
        </p:nvPicPr>
        <p:blipFill rotWithShape="1">
          <a:blip r:embed="rId7"/>
          <a:srcRect l="5642" t="6399" r="6278" b="6897"/>
          <a:stretch/>
        </p:blipFill>
        <p:spPr>
          <a:xfrm>
            <a:off x="8985498" y="5448834"/>
            <a:ext cx="878797" cy="878797"/>
          </a:xfrm>
          <a:prstGeom prst="ellipse">
            <a:avLst/>
          </a:prstGeom>
        </p:spPr>
      </p:pic>
      <p:pic>
        <p:nvPicPr>
          <p:cNvPr id="16" name="Picture 15"/>
          <p:cNvPicPr>
            <a:picLocks noChangeAspect="1"/>
          </p:cNvPicPr>
          <p:nvPr/>
        </p:nvPicPr>
        <p:blipFill rotWithShape="1">
          <a:blip r:embed="rId5"/>
          <a:srcRect l="6827" t="7035" r="5654" b="3542"/>
          <a:stretch/>
        </p:blipFill>
        <p:spPr>
          <a:xfrm>
            <a:off x="6695073" y="4475574"/>
            <a:ext cx="868595" cy="868595"/>
          </a:xfrm>
          <a:prstGeom prst="ellipse">
            <a:avLst/>
          </a:prstGeom>
        </p:spPr>
      </p:pic>
      <p:sp>
        <p:nvSpPr>
          <p:cNvPr id="15" name="TextBox 14"/>
          <p:cNvSpPr txBox="1"/>
          <p:nvPr/>
        </p:nvSpPr>
        <p:spPr>
          <a:xfrm>
            <a:off x="3071865" y="3147384"/>
            <a:ext cx="3718623"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Kích </a:t>
            </a:r>
            <a:r>
              <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thước cây và chậu trồng cây phù hợp với không gian lớp học</a:t>
            </a:r>
            <a:br>
              <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br>
            <a:r>
              <a:rPr kumimoji="0" lang="vi-VN" altLang="zh-CN"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
            </a:r>
            <a:br>
              <a:rPr kumimoji="0" lang="vi-VN" altLang="zh-CN"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br>
            <a:r>
              <a:rPr kumimoji="0" lang="vi-VN" altLang="zh-CN"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Chậu </a:t>
            </a:r>
            <a:r>
              <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dùng để trồng cây cảnh được làm từ vật liệu tái chế</a:t>
            </a:r>
            <a:br>
              <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br>
            <a:endPar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Giá </a:t>
            </a:r>
            <a:r>
              <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thể (đất trồng, sơ dừa,...) vừa kín gốc, rễ cây</a:t>
            </a:r>
            <a:br>
              <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br>
            <a:endPar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Cây </a:t>
            </a:r>
            <a:r>
              <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được trồng chắc chắn </a:t>
            </a:r>
            <a:r>
              <a:rPr kumimoji="0" lang="vi-VN" altLang="zh-CN"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trong chậu</a:t>
            </a:r>
            <a:endParaRPr kumimoji="0" lang="vi-VN" b="0" i="0" u="none" strike="noStrike" kern="1200" cap="none" spc="0" normalizeH="0" baseline="0" noProof="0" dirty="0">
              <a:ln>
                <a:noFill/>
              </a:ln>
              <a:solidFill>
                <a:prstClr val="black"/>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57780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childTnLst>
                                </p:cTn>
                              </p:par>
                              <p:par>
                                <p:cTn id="12" presetID="6" presetClass="entr" presetSubtype="16"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ircle(in)">
                                      <p:cBhvr>
                                        <p:cTn id="14" dur="2000"/>
                                        <p:tgtEl>
                                          <p:spTgt spid="21"/>
                                        </p:tgtEl>
                                      </p:cBhvr>
                                    </p:animEffect>
                                  </p:childTnLst>
                                </p:cTn>
                              </p:par>
                              <p:par>
                                <p:cTn id="15" presetID="6"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par>
                                <p:cTn id="18" presetID="6" presetClass="entr" presetSubtype="16"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2000"/>
                                        <p:tgtEl>
                                          <p:spTgt spid="23"/>
                                        </p:tgtEl>
                                      </p:cBhvr>
                                    </p:animEffect>
                                  </p:childTnLst>
                                </p:cTn>
                              </p:par>
                              <p:par>
                                <p:cTn id="21" presetID="6" presetClass="entr" presetSubtype="1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p:nvPr/>
        </p:nvSpPr>
        <p:spPr>
          <a:xfrm flipH="1" flipV="1">
            <a:off x="3771899" y="1416788"/>
            <a:ext cx="6879570" cy="4111175"/>
          </a:xfrm>
          <a:prstGeom prst="roundRect">
            <a:avLst/>
          </a:prstGeom>
          <a:noFill/>
          <a:ln w="28575">
            <a:solidFill>
              <a:srgbClr val="95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B725248E-A0D6-AD5A-5800-9A78FC7887FD}"/>
              </a:ext>
            </a:extLst>
          </p:cNvPr>
          <p:cNvSpPr txBox="1"/>
          <p:nvPr/>
        </p:nvSpPr>
        <p:spPr>
          <a:xfrm>
            <a:off x="4536276" y="292984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pic>
        <p:nvPicPr>
          <p:cNvPr id="7" name="Picture 6">
            <a:extLst>
              <a:ext uri="{FF2B5EF4-FFF2-40B4-BE49-F238E27FC236}">
                <a16:creationId xmlns:a16="http://schemas.microsoft.com/office/drawing/2014/main" xmlns=""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723" y="163114"/>
            <a:ext cx="2246550" cy="1550366"/>
          </a:xfrm>
          <a:prstGeom prst="rect">
            <a:avLst/>
          </a:prstGeom>
        </p:spPr>
      </p:pic>
    </p:spTree>
    <p:extLst>
      <p:ext uri="{BB962C8B-B14F-4D97-AF65-F5344CB8AC3E}">
        <p14:creationId xmlns:p14="http://schemas.microsoft.com/office/powerpoint/2010/main" val="9341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6.25E-7 -1.48148E-6 L 6.25E-7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763981" y="438844"/>
            <a:ext cx="6107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TRÒ</a:t>
            </a:r>
            <a:r>
              <a:rPr kumimoji="0" lang="en-US" altLang="zh-CN" sz="3200" b="1" i="0" u="none" strike="noStrike" kern="1200" cap="none" spc="0" normalizeH="0" noProof="0">
                <a:ln>
                  <a:noFill/>
                </a:ln>
                <a:solidFill>
                  <a:srgbClr val="002060"/>
                </a:solidFill>
                <a:effectLst/>
                <a:uLnTx/>
                <a:uFillTx/>
                <a:latin typeface="Roboto Black" panose="02000000000000000000" pitchFamily="2" charset="0"/>
                <a:ea typeface="Roboto Black" panose="02000000000000000000" pitchFamily="2" charset="0"/>
              </a:rPr>
              <a:t> CHƠI NHANH TRÍ</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
        <p:nvSpPr>
          <p:cNvPr id="7" name="TextBox 6"/>
          <p:cNvSpPr txBox="1"/>
          <p:nvPr/>
        </p:nvSpPr>
        <p:spPr>
          <a:xfrm>
            <a:off x="2534646" y="1454783"/>
            <a:ext cx="628968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a:t>
            </a:r>
            <a:r>
              <a:rPr lang="en-US" sz="2400" b="1">
                <a:solidFill>
                  <a:schemeClr val="bg1"/>
                </a:solidFill>
                <a:latin typeface="Roboto" panose="02000000000000000000" pitchFamily="2" charset="0"/>
                <a:ea typeface="Roboto" panose="02000000000000000000" pitchFamily="2" charset="0"/>
              </a:rPr>
              <a:t>ÂU 1: Tìm hình đúng điền vào dãy sau: </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pic>
        <p:nvPicPr>
          <p:cNvPr id="1026" name="Picture 2" descr="https://i1-vnexpress.vnecdn.net/2023/06/20/2Q-4125-1622716204-5360-1687259295.png?w=0&amp;h=0&amp;q=100&amp;dpr=2&amp;fit=crop&amp;s=SzaancG6GDjt2ZSRWhhM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301" y="2071448"/>
            <a:ext cx="7008377" cy="46722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98627" y="3356264"/>
            <a:ext cx="1797627" cy="841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Roboto Black" panose="02000000000000000000" pitchFamily="2" charset="0"/>
                <a:ea typeface="Roboto Black" panose="02000000000000000000" pitchFamily="2" charset="0"/>
              </a:rPr>
              <a:t>ĐÁP ÁN</a:t>
            </a:r>
          </a:p>
        </p:txBody>
      </p:sp>
      <p:sp>
        <p:nvSpPr>
          <p:cNvPr id="4" name="Rectangle 3"/>
          <p:cNvSpPr/>
          <p:nvPr/>
        </p:nvSpPr>
        <p:spPr>
          <a:xfrm>
            <a:off x="5164282" y="5070764"/>
            <a:ext cx="1174173" cy="14235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6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6" presetClass="entr" presetSubtype="32"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ircle(out)">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6" presetClass="emph" presetSubtype="0" repeatCount="3000" fill="hold" grpId="1" nodeType="withEffect">
                                  <p:stCondLst>
                                    <p:cond delay="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childTnLst>
                    </p:cTn>
                  </p:par>
                </p:childTnLst>
              </p:cTn>
              <p:nextCondLst>
                <p:cond evt="onClick" delay="0">
                  <p:tgtEl>
                    <p:spTgt spid="3"/>
                  </p:tgtEl>
                </p:cond>
              </p:nextCondLst>
            </p:seq>
          </p:childTnLst>
        </p:cTn>
      </p:par>
    </p:tnLst>
    <p:bldLst>
      <p:bldP spid="117" grpId="0"/>
      <p:bldP spid="7" grpId="0"/>
      <p:bldP spid="3" grpId="0" animBg="1"/>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48445" y="1319645"/>
            <a:ext cx="5548746" cy="5332430"/>
          </a:xfrm>
          <a:prstGeom prst="rect">
            <a:avLst/>
          </a:prstGeom>
        </p:spPr>
      </p:pic>
      <p:sp>
        <p:nvSpPr>
          <p:cNvPr id="117" name="TextBox 116"/>
          <p:cNvSpPr txBox="1"/>
          <p:nvPr/>
        </p:nvSpPr>
        <p:spPr>
          <a:xfrm>
            <a:off x="2763980" y="166602"/>
            <a:ext cx="6107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TRÒ</a:t>
            </a:r>
            <a:r>
              <a:rPr kumimoji="0" lang="en-US" altLang="zh-CN" sz="3200" b="1" i="0" u="none" strike="noStrike" kern="1200" cap="none" spc="0" normalizeH="0" noProof="0">
                <a:ln>
                  <a:noFill/>
                </a:ln>
                <a:solidFill>
                  <a:srgbClr val="002060"/>
                </a:solidFill>
                <a:effectLst/>
                <a:uLnTx/>
                <a:uFillTx/>
                <a:latin typeface="Roboto Black" panose="02000000000000000000" pitchFamily="2" charset="0"/>
                <a:ea typeface="Roboto Black" panose="02000000000000000000" pitchFamily="2" charset="0"/>
              </a:rPr>
              <a:t> CHƠI NHANH TRÍ</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xmlns=""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
        <p:nvSpPr>
          <p:cNvPr id="7" name="TextBox 6"/>
          <p:cNvSpPr txBox="1"/>
          <p:nvPr/>
        </p:nvSpPr>
        <p:spPr>
          <a:xfrm>
            <a:off x="3026294" y="751377"/>
            <a:ext cx="628968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a:t>
            </a:r>
            <a:r>
              <a:rPr lang="en-US" sz="2400" b="1">
                <a:solidFill>
                  <a:schemeClr val="bg1"/>
                </a:solidFill>
                <a:latin typeface="Roboto" panose="02000000000000000000" pitchFamily="2" charset="0"/>
                <a:ea typeface="Roboto" panose="02000000000000000000" pitchFamily="2" charset="0"/>
              </a:rPr>
              <a:t>ÂU 2: Tìm hình đúng điền vào dãy sau: </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3" name="Rectangle 2"/>
          <p:cNvSpPr/>
          <p:nvPr/>
        </p:nvSpPr>
        <p:spPr>
          <a:xfrm>
            <a:off x="9798627" y="3356264"/>
            <a:ext cx="1797627" cy="841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Roboto Black" panose="02000000000000000000" pitchFamily="2" charset="0"/>
                <a:ea typeface="Roboto Black" panose="02000000000000000000" pitchFamily="2" charset="0"/>
              </a:rPr>
              <a:t>ĐÁP ÁN</a:t>
            </a:r>
          </a:p>
        </p:txBody>
      </p:sp>
      <p:sp>
        <p:nvSpPr>
          <p:cNvPr id="4" name="Rectangle 3"/>
          <p:cNvSpPr/>
          <p:nvPr/>
        </p:nvSpPr>
        <p:spPr>
          <a:xfrm>
            <a:off x="6743700" y="4374573"/>
            <a:ext cx="1569027" cy="10764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86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6" presetClass="entr" presetSubtype="37"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out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6" presetClass="emph" presetSubtype="0" repeatCount="3000" fill="hold" grpId="1" nodeType="withEffect">
                                  <p:stCondLst>
                                    <p:cond delay="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childTnLst>
                    </p:cTn>
                  </p:par>
                </p:childTnLst>
              </p:cTn>
              <p:nextCondLst>
                <p:cond evt="onClick" delay="0">
                  <p:tgtEl>
                    <p:spTgt spid="3"/>
                  </p:tgtEl>
                </p:cond>
              </p:nextCondLst>
            </p:seq>
          </p:childTnLst>
        </p:cTn>
      </p:par>
    </p:tnLst>
    <p:bldLst>
      <p:bldP spid="117" grpId="0"/>
      <p:bldP spid="7" grpId="0"/>
      <p:bldP spid="3" grpId="0"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32601" y="1707452"/>
            <a:ext cx="5809524" cy="4980952"/>
          </a:xfrm>
          <a:prstGeom prst="rect">
            <a:avLst/>
          </a:prstGeom>
        </p:spPr>
      </p:pic>
      <p:sp>
        <p:nvSpPr>
          <p:cNvPr id="117" name="TextBox 116"/>
          <p:cNvSpPr txBox="1"/>
          <p:nvPr/>
        </p:nvSpPr>
        <p:spPr>
          <a:xfrm>
            <a:off x="2763980" y="166602"/>
            <a:ext cx="6107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TRÒ</a:t>
            </a:r>
            <a:r>
              <a:rPr kumimoji="0" lang="en-US" altLang="zh-CN" sz="3200" b="1" i="0" u="none" strike="noStrike" kern="1200" cap="none" spc="0" normalizeH="0" noProof="0">
                <a:ln>
                  <a:noFill/>
                </a:ln>
                <a:solidFill>
                  <a:srgbClr val="002060"/>
                </a:solidFill>
                <a:effectLst/>
                <a:uLnTx/>
                <a:uFillTx/>
                <a:latin typeface="Roboto Black" panose="02000000000000000000" pitchFamily="2" charset="0"/>
                <a:ea typeface="Roboto Black" panose="02000000000000000000" pitchFamily="2" charset="0"/>
              </a:rPr>
              <a:t> CHƠI NHANH TRÍ</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xmlns=""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
        <p:nvSpPr>
          <p:cNvPr id="7" name="TextBox 6"/>
          <p:cNvSpPr txBox="1"/>
          <p:nvPr/>
        </p:nvSpPr>
        <p:spPr>
          <a:xfrm>
            <a:off x="3306849" y="751377"/>
            <a:ext cx="628968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a:t>
            </a:r>
            <a:r>
              <a:rPr lang="en-US" sz="2400" b="1">
                <a:solidFill>
                  <a:schemeClr val="bg1"/>
                </a:solidFill>
                <a:latin typeface="Roboto" panose="02000000000000000000" pitchFamily="2" charset="0"/>
                <a:ea typeface="Roboto" panose="02000000000000000000" pitchFamily="2" charset="0"/>
              </a:rPr>
              <a:t>ÂU 3: Mỗi loại quả trên nặng mấy kg?</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3" name="Rectangle 2"/>
          <p:cNvSpPr/>
          <p:nvPr/>
        </p:nvSpPr>
        <p:spPr>
          <a:xfrm>
            <a:off x="8871714" y="1376985"/>
            <a:ext cx="1797627" cy="841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Roboto Black" panose="02000000000000000000" pitchFamily="2" charset="0"/>
                <a:ea typeface="Roboto Black" panose="02000000000000000000" pitchFamily="2" charset="0"/>
              </a:rPr>
              <a:t>ĐÁP ÁN</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5796" y="3089564"/>
            <a:ext cx="4485272" cy="1752600"/>
          </a:xfrm>
          <a:prstGeom prst="rect">
            <a:avLst/>
          </a:prstGeom>
        </p:spPr>
      </p:pic>
      <p:sp>
        <p:nvSpPr>
          <p:cNvPr id="10" name="TextBox 9"/>
          <p:cNvSpPr txBox="1"/>
          <p:nvPr/>
        </p:nvSpPr>
        <p:spPr>
          <a:xfrm>
            <a:off x="8996404" y="3339525"/>
            <a:ext cx="620914"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rPr>
              <a:t>2</a:t>
            </a:r>
            <a:endParaRPr kumimoji="0" lang="en-US" altLang="zh-CN" sz="32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sp>
        <p:nvSpPr>
          <p:cNvPr id="11" name="TextBox 10"/>
          <p:cNvSpPr txBox="1"/>
          <p:nvPr/>
        </p:nvSpPr>
        <p:spPr>
          <a:xfrm>
            <a:off x="9006795" y="4059671"/>
            <a:ext cx="620914"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rPr>
              <a:t>3</a:t>
            </a:r>
            <a:endParaRPr kumimoji="0" lang="en-US" altLang="zh-CN" sz="32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sp>
        <p:nvSpPr>
          <p:cNvPr id="12" name="TextBox 11"/>
          <p:cNvSpPr txBox="1"/>
          <p:nvPr/>
        </p:nvSpPr>
        <p:spPr>
          <a:xfrm>
            <a:off x="11043413" y="3339524"/>
            <a:ext cx="620914"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rPr>
              <a:t>1</a:t>
            </a:r>
            <a:endParaRPr kumimoji="0" lang="en-US" altLang="zh-CN" sz="32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sp>
        <p:nvSpPr>
          <p:cNvPr id="13" name="TextBox 12"/>
          <p:cNvSpPr txBox="1"/>
          <p:nvPr/>
        </p:nvSpPr>
        <p:spPr>
          <a:xfrm>
            <a:off x="11038708" y="4059670"/>
            <a:ext cx="620914"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rPr>
              <a:t>4</a:t>
            </a:r>
            <a:endParaRPr kumimoji="0" lang="en-US" altLang="zh-CN" sz="32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85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1"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par>
                                <p:cTn id="30" presetID="14" presetClass="entr" presetSubtype="10" fill="hold" grpId="1"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par>
                                <p:cTn id="33" presetID="14" presetClass="entr" presetSubtype="1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3" grpId="0" animBg="1"/>
      <p:bldP spid="10" grpId="0"/>
      <p:bldP spid="10" grpId="1"/>
      <p:bldP spid="11" grpId="0"/>
      <p:bldP spid="11" grpId="1"/>
      <p:bldP spid="12" grpId="0"/>
      <p:bldP spid="12" grpId="1"/>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FACDEB0-4136-02B1-00C5-D1D8C06FB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
        <p:nvSpPr>
          <p:cNvPr id="4" name="TextBox 3">
            <a:extLst>
              <a:ext uri="{FF2B5EF4-FFF2-40B4-BE49-F238E27FC236}">
                <a16:creationId xmlns:a16="http://schemas.microsoft.com/office/drawing/2014/main" xmlns="" id="{37A1DD84-D651-C9D7-1D3D-549FE6D4D8FF}"/>
              </a:ext>
            </a:extLst>
          </p:cNvPr>
          <p:cNvSpPr txBox="1"/>
          <p:nvPr/>
        </p:nvSpPr>
        <p:spPr>
          <a:xfrm>
            <a:off x="1725621" y="2858646"/>
            <a:ext cx="8740758" cy="707886"/>
          </a:xfrm>
          <a:prstGeom prst="rect">
            <a:avLst/>
          </a:prstGeom>
          <a:noFill/>
        </p:spPr>
        <p:txBody>
          <a:bodyPr wrap="square" rtlCol="0">
            <a:spAutoFit/>
          </a:bodyPr>
          <a:lstStyle/>
          <a:p>
            <a:pPr lvl="0" algn="ctr">
              <a:defRPr/>
            </a:pPr>
            <a:r>
              <a:rPr lang="en-US" altLang="zh-CN" sz="4000" b="1" noProof="0">
                <a:solidFill>
                  <a:srgbClr val="002060"/>
                </a:solidFill>
                <a:latin typeface="Roboto" panose="02000000000000000000" pitchFamily="2" charset="0"/>
                <a:ea typeface="Roboto" panose="02000000000000000000" pitchFamily="2" charset="0"/>
              </a:rPr>
              <a:t>CHÚNG TA BẮT ĐẦU VÀO BÀI HỌC</a:t>
            </a:r>
            <a:endParaRPr kumimoji="0" lang="en-US" altLang="zh-CN" sz="40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1932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405111" y="1632693"/>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Thảo luận và chia sẻ ý tưởng cách làm chậu hoa, cây cảnh mini</a:t>
            </a:r>
          </a:p>
        </p:txBody>
      </p:sp>
      <p:sp>
        <p:nvSpPr>
          <p:cNvPr id="117" name="TextBox 116"/>
          <p:cNvSpPr txBox="1"/>
          <p:nvPr/>
        </p:nvSpPr>
        <p:spPr>
          <a:xfrm>
            <a:off x="2537779" y="334139"/>
            <a:ext cx="677283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ĐỀ XUẤT Ý TƯỞNG VÀ CÁCH LÀM CHẬU HOA, CÂY CẢNH MINI</a:t>
            </a:r>
          </a:p>
        </p:txBody>
      </p:sp>
      <p:sp>
        <p:nvSpPr>
          <p:cNvPr id="9" name="TextBox 8">
            <a:extLst>
              <a:ext uri="{FF2B5EF4-FFF2-40B4-BE49-F238E27FC236}">
                <a16:creationId xmlns:a16="http://schemas.microsoft.com/office/drawing/2014/main" xmlns="" id="{1C6C1494-9761-2059-0481-6D5C41B8AC62}"/>
              </a:ext>
            </a:extLst>
          </p:cNvPr>
          <p:cNvSpPr txBox="1"/>
          <p:nvPr/>
        </p:nvSpPr>
        <p:spPr>
          <a:xfrm>
            <a:off x="5314115" y="2093305"/>
            <a:ext cx="16013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altLang="zh-CN" sz="32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5" name="Picture 4">
            <a:extLst>
              <a:ext uri="{FF2B5EF4-FFF2-40B4-BE49-F238E27FC236}">
                <a16:creationId xmlns:a16="http://schemas.microsoft.com/office/drawing/2014/main" xmlns="" id="{B77F5E16-C6C4-E138-9809-D80B8826D5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206" y="3120751"/>
            <a:ext cx="2678894" cy="2438385"/>
          </a:xfrm>
          <a:prstGeom prst="rect">
            <a:avLst/>
          </a:prstGeom>
          <a:ln w="38100">
            <a:solidFill>
              <a:schemeClr val="accent1">
                <a:lumMod val="75000"/>
              </a:schemeClr>
            </a:solidFill>
          </a:ln>
          <a:effectLst>
            <a:outerShdw blurRad="107950" dist="12700" dir="5400000" algn="ctr">
              <a:srgbClr val="000000"/>
            </a:outerShdw>
          </a:effectLst>
        </p:spPr>
      </p:pic>
      <p:pic>
        <p:nvPicPr>
          <p:cNvPr id="2" name="Picture 1"/>
          <p:cNvPicPr>
            <a:picLocks noChangeAspect="1"/>
          </p:cNvPicPr>
          <p:nvPr/>
        </p:nvPicPr>
        <p:blipFill>
          <a:blip r:embed="rId5"/>
          <a:stretch>
            <a:fillRect/>
          </a:stretch>
        </p:blipFill>
        <p:spPr>
          <a:xfrm>
            <a:off x="4636616" y="3120751"/>
            <a:ext cx="2133333" cy="2438385"/>
          </a:xfrm>
          <a:prstGeom prst="rect">
            <a:avLst/>
          </a:prstGeom>
          <a:ln w="38100">
            <a:solidFill>
              <a:schemeClr val="accent1">
                <a:lumMod val="75000"/>
              </a:schemeClr>
            </a:solidFill>
          </a:ln>
          <a:effectLst>
            <a:outerShdw blurRad="107950" dist="12700" dir="5400000" algn="ctr">
              <a:srgbClr val="000000"/>
            </a:outerShdw>
          </a:effectLst>
        </p:spPr>
      </p:pic>
      <p:pic>
        <p:nvPicPr>
          <p:cNvPr id="3" name="Picture 2"/>
          <p:cNvPicPr>
            <a:picLocks noChangeAspect="1"/>
          </p:cNvPicPr>
          <p:nvPr/>
        </p:nvPicPr>
        <p:blipFill>
          <a:blip r:embed="rId6"/>
          <a:stretch>
            <a:fillRect/>
          </a:stretch>
        </p:blipFill>
        <p:spPr>
          <a:xfrm>
            <a:off x="7634426" y="3120751"/>
            <a:ext cx="3352381" cy="2438385"/>
          </a:xfrm>
          <a:prstGeom prst="rect">
            <a:avLst/>
          </a:prstGeom>
          <a:ln w="38100">
            <a:solidFill>
              <a:schemeClr val="accent1">
                <a:lumMod val="75000"/>
              </a:schemeClr>
            </a:solidFill>
          </a:ln>
          <a:effectLst>
            <a:outerShdw blurRad="107950" dist="12700" dir="5400000" algn="ctr">
              <a:srgbClr val="000000"/>
            </a:outerShdw>
          </a:effectLst>
        </p:spPr>
      </p:pic>
    </p:spTree>
    <p:extLst>
      <p:ext uri="{BB962C8B-B14F-4D97-AF65-F5344CB8AC3E}">
        <p14:creationId xmlns:p14="http://schemas.microsoft.com/office/powerpoint/2010/main" val="201831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296180" y="716023"/>
            <a:ext cx="54784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TIÊU CHÍ SẢN PHẨM</a:t>
            </a:r>
          </a:p>
        </p:txBody>
      </p:sp>
      <p:sp>
        <p:nvSpPr>
          <p:cNvPr id="7" name="TextBox 6"/>
          <p:cNvSpPr txBox="1"/>
          <p:nvPr/>
        </p:nvSpPr>
        <p:spPr>
          <a:xfrm>
            <a:off x="1158378" y="2261561"/>
            <a:ext cx="556454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ED7D31">
                    <a:lumMod val="50000"/>
                  </a:srgbClr>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 Kích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thước cây và chậu trồng cây phù hợp với không gian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lớp học</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1101903" y="4094499"/>
            <a:ext cx="5621016"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ED7D31">
                    <a:lumMod val="50000"/>
                  </a:srgbClr>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Giá thể (đất trồng, sơ dừa,...) vừa kín gốc,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rễ cây</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1137398" y="3178030"/>
            <a:ext cx="558552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ED7D31">
                    <a:lumMod val="50000"/>
                  </a:srgbClr>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Chậu dùng để trồng cây cảnh được làm từ vật liệu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tái chế</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 name="TextBox 3">
            <a:extLst>
              <a:ext uri="{FF2B5EF4-FFF2-40B4-BE49-F238E27FC236}">
                <a16:creationId xmlns:a16="http://schemas.microsoft.com/office/drawing/2014/main" xmlns="" id="{2EE29F6C-D80E-11E6-2150-6EC9CDC03B7D}"/>
              </a:ext>
            </a:extLst>
          </p:cNvPr>
          <p:cNvSpPr txBox="1"/>
          <p:nvPr/>
        </p:nvSpPr>
        <p:spPr>
          <a:xfrm>
            <a:off x="1071983" y="5010968"/>
            <a:ext cx="5765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ED7D31">
                    <a:lumMod val="50000"/>
                  </a:srgbClr>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Cây được trồng chắc chắn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trong chậu</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sym typeface="Wingdings" panose="05000000000000000000" pitchFamily="2" charset="2"/>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xmlns="" id="{C529BF04-1DC3-5786-E6F5-F9CA7EB51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673" y="2261561"/>
            <a:ext cx="3179618" cy="341565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4994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10" grpId="0"/>
      <p:bldP spid="8"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667533" y="1569777"/>
            <a:ext cx="89311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L</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ựa chọn ý tưởng</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và đề xuất cách làm</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chậu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hoa</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cây</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cảnh</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mini</a:t>
            </a:r>
            <a:endPar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0" name="Picture 19">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642453" y="290921"/>
            <a:ext cx="677283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ĐỀ XUẤT Ý TƯỞNG VÀ CÁCH LÀM CHẬU HOA, CÂY CẢNH MINI</a:t>
            </a:r>
          </a:p>
        </p:txBody>
      </p:sp>
      <p:pic>
        <p:nvPicPr>
          <p:cNvPr id="2" name="Picture 1"/>
          <p:cNvPicPr>
            <a:picLocks noChangeAspect="1"/>
          </p:cNvPicPr>
          <p:nvPr/>
        </p:nvPicPr>
        <p:blipFill>
          <a:blip r:embed="rId4"/>
          <a:stretch>
            <a:fillRect/>
          </a:stretch>
        </p:blipFill>
        <p:spPr>
          <a:xfrm>
            <a:off x="655564" y="2433775"/>
            <a:ext cx="2361905" cy="3228571"/>
          </a:xfrm>
          <a:prstGeom prst="rect">
            <a:avLst/>
          </a:prstGeom>
        </p:spPr>
      </p:pic>
      <p:pic>
        <p:nvPicPr>
          <p:cNvPr id="4" name="Picture 3"/>
          <p:cNvPicPr>
            <a:picLocks noChangeAspect="1"/>
          </p:cNvPicPr>
          <p:nvPr/>
        </p:nvPicPr>
        <p:blipFill>
          <a:blip r:embed="rId5"/>
          <a:stretch>
            <a:fillRect/>
          </a:stretch>
        </p:blipFill>
        <p:spPr>
          <a:xfrm>
            <a:off x="3274436" y="2607461"/>
            <a:ext cx="2980952" cy="1733333"/>
          </a:xfrm>
          <a:prstGeom prst="rect">
            <a:avLst/>
          </a:prstGeom>
        </p:spPr>
      </p:pic>
      <p:pic>
        <p:nvPicPr>
          <p:cNvPr id="5" name="Picture 4"/>
          <p:cNvPicPr>
            <a:picLocks noChangeAspect="1"/>
          </p:cNvPicPr>
          <p:nvPr/>
        </p:nvPicPr>
        <p:blipFill>
          <a:blip r:embed="rId6"/>
          <a:stretch>
            <a:fillRect/>
          </a:stretch>
        </p:blipFill>
        <p:spPr>
          <a:xfrm>
            <a:off x="9205388" y="2402699"/>
            <a:ext cx="1866667" cy="3876190"/>
          </a:xfrm>
          <a:prstGeom prst="rect">
            <a:avLst/>
          </a:prstGeom>
        </p:spPr>
      </p:pic>
      <p:pic>
        <p:nvPicPr>
          <p:cNvPr id="6" name="Picture 5"/>
          <p:cNvPicPr>
            <a:picLocks noChangeAspect="1"/>
          </p:cNvPicPr>
          <p:nvPr/>
        </p:nvPicPr>
        <p:blipFill>
          <a:blip r:embed="rId7"/>
          <a:stretch>
            <a:fillRect/>
          </a:stretch>
        </p:blipFill>
        <p:spPr>
          <a:xfrm>
            <a:off x="6597054" y="2957166"/>
            <a:ext cx="2266667" cy="3142857"/>
          </a:xfrm>
          <a:prstGeom prst="rect">
            <a:avLst/>
          </a:prstGeom>
        </p:spPr>
      </p:pic>
      <p:pic>
        <p:nvPicPr>
          <p:cNvPr id="7" name="Picture 6"/>
          <p:cNvPicPr>
            <a:picLocks noChangeAspect="1"/>
          </p:cNvPicPr>
          <p:nvPr/>
        </p:nvPicPr>
        <p:blipFill>
          <a:blip r:embed="rId8"/>
          <a:stretch>
            <a:fillRect/>
          </a:stretch>
        </p:blipFill>
        <p:spPr>
          <a:xfrm>
            <a:off x="3164912" y="4891625"/>
            <a:ext cx="3200000" cy="1866667"/>
          </a:xfrm>
          <a:prstGeom prst="rect">
            <a:avLst/>
          </a:prstGeom>
        </p:spPr>
      </p:pic>
    </p:spTree>
    <p:extLst>
      <p:ext uri="{BB962C8B-B14F-4D97-AF65-F5344CB8AC3E}">
        <p14:creationId xmlns:p14="http://schemas.microsoft.com/office/powerpoint/2010/main" val="79819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9"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5524</TotalTime>
  <Words>1041</Words>
  <Application>Microsoft Office PowerPoint</Application>
  <PresentationFormat>Widescreen</PresentationFormat>
  <Paragraphs>120</Paragraphs>
  <Slides>21</Slides>
  <Notes>19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Roboto</vt:lpstr>
      <vt:lpstr>Calibri</vt:lpstr>
      <vt:lpstr>Wingdings</vt:lpstr>
      <vt:lpstr>Arial</vt:lpstr>
      <vt:lpstr>Roboto Black</vt:lpstr>
      <vt:lpstr>Times New Roman</vt:lpstr>
      <vt:lpstr>Pangolin</vt:lpstr>
      <vt:lpstr>Calibri Light</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AutoBVT</cp:lastModifiedBy>
  <cp:revision>314</cp:revision>
  <dcterms:created xsi:type="dcterms:W3CDTF">2023-04-01T23:44:56Z</dcterms:created>
  <dcterms:modified xsi:type="dcterms:W3CDTF">2023-12-07T07:35:13Z</dcterms:modified>
</cp:coreProperties>
</file>