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1" r:id="rId5"/>
    <p:sldId id="263" r:id="rId6"/>
    <p:sldId id="262" r:id="rId7"/>
    <p:sldId id="264" r:id="rId8"/>
    <p:sldId id="260" r:id="rId9"/>
    <p:sldId id="265" r:id="rId10"/>
    <p:sldId id="268" r:id="rId11"/>
    <p:sldId id="269" r:id="rId12"/>
    <p:sldId id="270" r:id="rId13"/>
    <p:sldId id="271" r:id="rId14"/>
    <p:sldId id="275" r:id="rId15"/>
    <p:sldId id="272" r:id="rId16"/>
    <p:sldId id="273" r:id="rId17"/>
    <p:sldId id="266" r:id="rId18"/>
    <p:sldId id="274" r:id="rId19"/>
    <p:sldId id="280" r:id="rId20"/>
    <p:sldId id="281" r:id="rId21"/>
    <p:sldId id="282" r:id="rId22"/>
    <p:sldId id="283" r:id="rId23"/>
    <p:sldId id="279" r:id="rId24"/>
    <p:sldId id="284" r:id="rId25"/>
    <p:sldId id="286" r:id="rId26"/>
    <p:sldId id="285" r:id="rId27"/>
    <p:sldId id="287" r:id="rId28"/>
    <p:sldId id="288" r:id="rId29"/>
    <p:sldId id="289" r:id="rId30"/>
    <p:sldId id="276" r:id="rId31"/>
    <p:sldId id="290" r:id="rId32"/>
    <p:sldId id="292" r:id="rId33"/>
    <p:sldId id="291" r:id="rId34"/>
    <p:sldId id="27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0" y="-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6579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4" name="图片 13">
            <a:extLst>
              <a:ext uri="{FF2B5EF4-FFF2-40B4-BE49-F238E27FC236}">
                <a16:creationId xmlns=""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pic>
        <p:nvPicPr>
          <p:cNvPr id="10" name="Picture 9"/>
          <p:cNvPicPr>
            <a:picLocks noChangeAspect="1"/>
          </p:cNvPicPr>
          <p:nvPr userDrawn="1"/>
        </p:nvPicPr>
        <p:blipFill>
          <a:blip r:embed="rId7"/>
          <a:stretch>
            <a:fillRect/>
          </a:stretch>
        </p:blipFill>
        <p:spPr>
          <a:xfrm>
            <a:off x="-5112616" y="-1247833"/>
            <a:ext cx="17680425" cy="14586162"/>
          </a:xfrm>
          <a:prstGeom prst="rect">
            <a:avLst/>
          </a:prstGeom>
        </p:spPr>
      </p:pic>
      <p:sp>
        <p:nvSpPr>
          <p:cNvPr id="11" name="Title 1">
            <a:extLst>
              <a:ext uri="{FF2B5EF4-FFF2-40B4-BE49-F238E27FC236}">
                <a16:creationId xmlns=""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914874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图片 4">
            <a:extLst>
              <a:ext uri="{FF2B5EF4-FFF2-40B4-BE49-F238E27FC236}">
                <a16:creationId xmlns="" xmlns:a16="http://schemas.microsoft.com/office/drawing/2014/main" id="{8BD63AC5-AD47-43CA-B937-F368C22F2F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8" name="图片 10">
            <a:extLst>
              <a:ext uri="{FF2B5EF4-FFF2-40B4-BE49-F238E27FC236}">
                <a16:creationId xmlns="" xmlns:a16="http://schemas.microsoft.com/office/drawing/2014/main" id="{D94F400B-86DA-4D74-8B47-FBA3C2726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106680"/>
            <a:ext cx="8427721" cy="6858000"/>
          </a:xfrm>
          <a:prstGeom prst="rect">
            <a:avLst/>
          </a:prstGeom>
        </p:spPr>
      </p:pic>
      <p:pic>
        <p:nvPicPr>
          <p:cNvPr id="9" name="图片 11">
            <a:extLst>
              <a:ext uri="{FF2B5EF4-FFF2-40B4-BE49-F238E27FC236}">
                <a16:creationId xmlns="" xmlns:a16="http://schemas.microsoft.com/office/drawing/2014/main" id="{4308002D-F6E3-4483-896B-44A922AB34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0" name="图片 14">
            <a:extLst>
              <a:ext uri="{FF2B5EF4-FFF2-40B4-BE49-F238E27FC236}">
                <a16:creationId xmlns="" xmlns:a16="http://schemas.microsoft.com/office/drawing/2014/main" id="{8A2F7FA4-B46E-4E1A-9F04-BB804383348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1" name="图片 18">
            <a:extLst>
              <a:ext uri="{FF2B5EF4-FFF2-40B4-BE49-F238E27FC236}">
                <a16:creationId xmlns="" xmlns:a16="http://schemas.microsoft.com/office/drawing/2014/main" id="{181575A8-98A1-43E1-BB40-885DBC75C50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2" name="图片 20">
            <a:extLst>
              <a:ext uri="{FF2B5EF4-FFF2-40B4-BE49-F238E27FC236}">
                <a16:creationId xmlns="" xmlns:a16="http://schemas.microsoft.com/office/drawing/2014/main" id="{B2CDF210-D306-4AB4-A32D-FFDDD97BC82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3" name="图片 90">
            <a:extLst>
              <a:ext uri="{FF2B5EF4-FFF2-40B4-BE49-F238E27FC236}">
                <a16:creationId xmlns="" xmlns:a16="http://schemas.microsoft.com/office/drawing/2014/main" id="{5583FDEE-79DD-440E-BFC1-02A729B3162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28977" y="363658"/>
            <a:ext cx="2143500" cy="1339393"/>
          </a:xfrm>
          <a:prstGeom prst="rect">
            <a:avLst/>
          </a:prstGeom>
        </p:spPr>
      </p:pic>
      <p:pic>
        <p:nvPicPr>
          <p:cNvPr id="14" name="Picture 13"/>
          <p:cNvPicPr>
            <a:picLocks noChangeAspect="1"/>
          </p:cNvPicPr>
          <p:nvPr userDrawn="1"/>
        </p:nvPicPr>
        <p:blipFill>
          <a:blip r:embed="rId8"/>
          <a:stretch>
            <a:fillRect/>
          </a:stretch>
        </p:blipFill>
        <p:spPr>
          <a:xfrm>
            <a:off x="-5112616" y="-1247833"/>
            <a:ext cx="17680425" cy="14586162"/>
          </a:xfrm>
          <a:prstGeom prst="rect">
            <a:avLst/>
          </a:prstGeom>
        </p:spPr>
      </p:pic>
      <p:sp>
        <p:nvSpPr>
          <p:cNvPr id="15" name="Title 1">
            <a:extLst>
              <a:ext uri="{FF2B5EF4-FFF2-40B4-BE49-F238E27FC236}">
                <a16:creationId xmlns=""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
        <p:nvSpPr>
          <p:cNvPr id="16" name="Title 1">
            <a:extLst>
              <a:ext uri="{FF2B5EF4-FFF2-40B4-BE49-F238E27FC236}">
                <a16:creationId xmlns=""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758253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5A577F-17CC-4279-A774-65D8BE8CDAD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805CE8-A33D-45FD-B729-B443CD229C07}"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572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3">
            <a:extLst>
              <a:ext uri="{FF2B5EF4-FFF2-40B4-BE49-F238E27FC236}">
                <a16:creationId xmlns="" xmlns:a16="http://schemas.microsoft.com/office/drawing/2014/main" id="{1BB1ECE6-03AD-475A-868C-7DD53965787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Picture 2"/>
          <p:cNvPicPr>
            <a:picLocks noChangeAspect="1"/>
          </p:cNvPicPr>
          <p:nvPr userDrawn="1"/>
        </p:nvPicPr>
        <p:blipFill>
          <a:blip r:embed="rId7"/>
          <a:stretch>
            <a:fillRect/>
          </a:stretch>
        </p:blipFill>
        <p:spPr>
          <a:xfrm>
            <a:off x="-5112616" y="-1247833"/>
            <a:ext cx="17680425" cy="14586162"/>
          </a:xfrm>
          <a:prstGeom prst="rect">
            <a:avLst/>
          </a:prstGeom>
        </p:spPr>
      </p:pic>
      <p:sp>
        <p:nvSpPr>
          <p:cNvPr id="4" name="Title 1">
            <a:extLst>
              <a:ext uri="{FF2B5EF4-FFF2-40B4-BE49-F238E27FC236}">
                <a16:creationId xmlns=""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
        <p:nvSpPr>
          <p:cNvPr id="5" name="Title 1">
            <a:extLst>
              <a:ext uri="{FF2B5EF4-FFF2-40B4-BE49-F238E27FC236}">
                <a16:creationId xmlns=""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2241205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35.png"/><Relationship Id="rId5" Type="http://schemas.openxmlformats.org/officeDocument/2006/relationships/image" Target="../media/image5.png"/><Relationship Id="rId10" Type="http://schemas.openxmlformats.org/officeDocument/2006/relationships/image" Target="../media/image34.png"/><Relationship Id="rId4" Type="http://schemas.openxmlformats.org/officeDocument/2006/relationships/image" Target="../media/image4.png"/><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40.png"/><Relationship Id="rId4" Type="http://schemas.openxmlformats.org/officeDocument/2006/relationships/image" Target="../media/image4.png"/><Relationship Id="rId9" Type="http://schemas.openxmlformats.org/officeDocument/2006/relationships/image" Target="../media/image17.png"/></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0.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0.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0.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0.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25.png"/><Relationship Id="rId5" Type="http://schemas.openxmlformats.org/officeDocument/2006/relationships/image" Target="../media/image5.png"/><Relationship Id="rId10"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a:extLst>
              <a:ext uri="{FF2B5EF4-FFF2-40B4-BE49-F238E27FC236}">
                <a16:creationId xmlns=""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7" name="图片 10">
            <a:extLst>
              <a:ext uri="{FF2B5EF4-FFF2-40B4-BE49-F238E27FC236}">
                <a16:creationId xmlns=""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8" name="图片 11">
            <a:extLst>
              <a:ext uri="{FF2B5EF4-FFF2-40B4-BE49-F238E27FC236}">
                <a16:creationId xmlns=""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9" name="图片 14">
            <a:extLst>
              <a:ext uri="{FF2B5EF4-FFF2-40B4-BE49-F238E27FC236}">
                <a16:creationId xmlns=""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0" name="图片 18">
            <a:extLst>
              <a:ext uri="{FF2B5EF4-FFF2-40B4-BE49-F238E27FC236}">
                <a16:creationId xmlns=""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1" name="图片 22">
            <a:extLst>
              <a:ext uri="{FF2B5EF4-FFF2-40B4-BE49-F238E27FC236}">
                <a16:creationId xmlns="" xmlns:a16="http://schemas.microsoft.com/office/drawing/2014/main" id="{6D9A343C-CF41-4DCE-BE2D-7AC1C32EFD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069" t="37963" r="16319"/>
          <a:stretch/>
        </p:blipFill>
        <p:spPr>
          <a:xfrm>
            <a:off x="3014127" y="4151972"/>
            <a:ext cx="6294581" cy="2983991"/>
          </a:xfrm>
          <a:prstGeom prst="rect">
            <a:avLst/>
          </a:prstGeom>
        </p:spPr>
      </p:pic>
      <p:pic>
        <p:nvPicPr>
          <p:cNvPr id="12" name="图片 45">
            <a:extLst>
              <a:ext uri="{FF2B5EF4-FFF2-40B4-BE49-F238E27FC236}">
                <a16:creationId xmlns="" xmlns:a16="http://schemas.microsoft.com/office/drawing/2014/main" id="{78BFE735-BC79-4B84-9FB4-E780E9BD1A1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0525"/>
          <a:stretch/>
        </p:blipFill>
        <p:spPr>
          <a:xfrm rot="981196" flipH="1">
            <a:off x="269209" y="2766553"/>
            <a:ext cx="3314472" cy="2634182"/>
          </a:xfrm>
          <a:prstGeom prst="rect">
            <a:avLst/>
          </a:prstGeom>
        </p:spPr>
      </p:pic>
      <p:pic>
        <p:nvPicPr>
          <p:cNvPr id="13" name="图片 43">
            <a:extLst>
              <a:ext uri="{FF2B5EF4-FFF2-40B4-BE49-F238E27FC236}">
                <a16:creationId xmlns="" xmlns:a16="http://schemas.microsoft.com/office/drawing/2014/main" id="{D44D078F-F743-4CB4-A712-D698A2E0A7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07768" y="380856"/>
            <a:ext cx="2143500" cy="1339393"/>
          </a:xfrm>
          <a:prstGeom prst="rect">
            <a:avLst/>
          </a:prstGeom>
        </p:spPr>
      </p:pic>
      <p:pic>
        <p:nvPicPr>
          <p:cNvPr id="14" name="图片 20">
            <a:extLst>
              <a:ext uri="{FF2B5EF4-FFF2-40B4-BE49-F238E27FC236}">
                <a16:creationId xmlns="" xmlns:a16="http://schemas.microsoft.com/office/drawing/2014/main" id="{B2CDF210-D306-4AB4-A32D-FFDDD97BC82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43563"/>
          <a:stretch/>
        </p:blipFill>
        <p:spPr>
          <a:xfrm>
            <a:off x="-37712" y="3605991"/>
            <a:ext cx="12192000" cy="3276600"/>
          </a:xfrm>
          <a:prstGeom prst="rect">
            <a:avLst/>
          </a:prstGeom>
        </p:spPr>
      </p:pic>
      <p:pic>
        <p:nvPicPr>
          <p:cNvPr id="15" name="Picture 14">
            <a:extLst>
              <a:ext uri="{FF2B5EF4-FFF2-40B4-BE49-F238E27FC236}">
                <a16:creationId xmlns="" xmlns:a16="http://schemas.microsoft.com/office/drawing/2014/main" id="{416AA52A-2568-3B14-1382-2943F1A7FFD1}"/>
              </a:ext>
            </a:extLst>
          </p:cNvPr>
          <p:cNvPicPr>
            <a:picLocks noChangeAspect="1"/>
          </p:cNvPicPr>
          <p:nvPr/>
        </p:nvPicPr>
        <p:blipFill>
          <a:blip r:embed="rId10"/>
          <a:stretch>
            <a:fillRect/>
          </a:stretch>
        </p:blipFill>
        <p:spPr>
          <a:xfrm>
            <a:off x="-69968" y="-93018"/>
            <a:ext cx="1523956" cy="1508868"/>
          </a:xfrm>
          <a:prstGeom prst="rect">
            <a:avLst/>
          </a:prstGeom>
        </p:spPr>
      </p:pic>
      <p:pic>
        <p:nvPicPr>
          <p:cNvPr id="2" name="Picture 1"/>
          <p:cNvPicPr>
            <a:picLocks noChangeAspect="1"/>
          </p:cNvPicPr>
          <p:nvPr/>
        </p:nvPicPr>
        <p:blipFill>
          <a:blip r:embed="rId11"/>
          <a:stretch>
            <a:fillRect/>
          </a:stretch>
        </p:blipFill>
        <p:spPr>
          <a:xfrm>
            <a:off x="4260061" y="598605"/>
            <a:ext cx="3352281" cy="1117427"/>
          </a:xfrm>
          <a:prstGeom prst="rect">
            <a:avLst/>
          </a:prstGeom>
        </p:spPr>
      </p:pic>
      <p:pic>
        <p:nvPicPr>
          <p:cNvPr id="3" name="Picture 2"/>
          <p:cNvPicPr>
            <a:picLocks noChangeAspect="1"/>
          </p:cNvPicPr>
          <p:nvPr/>
        </p:nvPicPr>
        <p:blipFill>
          <a:blip r:embed="rId12"/>
          <a:stretch>
            <a:fillRect/>
          </a:stretch>
        </p:blipFill>
        <p:spPr>
          <a:xfrm>
            <a:off x="688439" y="1490395"/>
            <a:ext cx="11544450" cy="2643763"/>
          </a:xfrm>
          <a:prstGeom prst="rect">
            <a:avLst/>
          </a:prstGeom>
        </p:spPr>
      </p:pic>
      <p:pic>
        <p:nvPicPr>
          <p:cNvPr id="5" name="Picture 4"/>
          <p:cNvPicPr>
            <a:picLocks noChangeAspect="1"/>
          </p:cNvPicPr>
          <p:nvPr/>
        </p:nvPicPr>
        <p:blipFill>
          <a:blip r:embed="rId13"/>
          <a:stretch>
            <a:fillRect/>
          </a:stretch>
        </p:blipFill>
        <p:spPr>
          <a:xfrm>
            <a:off x="6843098" y="3102076"/>
            <a:ext cx="2771635" cy="1811167"/>
          </a:xfrm>
          <a:prstGeom prst="rect">
            <a:avLst/>
          </a:prstGeom>
        </p:spPr>
      </p:pic>
    </p:spTree>
    <p:extLst>
      <p:ext uri="{BB962C8B-B14F-4D97-AF65-F5344CB8AC3E}">
        <p14:creationId xmlns:p14="http://schemas.microsoft.com/office/powerpoint/2010/main" val="2930315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7609668" y="1317583"/>
            <a:ext cx="4181863" cy="5165830"/>
          </a:xfrm>
          <a:prstGeom prst="rect">
            <a:avLst/>
          </a:prstGeom>
        </p:spPr>
      </p:pic>
      <p:grpSp>
        <p:nvGrpSpPr>
          <p:cNvPr id="2" name="Group">
            <a:extLst>
              <a:ext uri="{FF2B5EF4-FFF2-40B4-BE49-F238E27FC236}">
                <a16:creationId xmlns="" xmlns:a16="http://schemas.microsoft.com/office/drawing/2014/main" id="{BC5BEAEB-E389-7C3C-041A-F2DB4F5AE20A}"/>
              </a:ext>
            </a:extLst>
          </p:cNvPr>
          <p:cNvGrpSpPr/>
          <p:nvPr/>
        </p:nvGrpSpPr>
        <p:grpSpPr>
          <a:xfrm>
            <a:off x="715712" y="472211"/>
            <a:ext cx="10820290" cy="829649"/>
            <a:chOff x="1147156" y="572516"/>
            <a:chExt cx="12988181" cy="410815"/>
          </a:xfrm>
        </p:grpSpPr>
        <p:sp>
          <p:nvSpPr>
            <p:cNvPr id="3" name="Flowchart: Alternate Process 2">
              <a:extLst>
                <a:ext uri="{FF2B5EF4-FFF2-40B4-BE49-F238E27FC236}">
                  <a16:creationId xmlns=""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 xmlns:a16="http://schemas.microsoft.com/office/drawing/2014/main" id="{FF6F49AC-3F83-46CA-AC9E-5A46576F40A2}"/>
                </a:ext>
              </a:extLst>
            </p:cNvPr>
            <p:cNvSpPr txBox="1"/>
            <p:nvPr/>
          </p:nvSpPr>
          <p:spPr>
            <a:xfrm>
              <a:off x="1147156" y="572637"/>
              <a:ext cx="12988181" cy="335282"/>
            </a:xfrm>
            <a:prstGeom prst="rect">
              <a:avLst/>
            </a:prstGeom>
            <a:noFill/>
          </p:spPr>
          <p:txBody>
            <a:bodyPr wrap="square">
              <a:spAutoFit/>
            </a:bodyPr>
            <a:lstStyle/>
            <a:p>
              <a:pPr algn="ctr"/>
              <a:r>
                <a:rPr lang="en-US" sz="3800" b="1" i="0" smtClean="0">
                  <a:solidFill>
                    <a:srgbClr val="009999"/>
                  </a:solidFill>
                  <a:effectLst/>
                  <a:latin typeface="Cambria" panose="02040503050406030204" pitchFamily="18" charset="0"/>
                </a:rPr>
                <a:t>Quan sát hình 8, đọc thông tin và trả lời câu hỏi: </a:t>
              </a:r>
              <a:endParaRPr lang="en-US" sz="3800" b="1" dirty="0">
                <a:solidFill>
                  <a:srgbClr val="009999"/>
                </a:solidFill>
                <a:latin typeface="Cambria" panose="02040503050406030204" pitchFamily="18" charset="0"/>
              </a:endParaRPr>
            </a:p>
          </p:txBody>
        </p:sp>
      </p:grpSp>
      <p:grpSp>
        <p:nvGrpSpPr>
          <p:cNvPr id="6" name="Group">
            <a:extLst>
              <a:ext uri="{FF2B5EF4-FFF2-40B4-BE49-F238E27FC236}">
                <a16:creationId xmlns="" xmlns:a16="http://schemas.microsoft.com/office/drawing/2014/main" id="{BC5BEAEB-E389-7C3C-041A-F2DB4F5AE20A}"/>
              </a:ext>
            </a:extLst>
          </p:cNvPr>
          <p:cNvGrpSpPr/>
          <p:nvPr/>
        </p:nvGrpSpPr>
        <p:grpSpPr>
          <a:xfrm>
            <a:off x="591725" y="1561444"/>
            <a:ext cx="6676980" cy="3955953"/>
            <a:chOff x="169315" y="525230"/>
            <a:chExt cx="14793873" cy="198460"/>
          </a:xfrm>
        </p:grpSpPr>
        <p:sp>
          <p:nvSpPr>
            <p:cNvPr id="7" name="Flowchart: Alternate Process 6">
              <a:extLst>
                <a:ext uri="{FF2B5EF4-FFF2-40B4-BE49-F238E27FC236}">
                  <a16:creationId xmlns="" xmlns:a16="http://schemas.microsoft.com/office/drawing/2014/main" id="{5B6713E3-A5F2-5E0D-4DA0-706415FDF64C}"/>
                </a:ext>
              </a:extLst>
            </p:cNvPr>
            <p:cNvSpPr/>
            <p:nvPr/>
          </p:nvSpPr>
          <p:spPr>
            <a:xfrm>
              <a:off x="169315" y="525230"/>
              <a:ext cx="14793873" cy="19545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 xmlns:a16="http://schemas.microsoft.com/office/drawing/2014/main" id="{FF6F49AC-3F83-46CA-AC9E-5A46576F40A2}"/>
                </a:ext>
              </a:extLst>
            </p:cNvPr>
            <p:cNvSpPr txBox="1"/>
            <p:nvPr/>
          </p:nvSpPr>
          <p:spPr>
            <a:xfrm>
              <a:off x="347184" y="531908"/>
              <a:ext cx="14440523" cy="191782"/>
            </a:xfrm>
            <a:prstGeom prst="rect">
              <a:avLst/>
            </a:prstGeom>
            <a:noFill/>
          </p:spPr>
          <p:txBody>
            <a:bodyPr wrap="square">
              <a:spAutoFit/>
            </a:bodyPr>
            <a:lstStyle/>
            <a:p>
              <a:pPr algn="just"/>
              <a:r>
                <a:rPr lang="nl-NL" sz="3800">
                  <a:latin typeface="Cambria" panose="02040503050406030204" pitchFamily="18" charset="0"/>
                  <a:ea typeface="Cambria" panose="02040503050406030204" pitchFamily="18" charset="0"/>
                </a:rPr>
                <a:t>+ Kể tên một số yếu tố tham gia vào quá trình tự tổng hợp chất dinh dưỡng ở thực vật</a:t>
              </a:r>
              <a:r>
                <a:rPr lang="nl-NL" sz="3800" smtClean="0">
                  <a:latin typeface="Cambria" panose="02040503050406030204" pitchFamily="18" charset="0"/>
                  <a:ea typeface="Cambria" panose="02040503050406030204" pitchFamily="18" charset="0"/>
                </a:rPr>
                <a:t>?</a:t>
              </a:r>
              <a:endParaRPr lang="en-US" sz="3800">
                <a:latin typeface="Cambria" panose="02040503050406030204" pitchFamily="18" charset="0"/>
                <a:ea typeface="Cambria" panose="02040503050406030204" pitchFamily="18" charset="0"/>
              </a:endParaRPr>
            </a:p>
            <a:p>
              <a:pPr algn="just"/>
              <a:r>
                <a:rPr lang="nl-NL" sz="3800">
                  <a:latin typeface="Cambria" panose="02040503050406030204" pitchFamily="18" charset="0"/>
                  <a:ea typeface="Cambria" panose="02040503050406030204" pitchFamily="18" charset="0"/>
                </a:rPr>
                <a:t>+ Chất dinh dưỡng được thực vật tự tổng hợp thông qua quá trình nào? </a:t>
              </a:r>
              <a:endParaRPr lang="en-US" sz="3800">
                <a:latin typeface="Cambria" panose="02040503050406030204" pitchFamily="18" charset="0"/>
                <a:ea typeface="Cambria" panose="02040503050406030204" pitchFamily="18" charset="0"/>
              </a:endParaRPr>
            </a:p>
          </p:txBody>
        </p:sp>
      </p:grpSp>
      <p:grpSp>
        <p:nvGrpSpPr>
          <p:cNvPr id="9" name="Group">
            <a:extLst>
              <a:ext uri="{FF2B5EF4-FFF2-40B4-BE49-F238E27FC236}">
                <a16:creationId xmlns="" xmlns:a16="http://schemas.microsoft.com/office/drawing/2014/main" id="{BC5BEAEB-E389-7C3C-041A-F2DB4F5AE20A}"/>
              </a:ext>
            </a:extLst>
          </p:cNvPr>
          <p:cNvGrpSpPr/>
          <p:nvPr/>
        </p:nvGrpSpPr>
        <p:grpSpPr>
          <a:xfrm>
            <a:off x="578278" y="1561444"/>
            <a:ext cx="6676980" cy="3955953"/>
            <a:chOff x="169315" y="525230"/>
            <a:chExt cx="14793873" cy="198460"/>
          </a:xfrm>
        </p:grpSpPr>
        <p:sp>
          <p:nvSpPr>
            <p:cNvPr id="10" name="Flowchart: Alternate Process 9">
              <a:extLst>
                <a:ext uri="{FF2B5EF4-FFF2-40B4-BE49-F238E27FC236}">
                  <a16:creationId xmlns="" xmlns:a16="http://schemas.microsoft.com/office/drawing/2014/main" id="{5B6713E3-A5F2-5E0D-4DA0-706415FDF64C}"/>
                </a:ext>
              </a:extLst>
            </p:cNvPr>
            <p:cNvSpPr/>
            <p:nvPr/>
          </p:nvSpPr>
          <p:spPr>
            <a:xfrm>
              <a:off x="169315" y="525230"/>
              <a:ext cx="14793873" cy="19545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TextBox 10">
              <a:extLst>
                <a:ext uri="{FF2B5EF4-FFF2-40B4-BE49-F238E27FC236}">
                  <a16:creationId xmlns="" xmlns:a16="http://schemas.microsoft.com/office/drawing/2014/main" id="{FF6F49AC-3F83-46CA-AC9E-5A46576F40A2}"/>
                </a:ext>
              </a:extLst>
            </p:cNvPr>
            <p:cNvSpPr txBox="1"/>
            <p:nvPr/>
          </p:nvSpPr>
          <p:spPr>
            <a:xfrm>
              <a:off x="347184" y="531908"/>
              <a:ext cx="14440523" cy="191782"/>
            </a:xfrm>
            <a:prstGeom prst="rect">
              <a:avLst/>
            </a:prstGeom>
            <a:noFill/>
          </p:spPr>
          <p:txBody>
            <a:bodyPr wrap="square">
              <a:spAutoFit/>
            </a:bodyPr>
            <a:lstStyle/>
            <a:p>
              <a:pPr algn="just"/>
              <a:r>
                <a:rPr lang="nl-NL" sz="3800">
                  <a:latin typeface="Cambria" panose="02040503050406030204" pitchFamily="18" charset="0"/>
                  <a:ea typeface="Cambria" panose="02040503050406030204" pitchFamily="18" charset="0"/>
                </a:rPr>
                <a:t>+ Kể tên một số yếu tố tham gia vào quá trình tự tổng hợp chất dinh dưỡng ở thực vật</a:t>
              </a:r>
              <a:r>
                <a:rPr lang="nl-NL" sz="3800" smtClean="0">
                  <a:latin typeface="Cambria" panose="02040503050406030204" pitchFamily="18" charset="0"/>
                  <a:ea typeface="Cambria" panose="02040503050406030204" pitchFamily="18" charset="0"/>
                </a:rPr>
                <a:t>?</a:t>
              </a:r>
              <a:endParaRPr lang="en-US" sz="3800">
                <a:latin typeface="Cambria" panose="02040503050406030204" pitchFamily="18" charset="0"/>
                <a:ea typeface="Cambria" panose="02040503050406030204" pitchFamily="18" charset="0"/>
              </a:endParaRPr>
            </a:p>
            <a:p>
              <a:pPr algn="just"/>
              <a:r>
                <a:rPr lang="nl-NL" sz="3800">
                  <a:latin typeface="Cambria" panose="02040503050406030204" pitchFamily="18" charset="0"/>
                  <a:ea typeface="Cambria" panose="02040503050406030204" pitchFamily="18" charset="0"/>
                </a:rPr>
                <a:t>+ Chất dinh dưỡng được thực vật tự tổng hợp thông qua quá trình nào? </a:t>
              </a:r>
              <a:endParaRPr lang="en-US" sz="380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78663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7948" y="1372092"/>
            <a:ext cx="4181863" cy="5165830"/>
          </a:xfrm>
          <a:prstGeom prst="rect">
            <a:avLst/>
          </a:prstGeom>
        </p:spPr>
      </p:pic>
      <p:grpSp>
        <p:nvGrpSpPr>
          <p:cNvPr id="2" name="Group">
            <a:extLst>
              <a:ext uri="{FF2B5EF4-FFF2-40B4-BE49-F238E27FC236}">
                <a16:creationId xmlns="" xmlns:a16="http://schemas.microsoft.com/office/drawing/2014/main" id="{BC5BEAEB-E389-7C3C-041A-F2DB4F5AE20A}"/>
              </a:ext>
            </a:extLst>
          </p:cNvPr>
          <p:cNvGrpSpPr/>
          <p:nvPr/>
        </p:nvGrpSpPr>
        <p:grpSpPr>
          <a:xfrm>
            <a:off x="715711" y="46494"/>
            <a:ext cx="10820290" cy="1387587"/>
            <a:chOff x="1147156" y="572516"/>
            <a:chExt cx="12988181" cy="335802"/>
          </a:xfrm>
        </p:grpSpPr>
        <p:sp>
          <p:nvSpPr>
            <p:cNvPr id="3" name="Flowchart: Alternate Process 2">
              <a:extLst>
                <a:ext uri="{FF2B5EF4-FFF2-40B4-BE49-F238E27FC236}">
                  <a16:creationId xmlns="" xmlns:a16="http://schemas.microsoft.com/office/drawing/2014/main" id="{5B6713E3-A5F2-5E0D-4DA0-706415FDF64C}"/>
                </a:ext>
              </a:extLst>
            </p:cNvPr>
            <p:cNvSpPr/>
            <p:nvPr/>
          </p:nvSpPr>
          <p:spPr>
            <a:xfrm>
              <a:off x="1147156" y="572516"/>
              <a:ext cx="12988181" cy="335802"/>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 xmlns:a16="http://schemas.microsoft.com/office/drawing/2014/main" id="{FF6F49AC-3F83-46CA-AC9E-5A46576F40A2}"/>
                </a:ext>
              </a:extLst>
            </p:cNvPr>
            <p:cNvSpPr txBox="1"/>
            <p:nvPr/>
          </p:nvSpPr>
          <p:spPr>
            <a:xfrm>
              <a:off x="1147156" y="572637"/>
              <a:ext cx="12988181" cy="320278"/>
            </a:xfrm>
            <a:prstGeom prst="rect">
              <a:avLst/>
            </a:prstGeom>
            <a:noFill/>
          </p:spPr>
          <p:txBody>
            <a:bodyPr wrap="square">
              <a:spAutoFit/>
            </a:bodyPr>
            <a:lstStyle/>
            <a:p>
              <a:pPr algn="ctr"/>
              <a:r>
                <a:rPr lang="en-US" sz="4000" b="1" i="0" smtClean="0">
                  <a:solidFill>
                    <a:srgbClr val="009999"/>
                  </a:solidFill>
                  <a:effectLst/>
                  <a:latin typeface="Cambria" panose="02040503050406030204" pitchFamily="18" charset="0"/>
                </a:rPr>
                <a:t>Một số yếu tố tham gia vào quá trình tự tổng hợp chất dinh dưỡng ở thực vật.  </a:t>
              </a:r>
              <a:endParaRPr lang="en-US" sz="4000" b="1" dirty="0">
                <a:solidFill>
                  <a:srgbClr val="009999"/>
                </a:solidFill>
                <a:latin typeface="Cambria" panose="02040503050406030204" pitchFamily="18" charset="0"/>
              </a:endParaRPr>
            </a:p>
          </p:txBody>
        </p:sp>
      </p:grpSp>
      <p:sp>
        <p:nvSpPr>
          <p:cNvPr id="6" name="Line Callout 1 5"/>
          <p:cNvSpPr/>
          <p:nvPr/>
        </p:nvSpPr>
        <p:spPr>
          <a:xfrm>
            <a:off x="9482348" y="1764724"/>
            <a:ext cx="2053653" cy="727195"/>
          </a:xfrm>
          <a:prstGeom prst="borderCallout1">
            <a:avLst>
              <a:gd name="adj1" fmla="val 18750"/>
              <a:gd name="adj2" fmla="val -8333"/>
              <a:gd name="adj3" fmla="val 30709"/>
              <a:gd name="adj4" fmla="val -91444"/>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2060"/>
                </a:solidFill>
                <a:latin typeface="Cambria" panose="02040503050406030204" pitchFamily="18" charset="0"/>
                <a:ea typeface="Cambria" panose="02040503050406030204" pitchFamily="18" charset="0"/>
              </a:rPr>
              <a:t>Ánh sáng</a:t>
            </a:r>
            <a:endParaRPr lang="en-US" sz="3600">
              <a:solidFill>
                <a:srgbClr val="002060"/>
              </a:solidFill>
              <a:latin typeface="Cambria" panose="02040503050406030204" pitchFamily="18" charset="0"/>
              <a:ea typeface="Cambria" panose="02040503050406030204" pitchFamily="18" charset="0"/>
            </a:endParaRPr>
          </a:p>
        </p:txBody>
      </p:sp>
      <p:sp>
        <p:nvSpPr>
          <p:cNvPr id="7" name="Line Callout 1 6"/>
          <p:cNvSpPr/>
          <p:nvPr/>
        </p:nvSpPr>
        <p:spPr>
          <a:xfrm>
            <a:off x="9350800" y="3955007"/>
            <a:ext cx="2427912" cy="974534"/>
          </a:xfrm>
          <a:prstGeom prst="borderCallout1">
            <a:avLst>
              <a:gd name="adj1" fmla="val 18750"/>
              <a:gd name="adj2" fmla="val -8333"/>
              <a:gd name="adj3" fmla="val 73334"/>
              <a:gd name="adj4" fmla="val -96727"/>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600" smtClean="0">
                <a:solidFill>
                  <a:srgbClr val="002060"/>
                </a:solidFill>
                <a:latin typeface="Cambria" panose="02040503050406030204" pitchFamily="18" charset="0"/>
                <a:ea typeface="Cambria" panose="02040503050406030204" pitchFamily="18" charset="0"/>
              </a:rPr>
              <a:t>Khí </a:t>
            </a:r>
          </a:p>
          <a:p>
            <a:pPr algn="ctr">
              <a:lnSpc>
                <a:spcPct val="80000"/>
              </a:lnSpc>
            </a:pPr>
            <a:r>
              <a:rPr lang="en-US" sz="3600" smtClean="0">
                <a:solidFill>
                  <a:srgbClr val="002060"/>
                </a:solidFill>
                <a:latin typeface="Cambria" panose="02040503050406030204" pitchFamily="18" charset="0"/>
                <a:ea typeface="Cambria" panose="02040503050406030204" pitchFamily="18" charset="0"/>
              </a:rPr>
              <a:t>các-bô-níc</a:t>
            </a:r>
            <a:endParaRPr lang="en-US" sz="3600">
              <a:solidFill>
                <a:srgbClr val="002060"/>
              </a:solidFill>
              <a:latin typeface="Cambria" panose="02040503050406030204" pitchFamily="18" charset="0"/>
              <a:ea typeface="Cambria" panose="02040503050406030204" pitchFamily="18" charset="0"/>
            </a:endParaRPr>
          </a:p>
        </p:txBody>
      </p:sp>
      <p:sp>
        <p:nvSpPr>
          <p:cNvPr id="8" name="Line Callout 1 7"/>
          <p:cNvSpPr/>
          <p:nvPr/>
        </p:nvSpPr>
        <p:spPr>
          <a:xfrm>
            <a:off x="715711" y="3874213"/>
            <a:ext cx="2053653" cy="727195"/>
          </a:xfrm>
          <a:prstGeom prst="borderCallout1">
            <a:avLst>
              <a:gd name="adj1" fmla="val 88837"/>
              <a:gd name="adj2" fmla="val 104806"/>
              <a:gd name="adj3" fmla="val 233946"/>
              <a:gd name="adj4" fmla="val 266084"/>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2060"/>
                </a:solidFill>
                <a:latin typeface="Cambria" panose="02040503050406030204" pitchFamily="18" charset="0"/>
                <a:ea typeface="Cambria" panose="02040503050406030204" pitchFamily="18" charset="0"/>
              </a:rPr>
              <a:t>Nước</a:t>
            </a:r>
            <a:endParaRPr lang="en-US" sz="3600">
              <a:solidFill>
                <a:srgbClr val="002060"/>
              </a:solidFill>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 xmlns:a16="http://schemas.microsoft.com/office/drawing/2014/main" id="{C06674D6-F5EE-4F28-8AA0-70ED4D8F2EED}"/>
              </a:ext>
            </a:extLst>
          </p:cNvPr>
          <p:cNvGrpSpPr/>
          <p:nvPr/>
        </p:nvGrpSpPr>
        <p:grpSpPr>
          <a:xfrm>
            <a:off x="0" y="2681089"/>
            <a:ext cx="12192000" cy="1959476"/>
            <a:chOff x="368186" y="2645962"/>
            <a:chExt cx="12192000" cy="1959476"/>
          </a:xfrm>
        </p:grpSpPr>
        <p:sp>
          <p:nvSpPr>
            <p:cNvPr id="10" name="Rectangle 9">
              <a:extLst>
                <a:ext uri="{FF2B5EF4-FFF2-40B4-BE49-F238E27FC236}">
                  <a16:creationId xmlns="" xmlns:a16="http://schemas.microsoft.com/office/drawing/2014/main" id="{FDE2D60A-ABD5-4F8A-90DE-23308E04C133}"/>
                </a:ext>
              </a:extLst>
            </p:cNvPr>
            <p:cNvSpPr/>
            <p:nvPr/>
          </p:nvSpPr>
          <p:spPr>
            <a:xfrm>
              <a:off x="368186" y="2645962"/>
              <a:ext cx="12192000" cy="184347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思源黑体 CN"/>
                <a:cs typeface="Arial" panose="020B0604020202020204" pitchFamily="34" charset="0"/>
              </a:endParaRPr>
            </a:p>
          </p:txBody>
        </p:sp>
        <p:sp>
          <p:nvSpPr>
            <p:cNvPr id="11" name="TextBox 10">
              <a:extLst>
                <a:ext uri="{FF2B5EF4-FFF2-40B4-BE49-F238E27FC236}">
                  <a16:creationId xmlns="" xmlns:a16="http://schemas.microsoft.com/office/drawing/2014/main" id="{D5A440C2-CCBA-4ED0-9022-F99DCBB9AD87}"/>
                </a:ext>
              </a:extLst>
            </p:cNvPr>
            <p:cNvSpPr txBox="1"/>
            <p:nvPr/>
          </p:nvSpPr>
          <p:spPr>
            <a:xfrm>
              <a:off x="1083898" y="2851112"/>
              <a:ext cx="110630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Ánh</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sáng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khí</a:t>
              </a:r>
              <a:r>
                <a:rPr kumimoji="0" lang="en-US" sz="36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các-bô-níc</a:t>
              </a:r>
              <a:r>
                <a:rPr kumimoji="0" lang="en-US" sz="36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nước</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36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6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yếu</a:t>
              </a:r>
              <a:r>
                <a:rPr kumimoji="0" lang="en-US" sz="36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tố</a:t>
              </a:r>
              <a:r>
                <a:rPr kumimoji="0" lang="en-US" sz="36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tham</a:t>
              </a:r>
              <a:r>
                <a:rPr kumimoji="0" lang="en-US" sz="36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gia</a:t>
              </a:r>
              <a:r>
                <a:rPr kumimoji="0" lang="en-US" sz="36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vào</a:t>
              </a:r>
              <a:r>
                <a:rPr kumimoji="0" lang="en-US" sz="36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36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36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tự</a:t>
              </a:r>
              <a:r>
                <a:rPr kumimoji="0" lang="en-US" sz="36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tổng</a:t>
              </a:r>
              <a:r>
                <a:rPr kumimoji="0" lang="en-US" sz="36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hợp</a:t>
              </a:r>
              <a:r>
                <a:rPr kumimoji="0" lang="en-US" sz="36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chất</a:t>
              </a:r>
              <a:r>
                <a:rPr kumimoji="0" lang="en-US" sz="36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dinh</a:t>
              </a:r>
              <a:r>
                <a:rPr kumimoji="0" lang="en-US" sz="36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dưỡng</a:t>
              </a:r>
              <a:r>
                <a:rPr kumimoji="0" lang="en-US" sz="36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ở </a:t>
              </a:r>
              <a:r>
                <a:rPr kumimoji="0" lang="en-US" sz="36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thực</a:t>
              </a:r>
              <a:r>
                <a:rPr kumimoji="0" lang="en-US" sz="36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vật</a:t>
              </a:r>
              <a:r>
                <a:rPr kumimoji="0" lang="en-US" sz="36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2504034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7948" y="1372092"/>
            <a:ext cx="4181863" cy="5165830"/>
          </a:xfrm>
          <a:prstGeom prst="rect">
            <a:avLst/>
          </a:prstGeom>
        </p:spPr>
      </p:pic>
      <p:grpSp>
        <p:nvGrpSpPr>
          <p:cNvPr id="2" name="Group">
            <a:extLst>
              <a:ext uri="{FF2B5EF4-FFF2-40B4-BE49-F238E27FC236}">
                <a16:creationId xmlns="" xmlns:a16="http://schemas.microsoft.com/office/drawing/2014/main" id="{BC5BEAEB-E389-7C3C-041A-F2DB4F5AE20A}"/>
              </a:ext>
            </a:extLst>
          </p:cNvPr>
          <p:cNvGrpSpPr/>
          <p:nvPr/>
        </p:nvGrpSpPr>
        <p:grpSpPr>
          <a:xfrm>
            <a:off x="715711" y="61992"/>
            <a:ext cx="10820290" cy="1387587"/>
            <a:chOff x="1147156" y="572516"/>
            <a:chExt cx="12988181" cy="335802"/>
          </a:xfrm>
        </p:grpSpPr>
        <p:sp>
          <p:nvSpPr>
            <p:cNvPr id="3" name="Flowchart: Alternate Process 2">
              <a:extLst>
                <a:ext uri="{FF2B5EF4-FFF2-40B4-BE49-F238E27FC236}">
                  <a16:creationId xmlns="" xmlns:a16="http://schemas.microsoft.com/office/drawing/2014/main" id="{5B6713E3-A5F2-5E0D-4DA0-706415FDF64C}"/>
                </a:ext>
              </a:extLst>
            </p:cNvPr>
            <p:cNvSpPr/>
            <p:nvPr/>
          </p:nvSpPr>
          <p:spPr>
            <a:xfrm>
              <a:off x="1147156" y="572516"/>
              <a:ext cx="12988181" cy="335802"/>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 xmlns:a16="http://schemas.microsoft.com/office/drawing/2014/main" id="{FF6F49AC-3F83-46CA-AC9E-5A46576F40A2}"/>
                </a:ext>
              </a:extLst>
            </p:cNvPr>
            <p:cNvSpPr txBox="1"/>
            <p:nvPr/>
          </p:nvSpPr>
          <p:spPr>
            <a:xfrm>
              <a:off x="1147156" y="572637"/>
              <a:ext cx="12988181" cy="320278"/>
            </a:xfrm>
            <a:prstGeom prst="rect">
              <a:avLst/>
            </a:prstGeom>
            <a:noFill/>
          </p:spPr>
          <p:txBody>
            <a:bodyPr wrap="square">
              <a:spAutoFit/>
            </a:bodyPr>
            <a:lstStyle/>
            <a:p>
              <a:pPr algn="ctr"/>
              <a:r>
                <a:rPr lang="nl-NL" sz="4000" b="1" dirty="0">
                  <a:solidFill>
                    <a:srgbClr val="009999"/>
                  </a:solidFill>
                  <a:latin typeface="Cambria" panose="02040503050406030204" pitchFamily="18" charset="0"/>
                  <a:ea typeface="Cambria" panose="02040503050406030204" pitchFamily="18" charset="0"/>
                </a:rPr>
                <a:t>Chất dinh dưỡng được thực vật tự tổng hợp thông qua quá trình nào?</a:t>
              </a:r>
              <a:endParaRPr lang="en-US" sz="4000" b="1" dirty="0">
                <a:solidFill>
                  <a:srgbClr val="009999"/>
                </a:solidFill>
                <a:latin typeface="Cambria" panose="02040503050406030204" pitchFamily="18" charset="0"/>
              </a:endParaRPr>
            </a:p>
          </p:txBody>
        </p:sp>
      </p:grpSp>
      <p:sp>
        <p:nvSpPr>
          <p:cNvPr id="6" name="Line Callout 1 5"/>
          <p:cNvSpPr/>
          <p:nvPr/>
        </p:nvSpPr>
        <p:spPr>
          <a:xfrm>
            <a:off x="9482348" y="1501258"/>
            <a:ext cx="2053653" cy="727195"/>
          </a:xfrm>
          <a:prstGeom prst="borderCallout1">
            <a:avLst>
              <a:gd name="adj1" fmla="val 18750"/>
              <a:gd name="adj2" fmla="val -8333"/>
              <a:gd name="adj3" fmla="val 73334"/>
              <a:gd name="adj4" fmla="val -96727"/>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2060"/>
                </a:solidFill>
                <a:latin typeface="Cambria" panose="02040503050406030204" pitchFamily="18" charset="0"/>
                <a:ea typeface="Cambria" panose="02040503050406030204" pitchFamily="18" charset="0"/>
              </a:rPr>
              <a:t>Ánh sáng</a:t>
            </a:r>
            <a:endParaRPr lang="en-US" sz="3600">
              <a:solidFill>
                <a:srgbClr val="002060"/>
              </a:solidFill>
              <a:latin typeface="Cambria" panose="02040503050406030204" pitchFamily="18" charset="0"/>
              <a:ea typeface="Cambria" panose="02040503050406030204" pitchFamily="18" charset="0"/>
            </a:endParaRPr>
          </a:p>
        </p:txBody>
      </p:sp>
      <p:sp>
        <p:nvSpPr>
          <p:cNvPr id="7" name="Line Callout 1 6"/>
          <p:cNvSpPr/>
          <p:nvPr/>
        </p:nvSpPr>
        <p:spPr>
          <a:xfrm>
            <a:off x="9350800" y="3955007"/>
            <a:ext cx="2427912" cy="974534"/>
          </a:xfrm>
          <a:prstGeom prst="borderCallout1">
            <a:avLst>
              <a:gd name="adj1" fmla="val 18750"/>
              <a:gd name="adj2" fmla="val -8333"/>
              <a:gd name="adj3" fmla="val 73334"/>
              <a:gd name="adj4" fmla="val -96727"/>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600" smtClean="0">
                <a:solidFill>
                  <a:srgbClr val="002060"/>
                </a:solidFill>
                <a:latin typeface="Cambria" panose="02040503050406030204" pitchFamily="18" charset="0"/>
                <a:ea typeface="Cambria" panose="02040503050406030204" pitchFamily="18" charset="0"/>
              </a:rPr>
              <a:t>Khí </a:t>
            </a:r>
          </a:p>
          <a:p>
            <a:pPr algn="ctr">
              <a:lnSpc>
                <a:spcPct val="80000"/>
              </a:lnSpc>
            </a:pPr>
            <a:r>
              <a:rPr lang="en-US" sz="3600" smtClean="0">
                <a:solidFill>
                  <a:srgbClr val="002060"/>
                </a:solidFill>
                <a:latin typeface="Cambria" panose="02040503050406030204" pitchFamily="18" charset="0"/>
                <a:ea typeface="Cambria" panose="02040503050406030204" pitchFamily="18" charset="0"/>
              </a:rPr>
              <a:t>các-bô-níc</a:t>
            </a:r>
            <a:endParaRPr lang="en-US" sz="3600">
              <a:solidFill>
                <a:srgbClr val="002060"/>
              </a:solidFill>
              <a:latin typeface="Cambria" panose="02040503050406030204" pitchFamily="18" charset="0"/>
              <a:ea typeface="Cambria" panose="02040503050406030204" pitchFamily="18" charset="0"/>
            </a:endParaRPr>
          </a:p>
        </p:txBody>
      </p:sp>
      <p:sp>
        <p:nvSpPr>
          <p:cNvPr id="8" name="Line Callout 1 7"/>
          <p:cNvSpPr/>
          <p:nvPr/>
        </p:nvSpPr>
        <p:spPr>
          <a:xfrm>
            <a:off x="803868" y="4202346"/>
            <a:ext cx="2053653" cy="727195"/>
          </a:xfrm>
          <a:prstGeom prst="borderCallout1">
            <a:avLst>
              <a:gd name="adj1" fmla="val 88837"/>
              <a:gd name="adj2" fmla="val 104806"/>
              <a:gd name="adj3" fmla="val 189190"/>
              <a:gd name="adj4" fmla="val 278159"/>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2060"/>
                </a:solidFill>
                <a:latin typeface="Cambria" panose="02040503050406030204" pitchFamily="18" charset="0"/>
                <a:ea typeface="Cambria" panose="02040503050406030204" pitchFamily="18" charset="0"/>
              </a:rPr>
              <a:t>Nước</a:t>
            </a:r>
            <a:endParaRPr lang="en-US" sz="3600">
              <a:solidFill>
                <a:srgbClr val="002060"/>
              </a:solidFill>
              <a:latin typeface="Cambria" panose="02040503050406030204" pitchFamily="18" charset="0"/>
              <a:ea typeface="Cambria" panose="02040503050406030204" pitchFamily="18" charset="0"/>
            </a:endParaRPr>
          </a:p>
        </p:txBody>
      </p:sp>
      <p:grpSp>
        <p:nvGrpSpPr>
          <p:cNvPr id="9" name="Group">
            <a:extLst>
              <a:ext uri="{FF2B5EF4-FFF2-40B4-BE49-F238E27FC236}">
                <a16:creationId xmlns="" xmlns:a16="http://schemas.microsoft.com/office/drawing/2014/main" id="{BC5BEAEB-E389-7C3C-041A-F2DB4F5AE20A}"/>
              </a:ext>
            </a:extLst>
          </p:cNvPr>
          <p:cNvGrpSpPr/>
          <p:nvPr/>
        </p:nvGrpSpPr>
        <p:grpSpPr>
          <a:xfrm>
            <a:off x="645419" y="1815057"/>
            <a:ext cx="2692316" cy="1411214"/>
            <a:chOff x="169315" y="525230"/>
            <a:chExt cx="14793873" cy="117147"/>
          </a:xfrm>
        </p:grpSpPr>
        <p:sp>
          <p:nvSpPr>
            <p:cNvPr id="10" name="Flowchart: Alternate Process 9">
              <a:extLst>
                <a:ext uri="{FF2B5EF4-FFF2-40B4-BE49-F238E27FC236}">
                  <a16:creationId xmlns="" xmlns:a16="http://schemas.microsoft.com/office/drawing/2014/main" id="{5B6713E3-A5F2-5E0D-4DA0-706415FDF64C}"/>
                </a:ext>
              </a:extLst>
            </p:cNvPr>
            <p:cNvSpPr/>
            <p:nvPr/>
          </p:nvSpPr>
          <p:spPr>
            <a:xfrm>
              <a:off x="169315" y="525230"/>
              <a:ext cx="14793873" cy="117147"/>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TextBox 10">
              <a:extLst>
                <a:ext uri="{FF2B5EF4-FFF2-40B4-BE49-F238E27FC236}">
                  <a16:creationId xmlns="" xmlns:a16="http://schemas.microsoft.com/office/drawing/2014/main" id="{FF6F49AC-3F83-46CA-AC9E-5A46576F40A2}"/>
                </a:ext>
              </a:extLst>
            </p:cNvPr>
            <p:cNvSpPr txBox="1"/>
            <p:nvPr/>
          </p:nvSpPr>
          <p:spPr>
            <a:xfrm>
              <a:off x="345991" y="533662"/>
              <a:ext cx="14440521" cy="99641"/>
            </a:xfrm>
            <a:prstGeom prst="rect">
              <a:avLst/>
            </a:prstGeom>
            <a:noFill/>
          </p:spPr>
          <p:txBody>
            <a:bodyPr wrap="square">
              <a:spAutoFit/>
            </a:bodyPr>
            <a:lstStyle/>
            <a:p>
              <a:pPr algn="ctr"/>
              <a:r>
                <a:rPr lang="en-US" sz="3600" b="1" i="0" smtClean="0">
                  <a:solidFill>
                    <a:srgbClr val="FF0000"/>
                  </a:solidFill>
                  <a:effectLst/>
                  <a:latin typeface="Cambria" panose="02040503050406030204" pitchFamily="18" charset="0"/>
                </a:rPr>
                <a:t>Quá trình quang hợp.</a:t>
              </a:r>
              <a:endParaRPr lang="en-US" sz="3600" b="1" dirty="0">
                <a:solidFill>
                  <a:srgbClr val="FF0000"/>
                </a:solidFill>
                <a:latin typeface="Cambria" panose="02040503050406030204" pitchFamily="18" charset="0"/>
              </a:endParaRPr>
            </a:p>
          </p:txBody>
        </p:sp>
      </p:grpSp>
    </p:spTree>
    <p:extLst>
      <p:ext uri="{BB962C8B-B14F-4D97-AF65-F5344CB8AC3E}">
        <p14:creationId xmlns:p14="http://schemas.microsoft.com/office/powerpoint/2010/main" val="1847802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6046" y="3361324"/>
            <a:ext cx="4676931" cy="3191554"/>
          </a:xfrm>
          <a:prstGeom prst="rect">
            <a:avLst/>
          </a:prstGeom>
        </p:spPr>
      </p:pic>
      <p:grpSp>
        <p:nvGrpSpPr>
          <p:cNvPr id="3" name="Group">
            <a:extLst>
              <a:ext uri="{FF2B5EF4-FFF2-40B4-BE49-F238E27FC236}">
                <a16:creationId xmlns="" xmlns:a16="http://schemas.microsoft.com/office/drawing/2014/main" id="{BC5BEAEB-E389-7C3C-041A-F2DB4F5AE20A}"/>
              </a:ext>
            </a:extLst>
          </p:cNvPr>
          <p:cNvGrpSpPr/>
          <p:nvPr/>
        </p:nvGrpSpPr>
        <p:grpSpPr>
          <a:xfrm>
            <a:off x="505849" y="148255"/>
            <a:ext cx="11111527" cy="1357816"/>
            <a:chOff x="1147155" y="567816"/>
            <a:chExt cx="13337769" cy="440285"/>
          </a:xfrm>
        </p:grpSpPr>
        <p:sp>
          <p:nvSpPr>
            <p:cNvPr id="4" name="Flowchart: Alternate Process 3">
              <a:extLst>
                <a:ext uri="{FF2B5EF4-FFF2-40B4-BE49-F238E27FC236}">
                  <a16:creationId xmlns=""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 xmlns:a16="http://schemas.microsoft.com/office/drawing/2014/main" id="{FF6F49AC-3F83-46CA-AC9E-5A46576F40A2}"/>
                </a:ext>
              </a:extLst>
            </p:cNvPr>
            <p:cNvSpPr txBox="1"/>
            <p:nvPr/>
          </p:nvSpPr>
          <p:spPr>
            <a:xfrm>
              <a:off x="1147155" y="567816"/>
              <a:ext cx="13337769" cy="440285"/>
            </a:xfrm>
            <a:prstGeom prst="rect">
              <a:avLst/>
            </a:prstGeom>
            <a:noFill/>
          </p:spPr>
          <p:txBody>
            <a:bodyPr wrap="square">
              <a:spAutoFit/>
            </a:bodyPr>
            <a:lstStyle/>
            <a:p>
              <a:pPr algn="ctr">
                <a:lnSpc>
                  <a:spcPct val="90000"/>
                </a:lnSpc>
              </a:pPr>
              <a:r>
                <a:rPr lang="en-US" sz="4400" b="1" i="0" smtClean="0">
                  <a:solidFill>
                    <a:srgbClr val="009999"/>
                  </a:solidFill>
                  <a:effectLst/>
                  <a:latin typeface="Cambria" panose="02040503050406030204" pitchFamily="18" charset="0"/>
                </a:rPr>
                <a:t> </a:t>
              </a:r>
              <a:r>
                <a:rPr lang="nl-NL" sz="3800" b="1">
                  <a:solidFill>
                    <a:srgbClr val="009999"/>
                  </a:solidFill>
                  <a:latin typeface="Cambria" panose="02040503050406030204" pitchFamily="18" charset="0"/>
                  <a:ea typeface="Cambria" panose="02040503050406030204" pitchFamily="18" charset="0"/>
                </a:rPr>
                <a:t>C</a:t>
              </a:r>
              <a:r>
                <a:rPr lang="nl-NL" sz="3800" b="1" smtClean="0">
                  <a:solidFill>
                    <a:srgbClr val="009999"/>
                  </a:solidFill>
                  <a:latin typeface="Cambria" panose="02040503050406030204" pitchFamily="18" charset="0"/>
                  <a:ea typeface="Cambria" panose="02040503050406030204" pitchFamily="18" charset="0"/>
                </a:rPr>
                <a:t>hia </a:t>
              </a:r>
              <a:r>
                <a:rPr lang="nl-NL" sz="3800" b="1">
                  <a:solidFill>
                    <a:srgbClr val="009999"/>
                  </a:solidFill>
                  <a:latin typeface="Cambria" panose="02040503050406030204" pitchFamily="18" charset="0"/>
                  <a:ea typeface="Cambria" panose="02040503050406030204" pitchFamily="18" charset="0"/>
                </a:rPr>
                <a:t>sẻ khả năng kì diệu của lá cây về tự tổng hợp các chất dinh dưỡng cần cho sự sống.</a:t>
              </a:r>
              <a:endParaRPr lang="en-US" sz="3800" b="1">
                <a:solidFill>
                  <a:srgbClr val="009999"/>
                </a:solidFill>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 xmlns:a16="http://schemas.microsoft.com/office/drawing/2014/main" id="{FF6F49AC-3F83-46CA-AC9E-5A46576F40A2}"/>
              </a:ext>
            </a:extLst>
          </p:cNvPr>
          <p:cNvSpPr txBox="1"/>
          <p:nvPr/>
        </p:nvSpPr>
        <p:spPr>
          <a:xfrm>
            <a:off x="537295" y="1470544"/>
            <a:ext cx="11317574" cy="2308324"/>
          </a:xfrm>
          <a:prstGeom prst="rect">
            <a:avLst/>
          </a:prstGeom>
          <a:noFill/>
        </p:spPr>
        <p:txBody>
          <a:bodyPr wrap="square">
            <a:spAutoFit/>
          </a:bodyPr>
          <a:lstStyle/>
          <a:p>
            <a:pPr algn="just"/>
            <a:r>
              <a:rPr lang="nl-NL" sz="3600">
                <a:solidFill>
                  <a:srgbClr val="002060"/>
                </a:solidFill>
                <a:latin typeface="Cambria" panose="02040503050406030204" pitchFamily="18" charset="0"/>
                <a:ea typeface="Cambria" panose="02040503050406030204" pitchFamily="18" charset="0"/>
              </a:rPr>
              <a:t>+ </a:t>
            </a:r>
            <a:r>
              <a:rPr lang="en-US" sz="3600" smtClean="0">
                <a:solidFill>
                  <a:srgbClr val="002060"/>
                </a:solidFill>
                <a:latin typeface="Cambria" panose="02040503050406030204" pitchFamily="18" charset="0"/>
                <a:ea typeface="Cambria" panose="02040503050406030204" pitchFamily="18" charset="0"/>
              </a:rPr>
              <a:t>Lưu ý các mũi tên đi vào trên sơ đồ.</a:t>
            </a:r>
            <a:endParaRPr lang="en-US" sz="3600">
              <a:solidFill>
                <a:srgbClr val="002060"/>
              </a:solidFill>
              <a:latin typeface="Cambria" panose="02040503050406030204" pitchFamily="18" charset="0"/>
              <a:ea typeface="Cambria" panose="02040503050406030204" pitchFamily="18" charset="0"/>
            </a:endParaRPr>
          </a:p>
          <a:p>
            <a:pPr algn="just"/>
            <a:r>
              <a:rPr lang="nl-NL" sz="3600">
                <a:solidFill>
                  <a:srgbClr val="002060"/>
                </a:solidFill>
                <a:latin typeface="Cambria" panose="02040503050406030204" pitchFamily="18" charset="0"/>
                <a:ea typeface="Cambria" panose="02040503050406030204" pitchFamily="18" charset="0"/>
              </a:rPr>
              <a:t>+ </a:t>
            </a:r>
            <a:r>
              <a:rPr lang="nl-NL" sz="3600" smtClean="0">
                <a:solidFill>
                  <a:srgbClr val="002060"/>
                </a:solidFill>
                <a:latin typeface="Cambria" panose="02040503050406030204" pitchFamily="18" charset="0"/>
                <a:ea typeface="Cambria" panose="02040503050406030204" pitchFamily="18" charset="0"/>
              </a:rPr>
              <a:t>Sản phẩm của quá trình đó là gì ?</a:t>
            </a:r>
          </a:p>
          <a:p>
            <a:pPr algn="just"/>
            <a:r>
              <a:rPr lang="nl-NL" sz="3600" smtClean="0">
                <a:solidFill>
                  <a:srgbClr val="002060"/>
                </a:solidFill>
                <a:latin typeface="Cambria" panose="02040503050406030204" pitchFamily="18" charset="0"/>
                <a:ea typeface="Cambria" panose="02040503050406030204" pitchFamily="18" charset="0"/>
              </a:rPr>
              <a:t>+ Nơi diễn ra quá trình quang hợp.</a:t>
            </a:r>
          </a:p>
          <a:p>
            <a:pPr algn="just"/>
            <a:r>
              <a:rPr lang="nl-NL" sz="3600" smtClean="0">
                <a:solidFill>
                  <a:srgbClr val="002060"/>
                </a:solidFill>
                <a:latin typeface="Cambria" panose="02040503050406030204" pitchFamily="18" charset="0"/>
                <a:ea typeface="Cambria" panose="02040503050406030204" pitchFamily="18" charset="0"/>
              </a:rPr>
              <a:t>+ Vì sao lá cây có màu xanh lục ?</a:t>
            </a:r>
            <a:endParaRPr lang="en-US" sz="360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6427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 xmlns:a16="http://schemas.microsoft.com/office/drawing/2014/main" id="{BC5BEAEB-E389-7C3C-041A-F2DB4F5AE20A}"/>
              </a:ext>
            </a:extLst>
          </p:cNvPr>
          <p:cNvGrpSpPr/>
          <p:nvPr/>
        </p:nvGrpSpPr>
        <p:grpSpPr>
          <a:xfrm>
            <a:off x="3092784" y="147621"/>
            <a:ext cx="5741934" cy="807120"/>
            <a:chOff x="169315" y="525230"/>
            <a:chExt cx="14793873" cy="117147"/>
          </a:xfrm>
        </p:grpSpPr>
        <p:sp>
          <p:nvSpPr>
            <p:cNvPr id="3" name="Flowchart: Alternate Process 2">
              <a:extLst>
                <a:ext uri="{FF2B5EF4-FFF2-40B4-BE49-F238E27FC236}">
                  <a16:creationId xmlns="" xmlns:a16="http://schemas.microsoft.com/office/drawing/2014/main" id="{5B6713E3-A5F2-5E0D-4DA0-706415FDF64C}"/>
                </a:ext>
              </a:extLst>
            </p:cNvPr>
            <p:cNvSpPr/>
            <p:nvPr/>
          </p:nvSpPr>
          <p:spPr>
            <a:xfrm>
              <a:off x="169315" y="525230"/>
              <a:ext cx="14793873" cy="117147"/>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 xmlns:a16="http://schemas.microsoft.com/office/drawing/2014/main" id="{FF6F49AC-3F83-46CA-AC9E-5A46576F40A2}"/>
                </a:ext>
              </a:extLst>
            </p:cNvPr>
            <p:cNvSpPr txBox="1"/>
            <p:nvPr/>
          </p:nvSpPr>
          <p:spPr>
            <a:xfrm>
              <a:off x="345991" y="533662"/>
              <a:ext cx="14440521" cy="99641"/>
            </a:xfrm>
            <a:prstGeom prst="rect">
              <a:avLst/>
            </a:prstGeom>
            <a:noFill/>
          </p:spPr>
          <p:txBody>
            <a:bodyPr wrap="square">
              <a:spAutoFit/>
            </a:bodyPr>
            <a:lstStyle/>
            <a:p>
              <a:pPr algn="ctr"/>
              <a:r>
                <a:rPr lang="en-US" sz="3600" b="1" i="0" smtClean="0">
                  <a:solidFill>
                    <a:srgbClr val="FF0000"/>
                  </a:solidFill>
                  <a:effectLst/>
                  <a:latin typeface="Cambria" panose="02040503050406030204" pitchFamily="18" charset="0"/>
                </a:rPr>
                <a:t>Quá trình quang hợp.</a:t>
              </a:r>
              <a:endParaRPr lang="en-US" sz="3600" b="1" dirty="0">
                <a:solidFill>
                  <a:srgbClr val="FF0000"/>
                </a:solidFill>
                <a:latin typeface="Cambria" panose="02040503050406030204" pitchFamily="18" charset="0"/>
              </a:endParaRPr>
            </a:p>
          </p:txBody>
        </p:sp>
      </p:grpSp>
      <p:sp>
        <p:nvSpPr>
          <p:cNvPr id="5" name="TextBox 4">
            <a:extLst>
              <a:ext uri="{FF2B5EF4-FFF2-40B4-BE49-F238E27FC236}">
                <a16:creationId xmlns="" xmlns:a16="http://schemas.microsoft.com/office/drawing/2014/main" id="{29BE03B6-D817-4F39-8CAE-CA499A08CDF0}"/>
              </a:ext>
            </a:extLst>
          </p:cNvPr>
          <p:cNvSpPr txBox="1"/>
          <p:nvPr/>
        </p:nvSpPr>
        <p:spPr>
          <a:xfrm>
            <a:off x="218461" y="2647420"/>
            <a:ext cx="30639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28518"/>
                </a:solidFill>
                <a:effectLst/>
                <a:uLnTx/>
                <a:uFillTx/>
                <a:latin typeface="Cambria" panose="02040503050406030204" pitchFamily="18" charset="0"/>
                <a:ea typeface="Cambria" panose="02040503050406030204" pitchFamily="18" charset="0"/>
                <a:cs typeface="Arial" panose="020B0604020202020204" pitchFamily="34" charset="0"/>
              </a:rPr>
              <a:t>Khí</a:t>
            </a:r>
            <a:r>
              <a:rPr kumimoji="0" lang="en-US" sz="3200" b="1" i="0" u="none" strike="noStrike" kern="1200" cap="none" spc="0" normalizeH="0" baseline="0" noProof="0" dirty="0">
                <a:ln>
                  <a:noFill/>
                </a:ln>
                <a:solidFill>
                  <a:srgbClr val="F28518"/>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F28518"/>
                </a:solidFill>
                <a:effectLst/>
                <a:uLnTx/>
                <a:uFillTx/>
                <a:latin typeface="Cambria" panose="02040503050406030204" pitchFamily="18" charset="0"/>
                <a:ea typeface="Cambria" panose="02040503050406030204" pitchFamily="18" charset="0"/>
                <a:cs typeface="Arial" panose="020B0604020202020204" pitchFamily="34" charset="0"/>
              </a:rPr>
              <a:t>các-bô-nic</a:t>
            </a:r>
            <a:endParaRPr kumimoji="0" lang="vi-VN" sz="3200" b="1" i="0" u="none" strike="noStrike" kern="1200" cap="none" spc="0" normalizeH="0" baseline="0" noProof="0" dirty="0">
              <a:ln>
                <a:noFill/>
              </a:ln>
              <a:solidFill>
                <a:srgbClr val="F28518"/>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TextBox 5">
            <a:extLst>
              <a:ext uri="{FF2B5EF4-FFF2-40B4-BE49-F238E27FC236}">
                <a16:creationId xmlns="" xmlns:a16="http://schemas.microsoft.com/office/drawing/2014/main" id="{42AACFFA-C0CB-40C8-BE74-41AA6FC4168F}"/>
              </a:ext>
            </a:extLst>
          </p:cNvPr>
          <p:cNvSpPr txBox="1"/>
          <p:nvPr/>
        </p:nvSpPr>
        <p:spPr>
          <a:xfrm>
            <a:off x="9707976" y="1489676"/>
            <a:ext cx="2024216" cy="523220"/>
          </a:xfrm>
          <a:prstGeom prst="rect">
            <a:avLst/>
          </a:prstGeom>
          <a:solidFill>
            <a:schemeClr val="accent1">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THẢI RA</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pic>
        <p:nvPicPr>
          <p:cNvPr id="7" name="Picture 6">
            <a:extLst>
              <a:ext uri="{FF2B5EF4-FFF2-40B4-BE49-F238E27FC236}">
                <a16:creationId xmlns="" xmlns:a16="http://schemas.microsoft.com/office/drawing/2014/main" id="{063D14C5-3FFA-47E7-B0C8-FE52011C67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3842" y="503583"/>
            <a:ext cx="8342210" cy="6858000"/>
          </a:xfrm>
          <a:prstGeom prst="rect">
            <a:avLst/>
          </a:prstGeom>
        </p:spPr>
      </p:pic>
      <p:sp>
        <p:nvSpPr>
          <p:cNvPr id="8" name="TextBox 7">
            <a:extLst>
              <a:ext uri="{FF2B5EF4-FFF2-40B4-BE49-F238E27FC236}">
                <a16:creationId xmlns="" xmlns:a16="http://schemas.microsoft.com/office/drawing/2014/main" id="{5DB51973-D847-49A2-A0FD-4C6BC85A79D9}"/>
              </a:ext>
            </a:extLst>
          </p:cNvPr>
          <p:cNvSpPr txBox="1"/>
          <p:nvPr/>
        </p:nvSpPr>
        <p:spPr>
          <a:xfrm>
            <a:off x="388729" y="1629110"/>
            <a:ext cx="2011680" cy="523220"/>
          </a:xfrm>
          <a:prstGeom prst="rect">
            <a:avLst/>
          </a:prstGeom>
          <a:solidFill>
            <a:schemeClr val="accent1">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LẤY VÀO</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cxnSp>
        <p:nvCxnSpPr>
          <p:cNvPr id="9" name="Straight Arrow Connector 8">
            <a:extLst>
              <a:ext uri="{FF2B5EF4-FFF2-40B4-BE49-F238E27FC236}">
                <a16:creationId xmlns="" xmlns:a16="http://schemas.microsoft.com/office/drawing/2014/main" id="{F4A0A86C-6A8C-4D2F-8FF7-1267549A4793}"/>
              </a:ext>
            </a:extLst>
          </p:cNvPr>
          <p:cNvCxnSpPr>
            <a:cxnSpLocks/>
          </p:cNvCxnSpPr>
          <p:nvPr/>
        </p:nvCxnSpPr>
        <p:spPr>
          <a:xfrm>
            <a:off x="1394569" y="3286871"/>
            <a:ext cx="2195796" cy="825525"/>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 xmlns:a16="http://schemas.microsoft.com/office/drawing/2014/main" id="{5278BE32-5779-4D96-9998-2A0FFA897969}"/>
              </a:ext>
            </a:extLst>
          </p:cNvPr>
          <p:cNvCxnSpPr>
            <a:cxnSpLocks/>
          </p:cNvCxnSpPr>
          <p:nvPr/>
        </p:nvCxnSpPr>
        <p:spPr>
          <a:xfrm flipH="1">
            <a:off x="8104469" y="3736830"/>
            <a:ext cx="2518707" cy="1100845"/>
          </a:xfrm>
          <a:prstGeom prst="straightConnector1">
            <a:avLst/>
          </a:prstGeom>
          <a:ln w="38100">
            <a:solidFill>
              <a:schemeClr val="accent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 xmlns:a16="http://schemas.microsoft.com/office/drawing/2014/main" id="{AA86F666-5AC2-40F9-97F2-457148C17827}"/>
              </a:ext>
            </a:extLst>
          </p:cNvPr>
          <p:cNvSpPr txBox="1"/>
          <p:nvPr/>
        </p:nvSpPr>
        <p:spPr>
          <a:xfrm>
            <a:off x="9956052" y="3090499"/>
            <a:ext cx="192876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Khí</a:t>
            </a:r>
            <a:r>
              <a:rPr kumimoji="0" lang="en-US"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lang="en-US" sz="3600" b="1" noProof="0" smtClean="0">
                <a:solidFill>
                  <a:srgbClr val="0070C0"/>
                </a:solidFill>
                <a:latin typeface="Cambria" panose="02040503050406030204" pitchFamily="18" charset="0"/>
                <a:ea typeface="Cambria" panose="02040503050406030204" pitchFamily="18" charset="0"/>
                <a:cs typeface="Arial" panose="020B0604020202020204" pitchFamily="34" charset="0"/>
              </a:rPr>
              <a:t>ô-</a:t>
            </a:r>
            <a:r>
              <a:rPr kumimoji="0" lang="en-US" sz="3600" b="1" i="0" u="none" strike="noStrike" kern="1200" cap="none" spc="0" normalizeH="0" baseline="0" noProof="0" smtClean="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xi</a:t>
            </a:r>
            <a:endPar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6" name="图片 12">
            <a:extLst>
              <a:ext uri="{FF2B5EF4-FFF2-40B4-BE49-F238E27FC236}">
                <a16:creationId xmlns="" xmlns:a16="http://schemas.microsoft.com/office/drawing/2014/main" id="{3832D80D-81B0-4393-8185-F8A424A23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794381" y="764578"/>
            <a:ext cx="2196846" cy="2196846"/>
          </a:xfrm>
          <a:prstGeom prst="rect">
            <a:avLst/>
          </a:prstGeom>
        </p:spPr>
      </p:pic>
    </p:spTree>
    <p:extLst>
      <p:ext uri="{BB962C8B-B14F-4D97-AF65-F5344CB8AC3E}">
        <p14:creationId xmlns:p14="http://schemas.microsoft.com/office/powerpoint/2010/main" val="2864143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par>
                          <p:cTn id="35" fill="hold">
                            <p:stCondLst>
                              <p:cond delay="500"/>
                            </p:stCondLst>
                            <p:childTnLst>
                              <p:par>
                                <p:cTn id="36" presetID="53" presetClass="entr" presetSubtype="16"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Effect transition="in" filter="fade">
                                      <p:cBhvr>
                                        <p:cTn id="4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40898" y="353608"/>
            <a:ext cx="3450635" cy="1383912"/>
          </a:xfrm>
          <a:prstGeom prst="rect">
            <a:avLst/>
          </a:prstGeom>
        </p:spPr>
      </p:pic>
      <p:grpSp>
        <p:nvGrpSpPr>
          <p:cNvPr id="3" name="Group">
            <a:extLst>
              <a:ext uri="{FF2B5EF4-FFF2-40B4-BE49-F238E27FC236}">
                <a16:creationId xmlns="" xmlns:a16="http://schemas.microsoft.com/office/drawing/2014/main" id="{BC5BEAEB-E389-7C3C-041A-F2DB4F5AE20A}"/>
              </a:ext>
            </a:extLst>
          </p:cNvPr>
          <p:cNvGrpSpPr/>
          <p:nvPr/>
        </p:nvGrpSpPr>
        <p:grpSpPr>
          <a:xfrm>
            <a:off x="1054208" y="1921176"/>
            <a:ext cx="10503208" cy="3537669"/>
            <a:chOff x="169315" y="528866"/>
            <a:chExt cx="14793873" cy="120128"/>
          </a:xfrm>
        </p:grpSpPr>
        <p:sp>
          <p:nvSpPr>
            <p:cNvPr id="4" name="Flowchart: Alternate Process 3">
              <a:extLst>
                <a:ext uri="{FF2B5EF4-FFF2-40B4-BE49-F238E27FC236}">
                  <a16:creationId xmlns="" xmlns:a16="http://schemas.microsoft.com/office/drawing/2014/main" id="{5B6713E3-A5F2-5E0D-4DA0-706415FDF64C}"/>
                </a:ext>
              </a:extLst>
            </p:cNvPr>
            <p:cNvSpPr/>
            <p:nvPr/>
          </p:nvSpPr>
          <p:spPr>
            <a:xfrm>
              <a:off x="169315" y="528866"/>
              <a:ext cx="14793873" cy="120128"/>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 xmlns:a16="http://schemas.microsoft.com/office/drawing/2014/main" id="{FF6F49AC-3F83-46CA-AC9E-5A46576F40A2}"/>
                </a:ext>
              </a:extLst>
            </p:cNvPr>
            <p:cNvSpPr txBox="1"/>
            <p:nvPr/>
          </p:nvSpPr>
          <p:spPr>
            <a:xfrm>
              <a:off x="345989" y="530608"/>
              <a:ext cx="14440523" cy="116007"/>
            </a:xfrm>
            <a:prstGeom prst="rect">
              <a:avLst/>
            </a:prstGeom>
            <a:noFill/>
          </p:spPr>
          <p:txBody>
            <a:bodyPr wrap="square">
              <a:spAutoFit/>
            </a:bodyPr>
            <a:lstStyle/>
            <a:p>
              <a:pPr algn="just"/>
              <a:r>
                <a:rPr lang="nl-NL" sz="3600" b="1" dirty="0" smtClean="0">
                  <a:solidFill>
                    <a:srgbClr val="009999"/>
                  </a:solidFill>
                  <a:latin typeface="Cambria" panose="02040503050406030204" pitchFamily="18" charset="0"/>
                  <a:ea typeface="Cambria" panose="02040503050406030204" pitchFamily="18" charset="0"/>
                </a:rPr>
                <a:t>    </a:t>
              </a:r>
              <a:r>
                <a:rPr lang="nl-NL" sz="3600" b="1" dirty="0">
                  <a:solidFill>
                    <a:srgbClr val="002060"/>
                  </a:solidFill>
                  <a:latin typeface="Cambria" panose="02040503050406030204" pitchFamily="18" charset="0"/>
                  <a:ea typeface="Cambria" panose="02040503050406030204" pitchFamily="18" charset="0"/>
                </a:rPr>
                <a:t>Lá cây có khả năng thu nhận ánh sáng mặt trời, tự tổng hợp nên các chất dinh dưỡng cần cho sự sống từ các chất như khí các-bô-níc, nước nhờ quá trình quang hợp, đồng thời thải ra khí ô-xi. Ngoài lá cây thì những phần trên cây có màu xanh lục cũng có khả năng quang hợp.</a:t>
              </a:r>
              <a:endParaRPr lang="en-US" sz="36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98670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0496" y="267001"/>
            <a:ext cx="3164634" cy="1426888"/>
          </a:xfrm>
          <a:prstGeom prst="rect">
            <a:avLst/>
          </a:prstGeom>
        </p:spPr>
      </p:pic>
      <p:sp>
        <p:nvSpPr>
          <p:cNvPr id="3" name="TextBox 2"/>
          <p:cNvSpPr txBox="1"/>
          <p:nvPr/>
        </p:nvSpPr>
        <p:spPr>
          <a:xfrm>
            <a:off x="629587" y="1693888"/>
            <a:ext cx="6524248" cy="3970318"/>
          </a:xfrm>
          <a:prstGeom prst="rect">
            <a:avLst/>
          </a:prstGeom>
          <a:noFill/>
        </p:spPr>
        <p:txBody>
          <a:bodyPr wrap="square" rtlCol="0">
            <a:spAutoFit/>
          </a:bodyPr>
          <a:lstStyle/>
          <a:p>
            <a:pPr algn="just"/>
            <a:r>
              <a:rPr lang="en-US" sz="3600" b="1" smtClean="0">
                <a:latin typeface="Cambria" panose="02040503050406030204" pitchFamily="18" charset="0"/>
                <a:ea typeface="Cambria" panose="02040503050406030204" pitchFamily="18" charset="0"/>
              </a:rPr>
              <a:t>       Lá cây thường có màu xanh lục do trong lá cây có chứa các chất diệp lục. Chất diệp lục có khả năng hấp thụ ánh sáng mặt trời giúp lá cây tổng hợp được chất dinh dưỡng.</a:t>
            </a:r>
            <a:endParaRPr lang="en-US" sz="3600" b="1">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043" y="3660584"/>
            <a:ext cx="4159447" cy="277481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043" y="739147"/>
            <a:ext cx="4159447" cy="2689776"/>
          </a:xfrm>
          <a:prstGeom prst="rect">
            <a:avLst/>
          </a:prstGeom>
        </p:spPr>
      </p:pic>
    </p:spTree>
    <p:extLst>
      <p:ext uri="{BB962C8B-B14F-4D97-AF65-F5344CB8AC3E}">
        <p14:creationId xmlns:p14="http://schemas.microsoft.com/office/powerpoint/2010/main" val="2328534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15">
            <a:extLst>
              <a:ext uri="{FF2B5EF4-FFF2-40B4-BE49-F238E27FC236}">
                <a16:creationId xmlns="" xmlns:a16="http://schemas.microsoft.com/office/drawing/2014/main" id="{03E035FD-ECF2-4DCE-95B8-6E51F81404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1" name="图片 2">
            <a:extLst>
              <a:ext uri="{FF2B5EF4-FFF2-40B4-BE49-F238E27FC236}">
                <a16:creationId xmlns="" xmlns:a16="http://schemas.microsoft.com/office/drawing/2014/main" id="{C0004B40-E416-4F3E-9BEA-834021CE99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828044">
            <a:off x="7375906" y="1087322"/>
            <a:ext cx="4949260" cy="6186576"/>
          </a:xfrm>
          <a:prstGeom prst="rect">
            <a:avLst/>
          </a:prstGeom>
        </p:spPr>
      </p:pic>
      <p:pic>
        <p:nvPicPr>
          <p:cNvPr id="19" name="Picture 18"/>
          <p:cNvPicPr>
            <a:picLocks noChangeAspect="1"/>
          </p:cNvPicPr>
          <p:nvPr/>
        </p:nvPicPr>
        <p:blipFill>
          <a:blip r:embed="rId10"/>
          <a:stretch>
            <a:fillRect/>
          </a:stretch>
        </p:blipFill>
        <p:spPr>
          <a:xfrm>
            <a:off x="8306269" y="2613601"/>
            <a:ext cx="3097036" cy="1847248"/>
          </a:xfrm>
          <a:prstGeom prst="rect">
            <a:avLst/>
          </a:prstGeom>
        </p:spPr>
      </p:pic>
      <p:pic>
        <p:nvPicPr>
          <p:cNvPr id="20" name="Picture 19"/>
          <p:cNvPicPr>
            <a:picLocks noChangeAspect="1"/>
          </p:cNvPicPr>
          <p:nvPr/>
        </p:nvPicPr>
        <p:blipFill>
          <a:blip r:embed="rId11"/>
          <a:stretch>
            <a:fillRect/>
          </a:stretch>
        </p:blipFill>
        <p:spPr>
          <a:xfrm>
            <a:off x="1181095" y="1843917"/>
            <a:ext cx="6822015" cy="3792041"/>
          </a:xfrm>
          <a:prstGeom prst="rect">
            <a:avLst/>
          </a:prstGeom>
        </p:spPr>
      </p:pic>
    </p:spTree>
    <p:extLst>
      <p:ext uri="{BB962C8B-B14F-4D97-AF65-F5344CB8AC3E}">
        <p14:creationId xmlns:p14="http://schemas.microsoft.com/office/powerpoint/2010/main" val="1907784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par>
                                <p:cTn id="22" presetID="14" presetClass="entr" presetSubtype="1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 xmlns:a16="http://schemas.microsoft.com/office/drawing/2014/main" id="{BC5BEAEB-E389-7C3C-041A-F2DB4F5AE20A}"/>
              </a:ext>
            </a:extLst>
          </p:cNvPr>
          <p:cNvGrpSpPr/>
          <p:nvPr/>
        </p:nvGrpSpPr>
        <p:grpSpPr>
          <a:xfrm>
            <a:off x="505849" y="477547"/>
            <a:ext cx="11111527" cy="829649"/>
            <a:chOff x="1147155" y="572516"/>
            <a:chExt cx="13337769" cy="410815"/>
          </a:xfrm>
        </p:grpSpPr>
        <p:sp>
          <p:nvSpPr>
            <p:cNvPr id="3" name="Flowchart: Alternate Process 2">
              <a:extLst>
                <a:ext uri="{FF2B5EF4-FFF2-40B4-BE49-F238E27FC236}">
                  <a16:creationId xmlns=""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 xmlns:a16="http://schemas.microsoft.com/office/drawing/2014/main" id="{FF6F49AC-3F83-46CA-AC9E-5A46576F40A2}"/>
                </a:ext>
              </a:extLst>
            </p:cNvPr>
            <p:cNvSpPr txBox="1"/>
            <p:nvPr/>
          </p:nvSpPr>
          <p:spPr>
            <a:xfrm>
              <a:off x="1147155" y="572637"/>
              <a:ext cx="13337769" cy="38100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smtClean="0">
                  <a:ln>
                    <a:noFill/>
                  </a:ln>
                  <a:solidFill>
                    <a:srgbClr val="009999"/>
                  </a:solidFill>
                  <a:effectLst/>
                  <a:uLnTx/>
                  <a:uFillTx/>
                  <a:latin typeface="Cambria" panose="02040503050406030204" pitchFamily="18" charset="0"/>
                  <a:ea typeface="+mn-ea"/>
                  <a:cs typeface="+mn-cs"/>
                </a:rPr>
                <a:t> 1. Quan sát hình 9,</a:t>
              </a:r>
              <a:r>
                <a:rPr kumimoji="0" lang="en-US" sz="4400" b="1" i="0" u="none" strike="noStrike" kern="1200" cap="none" spc="0" normalizeH="0" noProof="0" smtClean="0">
                  <a:ln>
                    <a:noFill/>
                  </a:ln>
                  <a:solidFill>
                    <a:srgbClr val="009999"/>
                  </a:solidFill>
                  <a:effectLst/>
                  <a:uLnTx/>
                  <a:uFillTx/>
                  <a:latin typeface="Cambria" panose="02040503050406030204" pitchFamily="18" charset="0"/>
                  <a:ea typeface="+mn-ea"/>
                  <a:cs typeface="+mn-cs"/>
                </a:rPr>
                <a:t> 10</a:t>
              </a:r>
              <a:endParaRPr kumimoji="0" lang="en-US" sz="4400" b="1" i="0" u="none" strike="noStrike" kern="1200" cap="none" spc="0" normalizeH="0" baseline="0" noProof="0" dirty="0">
                <a:ln>
                  <a:noFill/>
                </a:ln>
                <a:solidFill>
                  <a:srgbClr val="009999"/>
                </a:solidFill>
                <a:effectLst/>
                <a:uLnTx/>
                <a:uFillTx/>
                <a:latin typeface="Cambria" panose="02040503050406030204" pitchFamily="18" charset="0"/>
                <a:ea typeface="+mn-ea"/>
                <a:cs typeface="+mn-cs"/>
              </a:endParaRPr>
            </a:p>
          </p:txBody>
        </p:sp>
      </p:gr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969169" y="1414774"/>
            <a:ext cx="6864461" cy="5005012"/>
          </a:xfrm>
          <a:prstGeom prst="rect">
            <a:avLst/>
          </a:prstGeom>
        </p:spPr>
      </p:pic>
      <p:grpSp>
        <p:nvGrpSpPr>
          <p:cNvPr id="10" name="Group">
            <a:extLst>
              <a:ext uri="{FF2B5EF4-FFF2-40B4-BE49-F238E27FC236}">
                <a16:creationId xmlns="" xmlns:a16="http://schemas.microsoft.com/office/drawing/2014/main" id="{BC5BEAEB-E389-7C3C-041A-F2DB4F5AE20A}"/>
              </a:ext>
            </a:extLst>
          </p:cNvPr>
          <p:cNvGrpSpPr/>
          <p:nvPr/>
        </p:nvGrpSpPr>
        <p:grpSpPr>
          <a:xfrm>
            <a:off x="336176" y="1561445"/>
            <a:ext cx="4518212" cy="5027605"/>
            <a:chOff x="169315" y="525230"/>
            <a:chExt cx="14793873" cy="252222"/>
          </a:xfrm>
        </p:grpSpPr>
        <p:sp>
          <p:nvSpPr>
            <p:cNvPr id="11" name="Flowchart: Alternate Process 10">
              <a:extLst>
                <a:ext uri="{FF2B5EF4-FFF2-40B4-BE49-F238E27FC236}">
                  <a16:creationId xmlns="" xmlns:a16="http://schemas.microsoft.com/office/drawing/2014/main" id="{5B6713E3-A5F2-5E0D-4DA0-706415FDF64C}"/>
                </a:ext>
              </a:extLst>
            </p:cNvPr>
            <p:cNvSpPr/>
            <p:nvPr/>
          </p:nvSpPr>
          <p:spPr>
            <a:xfrm>
              <a:off x="169315" y="525230"/>
              <a:ext cx="14793873" cy="252222"/>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TextBox 11">
              <a:extLst>
                <a:ext uri="{FF2B5EF4-FFF2-40B4-BE49-F238E27FC236}">
                  <a16:creationId xmlns="" xmlns:a16="http://schemas.microsoft.com/office/drawing/2014/main" id="{FF6F49AC-3F83-46CA-AC9E-5A46576F40A2}"/>
                </a:ext>
              </a:extLst>
            </p:cNvPr>
            <p:cNvSpPr txBox="1"/>
            <p:nvPr/>
          </p:nvSpPr>
          <p:spPr>
            <a:xfrm>
              <a:off x="347183" y="531908"/>
              <a:ext cx="14440523" cy="180652"/>
            </a:xfrm>
            <a:prstGeom prst="rect">
              <a:avLst/>
            </a:prstGeom>
            <a:noFill/>
          </p:spPr>
          <p:txBody>
            <a:bodyPr wrap="square">
              <a:spAutoFit/>
            </a:bodyPr>
            <a:lstStyle/>
            <a:p>
              <a:pPr algn="just"/>
              <a:r>
                <a:rPr lang="en-US" sz="3800" smtClean="0">
                  <a:latin typeface="Cambria" panose="02040503050406030204" pitchFamily="18" charset="0"/>
                  <a:ea typeface="Cambria" panose="02040503050406030204" pitchFamily="18" charset="0"/>
                </a:rPr>
                <a:t>- Hãy mô tả sự trao đổi khí của thực vật với môi trường.</a:t>
              </a:r>
              <a:endParaRPr lang="en-US" sz="3800">
                <a:latin typeface="Cambria" panose="02040503050406030204" pitchFamily="18" charset="0"/>
                <a:ea typeface="Cambria" panose="02040503050406030204" pitchFamily="18" charset="0"/>
              </a:endParaRPr>
            </a:p>
            <a:p>
              <a:pPr algn="just"/>
              <a:r>
                <a:rPr lang="nl-NL" sz="3800" smtClean="0">
                  <a:latin typeface="Cambria" panose="02040503050406030204" pitchFamily="18" charset="0"/>
                  <a:ea typeface="Cambria" panose="02040503050406030204" pitchFamily="18" charset="0"/>
                </a:rPr>
                <a:t>- Sự trao đổi khí với môi trường khi thực vật quang hợp và hô hấp khác nhau như thế nào?</a:t>
              </a:r>
              <a:endParaRPr lang="en-US" sz="380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00952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7328647" y="763827"/>
            <a:ext cx="4288729" cy="6094173"/>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7300" y="3684495"/>
            <a:ext cx="4144236" cy="2828041"/>
          </a:xfrm>
          <a:prstGeom prst="rect">
            <a:avLst/>
          </a:prstGeom>
        </p:spPr>
      </p:pic>
      <p:grpSp>
        <p:nvGrpSpPr>
          <p:cNvPr id="3" name="Group">
            <a:extLst>
              <a:ext uri="{FF2B5EF4-FFF2-40B4-BE49-F238E27FC236}">
                <a16:creationId xmlns="" xmlns:a16="http://schemas.microsoft.com/office/drawing/2014/main" id="{BC5BEAEB-E389-7C3C-041A-F2DB4F5AE20A}"/>
              </a:ext>
            </a:extLst>
          </p:cNvPr>
          <p:cNvGrpSpPr/>
          <p:nvPr/>
        </p:nvGrpSpPr>
        <p:grpSpPr>
          <a:xfrm>
            <a:off x="505849" y="148256"/>
            <a:ext cx="11111527" cy="701731"/>
            <a:chOff x="1147155" y="567816"/>
            <a:chExt cx="13337769" cy="227543"/>
          </a:xfrm>
        </p:grpSpPr>
        <p:sp>
          <p:nvSpPr>
            <p:cNvPr id="4" name="Flowchart: Alternate Process 3">
              <a:extLst>
                <a:ext uri="{FF2B5EF4-FFF2-40B4-BE49-F238E27FC236}">
                  <a16:creationId xmlns="" xmlns:a16="http://schemas.microsoft.com/office/drawing/2014/main" id="{5B6713E3-A5F2-5E0D-4DA0-706415FDF64C}"/>
                </a:ext>
              </a:extLst>
            </p:cNvPr>
            <p:cNvSpPr/>
            <p:nvPr/>
          </p:nvSpPr>
          <p:spPr>
            <a:xfrm>
              <a:off x="1147156" y="572516"/>
              <a:ext cx="13337768" cy="22284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 xmlns:a16="http://schemas.microsoft.com/office/drawing/2014/main" id="{FF6F49AC-3F83-46CA-AC9E-5A46576F40A2}"/>
                </a:ext>
              </a:extLst>
            </p:cNvPr>
            <p:cNvSpPr txBox="1"/>
            <p:nvPr/>
          </p:nvSpPr>
          <p:spPr>
            <a:xfrm>
              <a:off x="1147155" y="567816"/>
              <a:ext cx="13337769" cy="227543"/>
            </a:xfrm>
            <a:prstGeom prst="rect">
              <a:avLst/>
            </a:prstGeom>
            <a:noFill/>
          </p:spPr>
          <p:txBody>
            <a:bodyPr wrap="square">
              <a:spAutoFit/>
            </a:bodyPr>
            <a:lstStyle/>
            <a:p>
              <a:pPr algn="ctr">
                <a:lnSpc>
                  <a:spcPct val="90000"/>
                </a:lnSpc>
              </a:pPr>
              <a:r>
                <a:rPr lang="en-US" sz="4400" b="1" i="0" smtClean="0">
                  <a:solidFill>
                    <a:srgbClr val="009999"/>
                  </a:solidFill>
                  <a:effectLst/>
                  <a:latin typeface="Cambria" panose="02040503050406030204" pitchFamily="18" charset="0"/>
                </a:rPr>
                <a:t> </a:t>
              </a:r>
              <a:r>
                <a:rPr lang="nl-NL" sz="3800" b="1" smtClean="0">
                  <a:solidFill>
                    <a:srgbClr val="009999"/>
                  </a:solidFill>
                  <a:latin typeface="Cambria" panose="02040503050406030204" pitchFamily="18" charset="0"/>
                  <a:ea typeface="Cambria" panose="02040503050406030204" pitchFamily="18" charset="0"/>
                </a:rPr>
                <a:t>Quan sát hình 9, đọc thông tin hãy:</a:t>
              </a:r>
              <a:endParaRPr lang="en-US" sz="3800" b="1">
                <a:solidFill>
                  <a:srgbClr val="009999"/>
                </a:solidFill>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 xmlns:a16="http://schemas.microsoft.com/office/drawing/2014/main" id="{FF6F49AC-3F83-46CA-AC9E-5A46576F40A2}"/>
              </a:ext>
            </a:extLst>
          </p:cNvPr>
          <p:cNvSpPr txBox="1"/>
          <p:nvPr/>
        </p:nvSpPr>
        <p:spPr>
          <a:xfrm>
            <a:off x="631424" y="951493"/>
            <a:ext cx="6361047" cy="2062103"/>
          </a:xfrm>
          <a:prstGeom prst="rect">
            <a:avLst/>
          </a:prstGeom>
          <a:noFill/>
        </p:spPr>
        <p:txBody>
          <a:bodyPr wrap="square">
            <a:spAutoFit/>
          </a:bodyPr>
          <a:lstStyle/>
          <a:p>
            <a:pPr algn="just"/>
            <a:r>
              <a:rPr lang="nl-NL" sz="3200" b="1" smtClean="0">
                <a:latin typeface="Cambria" panose="02040503050406030204" pitchFamily="18" charset="0"/>
                <a:ea typeface="Cambria" panose="02040503050406030204" pitchFamily="18" charset="0"/>
              </a:rPr>
              <a:t>- Mô </a:t>
            </a:r>
            <a:r>
              <a:rPr lang="nl-NL" sz="3200" b="1">
                <a:latin typeface="Cambria" panose="02040503050406030204" pitchFamily="18" charset="0"/>
                <a:ea typeface="Cambria" panose="02040503050406030204" pitchFamily="18" charset="0"/>
              </a:rPr>
              <a:t>tả sự trao đổi khí trong quá trình quang hợp ở thực vật. Quá trình quang hợp diễn ra vào thời gian nào, ở đâu?</a:t>
            </a:r>
            <a:endParaRPr lang="en-US" sz="32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0121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5D2DAB1-4E2B-D3BA-EEFF-36D06A6A162B}"/>
              </a:ext>
            </a:extLst>
          </p:cNvPr>
          <p:cNvPicPr>
            <a:picLocks noChangeAspect="1"/>
          </p:cNvPicPr>
          <p:nvPr/>
        </p:nvPicPr>
        <p:blipFill>
          <a:blip r:embed="rId2"/>
          <a:stretch>
            <a:fillRect/>
          </a:stretch>
        </p:blipFill>
        <p:spPr>
          <a:xfrm>
            <a:off x="2141243" y="294005"/>
            <a:ext cx="7206214" cy="1508443"/>
          </a:xfrm>
          <a:prstGeom prst="rect">
            <a:avLst/>
          </a:prstGeom>
        </p:spPr>
      </p:pic>
      <p:sp>
        <p:nvSpPr>
          <p:cNvPr id="3" name="TextBox 2"/>
          <p:cNvSpPr txBox="1"/>
          <p:nvPr/>
        </p:nvSpPr>
        <p:spPr>
          <a:xfrm>
            <a:off x="649931" y="1502002"/>
            <a:ext cx="11077732" cy="4031873"/>
          </a:xfrm>
          <a:prstGeom prst="rect">
            <a:avLst/>
          </a:prstGeom>
          <a:noFill/>
        </p:spPr>
        <p:txBody>
          <a:bodyPr wrap="square" rtlCol="0">
            <a:spAutoFit/>
          </a:bodyPr>
          <a:lstStyle/>
          <a:p>
            <a:pPr algn="just"/>
            <a:r>
              <a:rPr lang="en-US" sz="3200" b="1">
                <a:solidFill>
                  <a:schemeClr val="accent6">
                    <a:lumMod val="75000"/>
                  </a:schemeClr>
                </a:solidFill>
                <a:latin typeface="Cambria" panose="02040503050406030204" pitchFamily="18" charset="0"/>
                <a:ea typeface="Cambria" panose="02040503050406030204" pitchFamily="18" charset="0"/>
              </a:rPr>
              <a:t>- Trình bày được thực vật có khả năng tự tổng hợp chất dinh dưỡng cần cho sự sống từ khí các-bô-níc và nước.</a:t>
            </a:r>
          </a:p>
          <a:p>
            <a:pPr algn="just"/>
            <a:r>
              <a:rPr lang="en-US" sz="3200" b="1">
                <a:solidFill>
                  <a:schemeClr val="accent6">
                    <a:lumMod val="75000"/>
                  </a:schemeClr>
                </a:solidFill>
                <a:latin typeface="Cambria" panose="02040503050406030204" pitchFamily="18" charset="0"/>
                <a:ea typeface="Cambria" panose="02040503050406030204" pitchFamily="18" charset="0"/>
              </a:rPr>
              <a:t>- Vẽ được sơ đồ đơn giản về sự trao đổi khí của thực vật với môi trường.</a:t>
            </a:r>
          </a:p>
          <a:p>
            <a:pPr algn="just"/>
            <a:r>
              <a:rPr lang="en-US" sz="3200" b="1">
                <a:solidFill>
                  <a:schemeClr val="accent6">
                    <a:lumMod val="75000"/>
                  </a:schemeClr>
                </a:solidFill>
                <a:latin typeface="Cambria" panose="02040503050406030204" pitchFamily="18" charset="0"/>
                <a:ea typeface="Cambria" panose="02040503050406030204" pitchFamily="18" charset="0"/>
              </a:rPr>
              <a:t>- Vận dụng kiến thức về nhu cầu sống và trao đổi khí ở thực vật giải thích được một số hiện tượng trong tự nhiên.</a:t>
            </a:r>
          </a:p>
          <a:p>
            <a:pPr algn="just"/>
            <a:r>
              <a:rPr lang="en-US" sz="3200" b="1">
                <a:solidFill>
                  <a:schemeClr val="accent6">
                    <a:lumMod val="75000"/>
                  </a:schemeClr>
                </a:solidFill>
                <a:latin typeface="Cambria" panose="02040503050406030204" pitchFamily="18" charset="0"/>
                <a:ea typeface="Cambria" panose="02040503050406030204" pitchFamily="18" charset="0"/>
              </a:rPr>
              <a:t>- Rèn luyện kĩ năng làm thí nghiệm, hoạt động trải nghiệm, qua đó góp phần phát triển năng lực khoa học.</a:t>
            </a:r>
          </a:p>
        </p:txBody>
      </p:sp>
    </p:spTree>
    <p:extLst>
      <p:ext uri="{BB962C8B-B14F-4D97-AF65-F5344CB8AC3E}">
        <p14:creationId xmlns:p14="http://schemas.microsoft.com/office/powerpoint/2010/main" val="1664911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7328647" y="763827"/>
            <a:ext cx="4288729" cy="6094173"/>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7300" y="3684495"/>
            <a:ext cx="4144236" cy="2828041"/>
          </a:xfrm>
          <a:prstGeom prst="rect">
            <a:avLst/>
          </a:prstGeom>
        </p:spPr>
      </p:pic>
      <p:grpSp>
        <p:nvGrpSpPr>
          <p:cNvPr id="3" name="Group">
            <a:extLst>
              <a:ext uri="{FF2B5EF4-FFF2-40B4-BE49-F238E27FC236}">
                <a16:creationId xmlns="" xmlns:a16="http://schemas.microsoft.com/office/drawing/2014/main" id="{BC5BEAEB-E389-7C3C-041A-F2DB4F5AE20A}"/>
              </a:ext>
            </a:extLst>
          </p:cNvPr>
          <p:cNvGrpSpPr/>
          <p:nvPr/>
        </p:nvGrpSpPr>
        <p:grpSpPr>
          <a:xfrm>
            <a:off x="505849" y="148256"/>
            <a:ext cx="11111527" cy="701731"/>
            <a:chOff x="1147155" y="567816"/>
            <a:chExt cx="13337769" cy="227543"/>
          </a:xfrm>
        </p:grpSpPr>
        <p:sp>
          <p:nvSpPr>
            <p:cNvPr id="4" name="Flowchart: Alternate Process 3">
              <a:extLst>
                <a:ext uri="{FF2B5EF4-FFF2-40B4-BE49-F238E27FC236}">
                  <a16:creationId xmlns="" xmlns:a16="http://schemas.microsoft.com/office/drawing/2014/main" id="{5B6713E3-A5F2-5E0D-4DA0-706415FDF64C}"/>
                </a:ext>
              </a:extLst>
            </p:cNvPr>
            <p:cNvSpPr/>
            <p:nvPr/>
          </p:nvSpPr>
          <p:spPr>
            <a:xfrm>
              <a:off x="1147156" y="572516"/>
              <a:ext cx="13337768" cy="22284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 xmlns:a16="http://schemas.microsoft.com/office/drawing/2014/main" id="{FF6F49AC-3F83-46CA-AC9E-5A46576F40A2}"/>
                </a:ext>
              </a:extLst>
            </p:cNvPr>
            <p:cNvSpPr txBox="1"/>
            <p:nvPr/>
          </p:nvSpPr>
          <p:spPr>
            <a:xfrm>
              <a:off x="1147155" y="567816"/>
              <a:ext cx="13337769" cy="227543"/>
            </a:xfrm>
            <a:prstGeom prst="rect">
              <a:avLst/>
            </a:prstGeom>
            <a:noFill/>
          </p:spPr>
          <p:txBody>
            <a:bodyPr wrap="square">
              <a:spAutoFit/>
            </a:bodyPr>
            <a:lstStyle/>
            <a:p>
              <a:pPr algn="ctr">
                <a:lnSpc>
                  <a:spcPct val="90000"/>
                </a:lnSpc>
              </a:pPr>
              <a:r>
                <a:rPr lang="en-US" sz="4400" b="1" i="0" smtClean="0">
                  <a:solidFill>
                    <a:srgbClr val="009999"/>
                  </a:solidFill>
                  <a:effectLst/>
                  <a:latin typeface="Cambria" panose="02040503050406030204" pitchFamily="18" charset="0"/>
                </a:rPr>
                <a:t> </a:t>
              </a:r>
              <a:r>
                <a:rPr lang="nl-NL" sz="3800" b="1" smtClean="0">
                  <a:solidFill>
                    <a:srgbClr val="009999"/>
                  </a:solidFill>
                  <a:latin typeface="Cambria" panose="02040503050406030204" pitchFamily="18" charset="0"/>
                  <a:ea typeface="Cambria" panose="02040503050406030204" pitchFamily="18" charset="0"/>
                </a:rPr>
                <a:t>Quan sát hình 9, đọc thông tin hãy:</a:t>
              </a:r>
              <a:endParaRPr lang="en-US" sz="3800" b="1">
                <a:solidFill>
                  <a:srgbClr val="009999"/>
                </a:solidFill>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 xmlns:a16="http://schemas.microsoft.com/office/drawing/2014/main" id="{FF6F49AC-3F83-46CA-AC9E-5A46576F40A2}"/>
              </a:ext>
            </a:extLst>
          </p:cNvPr>
          <p:cNvSpPr txBox="1"/>
          <p:nvPr/>
        </p:nvSpPr>
        <p:spPr>
          <a:xfrm>
            <a:off x="505850" y="951493"/>
            <a:ext cx="6594198" cy="3046988"/>
          </a:xfrm>
          <a:prstGeom prst="rect">
            <a:avLst/>
          </a:prstGeom>
          <a:noFill/>
        </p:spPr>
        <p:txBody>
          <a:bodyPr wrap="square">
            <a:spAutoFit/>
          </a:bodyPr>
          <a:lstStyle/>
          <a:p>
            <a:pPr algn="just"/>
            <a:r>
              <a:rPr lang="nl-NL" sz="3200" b="1" dirty="0">
                <a:solidFill>
                  <a:srgbClr val="0070C0"/>
                </a:solidFill>
                <a:latin typeface="Cambria" panose="02040503050406030204" pitchFamily="18" charset="0"/>
                <a:ea typeface="Cambria" panose="02040503050406030204" pitchFamily="18" charset="0"/>
              </a:rPr>
              <a:t>- Trong quá trình quang hợp thực vật </a:t>
            </a:r>
            <a:r>
              <a:rPr lang="nl-NL" sz="3200" b="1" dirty="0" smtClean="0">
                <a:solidFill>
                  <a:srgbClr val="0070C0"/>
                </a:solidFill>
                <a:latin typeface="Cambria" panose="02040503050406030204" pitchFamily="18" charset="0"/>
                <a:ea typeface="Cambria" panose="02040503050406030204" pitchFamily="18" charset="0"/>
              </a:rPr>
              <a:t>lấy vào </a:t>
            </a:r>
            <a:r>
              <a:rPr lang="nl-NL" sz="3200" b="1" dirty="0">
                <a:solidFill>
                  <a:srgbClr val="0070C0"/>
                </a:solidFill>
                <a:latin typeface="Cambria" panose="02040503050406030204" pitchFamily="18" charset="0"/>
                <a:ea typeface="Cambria" panose="02040503050406030204" pitchFamily="18" charset="0"/>
              </a:rPr>
              <a:t>khí các-bô- níc, ánh sáng, nước và thải ra khí ô-xi. Quá trình quang hợp diễn ra vào ban ngày khi có ánh sáng mặt trời và chủ yếu ở lá.</a:t>
            </a:r>
            <a:endParaRPr lang="en-US" sz="32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24808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315200" y="814276"/>
            <a:ext cx="4571259" cy="569826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7300" y="3684495"/>
            <a:ext cx="4144236" cy="2828041"/>
          </a:xfrm>
          <a:prstGeom prst="rect">
            <a:avLst/>
          </a:prstGeom>
        </p:spPr>
      </p:pic>
      <p:grpSp>
        <p:nvGrpSpPr>
          <p:cNvPr id="3" name="Group">
            <a:extLst>
              <a:ext uri="{FF2B5EF4-FFF2-40B4-BE49-F238E27FC236}">
                <a16:creationId xmlns="" xmlns:a16="http://schemas.microsoft.com/office/drawing/2014/main" id="{BC5BEAEB-E389-7C3C-041A-F2DB4F5AE20A}"/>
              </a:ext>
            </a:extLst>
          </p:cNvPr>
          <p:cNvGrpSpPr/>
          <p:nvPr/>
        </p:nvGrpSpPr>
        <p:grpSpPr>
          <a:xfrm>
            <a:off x="505849" y="148256"/>
            <a:ext cx="11111527" cy="701731"/>
            <a:chOff x="1147155" y="567816"/>
            <a:chExt cx="13337769" cy="227543"/>
          </a:xfrm>
        </p:grpSpPr>
        <p:sp>
          <p:nvSpPr>
            <p:cNvPr id="4" name="Flowchart: Alternate Process 3">
              <a:extLst>
                <a:ext uri="{FF2B5EF4-FFF2-40B4-BE49-F238E27FC236}">
                  <a16:creationId xmlns="" xmlns:a16="http://schemas.microsoft.com/office/drawing/2014/main" id="{5B6713E3-A5F2-5E0D-4DA0-706415FDF64C}"/>
                </a:ext>
              </a:extLst>
            </p:cNvPr>
            <p:cNvSpPr/>
            <p:nvPr/>
          </p:nvSpPr>
          <p:spPr>
            <a:xfrm>
              <a:off x="1147156" y="572516"/>
              <a:ext cx="13337768" cy="22284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 xmlns:a16="http://schemas.microsoft.com/office/drawing/2014/main" id="{FF6F49AC-3F83-46CA-AC9E-5A46576F40A2}"/>
                </a:ext>
              </a:extLst>
            </p:cNvPr>
            <p:cNvSpPr txBox="1"/>
            <p:nvPr/>
          </p:nvSpPr>
          <p:spPr>
            <a:xfrm>
              <a:off x="1147155" y="567816"/>
              <a:ext cx="13337769" cy="227543"/>
            </a:xfrm>
            <a:prstGeom prst="rect">
              <a:avLst/>
            </a:prstGeom>
            <a:noFill/>
          </p:spPr>
          <p:txBody>
            <a:bodyPr wrap="square">
              <a:spAutoFit/>
            </a:bodyPr>
            <a:lstStyle/>
            <a:p>
              <a:pPr algn="ctr">
                <a:lnSpc>
                  <a:spcPct val="90000"/>
                </a:lnSpc>
              </a:pPr>
              <a:r>
                <a:rPr lang="en-US" sz="4400" b="1" i="0" smtClean="0">
                  <a:solidFill>
                    <a:srgbClr val="009999"/>
                  </a:solidFill>
                  <a:effectLst/>
                  <a:latin typeface="Cambria" panose="02040503050406030204" pitchFamily="18" charset="0"/>
                </a:rPr>
                <a:t> </a:t>
              </a:r>
              <a:r>
                <a:rPr lang="nl-NL" sz="3800" b="1" smtClean="0">
                  <a:solidFill>
                    <a:srgbClr val="009999"/>
                  </a:solidFill>
                  <a:latin typeface="Cambria" panose="02040503050406030204" pitchFamily="18" charset="0"/>
                  <a:ea typeface="Cambria" panose="02040503050406030204" pitchFamily="18" charset="0"/>
                </a:rPr>
                <a:t>Quan sát hình 10, đọc thông tin hãy:</a:t>
              </a:r>
              <a:endParaRPr lang="en-US" sz="3800" b="1">
                <a:solidFill>
                  <a:srgbClr val="009999"/>
                </a:solidFill>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 xmlns:a16="http://schemas.microsoft.com/office/drawing/2014/main" id="{FF6F49AC-3F83-46CA-AC9E-5A46576F40A2}"/>
              </a:ext>
            </a:extLst>
          </p:cNvPr>
          <p:cNvSpPr txBox="1"/>
          <p:nvPr/>
        </p:nvSpPr>
        <p:spPr>
          <a:xfrm>
            <a:off x="631424" y="951493"/>
            <a:ext cx="6361047" cy="2062103"/>
          </a:xfrm>
          <a:prstGeom prst="rect">
            <a:avLst/>
          </a:prstGeom>
          <a:noFill/>
        </p:spPr>
        <p:txBody>
          <a:bodyPr wrap="square">
            <a:spAutoFit/>
          </a:bodyPr>
          <a:lstStyle/>
          <a:p>
            <a:pPr algn="just"/>
            <a:r>
              <a:rPr lang="nl-NL" sz="3200" b="1" smtClean="0">
                <a:latin typeface="Cambria" panose="02040503050406030204" pitchFamily="18" charset="0"/>
                <a:ea typeface="Cambria" panose="02040503050406030204" pitchFamily="18" charset="0"/>
              </a:rPr>
              <a:t>- Mô </a:t>
            </a:r>
            <a:r>
              <a:rPr lang="nl-NL" sz="3200" b="1">
                <a:latin typeface="Cambria" panose="02040503050406030204" pitchFamily="18" charset="0"/>
                <a:ea typeface="Cambria" panose="02040503050406030204" pitchFamily="18" charset="0"/>
              </a:rPr>
              <a:t>tả sự trao đổi khí trong quá trình </a:t>
            </a:r>
            <a:r>
              <a:rPr lang="nl-NL" sz="3200" b="1" smtClean="0">
                <a:latin typeface="Cambria" panose="02040503050406030204" pitchFamily="18" charset="0"/>
                <a:ea typeface="Cambria" panose="02040503050406030204" pitchFamily="18" charset="0"/>
              </a:rPr>
              <a:t>hô hấp ở </a:t>
            </a:r>
            <a:r>
              <a:rPr lang="nl-NL" sz="3200" b="1">
                <a:latin typeface="Cambria" panose="02040503050406030204" pitchFamily="18" charset="0"/>
                <a:ea typeface="Cambria" panose="02040503050406030204" pitchFamily="18" charset="0"/>
              </a:rPr>
              <a:t>thực vật. Quá trình </a:t>
            </a:r>
            <a:r>
              <a:rPr lang="nl-NL" sz="3200" b="1" smtClean="0">
                <a:latin typeface="Cambria" panose="02040503050406030204" pitchFamily="18" charset="0"/>
                <a:ea typeface="Cambria" panose="02040503050406030204" pitchFamily="18" charset="0"/>
              </a:rPr>
              <a:t>hô hấp diễn </a:t>
            </a:r>
            <a:r>
              <a:rPr lang="nl-NL" sz="3200" b="1">
                <a:latin typeface="Cambria" panose="02040503050406030204" pitchFamily="18" charset="0"/>
                <a:ea typeface="Cambria" panose="02040503050406030204" pitchFamily="18" charset="0"/>
              </a:rPr>
              <a:t>ra vào thời gian nào, ở đâu?</a:t>
            </a:r>
            <a:endParaRPr lang="en-US" sz="32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48005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315200" y="814276"/>
            <a:ext cx="4571259" cy="569826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7300" y="3684495"/>
            <a:ext cx="4144236" cy="2828041"/>
          </a:xfrm>
          <a:prstGeom prst="rect">
            <a:avLst/>
          </a:prstGeom>
        </p:spPr>
      </p:pic>
      <p:grpSp>
        <p:nvGrpSpPr>
          <p:cNvPr id="3" name="Group">
            <a:extLst>
              <a:ext uri="{FF2B5EF4-FFF2-40B4-BE49-F238E27FC236}">
                <a16:creationId xmlns="" xmlns:a16="http://schemas.microsoft.com/office/drawing/2014/main" id="{BC5BEAEB-E389-7C3C-041A-F2DB4F5AE20A}"/>
              </a:ext>
            </a:extLst>
          </p:cNvPr>
          <p:cNvGrpSpPr/>
          <p:nvPr/>
        </p:nvGrpSpPr>
        <p:grpSpPr>
          <a:xfrm>
            <a:off x="505849" y="148256"/>
            <a:ext cx="11111527" cy="701731"/>
            <a:chOff x="1147155" y="567816"/>
            <a:chExt cx="13337769" cy="227543"/>
          </a:xfrm>
        </p:grpSpPr>
        <p:sp>
          <p:nvSpPr>
            <p:cNvPr id="4" name="Flowchart: Alternate Process 3">
              <a:extLst>
                <a:ext uri="{FF2B5EF4-FFF2-40B4-BE49-F238E27FC236}">
                  <a16:creationId xmlns="" xmlns:a16="http://schemas.microsoft.com/office/drawing/2014/main" id="{5B6713E3-A5F2-5E0D-4DA0-706415FDF64C}"/>
                </a:ext>
              </a:extLst>
            </p:cNvPr>
            <p:cNvSpPr/>
            <p:nvPr/>
          </p:nvSpPr>
          <p:spPr>
            <a:xfrm>
              <a:off x="1147156" y="572516"/>
              <a:ext cx="13337768" cy="22284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 xmlns:a16="http://schemas.microsoft.com/office/drawing/2014/main" id="{FF6F49AC-3F83-46CA-AC9E-5A46576F40A2}"/>
                </a:ext>
              </a:extLst>
            </p:cNvPr>
            <p:cNvSpPr txBox="1"/>
            <p:nvPr/>
          </p:nvSpPr>
          <p:spPr>
            <a:xfrm>
              <a:off x="1147155" y="567816"/>
              <a:ext cx="13337769" cy="227543"/>
            </a:xfrm>
            <a:prstGeom prst="rect">
              <a:avLst/>
            </a:prstGeom>
            <a:noFill/>
          </p:spPr>
          <p:txBody>
            <a:bodyPr wrap="square">
              <a:spAutoFit/>
            </a:bodyPr>
            <a:lstStyle/>
            <a:p>
              <a:pPr algn="ctr">
                <a:lnSpc>
                  <a:spcPct val="90000"/>
                </a:lnSpc>
              </a:pPr>
              <a:r>
                <a:rPr lang="en-US" sz="4400" b="1" i="0" smtClean="0">
                  <a:solidFill>
                    <a:srgbClr val="009999"/>
                  </a:solidFill>
                  <a:effectLst/>
                  <a:latin typeface="Cambria" panose="02040503050406030204" pitchFamily="18" charset="0"/>
                </a:rPr>
                <a:t> </a:t>
              </a:r>
              <a:r>
                <a:rPr lang="nl-NL" sz="3800" b="1" smtClean="0">
                  <a:solidFill>
                    <a:srgbClr val="009999"/>
                  </a:solidFill>
                  <a:latin typeface="Cambria" panose="02040503050406030204" pitchFamily="18" charset="0"/>
                  <a:ea typeface="Cambria" panose="02040503050406030204" pitchFamily="18" charset="0"/>
                </a:rPr>
                <a:t>Quan sát hình 10, đọc thông tin hãy:</a:t>
              </a:r>
              <a:endParaRPr lang="en-US" sz="3800" b="1">
                <a:solidFill>
                  <a:srgbClr val="009999"/>
                </a:solidFill>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 xmlns:a16="http://schemas.microsoft.com/office/drawing/2014/main" id="{FF6F49AC-3F83-46CA-AC9E-5A46576F40A2}"/>
              </a:ext>
            </a:extLst>
          </p:cNvPr>
          <p:cNvSpPr txBox="1"/>
          <p:nvPr/>
        </p:nvSpPr>
        <p:spPr>
          <a:xfrm>
            <a:off x="505849" y="951493"/>
            <a:ext cx="6580751" cy="2554545"/>
          </a:xfrm>
          <a:prstGeom prst="rect">
            <a:avLst/>
          </a:prstGeom>
          <a:noFill/>
        </p:spPr>
        <p:txBody>
          <a:bodyPr wrap="square">
            <a:spAutoFit/>
          </a:bodyPr>
          <a:lstStyle/>
          <a:p>
            <a:pPr algn="just"/>
            <a:r>
              <a:rPr lang="nl-NL" sz="3200" b="1">
                <a:solidFill>
                  <a:srgbClr val="0070C0"/>
                </a:solidFill>
                <a:latin typeface="Cambria" panose="02040503050406030204" pitchFamily="18" charset="0"/>
                <a:ea typeface="Cambria" panose="02040503050406030204" pitchFamily="18" charset="0"/>
              </a:rPr>
              <a:t>- Trong quá trình hô hấp thực vật lấy khí ô-xi và thải ra khí các-bô-níc. Quá trình hô hấp diễn ra cả ngày và đêm và ở tất cả các bộ phận của cây.</a:t>
            </a:r>
            <a:endParaRPr lang="en-US" sz="32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85746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 xmlns:a16="http://schemas.microsoft.com/office/drawing/2014/main" id="{BC5BEAEB-E389-7C3C-041A-F2DB4F5AE20A}"/>
              </a:ext>
            </a:extLst>
          </p:cNvPr>
          <p:cNvGrpSpPr/>
          <p:nvPr/>
        </p:nvGrpSpPr>
        <p:grpSpPr>
          <a:xfrm>
            <a:off x="630941" y="162754"/>
            <a:ext cx="10687849" cy="1295347"/>
            <a:chOff x="1147156" y="572516"/>
            <a:chExt cx="13337768" cy="420028"/>
          </a:xfrm>
        </p:grpSpPr>
        <p:sp>
          <p:nvSpPr>
            <p:cNvPr id="3" name="Flowchart: Alternate Process 2">
              <a:extLst>
                <a:ext uri="{FF2B5EF4-FFF2-40B4-BE49-F238E27FC236}">
                  <a16:creationId xmlns="" xmlns:a16="http://schemas.microsoft.com/office/drawing/2014/main" id="{5B6713E3-A5F2-5E0D-4DA0-706415FDF64C}"/>
                </a:ext>
              </a:extLst>
            </p:cNvPr>
            <p:cNvSpPr/>
            <p:nvPr/>
          </p:nvSpPr>
          <p:spPr>
            <a:xfrm>
              <a:off x="1147156" y="572516"/>
              <a:ext cx="13337768" cy="420028"/>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 xmlns:a16="http://schemas.microsoft.com/office/drawing/2014/main" id="{FF6F49AC-3F83-46CA-AC9E-5A46576F40A2}"/>
                </a:ext>
              </a:extLst>
            </p:cNvPr>
            <p:cNvSpPr txBox="1"/>
            <p:nvPr/>
          </p:nvSpPr>
          <p:spPr>
            <a:xfrm>
              <a:off x="1392952" y="611814"/>
              <a:ext cx="12922346" cy="357282"/>
            </a:xfrm>
            <a:prstGeom prst="rect">
              <a:avLst/>
            </a:prstGeom>
            <a:noFill/>
          </p:spPr>
          <p:txBody>
            <a:bodyPr wrap="square">
              <a:spAutoFit/>
            </a:bodyPr>
            <a:lstStyle/>
            <a:p>
              <a:pPr algn="just">
                <a:lnSpc>
                  <a:spcPct val="80000"/>
                </a:lnSpc>
              </a:pPr>
              <a:r>
                <a:rPr lang="en-US" sz="4400" b="1" i="0" smtClean="0">
                  <a:solidFill>
                    <a:srgbClr val="009999"/>
                  </a:solidFill>
                  <a:effectLst/>
                  <a:latin typeface="Cambria" panose="02040503050406030204" pitchFamily="18" charset="0"/>
                </a:rPr>
                <a:t> </a:t>
              </a:r>
              <a:r>
                <a:rPr lang="nl-NL" sz="3800">
                  <a:latin typeface="Cambria" panose="02040503050406030204" pitchFamily="18" charset="0"/>
                  <a:ea typeface="Cambria" panose="02040503050406030204" pitchFamily="18" charset="0"/>
                </a:rPr>
                <a:t>Sự trao đổi khí với môi trường khi thực vật </a:t>
              </a:r>
              <a:r>
                <a:rPr lang="nl-NL" sz="3800" b="1">
                  <a:solidFill>
                    <a:srgbClr val="C00000"/>
                  </a:solidFill>
                  <a:latin typeface="Cambria" panose="02040503050406030204" pitchFamily="18" charset="0"/>
                  <a:ea typeface="Cambria" panose="02040503050406030204" pitchFamily="18" charset="0"/>
                </a:rPr>
                <a:t>quang hợp</a:t>
              </a:r>
              <a:r>
                <a:rPr lang="nl-NL" sz="3800">
                  <a:latin typeface="Cambria" panose="02040503050406030204" pitchFamily="18" charset="0"/>
                  <a:ea typeface="Cambria" panose="02040503050406030204" pitchFamily="18" charset="0"/>
                </a:rPr>
                <a:t> và </a:t>
              </a:r>
              <a:r>
                <a:rPr lang="nl-NL" sz="3800" b="1">
                  <a:solidFill>
                    <a:srgbClr val="00B050"/>
                  </a:solidFill>
                  <a:latin typeface="Cambria" panose="02040503050406030204" pitchFamily="18" charset="0"/>
                  <a:ea typeface="Cambria" panose="02040503050406030204" pitchFamily="18" charset="0"/>
                </a:rPr>
                <a:t>hô hấp </a:t>
              </a:r>
              <a:r>
                <a:rPr lang="nl-NL" sz="3800">
                  <a:latin typeface="Cambria" panose="02040503050406030204" pitchFamily="18" charset="0"/>
                  <a:ea typeface="Cambria" panose="02040503050406030204" pitchFamily="18" charset="0"/>
                </a:rPr>
                <a:t>khác nhau như thế nào?</a:t>
              </a:r>
              <a:endParaRPr lang="en-US" sz="3800">
                <a:latin typeface="Cambria" panose="02040503050406030204" pitchFamily="18" charset="0"/>
                <a:ea typeface="Cambria" panose="02040503050406030204" pitchFamily="18" charset="0"/>
              </a:endParaRPr>
            </a:p>
          </p:txBody>
        </p:sp>
      </p:grpSp>
      <p:graphicFrame>
        <p:nvGraphicFramePr>
          <p:cNvPr id="5" name="Table 4"/>
          <p:cNvGraphicFramePr>
            <a:graphicFrameLocks noGrp="1"/>
          </p:cNvGraphicFramePr>
          <p:nvPr>
            <p:extLst>
              <p:ext uri="{D42A27DB-BD31-4B8C-83A1-F6EECF244321}">
                <p14:modId xmlns:p14="http://schemas.microsoft.com/office/powerpoint/2010/main" val="265387740"/>
              </p:ext>
            </p:extLst>
          </p:nvPr>
        </p:nvGraphicFramePr>
        <p:xfrm>
          <a:off x="630939" y="1705230"/>
          <a:ext cx="10687850" cy="4375116"/>
        </p:xfrm>
        <a:graphic>
          <a:graphicData uri="http://schemas.openxmlformats.org/drawingml/2006/table">
            <a:tbl>
              <a:tblPr firstRow="1" bandRow="1">
                <a:tableStyleId>{D7AC3CCA-C797-4891-BE02-D94E43425B78}</a:tableStyleId>
              </a:tblPr>
              <a:tblGrid>
                <a:gridCol w="3040172">
                  <a:extLst>
                    <a:ext uri="{9D8B030D-6E8A-4147-A177-3AD203B41FA5}">
                      <a16:colId xmlns="" xmlns:a16="http://schemas.microsoft.com/office/drawing/2014/main" val="1910709688"/>
                    </a:ext>
                  </a:extLst>
                </a:gridCol>
                <a:gridCol w="4085061">
                  <a:extLst>
                    <a:ext uri="{9D8B030D-6E8A-4147-A177-3AD203B41FA5}">
                      <a16:colId xmlns="" xmlns:a16="http://schemas.microsoft.com/office/drawing/2014/main" val="2248522969"/>
                    </a:ext>
                  </a:extLst>
                </a:gridCol>
                <a:gridCol w="3562617">
                  <a:extLst>
                    <a:ext uri="{9D8B030D-6E8A-4147-A177-3AD203B41FA5}">
                      <a16:colId xmlns="" xmlns:a16="http://schemas.microsoft.com/office/drawing/2014/main" val="3568163499"/>
                    </a:ext>
                  </a:extLst>
                </a:gridCol>
              </a:tblGrid>
              <a:tr h="857559">
                <a:tc>
                  <a:txBody>
                    <a:bodyPr/>
                    <a:lstStyle/>
                    <a:p>
                      <a:endParaRPr lang="en-US">
                        <a:latin typeface="Cambria" panose="02040503050406030204" pitchFamily="18" charset="0"/>
                        <a:ea typeface="Cambria" panose="02040503050406030204" pitchFamily="18" charset="0"/>
                      </a:endParaRPr>
                    </a:p>
                  </a:txBody>
                  <a:tcPr>
                    <a:solidFill>
                      <a:schemeClr val="bg1"/>
                    </a:solidFill>
                  </a:tcPr>
                </a:tc>
                <a:tc>
                  <a:txBody>
                    <a:bodyPr/>
                    <a:lstStyle/>
                    <a:p>
                      <a:pPr algn="ctr"/>
                      <a:r>
                        <a:rPr lang="en-US" sz="3600" smtClean="0">
                          <a:solidFill>
                            <a:srgbClr val="C00000"/>
                          </a:solidFill>
                          <a:latin typeface="Cambria" panose="02040503050406030204" pitchFamily="18" charset="0"/>
                          <a:ea typeface="Cambria" panose="02040503050406030204" pitchFamily="18" charset="0"/>
                        </a:rPr>
                        <a:t>QUANG</a:t>
                      </a:r>
                      <a:r>
                        <a:rPr lang="en-US" sz="3600" baseline="0" smtClean="0">
                          <a:solidFill>
                            <a:srgbClr val="C00000"/>
                          </a:solidFill>
                          <a:latin typeface="Cambria" panose="02040503050406030204" pitchFamily="18" charset="0"/>
                          <a:ea typeface="Cambria" panose="02040503050406030204" pitchFamily="18" charset="0"/>
                        </a:rPr>
                        <a:t> HỢP</a:t>
                      </a:r>
                      <a:endParaRPr lang="en-US" sz="3600">
                        <a:solidFill>
                          <a:srgbClr val="C00000"/>
                        </a:solidFill>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3600" smtClean="0">
                          <a:solidFill>
                            <a:srgbClr val="00B050"/>
                          </a:solidFill>
                          <a:latin typeface="Cambria" panose="02040503050406030204" pitchFamily="18" charset="0"/>
                          <a:ea typeface="Cambria" panose="02040503050406030204" pitchFamily="18" charset="0"/>
                        </a:rPr>
                        <a:t>HÔ</a:t>
                      </a:r>
                      <a:r>
                        <a:rPr lang="en-US" sz="3600" baseline="0" smtClean="0">
                          <a:solidFill>
                            <a:srgbClr val="00B050"/>
                          </a:solidFill>
                          <a:latin typeface="Cambria" panose="02040503050406030204" pitchFamily="18" charset="0"/>
                          <a:ea typeface="Cambria" panose="02040503050406030204" pitchFamily="18" charset="0"/>
                        </a:rPr>
                        <a:t> HẤP</a:t>
                      </a:r>
                      <a:endParaRPr lang="en-US" sz="3600">
                        <a:solidFill>
                          <a:srgbClr val="00B050"/>
                        </a:solidFill>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 xmlns:a16="http://schemas.microsoft.com/office/drawing/2014/main" val="1921077883"/>
                  </a:ext>
                </a:extLst>
              </a:tr>
              <a:tr h="857559">
                <a:tc>
                  <a:txBody>
                    <a:bodyPr/>
                    <a:lstStyle/>
                    <a:p>
                      <a:pPr algn="just"/>
                      <a:r>
                        <a:rPr lang="en-US" sz="2800" b="1" smtClean="0">
                          <a:latin typeface="Cambria" panose="02040503050406030204" pitchFamily="18" charset="0"/>
                          <a:ea typeface="Cambria" panose="02040503050406030204" pitchFamily="18" charset="0"/>
                        </a:rPr>
                        <a:t>Thời</a:t>
                      </a:r>
                      <a:r>
                        <a:rPr lang="en-US" sz="2800" b="1" baseline="0" smtClean="0">
                          <a:latin typeface="Cambria" panose="02040503050406030204" pitchFamily="18" charset="0"/>
                          <a:ea typeface="Cambria" panose="02040503050406030204" pitchFamily="18" charset="0"/>
                        </a:rPr>
                        <a:t> gian diễn ra</a:t>
                      </a:r>
                      <a:endParaRPr lang="en-US" sz="2800" b="1">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extLst>
                  <a:ext uri="{0D108BD9-81ED-4DB2-BD59-A6C34878D82A}">
                    <a16:rowId xmlns="" xmlns:a16="http://schemas.microsoft.com/office/drawing/2014/main" val="4289990666"/>
                  </a:ext>
                </a:extLst>
              </a:tr>
              <a:tr h="857559">
                <a:tc>
                  <a:txBody>
                    <a:bodyPr/>
                    <a:lstStyle/>
                    <a:p>
                      <a:pPr algn="just"/>
                      <a:r>
                        <a:rPr lang="en-US" sz="2800" b="1" smtClean="0">
                          <a:latin typeface="Cambria" panose="02040503050406030204" pitchFamily="18" charset="0"/>
                          <a:ea typeface="Cambria" panose="02040503050406030204" pitchFamily="18" charset="0"/>
                        </a:rPr>
                        <a:t>Bộ phận</a:t>
                      </a:r>
                      <a:r>
                        <a:rPr lang="en-US" sz="2800" b="1" baseline="0" smtClean="0">
                          <a:latin typeface="Cambria" panose="02040503050406030204" pitchFamily="18" charset="0"/>
                          <a:ea typeface="Cambria" panose="02040503050406030204" pitchFamily="18" charset="0"/>
                        </a:rPr>
                        <a:t> thực hiện</a:t>
                      </a:r>
                      <a:endParaRPr lang="en-US" sz="2800" b="1">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extLst>
                  <a:ext uri="{0D108BD9-81ED-4DB2-BD59-A6C34878D82A}">
                    <a16:rowId xmlns="" xmlns:a16="http://schemas.microsoft.com/office/drawing/2014/main" val="1768022929"/>
                  </a:ext>
                </a:extLst>
              </a:tr>
              <a:tr h="857559">
                <a:tc>
                  <a:txBody>
                    <a:bodyPr/>
                    <a:lstStyle/>
                    <a:p>
                      <a:pPr algn="just"/>
                      <a:r>
                        <a:rPr lang="en-US" sz="2800" b="1" smtClean="0">
                          <a:latin typeface="Cambria" panose="02040503050406030204" pitchFamily="18" charset="0"/>
                          <a:ea typeface="Cambria" panose="02040503050406030204" pitchFamily="18" charset="0"/>
                        </a:rPr>
                        <a:t>Thực vật</a:t>
                      </a:r>
                      <a:r>
                        <a:rPr lang="en-US" sz="2800" b="1" baseline="0" smtClean="0">
                          <a:latin typeface="Cambria" panose="02040503050406030204" pitchFamily="18" charset="0"/>
                          <a:ea typeface="Cambria" panose="02040503050406030204" pitchFamily="18" charset="0"/>
                        </a:rPr>
                        <a:t> lấy vào</a:t>
                      </a:r>
                      <a:endParaRPr lang="en-US" sz="2800" b="1">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extLst>
                  <a:ext uri="{0D108BD9-81ED-4DB2-BD59-A6C34878D82A}">
                    <a16:rowId xmlns="" xmlns:a16="http://schemas.microsoft.com/office/drawing/2014/main" val="1922593683"/>
                  </a:ext>
                </a:extLst>
              </a:tr>
              <a:tr h="857559">
                <a:tc>
                  <a:txBody>
                    <a:bodyPr/>
                    <a:lstStyle/>
                    <a:p>
                      <a:pPr algn="just"/>
                      <a:r>
                        <a:rPr lang="en-US" sz="2800" b="1" smtClean="0">
                          <a:latin typeface="Cambria" panose="02040503050406030204" pitchFamily="18" charset="0"/>
                          <a:ea typeface="Cambria" panose="02040503050406030204" pitchFamily="18" charset="0"/>
                        </a:rPr>
                        <a:t>Thực</a:t>
                      </a:r>
                      <a:r>
                        <a:rPr lang="en-US" sz="2800" b="1" baseline="0" smtClean="0">
                          <a:latin typeface="Cambria" panose="02040503050406030204" pitchFamily="18" charset="0"/>
                          <a:ea typeface="Cambria" panose="02040503050406030204" pitchFamily="18" charset="0"/>
                        </a:rPr>
                        <a:t> vật thải ra</a:t>
                      </a:r>
                      <a:endParaRPr lang="en-US" sz="2800" b="1">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extLst>
                  <a:ext uri="{0D108BD9-81ED-4DB2-BD59-A6C34878D82A}">
                    <a16:rowId xmlns="" xmlns:a16="http://schemas.microsoft.com/office/drawing/2014/main" val="3843794117"/>
                  </a:ext>
                </a:extLst>
              </a:tr>
            </a:tbl>
          </a:graphicData>
        </a:graphic>
      </p:graphicFrame>
      <p:sp>
        <p:nvSpPr>
          <p:cNvPr id="6" name="TextBox 5"/>
          <p:cNvSpPr txBox="1"/>
          <p:nvPr/>
        </p:nvSpPr>
        <p:spPr>
          <a:xfrm>
            <a:off x="3880021" y="2718487"/>
            <a:ext cx="3731741" cy="523220"/>
          </a:xfrm>
          <a:prstGeom prst="rect">
            <a:avLst/>
          </a:prstGeom>
          <a:noFill/>
        </p:spPr>
        <p:txBody>
          <a:bodyPr wrap="square" rtlCol="0">
            <a:spAutoFit/>
          </a:bodyPr>
          <a:lstStyle/>
          <a:p>
            <a:r>
              <a:rPr lang="en-US" sz="2800" b="1" smtClean="0">
                <a:solidFill>
                  <a:srgbClr val="0070C0"/>
                </a:solidFill>
                <a:latin typeface="Cambria" panose="02040503050406030204" pitchFamily="18" charset="0"/>
                <a:ea typeface="Cambria" panose="02040503050406030204" pitchFamily="18" charset="0"/>
              </a:rPr>
              <a:t>Ban ngày</a:t>
            </a:r>
            <a:endParaRPr lang="en-US" sz="2800" b="1">
              <a:solidFill>
                <a:srgbClr val="0070C0"/>
              </a:solidFill>
              <a:latin typeface="Cambria" panose="02040503050406030204" pitchFamily="18" charset="0"/>
              <a:ea typeface="Cambria" panose="02040503050406030204" pitchFamily="18" charset="0"/>
            </a:endParaRPr>
          </a:p>
        </p:txBody>
      </p:sp>
      <p:sp>
        <p:nvSpPr>
          <p:cNvPr id="7" name="TextBox 6"/>
          <p:cNvSpPr txBox="1"/>
          <p:nvPr/>
        </p:nvSpPr>
        <p:spPr>
          <a:xfrm>
            <a:off x="7912443" y="2718487"/>
            <a:ext cx="3731741" cy="523220"/>
          </a:xfrm>
          <a:prstGeom prst="rect">
            <a:avLst/>
          </a:prstGeom>
          <a:noFill/>
        </p:spPr>
        <p:txBody>
          <a:bodyPr wrap="square" rtlCol="0">
            <a:spAutoFit/>
          </a:bodyPr>
          <a:lstStyle/>
          <a:p>
            <a:r>
              <a:rPr lang="en-US" sz="2800" b="1" smtClean="0">
                <a:solidFill>
                  <a:srgbClr val="0070C0"/>
                </a:solidFill>
                <a:latin typeface="Cambria" panose="02040503050406030204" pitchFamily="18" charset="0"/>
                <a:ea typeface="Cambria" panose="02040503050406030204" pitchFamily="18" charset="0"/>
              </a:rPr>
              <a:t>Cả ngày và đêm</a:t>
            </a:r>
            <a:endParaRPr lang="en-US" sz="2800" b="1">
              <a:solidFill>
                <a:srgbClr val="0070C0"/>
              </a:solidFill>
              <a:latin typeface="Cambria" panose="02040503050406030204" pitchFamily="18" charset="0"/>
              <a:ea typeface="Cambria" panose="02040503050406030204" pitchFamily="18" charset="0"/>
            </a:endParaRPr>
          </a:p>
        </p:txBody>
      </p:sp>
      <p:sp>
        <p:nvSpPr>
          <p:cNvPr id="8" name="TextBox 7"/>
          <p:cNvSpPr txBox="1"/>
          <p:nvPr/>
        </p:nvSpPr>
        <p:spPr>
          <a:xfrm>
            <a:off x="3855307" y="3559087"/>
            <a:ext cx="3731741"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L</a:t>
            </a:r>
            <a:r>
              <a:rPr lang="en-US" sz="2800" b="1" smtClean="0">
                <a:solidFill>
                  <a:srgbClr val="0070C0"/>
                </a:solidFill>
                <a:latin typeface="Cambria" panose="02040503050406030204" pitchFamily="18" charset="0"/>
                <a:ea typeface="Cambria" panose="02040503050406030204" pitchFamily="18" charset="0"/>
              </a:rPr>
              <a:t>á cây</a:t>
            </a:r>
            <a:endParaRPr lang="en-US" sz="2800" b="1">
              <a:solidFill>
                <a:srgbClr val="0070C0"/>
              </a:solidFill>
              <a:latin typeface="Cambria" panose="02040503050406030204" pitchFamily="18" charset="0"/>
              <a:ea typeface="Cambria" panose="02040503050406030204" pitchFamily="18" charset="0"/>
            </a:endParaRPr>
          </a:p>
        </p:txBody>
      </p:sp>
      <p:sp>
        <p:nvSpPr>
          <p:cNvPr id="9" name="TextBox 8"/>
          <p:cNvSpPr txBox="1"/>
          <p:nvPr/>
        </p:nvSpPr>
        <p:spPr>
          <a:xfrm>
            <a:off x="7912443" y="3559087"/>
            <a:ext cx="3406346" cy="523220"/>
          </a:xfrm>
          <a:prstGeom prst="rect">
            <a:avLst/>
          </a:prstGeom>
          <a:noFill/>
        </p:spPr>
        <p:txBody>
          <a:bodyPr wrap="square" rtlCol="0">
            <a:spAutoFit/>
          </a:bodyPr>
          <a:lstStyle/>
          <a:p>
            <a:r>
              <a:rPr lang="en-US" sz="2800" b="1" smtClean="0">
                <a:solidFill>
                  <a:srgbClr val="0070C0"/>
                </a:solidFill>
                <a:latin typeface="Cambria" panose="02040503050406030204" pitchFamily="18" charset="0"/>
                <a:ea typeface="Cambria" panose="02040503050406030204" pitchFamily="18" charset="0"/>
              </a:rPr>
              <a:t>Thân, rễ, lá,…</a:t>
            </a:r>
            <a:endParaRPr lang="en-US" sz="2800" b="1">
              <a:solidFill>
                <a:srgbClr val="0070C0"/>
              </a:solidFill>
              <a:latin typeface="Cambria" panose="02040503050406030204" pitchFamily="18" charset="0"/>
              <a:ea typeface="Cambria" panose="02040503050406030204" pitchFamily="18" charset="0"/>
            </a:endParaRPr>
          </a:p>
        </p:txBody>
      </p:sp>
      <p:sp>
        <p:nvSpPr>
          <p:cNvPr id="10" name="TextBox 9"/>
          <p:cNvSpPr txBox="1"/>
          <p:nvPr/>
        </p:nvSpPr>
        <p:spPr>
          <a:xfrm>
            <a:off x="3855306" y="4424300"/>
            <a:ext cx="3731741" cy="523220"/>
          </a:xfrm>
          <a:prstGeom prst="rect">
            <a:avLst/>
          </a:prstGeom>
          <a:noFill/>
        </p:spPr>
        <p:txBody>
          <a:bodyPr wrap="square" rtlCol="0">
            <a:spAutoFit/>
          </a:bodyPr>
          <a:lstStyle/>
          <a:p>
            <a:r>
              <a:rPr lang="en-US" sz="2800" b="1" smtClean="0">
                <a:solidFill>
                  <a:srgbClr val="0070C0"/>
                </a:solidFill>
                <a:latin typeface="Cambria" panose="02040503050406030204" pitchFamily="18" charset="0"/>
                <a:ea typeface="Cambria" panose="02040503050406030204" pitchFamily="18" charset="0"/>
              </a:rPr>
              <a:t>Khí Các-bô-níc</a:t>
            </a:r>
            <a:endParaRPr lang="en-US" sz="2800" b="1">
              <a:solidFill>
                <a:srgbClr val="0070C0"/>
              </a:solidFill>
              <a:latin typeface="Cambria" panose="02040503050406030204" pitchFamily="18" charset="0"/>
              <a:ea typeface="Cambria" panose="02040503050406030204" pitchFamily="18" charset="0"/>
            </a:endParaRPr>
          </a:p>
        </p:txBody>
      </p:sp>
      <p:sp>
        <p:nvSpPr>
          <p:cNvPr id="11" name="TextBox 10"/>
          <p:cNvSpPr txBox="1"/>
          <p:nvPr/>
        </p:nvSpPr>
        <p:spPr>
          <a:xfrm>
            <a:off x="7941275" y="4514450"/>
            <a:ext cx="3731741" cy="523220"/>
          </a:xfrm>
          <a:prstGeom prst="rect">
            <a:avLst/>
          </a:prstGeom>
          <a:noFill/>
        </p:spPr>
        <p:txBody>
          <a:bodyPr wrap="square" rtlCol="0">
            <a:spAutoFit/>
          </a:bodyPr>
          <a:lstStyle/>
          <a:p>
            <a:r>
              <a:rPr lang="en-US" sz="2800" b="1" smtClean="0">
                <a:solidFill>
                  <a:srgbClr val="0070C0"/>
                </a:solidFill>
                <a:latin typeface="Cambria" panose="02040503050406030204" pitchFamily="18" charset="0"/>
                <a:ea typeface="Cambria" panose="02040503050406030204" pitchFamily="18" charset="0"/>
              </a:rPr>
              <a:t>Khí Ô-xi</a:t>
            </a:r>
            <a:endParaRPr lang="en-US" sz="2800" b="1">
              <a:solidFill>
                <a:srgbClr val="0070C0"/>
              </a:solidFill>
              <a:latin typeface="Cambria" panose="02040503050406030204" pitchFamily="18" charset="0"/>
              <a:ea typeface="Cambria" panose="02040503050406030204" pitchFamily="18" charset="0"/>
            </a:endParaRPr>
          </a:p>
        </p:txBody>
      </p:sp>
      <p:sp>
        <p:nvSpPr>
          <p:cNvPr id="12" name="TextBox 11"/>
          <p:cNvSpPr txBox="1"/>
          <p:nvPr/>
        </p:nvSpPr>
        <p:spPr>
          <a:xfrm>
            <a:off x="3880021" y="5289684"/>
            <a:ext cx="3731741" cy="523220"/>
          </a:xfrm>
          <a:prstGeom prst="rect">
            <a:avLst/>
          </a:prstGeom>
          <a:noFill/>
        </p:spPr>
        <p:txBody>
          <a:bodyPr wrap="square" rtlCol="0">
            <a:spAutoFit/>
          </a:bodyPr>
          <a:lstStyle/>
          <a:p>
            <a:r>
              <a:rPr lang="en-US" sz="2800" b="1" smtClean="0">
                <a:solidFill>
                  <a:srgbClr val="0070C0"/>
                </a:solidFill>
                <a:latin typeface="Cambria" panose="02040503050406030204" pitchFamily="18" charset="0"/>
                <a:ea typeface="Cambria" panose="02040503050406030204" pitchFamily="18" charset="0"/>
              </a:rPr>
              <a:t>Khí Ô-xi</a:t>
            </a:r>
            <a:endParaRPr lang="en-US" sz="2800" b="1">
              <a:solidFill>
                <a:srgbClr val="0070C0"/>
              </a:solidFill>
              <a:latin typeface="Cambria" panose="02040503050406030204" pitchFamily="18" charset="0"/>
              <a:ea typeface="Cambria" panose="02040503050406030204" pitchFamily="18" charset="0"/>
            </a:endParaRPr>
          </a:p>
        </p:txBody>
      </p:sp>
      <p:sp>
        <p:nvSpPr>
          <p:cNvPr id="13" name="TextBox 12"/>
          <p:cNvSpPr txBox="1"/>
          <p:nvPr/>
        </p:nvSpPr>
        <p:spPr>
          <a:xfrm>
            <a:off x="7941274" y="5367903"/>
            <a:ext cx="3731741" cy="523220"/>
          </a:xfrm>
          <a:prstGeom prst="rect">
            <a:avLst/>
          </a:prstGeom>
          <a:noFill/>
        </p:spPr>
        <p:txBody>
          <a:bodyPr wrap="square" rtlCol="0">
            <a:spAutoFit/>
          </a:bodyPr>
          <a:lstStyle/>
          <a:p>
            <a:r>
              <a:rPr lang="en-US" sz="2800" b="1" smtClean="0">
                <a:solidFill>
                  <a:srgbClr val="0070C0"/>
                </a:solidFill>
                <a:latin typeface="Cambria" panose="02040503050406030204" pitchFamily="18" charset="0"/>
                <a:ea typeface="Cambria" panose="02040503050406030204" pitchFamily="18" charset="0"/>
              </a:rPr>
              <a:t>Khí Các-bô-níc</a:t>
            </a:r>
            <a:endParaRPr lang="en-US" sz="28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62598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anim calcmode="lin" valueType="num">
                                      <p:cBhvr>
                                        <p:cTn id="54" dur="1000" fill="hold"/>
                                        <p:tgtEl>
                                          <p:spTgt spid="11"/>
                                        </p:tgtEl>
                                        <p:attrNameLst>
                                          <p:attrName>ppt_x</p:attrName>
                                        </p:attrNameLst>
                                      </p:cBhvr>
                                      <p:tavLst>
                                        <p:tav tm="0">
                                          <p:val>
                                            <p:strVal val="#ppt_x"/>
                                          </p:val>
                                        </p:tav>
                                        <p:tav tm="100000">
                                          <p:val>
                                            <p:strVal val="#ppt_x"/>
                                          </p:val>
                                        </p:tav>
                                      </p:tavLst>
                                    </p:anim>
                                    <p:anim calcmode="lin" valueType="num">
                                      <p:cBhvr>
                                        <p:cTn id="5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1000"/>
                                        <p:tgtEl>
                                          <p:spTgt spid="12"/>
                                        </p:tgtEl>
                                      </p:cBhvr>
                                    </p:animEffect>
                                    <p:anim calcmode="lin" valueType="num">
                                      <p:cBhvr>
                                        <p:cTn id="61" dur="1000" fill="hold"/>
                                        <p:tgtEl>
                                          <p:spTgt spid="12"/>
                                        </p:tgtEl>
                                        <p:attrNameLst>
                                          <p:attrName>ppt_x</p:attrName>
                                        </p:attrNameLst>
                                      </p:cBhvr>
                                      <p:tavLst>
                                        <p:tav tm="0">
                                          <p:val>
                                            <p:strVal val="#ppt_x"/>
                                          </p:val>
                                        </p:tav>
                                        <p:tav tm="100000">
                                          <p:val>
                                            <p:strVal val="#ppt_x"/>
                                          </p:val>
                                        </p:tav>
                                      </p:tavLst>
                                    </p:anim>
                                    <p:anim calcmode="lin" valueType="num">
                                      <p:cBhvr>
                                        <p:cTn id="6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1000"/>
                                        <p:tgtEl>
                                          <p:spTgt spid="13"/>
                                        </p:tgtEl>
                                      </p:cBhvr>
                                    </p:animEffect>
                                    <p:anim calcmode="lin" valueType="num">
                                      <p:cBhvr>
                                        <p:cTn id="68" dur="1000" fill="hold"/>
                                        <p:tgtEl>
                                          <p:spTgt spid="13"/>
                                        </p:tgtEl>
                                        <p:attrNameLst>
                                          <p:attrName>ppt_x</p:attrName>
                                        </p:attrNameLst>
                                      </p:cBhvr>
                                      <p:tavLst>
                                        <p:tav tm="0">
                                          <p:val>
                                            <p:strVal val="#ppt_x"/>
                                          </p:val>
                                        </p:tav>
                                        <p:tav tm="100000">
                                          <p:val>
                                            <p:strVal val="#ppt_x"/>
                                          </p:val>
                                        </p:tav>
                                      </p:tavLst>
                                    </p:anim>
                                    <p:anim calcmode="lin" valueType="num">
                                      <p:cBhvr>
                                        <p:cTn id="6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 xmlns:a16="http://schemas.microsoft.com/office/drawing/2014/main" id="{BC5BEAEB-E389-7C3C-041A-F2DB4F5AE20A}"/>
              </a:ext>
            </a:extLst>
          </p:cNvPr>
          <p:cNvGrpSpPr/>
          <p:nvPr/>
        </p:nvGrpSpPr>
        <p:grpSpPr>
          <a:xfrm>
            <a:off x="468780" y="479828"/>
            <a:ext cx="11136239" cy="2436360"/>
            <a:chOff x="1147156" y="572516"/>
            <a:chExt cx="13367433" cy="191726"/>
          </a:xfrm>
        </p:grpSpPr>
        <p:sp>
          <p:nvSpPr>
            <p:cNvPr id="3" name="Flowchart: Alternate Process 2">
              <a:extLst>
                <a:ext uri="{FF2B5EF4-FFF2-40B4-BE49-F238E27FC236}">
                  <a16:creationId xmlns="" xmlns:a16="http://schemas.microsoft.com/office/drawing/2014/main" id="{5B6713E3-A5F2-5E0D-4DA0-706415FDF64C}"/>
                </a:ext>
              </a:extLst>
            </p:cNvPr>
            <p:cNvSpPr/>
            <p:nvPr/>
          </p:nvSpPr>
          <p:spPr>
            <a:xfrm>
              <a:off x="1147156" y="572516"/>
              <a:ext cx="13337768" cy="191726"/>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 xmlns:a16="http://schemas.microsoft.com/office/drawing/2014/main" id="{FF6F49AC-3F83-46CA-AC9E-5A46576F40A2}"/>
                </a:ext>
              </a:extLst>
            </p:cNvPr>
            <p:cNvSpPr txBox="1"/>
            <p:nvPr/>
          </p:nvSpPr>
          <p:spPr>
            <a:xfrm>
              <a:off x="1176820" y="574620"/>
              <a:ext cx="13337769" cy="179470"/>
            </a:xfrm>
            <a:prstGeom prst="rect">
              <a:avLst/>
            </a:prstGeom>
            <a:noFill/>
          </p:spPr>
          <p:txBody>
            <a:bodyPr wrap="square">
              <a:spAutoFit/>
            </a:bodyPr>
            <a:lstStyle/>
            <a:p>
              <a:pPr algn="just">
                <a:lnSpc>
                  <a:spcPct val="90000"/>
                </a:lnSpc>
              </a:pPr>
              <a:r>
                <a:rPr lang="en-US" sz="4400" b="1" i="0" dirty="0" smtClean="0">
                  <a:solidFill>
                    <a:srgbClr val="009999"/>
                  </a:solidFill>
                  <a:effectLst/>
                  <a:latin typeface="Cambria" panose="02040503050406030204" pitchFamily="18" charset="0"/>
                </a:rPr>
                <a:t> </a:t>
              </a:r>
              <a:r>
                <a:rPr lang="nl-NL" sz="3800" b="1" dirty="0" smtClean="0">
                  <a:solidFill>
                    <a:srgbClr val="002060"/>
                  </a:solidFill>
                  <a:latin typeface="Cambria" panose="02040503050406030204" pitchFamily="18" charset="0"/>
                  <a:ea typeface="Cambria" panose="02040503050406030204" pitchFamily="18" charset="0"/>
                </a:rPr>
                <a:t>2. - Vẽ sơ đồ mô tả sự trao đổi khí với môi trường khi thực vật quang hợp.</a:t>
              </a:r>
            </a:p>
            <a:p>
              <a:pPr algn="just">
                <a:lnSpc>
                  <a:spcPct val="90000"/>
                </a:lnSpc>
              </a:pPr>
              <a:r>
                <a:rPr lang="nl-NL" sz="3800" b="1" dirty="0">
                  <a:solidFill>
                    <a:srgbClr val="002060"/>
                  </a:solidFill>
                  <a:latin typeface="Cambria" panose="02040503050406030204" pitchFamily="18" charset="0"/>
                  <a:ea typeface="Cambria" panose="02040503050406030204" pitchFamily="18" charset="0"/>
                </a:rPr>
                <a:t> </a:t>
              </a:r>
              <a:r>
                <a:rPr lang="nl-NL" sz="3800" b="1" dirty="0" smtClean="0">
                  <a:solidFill>
                    <a:srgbClr val="002060"/>
                  </a:solidFill>
                  <a:latin typeface="Cambria" panose="02040503050406030204" pitchFamily="18" charset="0"/>
                  <a:ea typeface="Cambria" panose="02040503050406030204" pitchFamily="18" charset="0"/>
                </a:rPr>
                <a:t>      - </a:t>
              </a:r>
              <a:r>
                <a:rPr lang="nl-NL" sz="3800" b="1" dirty="0">
                  <a:solidFill>
                    <a:srgbClr val="002060"/>
                  </a:solidFill>
                  <a:latin typeface="Cambria" panose="02040503050406030204" pitchFamily="18" charset="0"/>
                  <a:ea typeface="Cambria" panose="02040503050406030204" pitchFamily="18" charset="0"/>
                </a:rPr>
                <a:t>Vẽ sơ đồ mô tả sự trao đổi khí với môi trường khi thực vật </a:t>
              </a:r>
              <a:r>
                <a:rPr lang="nl-NL" sz="3800" b="1" dirty="0" smtClean="0">
                  <a:solidFill>
                    <a:srgbClr val="002060"/>
                  </a:solidFill>
                  <a:latin typeface="Cambria" panose="02040503050406030204" pitchFamily="18" charset="0"/>
                  <a:ea typeface="Cambria" panose="02040503050406030204" pitchFamily="18" charset="0"/>
                </a:rPr>
                <a:t>hô hấp.</a:t>
              </a:r>
              <a:endParaRPr lang="nl-NL" sz="3800" b="1" dirty="0">
                <a:solidFill>
                  <a:srgbClr val="002060"/>
                </a:solidFill>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4542" y="3659782"/>
            <a:ext cx="4144236" cy="2828041"/>
          </a:xfrm>
          <a:prstGeom prst="rect">
            <a:avLst/>
          </a:prstGeom>
        </p:spPr>
      </p:pic>
    </p:spTree>
    <p:extLst>
      <p:ext uri="{BB962C8B-B14F-4D97-AF65-F5344CB8AC3E}">
        <p14:creationId xmlns:p14="http://schemas.microsoft.com/office/powerpoint/2010/main" val="2692746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4">
            <a:extLst>
              <a:ext uri="{FF2B5EF4-FFF2-40B4-BE49-F238E27FC236}">
                <a16:creationId xmlns="" xmlns:a16="http://schemas.microsoft.com/office/drawing/2014/main" id="{EB3BA8FA-D68E-4F7F-815A-54C84CA79F7B}"/>
              </a:ext>
            </a:extLst>
          </p:cNvPr>
          <p:cNvSpPr txBox="1">
            <a:spLocks noChangeArrowheads="1"/>
          </p:cNvSpPr>
          <p:nvPr/>
        </p:nvSpPr>
        <p:spPr bwMode="auto">
          <a:xfrm>
            <a:off x="753762" y="885940"/>
            <a:ext cx="107009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90000"/>
              </a:lnSpc>
            </a:pPr>
            <a:r>
              <a:rPr lang="nl-NL" sz="4000" b="1" dirty="0">
                <a:solidFill>
                  <a:srgbClr val="002060"/>
                </a:solidFill>
                <a:latin typeface="Cambria" panose="02040503050406030204" pitchFamily="18" charset="0"/>
                <a:ea typeface="Cambria" panose="02040503050406030204" pitchFamily="18" charset="0"/>
              </a:rPr>
              <a:t>Vẽ sơ đồ mô tả sự trao đổi khí với môi trường khi thực vật </a:t>
            </a:r>
            <a:r>
              <a:rPr lang="nl-NL" sz="4000" b="1" dirty="0" smtClean="0">
                <a:solidFill>
                  <a:srgbClr val="002060"/>
                </a:solidFill>
                <a:latin typeface="Cambria" panose="02040503050406030204" pitchFamily="18" charset="0"/>
                <a:ea typeface="Cambria" panose="02040503050406030204" pitchFamily="18" charset="0"/>
              </a:rPr>
              <a:t>quang hợp.</a:t>
            </a:r>
            <a:endParaRPr lang="nl-NL" sz="4000" b="1" dirty="0">
              <a:solidFill>
                <a:srgbClr val="002060"/>
              </a:solidFill>
              <a:latin typeface="Cambria" panose="02040503050406030204" pitchFamily="18" charset="0"/>
              <a:ea typeface="Cambria" panose="02040503050406030204" pitchFamily="18" charset="0"/>
            </a:endParaRPr>
          </a:p>
        </p:txBody>
      </p:sp>
      <p:grpSp>
        <p:nvGrpSpPr>
          <p:cNvPr id="3" name="Group 12">
            <a:extLst>
              <a:ext uri="{FF2B5EF4-FFF2-40B4-BE49-F238E27FC236}">
                <a16:creationId xmlns="" xmlns:a16="http://schemas.microsoft.com/office/drawing/2014/main" id="{27293385-DB6F-453C-BD64-3EE7BADB54A1}"/>
              </a:ext>
            </a:extLst>
          </p:cNvPr>
          <p:cNvGrpSpPr>
            <a:grpSpLocks/>
          </p:cNvGrpSpPr>
          <p:nvPr/>
        </p:nvGrpSpPr>
        <p:grpSpPr bwMode="auto">
          <a:xfrm>
            <a:off x="616048" y="2692793"/>
            <a:ext cx="10701310" cy="2333473"/>
            <a:chOff x="336" y="624"/>
            <a:chExt cx="5136" cy="1056"/>
          </a:xfrm>
        </p:grpSpPr>
        <p:sp>
          <p:nvSpPr>
            <p:cNvPr id="4" name="Line 13">
              <a:extLst>
                <a:ext uri="{FF2B5EF4-FFF2-40B4-BE49-F238E27FC236}">
                  <a16:creationId xmlns="" xmlns:a16="http://schemas.microsoft.com/office/drawing/2014/main" id="{E6244587-E9AD-43D2-BDAF-6ABD2569718E}"/>
                </a:ext>
              </a:extLst>
            </p:cNvPr>
            <p:cNvSpPr>
              <a:spLocks noChangeShapeType="1"/>
            </p:cNvSpPr>
            <p:nvPr/>
          </p:nvSpPr>
          <p:spPr bwMode="auto">
            <a:xfrm flipV="1">
              <a:off x="336" y="624"/>
              <a:ext cx="0" cy="1056"/>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5" name="Line 14">
              <a:extLst>
                <a:ext uri="{FF2B5EF4-FFF2-40B4-BE49-F238E27FC236}">
                  <a16:creationId xmlns="" xmlns:a16="http://schemas.microsoft.com/office/drawing/2014/main" id="{0CE36185-9756-4A75-BEBE-2AE1A8C92BB4}"/>
                </a:ext>
              </a:extLst>
            </p:cNvPr>
            <p:cNvSpPr>
              <a:spLocks noChangeShapeType="1"/>
            </p:cNvSpPr>
            <p:nvPr/>
          </p:nvSpPr>
          <p:spPr bwMode="auto">
            <a:xfrm>
              <a:off x="336" y="624"/>
              <a:ext cx="5136" cy="0"/>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6" name="Line 15">
              <a:extLst>
                <a:ext uri="{FF2B5EF4-FFF2-40B4-BE49-F238E27FC236}">
                  <a16:creationId xmlns="" xmlns:a16="http://schemas.microsoft.com/office/drawing/2014/main" id="{BC918A77-BE55-4467-B6B0-7D583F6F2594}"/>
                </a:ext>
              </a:extLst>
            </p:cNvPr>
            <p:cNvSpPr>
              <a:spLocks noChangeShapeType="1"/>
            </p:cNvSpPr>
            <p:nvPr/>
          </p:nvSpPr>
          <p:spPr bwMode="auto">
            <a:xfrm>
              <a:off x="336" y="1680"/>
              <a:ext cx="5136" cy="0"/>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7" name="Line 16">
              <a:extLst>
                <a:ext uri="{FF2B5EF4-FFF2-40B4-BE49-F238E27FC236}">
                  <a16:creationId xmlns="" xmlns:a16="http://schemas.microsoft.com/office/drawing/2014/main" id="{922F97C0-861B-42FD-86D9-676372935979}"/>
                </a:ext>
              </a:extLst>
            </p:cNvPr>
            <p:cNvSpPr>
              <a:spLocks noChangeShapeType="1"/>
            </p:cNvSpPr>
            <p:nvPr/>
          </p:nvSpPr>
          <p:spPr bwMode="auto">
            <a:xfrm>
              <a:off x="5472" y="624"/>
              <a:ext cx="0" cy="1056"/>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grpSp>
      <p:sp>
        <p:nvSpPr>
          <p:cNvPr id="8" name="AutoShape 17">
            <a:extLst>
              <a:ext uri="{FF2B5EF4-FFF2-40B4-BE49-F238E27FC236}">
                <a16:creationId xmlns="" xmlns:a16="http://schemas.microsoft.com/office/drawing/2014/main" id="{722F1743-3477-42ED-BE32-154601EA23F6}"/>
              </a:ext>
            </a:extLst>
          </p:cNvPr>
          <p:cNvSpPr>
            <a:spLocks noChangeArrowheads="1"/>
          </p:cNvSpPr>
          <p:nvPr/>
        </p:nvSpPr>
        <p:spPr bwMode="auto">
          <a:xfrm>
            <a:off x="5677108" y="3777199"/>
            <a:ext cx="2164083" cy="687049"/>
          </a:xfrm>
          <a:prstGeom prst="flowChartTerminator">
            <a:avLst/>
          </a:prstGeom>
          <a:solidFill>
            <a:sysClr val="window" lastClr="FFFFFF"/>
          </a:solidFill>
          <a:ln w="28575">
            <a:solidFill>
              <a:srgbClr val="217326"/>
            </a:solidFill>
            <a:miter lim="800000"/>
            <a:headEnd/>
            <a:tailEnd/>
          </a:ln>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17326"/>
                </a:solidFill>
                <a:effectLst/>
                <a:uLnTx/>
                <a:uFillTx/>
                <a:latin typeface="Arial" panose="020B0604020202020204" pitchFamily="34" charset="0"/>
                <a:ea typeface="思源黑体 CN"/>
                <a:cs typeface="Arial" panose="020B0604020202020204" pitchFamily="34" charset="0"/>
              </a:rPr>
              <a:t>THỰC VẬT</a:t>
            </a:r>
            <a:endParaRPr kumimoji="0" lang="en-US" sz="2400" b="0" i="0" u="none" strike="noStrike" kern="0" cap="none" spc="0" normalizeH="0" baseline="0" noProof="0" dirty="0">
              <a:ln>
                <a:noFill/>
              </a:ln>
              <a:solidFill>
                <a:srgbClr val="217326"/>
              </a:solidFill>
              <a:effectLst/>
              <a:uLnTx/>
              <a:uFillTx/>
              <a:latin typeface="Arial" panose="020B0604020202020204" pitchFamily="34" charset="0"/>
              <a:ea typeface="思源黑体 CN"/>
              <a:cs typeface="Arial" panose="020B0604020202020204" pitchFamily="34" charset="0"/>
            </a:endParaRPr>
          </a:p>
        </p:txBody>
      </p:sp>
      <p:sp>
        <p:nvSpPr>
          <p:cNvPr id="9" name="Text Box 18">
            <a:extLst>
              <a:ext uri="{FF2B5EF4-FFF2-40B4-BE49-F238E27FC236}">
                <a16:creationId xmlns="" xmlns:a16="http://schemas.microsoft.com/office/drawing/2014/main" id="{7197AEBA-EE99-4470-9634-49EF55A716A0}"/>
              </a:ext>
            </a:extLst>
          </p:cNvPr>
          <p:cNvSpPr txBox="1">
            <a:spLocks noChangeArrowheads="1"/>
          </p:cNvSpPr>
          <p:nvPr/>
        </p:nvSpPr>
        <p:spPr bwMode="auto">
          <a:xfrm>
            <a:off x="8772584" y="3049491"/>
            <a:ext cx="1828800" cy="519113"/>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Thải</a:t>
            </a:r>
            <a:r>
              <a:rPr kumimoji="0" lang="en-US" sz="28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ra</a:t>
            </a:r>
            <a:endParaRPr kumimoji="0" lang="en-US" sz="18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endParaRPr>
          </a:p>
        </p:txBody>
      </p:sp>
      <p:sp>
        <p:nvSpPr>
          <p:cNvPr id="10" name="Text Box 19">
            <a:extLst>
              <a:ext uri="{FF2B5EF4-FFF2-40B4-BE49-F238E27FC236}">
                <a16:creationId xmlns="" xmlns:a16="http://schemas.microsoft.com/office/drawing/2014/main" id="{CCB3C6A5-3FA6-47CC-8765-A6CC0BD00298}"/>
              </a:ext>
            </a:extLst>
          </p:cNvPr>
          <p:cNvSpPr txBox="1">
            <a:spLocks noChangeArrowheads="1"/>
          </p:cNvSpPr>
          <p:nvPr/>
        </p:nvSpPr>
        <p:spPr bwMode="auto">
          <a:xfrm>
            <a:off x="1812468" y="2957629"/>
            <a:ext cx="1828800" cy="519112"/>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Hấp</a:t>
            </a:r>
            <a:r>
              <a:rPr kumimoji="0" lang="en-US" sz="28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thụ</a:t>
            </a:r>
            <a:endParaRPr kumimoji="0" lang="en-US" sz="18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endParaRPr>
          </a:p>
        </p:txBody>
      </p:sp>
      <p:sp>
        <p:nvSpPr>
          <p:cNvPr id="11" name="AutoShape 20">
            <a:extLst>
              <a:ext uri="{FF2B5EF4-FFF2-40B4-BE49-F238E27FC236}">
                <a16:creationId xmlns="" xmlns:a16="http://schemas.microsoft.com/office/drawing/2014/main" id="{3E658818-BBA9-4CC9-96E0-94700A08F957}"/>
              </a:ext>
            </a:extLst>
          </p:cNvPr>
          <p:cNvSpPr>
            <a:spLocks noChangeArrowheads="1"/>
          </p:cNvSpPr>
          <p:nvPr/>
        </p:nvSpPr>
        <p:spPr bwMode="auto">
          <a:xfrm>
            <a:off x="814838" y="3692083"/>
            <a:ext cx="4176470" cy="868409"/>
          </a:xfrm>
          <a:prstGeom prst="flowChartPreparation">
            <a:avLst/>
          </a:prstGeom>
          <a:solidFill>
            <a:srgbClr val="FFC000"/>
          </a:solidFill>
          <a:ln w="38100">
            <a:solidFill>
              <a:srgbClr val="C00000"/>
            </a:solidFill>
            <a:miter lim="800000"/>
            <a:headEnd/>
            <a:tailEnd/>
          </a:ln>
        </p:spPr>
        <p:txBody>
          <a:bodyPr wrap="none" anchor="ctr"/>
          <a:lstStyle/>
          <a:p>
            <a:pPr marL="0" marR="0" lvl="0" indent="0"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990099"/>
                </a:solidFill>
                <a:effectLst/>
                <a:uLnTx/>
                <a:uFillTx/>
                <a:latin typeface="Arial" panose="020B0604020202020204" pitchFamily="34" charset="0"/>
                <a:ea typeface="思源黑体 CN"/>
                <a:cs typeface="Arial" panose="020B0604020202020204" pitchFamily="34" charset="0"/>
              </a:rPr>
              <a:t>Khí</a:t>
            </a:r>
            <a:r>
              <a:rPr kumimoji="0" lang="en-US" sz="3200" b="0" i="0" u="none" strike="noStrike" kern="1200" cap="none" spc="0" normalizeH="0" baseline="0" noProof="0" dirty="0">
                <a:ln>
                  <a:noFill/>
                </a:ln>
                <a:solidFill>
                  <a:srgbClr val="990099"/>
                </a:solidFill>
                <a:effectLst/>
                <a:uLnTx/>
                <a:uFillTx/>
                <a:latin typeface="Arial" panose="020B0604020202020204" pitchFamily="34" charset="0"/>
                <a:ea typeface="思源黑体 CN"/>
                <a:cs typeface="Arial" panose="020B0604020202020204" pitchFamily="34" charset="0"/>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2" name="Line 24">
            <a:extLst>
              <a:ext uri="{FF2B5EF4-FFF2-40B4-BE49-F238E27FC236}">
                <a16:creationId xmlns="" xmlns:a16="http://schemas.microsoft.com/office/drawing/2014/main" id="{EA5050A7-9280-4CFD-835D-F6DC48A76718}"/>
              </a:ext>
            </a:extLst>
          </p:cNvPr>
          <p:cNvSpPr>
            <a:spLocks noChangeShapeType="1"/>
          </p:cNvSpPr>
          <p:nvPr/>
        </p:nvSpPr>
        <p:spPr bwMode="auto">
          <a:xfrm>
            <a:off x="4991308" y="4267978"/>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3" name="Text Box 34">
            <a:extLst>
              <a:ext uri="{FF2B5EF4-FFF2-40B4-BE49-F238E27FC236}">
                <a16:creationId xmlns="" xmlns:a16="http://schemas.microsoft.com/office/drawing/2014/main" id="{8C82C5D2-F844-46EC-B67A-12D9A65901C1}"/>
              </a:ext>
            </a:extLst>
          </p:cNvPr>
          <p:cNvSpPr txBox="1">
            <a:spLocks noChangeArrowheads="1"/>
          </p:cNvSpPr>
          <p:nvPr/>
        </p:nvSpPr>
        <p:spPr bwMode="auto">
          <a:xfrm>
            <a:off x="2275363" y="3967353"/>
            <a:ext cx="243220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3000" b="1" i="0" u="none" strike="noStrike" kern="1200" cap="none" spc="0" normalizeH="0" baseline="0" noProof="0" smtClean="0">
                <a:ln>
                  <a:noFill/>
                </a:ln>
                <a:solidFill>
                  <a:prstClr val="black"/>
                </a:solidFill>
                <a:effectLst/>
                <a:uLnTx/>
                <a:uFillTx/>
                <a:latin typeface="Arial" panose="020B0604020202020204" pitchFamily="34" charset="0"/>
                <a:ea typeface="思源黑体 CN"/>
                <a:cs typeface="Arial" panose="020B0604020202020204" pitchFamily="34" charset="0"/>
              </a:rPr>
              <a:t>Các-bô</a:t>
            </a:r>
            <a:r>
              <a:rPr lang="en-US" sz="3000" b="1" smtClean="0">
                <a:solidFill>
                  <a:prstClr val="black"/>
                </a:solidFill>
                <a:latin typeface="Arial" panose="020B0604020202020204" pitchFamily="34" charset="0"/>
                <a:ea typeface="思源黑体 CN"/>
                <a:cs typeface="Arial" panose="020B0604020202020204" pitchFamily="34" charset="0"/>
              </a:rPr>
              <a:t>-níc</a:t>
            </a:r>
            <a:endParaRPr kumimoji="0" lang="en-US" sz="30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4" name="Text Box 36">
            <a:extLst>
              <a:ext uri="{FF2B5EF4-FFF2-40B4-BE49-F238E27FC236}">
                <a16:creationId xmlns="" xmlns:a16="http://schemas.microsoft.com/office/drawing/2014/main" id="{4ABDB4C6-BECB-464E-B83A-00287D76E22E}"/>
              </a:ext>
            </a:extLst>
          </p:cNvPr>
          <p:cNvSpPr txBox="1">
            <a:spLocks noChangeArrowheads="1"/>
          </p:cNvSpPr>
          <p:nvPr/>
        </p:nvSpPr>
        <p:spPr bwMode="auto">
          <a:xfrm>
            <a:off x="8302487" y="3621156"/>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5" name="AutoShape 20">
            <a:extLst>
              <a:ext uri="{FF2B5EF4-FFF2-40B4-BE49-F238E27FC236}">
                <a16:creationId xmlns="" xmlns:a16="http://schemas.microsoft.com/office/drawing/2014/main" id="{E1A367D1-60D9-4BB0-87CA-950C014F35D3}"/>
              </a:ext>
            </a:extLst>
          </p:cNvPr>
          <p:cNvSpPr>
            <a:spLocks noChangeArrowheads="1"/>
          </p:cNvSpPr>
          <p:nvPr/>
        </p:nvSpPr>
        <p:spPr bwMode="auto">
          <a:xfrm>
            <a:off x="8618369" y="3781085"/>
            <a:ext cx="2553208" cy="759614"/>
          </a:xfrm>
          <a:prstGeom prst="flowChartPreparation">
            <a:avLst/>
          </a:prstGeom>
          <a:solidFill>
            <a:srgbClr val="FFC000"/>
          </a:solidFill>
          <a:ln w="38100">
            <a:solidFill>
              <a:srgbClr val="C00000"/>
            </a:solidFill>
            <a:miter lim="800000"/>
            <a:headEnd/>
            <a:tailEnd/>
          </a:ln>
        </p:spPr>
        <p:txBody>
          <a:bodyPr wrap="none" anchor="ctr"/>
          <a:lstStyle/>
          <a:p>
            <a:pPr marL="0" marR="0" lvl="0" indent="0"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uLnTx/>
                <a:uFillTx/>
                <a:latin typeface="Arial" panose="020B0604020202020204" pitchFamily="34" charset="0"/>
                <a:ea typeface="思源黑体 CN"/>
                <a:cs typeface="Arial" panose="020B0604020202020204" pitchFamily="34" charset="0"/>
              </a:rPr>
              <a:t>Khí</a:t>
            </a:r>
            <a:r>
              <a:rPr kumimoji="0" lang="en-US" sz="3200" b="0" i="0" u="none" strike="noStrike" kern="1200" cap="none" spc="0" normalizeH="0" baseline="0" noProof="0" dirty="0">
                <a:ln>
                  <a:noFill/>
                </a:ln>
                <a:solidFill>
                  <a:srgbClr val="7030A0"/>
                </a:solidFill>
                <a:effectLst/>
                <a:uLnTx/>
                <a:uFillTx/>
                <a:latin typeface="Arial" panose="020B0604020202020204" pitchFamily="34" charset="0"/>
                <a:ea typeface="思源黑体 CN"/>
                <a:cs typeface="Arial" panose="020B0604020202020204" pitchFamily="34" charset="0"/>
              </a:rPr>
              <a:t> ……..</a:t>
            </a:r>
            <a:endPar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思源黑体 CN"/>
              <a:cs typeface="Arial" panose="020B0604020202020204" pitchFamily="34" charset="0"/>
            </a:endParaRPr>
          </a:p>
        </p:txBody>
      </p:sp>
      <p:sp>
        <p:nvSpPr>
          <p:cNvPr id="16" name="Line 24">
            <a:extLst>
              <a:ext uri="{FF2B5EF4-FFF2-40B4-BE49-F238E27FC236}">
                <a16:creationId xmlns="" xmlns:a16="http://schemas.microsoft.com/office/drawing/2014/main" id="{762258FF-0027-4732-BBF4-86BBFD46FAC7}"/>
              </a:ext>
            </a:extLst>
          </p:cNvPr>
          <p:cNvSpPr>
            <a:spLocks noChangeShapeType="1"/>
          </p:cNvSpPr>
          <p:nvPr/>
        </p:nvSpPr>
        <p:spPr bwMode="auto">
          <a:xfrm>
            <a:off x="7859723" y="4267978"/>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7" name="Text Box 37">
            <a:extLst>
              <a:ext uri="{FF2B5EF4-FFF2-40B4-BE49-F238E27FC236}">
                <a16:creationId xmlns="" xmlns:a16="http://schemas.microsoft.com/office/drawing/2014/main" id="{C65F8000-F4F6-4BEA-B8AA-20BF6E372A56}"/>
              </a:ext>
            </a:extLst>
          </p:cNvPr>
          <p:cNvSpPr txBox="1">
            <a:spLocks noChangeArrowheads="1"/>
          </p:cNvSpPr>
          <p:nvPr/>
        </p:nvSpPr>
        <p:spPr bwMode="auto">
          <a:xfrm>
            <a:off x="9835165" y="4017479"/>
            <a:ext cx="11928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lang="en-US" sz="2800" b="1" smtClean="0">
                <a:solidFill>
                  <a:prstClr val="black"/>
                </a:solidFill>
                <a:latin typeface="Arial" panose="020B0604020202020204" pitchFamily="34" charset="0"/>
                <a:ea typeface="思源黑体 CN"/>
                <a:cs typeface="Arial" panose="020B0604020202020204" pitchFamily="34" charset="0"/>
              </a:rPr>
              <a:t>Ô-xi</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Tree>
    <p:extLst>
      <p:ext uri="{BB962C8B-B14F-4D97-AF65-F5344CB8AC3E}">
        <p14:creationId xmlns:p14="http://schemas.microsoft.com/office/powerpoint/2010/main" val="3701428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8" presetClass="entr" presetSubtype="16"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amond(in)">
                                      <p:cBhvr>
                                        <p:cTn id="17" dur="2000"/>
                                        <p:tgtEl>
                                          <p:spTgt spid="11"/>
                                        </p:tgtEl>
                                      </p:cBhvr>
                                    </p:animEffect>
                                  </p:childTnLst>
                                </p:cTn>
                              </p:par>
                            </p:childTnLst>
                          </p:cTn>
                        </p:par>
                        <p:par>
                          <p:cTn id="18" fill="hold">
                            <p:stCondLst>
                              <p:cond delay="2500"/>
                            </p:stCondLst>
                            <p:childTnLst>
                              <p:par>
                                <p:cTn id="19" presetID="8" presetClass="entr" presetSubtype="16"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amond(in)">
                                      <p:cBhvr>
                                        <p:cTn id="21" dur="2000"/>
                                        <p:tgtEl>
                                          <p:spTgt spid="8"/>
                                        </p:tgtEl>
                                      </p:cBhvr>
                                    </p:animEffect>
                                  </p:childTnLst>
                                </p:cTn>
                              </p:par>
                            </p:childTnLst>
                          </p:cTn>
                        </p:par>
                        <p:par>
                          <p:cTn id="22" fill="hold">
                            <p:stCondLst>
                              <p:cond delay="4500"/>
                            </p:stCondLst>
                            <p:childTnLst>
                              <p:par>
                                <p:cTn id="23" presetID="8" presetClass="entr" presetSubtype="16"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diamond(in)">
                                      <p:cBhvr>
                                        <p:cTn id="25" dur="2000"/>
                                        <p:tgtEl>
                                          <p:spTgt spid="15"/>
                                        </p:tgtEl>
                                      </p:cBhvr>
                                    </p:animEffect>
                                  </p:childTnLst>
                                </p:cTn>
                              </p:par>
                            </p:childTnLst>
                          </p:cTn>
                        </p:par>
                        <p:par>
                          <p:cTn id="26" fill="hold">
                            <p:stCondLst>
                              <p:cond delay="6500"/>
                            </p:stCondLst>
                            <p:childTnLst>
                              <p:par>
                                <p:cTn id="27" presetID="2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edge">
                                      <p:cBhvr>
                                        <p:cTn id="29" dur="2000"/>
                                        <p:tgtEl>
                                          <p:spTgt spid="10"/>
                                        </p:tgtEl>
                                      </p:cBhvr>
                                    </p:animEffect>
                                  </p:childTnLst>
                                </p:cTn>
                              </p:par>
                            </p:childTnLst>
                          </p:cTn>
                        </p:par>
                        <p:par>
                          <p:cTn id="30" fill="hold">
                            <p:stCondLst>
                              <p:cond delay="8500"/>
                            </p:stCondLst>
                            <p:childTnLst>
                              <p:par>
                                <p:cTn id="31" presetID="14" presetClass="entr" presetSubtype="1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par>
                          <p:cTn id="34" fill="hold">
                            <p:stCondLst>
                              <p:cond delay="9000"/>
                            </p:stCondLst>
                            <p:childTnLst>
                              <p:par>
                                <p:cTn id="35" presetID="8" presetClass="entr" presetSubtype="16"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amond(in)">
                                      <p:cBhvr>
                                        <p:cTn id="37" dur="2000"/>
                                        <p:tgtEl>
                                          <p:spTgt spid="12"/>
                                        </p:tgtEl>
                                      </p:cBhvr>
                                    </p:animEffect>
                                  </p:childTnLst>
                                </p:cTn>
                              </p:par>
                            </p:childTnLst>
                          </p:cTn>
                        </p:par>
                        <p:par>
                          <p:cTn id="38" fill="hold">
                            <p:stCondLst>
                              <p:cond delay="11000"/>
                            </p:stCondLst>
                            <p:childTnLst>
                              <p:par>
                                <p:cTn id="39" presetID="8" presetClass="entr" presetSubtype="16"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diamond(in)">
                                      <p:cBhvr>
                                        <p:cTn id="41" dur="20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P spid="11" grpId="0" animBg="1"/>
      <p:bldP spid="12" grpId="0" animBg="1"/>
      <p:bldP spid="13" grpId="0"/>
      <p:bldP spid="15" grpId="0" animBg="1"/>
      <p:bldP spid="16" grpId="0" animBg="1"/>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4">
            <a:extLst>
              <a:ext uri="{FF2B5EF4-FFF2-40B4-BE49-F238E27FC236}">
                <a16:creationId xmlns="" xmlns:a16="http://schemas.microsoft.com/office/drawing/2014/main" id="{EB3BA8FA-D68E-4F7F-815A-54C84CA79F7B}"/>
              </a:ext>
            </a:extLst>
          </p:cNvPr>
          <p:cNvSpPr txBox="1">
            <a:spLocks noChangeArrowheads="1"/>
          </p:cNvSpPr>
          <p:nvPr/>
        </p:nvSpPr>
        <p:spPr bwMode="auto">
          <a:xfrm>
            <a:off x="753762" y="885940"/>
            <a:ext cx="107009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90000"/>
              </a:lnSpc>
            </a:pPr>
            <a:r>
              <a:rPr lang="nl-NL" sz="4000" b="1" dirty="0">
                <a:solidFill>
                  <a:srgbClr val="002060"/>
                </a:solidFill>
                <a:latin typeface="Cambria" panose="02040503050406030204" pitchFamily="18" charset="0"/>
                <a:ea typeface="Cambria" panose="02040503050406030204" pitchFamily="18" charset="0"/>
              </a:rPr>
              <a:t>Vẽ sơ đồ mô tả sự trao đổi khí với môi trường khi thực vật </a:t>
            </a:r>
            <a:r>
              <a:rPr lang="nl-NL" sz="4000" b="1" dirty="0" smtClean="0">
                <a:solidFill>
                  <a:srgbClr val="002060"/>
                </a:solidFill>
                <a:latin typeface="Cambria" panose="02040503050406030204" pitchFamily="18" charset="0"/>
                <a:ea typeface="Cambria" panose="02040503050406030204" pitchFamily="18" charset="0"/>
              </a:rPr>
              <a:t>hô hấp.</a:t>
            </a:r>
            <a:endParaRPr lang="nl-NL" sz="4000" b="1" dirty="0">
              <a:solidFill>
                <a:srgbClr val="002060"/>
              </a:solidFill>
              <a:latin typeface="Cambria" panose="02040503050406030204" pitchFamily="18" charset="0"/>
              <a:ea typeface="Cambria" panose="02040503050406030204" pitchFamily="18" charset="0"/>
            </a:endParaRPr>
          </a:p>
        </p:txBody>
      </p:sp>
      <p:grpSp>
        <p:nvGrpSpPr>
          <p:cNvPr id="3" name="Group 12">
            <a:extLst>
              <a:ext uri="{FF2B5EF4-FFF2-40B4-BE49-F238E27FC236}">
                <a16:creationId xmlns="" xmlns:a16="http://schemas.microsoft.com/office/drawing/2014/main" id="{27293385-DB6F-453C-BD64-3EE7BADB54A1}"/>
              </a:ext>
            </a:extLst>
          </p:cNvPr>
          <p:cNvGrpSpPr>
            <a:grpSpLocks/>
          </p:cNvGrpSpPr>
          <p:nvPr/>
        </p:nvGrpSpPr>
        <p:grpSpPr bwMode="auto">
          <a:xfrm>
            <a:off x="1181334" y="2863118"/>
            <a:ext cx="10162527" cy="2333473"/>
            <a:chOff x="336" y="624"/>
            <a:chExt cx="5136" cy="1056"/>
          </a:xfrm>
        </p:grpSpPr>
        <p:sp>
          <p:nvSpPr>
            <p:cNvPr id="4" name="Line 13">
              <a:extLst>
                <a:ext uri="{FF2B5EF4-FFF2-40B4-BE49-F238E27FC236}">
                  <a16:creationId xmlns="" xmlns:a16="http://schemas.microsoft.com/office/drawing/2014/main" id="{E6244587-E9AD-43D2-BDAF-6ABD2569718E}"/>
                </a:ext>
              </a:extLst>
            </p:cNvPr>
            <p:cNvSpPr>
              <a:spLocks noChangeShapeType="1"/>
            </p:cNvSpPr>
            <p:nvPr/>
          </p:nvSpPr>
          <p:spPr bwMode="auto">
            <a:xfrm flipV="1">
              <a:off x="336" y="624"/>
              <a:ext cx="0" cy="1056"/>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5" name="Line 14">
              <a:extLst>
                <a:ext uri="{FF2B5EF4-FFF2-40B4-BE49-F238E27FC236}">
                  <a16:creationId xmlns="" xmlns:a16="http://schemas.microsoft.com/office/drawing/2014/main" id="{0CE36185-9756-4A75-BEBE-2AE1A8C92BB4}"/>
                </a:ext>
              </a:extLst>
            </p:cNvPr>
            <p:cNvSpPr>
              <a:spLocks noChangeShapeType="1"/>
            </p:cNvSpPr>
            <p:nvPr/>
          </p:nvSpPr>
          <p:spPr bwMode="auto">
            <a:xfrm>
              <a:off x="336" y="624"/>
              <a:ext cx="5136" cy="0"/>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6" name="Line 15">
              <a:extLst>
                <a:ext uri="{FF2B5EF4-FFF2-40B4-BE49-F238E27FC236}">
                  <a16:creationId xmlns="" xmlns:a16="http://schemas.microsoft.com/office/drawing/2014/main" id="{BC918A77-BE55-4467-B6B0-7D583F6F2594}"/>
                </a:ext>
              </a:extLst>
            </p:cNvPr>
            <p:cNvSpPr>
              <a:spLocks noChangeShapeType="1"/>
            </p:cNvSpPr>
            <p:nvPr/>
          </p:nvSpPr>
          <p:spPr bwMode="auto">
            <a:xfrm>
              <a:off x="336" y="1680"/>
              <a:ext cx="5136" cy="0"/>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7" name="Line 16">
              <a:extLst>
                <a:ext uri="{FF2B5EF4-FFF2-40B4-BE49-F238E27FC236}">
                  <a16:creationId xmlns="" xmlns:a16="http://schemas.microsoft.com/office/drawing/2014/main" id="{922F97C0-861B-42FD-86D9-676372935979}"/>
                </a:ext>
              </a:extLst>
            </p:cNvPr>
            <p:cNvSpPr>
              <a:spLocks noChangeShapeType="1"/>
            </p:cNvSpPr>
            <p:nvPr/>
          </p:nvSpPr>
          <p:spPr bwMode="auto">
            <a:xfrm>
              <a:off x="5472" y="624"/>
              <a:ext cx="0" cy="1056"/>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grpSp>
      <p:sp>
        <p:nvSpPr>
          <p:cNvPr id="8" name="AutoShape 17">
            <a:extLst>
              <a:ext uri="{FF2B5EF4-FFF2-40B4-BE49-F238E27FC236}">
                <a16:creationId xmlns="" xmlns:a16="http://schemas.microsoft.com/office/drawing/2014/main" id="{722F1743-3477-42ED-BE32-154601EA23F6}"/>
              </a:ext>
            </a:extLst>
          </p:cNvPr>
          <p:cNvSpPr>
            <a:spLocks noChangeArrowheads="1"/>
          </p:cNvSpPr>
          <p:nvPr/>
        </p:nvSpPr>
        <p:spPr bwMode="auto">
          <a:xfrm>
            <a:off x="4744167" y="3872665"/>
            <a:ext cx="2164083" cy="687049"/>
          </a:xfrm>
          <a:prstGeom prst="flowChartTerminator">
            <a:avLst/>
          </a:prstGeom>
          <a:solidFill>
            <a:sysClr val="window" lastClr="FFFFFF"/>
          </a:solidFill>
          <a:ln w="28575">
            <a:solidFill>
              <a:srgbClr val="217326"/>
            </a:solidFill>
            <a:miter lim="800000"/>
            <a:headEnd/>
            <a:tailEnd/>
          </a:ln>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17326"/>
                </a:solidFill>
                <a:effectLst/>
                <a:uLnTx/>
                <a:uFillTx/>
                <a:latin typeface="Arial" panose="020B0604020202020204" pitchFamily="34" charset="0"/>
                <a:ea typeface="思源黑体 CN"/>
                <a:cs typeface="Arial" panose="020B0604020202020204" pitchFamily="34" charset="0"/>
              </a:rPr>
              <a:t>THỰC VẬT</a:t>
            </a:r>
            <a:endParaRPr kumimoji="0" lang="en-US" sz="2400" b="0" i="0" u="none" strike="noStrike" kern="0" cap="none" spc="0" normalizeH="0" baseline="0" noProof="0" dirty="0">
              <a:ln>
                <a:noFill/>
              </a:ln>
              <a:solidFill>
                <a:srgbClr val="217326"/>
              </a:solidFill>
              <a:effectLst/>
              <a:uLnTx/>
              <a:uFillTx/>
              <a:latin typeface="Arial" panose="020B0604020202020204" pitchFamily="34" charset="0"/>
              <a:ea typeface="思源黑体 CN"/>
              <a:cs typeface="Arial" panose="020B0604020202020204" pitchFamily="34" charset="0"/>
            </a:endParaRPr>
          </a:p>
        </p:txBody>
      </p:sp>
      <p:sp>
        <p:nvSpPr>
          <p:cNvPr id="9" name="Text Box 18">
            <a:extLst>
              <a:ext uri="{FF2B5EF4-FFF2-40B4-BE49-F238E27FC236}">
                <a16:creationId xmlns="" xmlns:a16="http://schemas.microsoft.com/office/drawing/2014/main" id="{7197AEBA-EE99-4470-9634-49EF55A716A0}"/>
              </a:ext>
            </a:extLst>
          </p:cNvPr>
          <p:cNvSpPr txBox="1">
            <a:spLocks noChangeArrowheads="1"/>
          </p:cNvSpPr>
          <p:nvPr/>
        </p:nvSpPr>
        <p:spPr bwMode="auto">
          <a:xfrm>
            <a:off x="8772584" y="3049491"/>
            <a:ext cx="1828800" cy="519113"/>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Thải</a:t>
            </a:r>
            <a:r>
              <a:rPr kumimoji="0" lang="en-US" sz="28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ra</a:t>
            </a:r>
            <a:endParaRPr kumimoji="0" lang="en-US" sz="18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endParaRPr>
          </a:p>
        </p:txBody>
      </p:sp>
      <p:sp>
        <p:nvSpPr>
          <p:cNvPr id="10" name="Text Box 19">
            <a:extLst>
              <a:ext uri="{FF2B5EF4-FFF2-40B4-BE49-F238E27FC236}">
                <a16:creationId xmlns="" xmlns:a16="http://schemas.microsoft.com/office/drawing/2014/main" id="{CCB3C6A5-3FA6-47CC-8765-A6CC0BD00298}"/>
              </a:ext>
            </a:extLst>
          </p:cNvPr>
          <p:cNvSpPr txBox="1">
            <a:spLocks noChangeArrowheads="1"/>
          </p:cNvSpPr>
          <p:nvPr/>
        </p:nvSpPr>
        <p:spPr bwMode="auto">
          <a:xfrm>
            <a:off x="1812468" y="3065452"/>
            <a:ext cx="1828800" cy="519112"/>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Hấp</a:t>
            </a:r>
            <a:r>
              <a:rPr kumimoji="0" lang="en-US" sz="28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thụ</a:t>
            </a:r>
            <a:endParaRPr kumimoji="0" lang="en-US" sz="18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endParaRPr>
          </a:p>
        </p:txBody>
      </p:sp>
      <p:sp>
        <p:nvSpPr>
          <p:cNvPr id="11" name="AutoShape 20">
            <a:extLst>
              <a:ext uri="{FF2B5EF4-FFF2-40B4-BE49-F238E27FC236}">
                <a16:creationId xmlns="" xmlns:a16="http://schemas.microsoft.com/office/drawing/2014/main" id="{3E658818-BBA9-4CC9-96E0-94700A08F957}"/>
              </a:ext>
            </a:extLst>
          </p:cNvPr>
          <p:cNvSpPr>
            <a:spLocks noChangeArrowheads="1"/>
          </p:cNvSpPr>
          <p:nvPr/>
        </p:nvSpPr>
        <p:spPr bwMode="auto">
          <a:xfrm>
            <a:off x="1181334" y="3799906"/>
            <a:ext cx="2933166" cy="868409"/>
          </a:xfrm>
          <a:prstGeom prst="flowChartPreparation">
            <a:avLst/>
          </a:prstGeom>
          <a:solidFill>
            <a:srgbClr val="FFC000"/>
          </a:solidFill>
          <a:ln w="38100">
            <a:solidFill>
              <a:srgbClr val="C00000"/>
            </a:solidFill>
            <a:miter lim="800000"/>
            <a:headEnd/>
            <a:tailEnd/>
          </a:ln>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990099"/>
                </a:solidFill>
                <a:effectLst/>
                <a:uLnTx/>
                <a:uFillTx/>
                <a:latin typeface="Arial" panose="020B0604020202020204" pitchFamily="34" charset="0"/>
                <a:ea typeface="思源黑体 CN"/>
                <a:cs typeface="Arial" panose="020B0604020202020204" pitchFamily="34" charset="0"/>
              </a:rPr>
              <a:t>Khí</a:t>
            </a:r>
            <a:r>
              <a:rPr kumimoji="0" lang="en-US" sz="3200" b="0" i="0" u="none" strike="noStrike" kern="1200" cap="none" spc="0" normalizeH="0" baseline="0" noProof="0" dirty="0">
                <a:ln>
                  <a:noFill/>
                </a:ln>
                <a:solidFill>
                  <a:srgbClr val="990099"/>
                </a:solidFill>
                <a:effectLst/>
                <a:uLnTx/>
                <a:uFillTx/>
                <a:latin typeface="Arial" panose="020B0604020202020204" pitchFamily="34" charset="0"/>
                <a:ea typeface="思源黑体 CN"/>
                <a:cs typeface="Arial" panose="020B0604020202020204" pitchFamily="34" charset="0"/>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2" name="Line 24">
            <a:extLst>
              <a:ext uri="{FF2B5EF4-FFF2-40B4-BE49-F238E27FC236}">
                <a16:creationId xmlns="" xmlns:a16="http://schemas.microsoft.com/office/drawing/2014/main" id="{EA5050A7-9280-4CFD-835D-F6DC48A76718}"/>
              </a:ext>
            </a:extLst>
          </p:cNvPr>
          <p:cNvSpPr>
            <a:spLocks noChangeShapeType="1"/>
          </p:cNvSpPr>
          <p:nvPr/>
        </p:nvSpPr>
        <p:spPr bwMode="auto">
          <a:xfrm>
            <a:off x="4114500" y="4255621"/>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3" name="Text Box 34">
            <a:extLst>
              <a:ext uri="{FF2B5EF4-FFF2-40B4-BE49-F238E27FC236}">
                <a16:creationId xmlns="" xmlns:a16="http://schemas.microsoft.com/office/drawing/2014/main" id="{8C82C5D2-F844-46EC-B67A-12D9A65901C1}"/>
              </a:ext>
            </a:extLst>
          </p:cNvPr>
          <p:cNvSpPr txBox="1">
            <a:spLocks noChangeArrowheads="1"/>
          </p:cNvSpPr>
          <p:nvPr/>
        </p:nvSpPr>
        <p:spPr bwMode="auto">
          <a:xfrm>
            <a:off x="2172547" y="3923803"/>
            <a:ext cx="15140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Ô-xi</a:t>
            </a:r>
          </a:p>
        </p:txBody>
      </p:sp>
      <p:sp>
        <p:nvSpPr>
          <p:cNvPr id="14" name="Text Box 36">
            <a:extLst>
              <a:ext uri="{FF2B5EF4-FFF2-40B4-BE49-F238E27FC236}">
                <a16:creationId xmlns="" xmlns:a16="http://schemas.microsoft.com/office/drawing/2014/main" id="{4ABDB4C6-BECB-464E-B83A-00287D76E22E}"/>
              </a:ext>
            </a:extLst>
          </p:cNvPr>
          <p:cNvSpPr txBox="1">
            <a:spLocks noChangeArrowheads="1"/>
          </p:cNvSpPr>
          <p:nvPr/>
        </p:nvSpPr>
        <p:spPr bwMode="auto">
          <a:xfrm>
            <a:off x="8302487" y="3621156"/>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5" name="AutoShape 20">
            <a:extLst>
              <a:ext uri="{FF2B5EF4-FFF2-40B4-BE49-F238E27FC236}">
                <a16:creationId xmlns="" xmlns:a16="http://schemas.microsoft.com/office/drawing/2014/main" id="{E1A367D1-60D9-4BB0-87CA-950C014F35D3}"/>
              </a:ext>
            </a:extLst>
          </p:cNvPr>
          <p:cNvSpPr>
            <a:spLocks noChangeArrowheads="1"/>
          </p:cNvSpPr>
          <p:nvPr/>
        </p:nvSpPr>
        <p:spPr bwMode="auto">
          <a:xfrm>
            <a:off x="7537917" y="3888908"/>
            <a:ext cx="3633661" cy="759614"/>
          </a:xfrm>
          <a:prstGeom prst="flowChartPreparation">
            <a:avLst/>
          </a:prstGeom>
          <a:solidFill>
            <a:srgbClr val="FFC000"/>
          </a:solidFill>
          <a:ln w="38100">
            <a:solidFill>
              <a:srgbClr val="C00000"/>
            </a:solidFill>
            <a:miter lim="800000"/>
            <a:headEnd/>
            <a:tailEnd/>
          </a:ln>
        </p:spPr>
        <p:txBody>
          <a:bodyPr wrap="none" anchor="ctr"/>
          <a:lstStyle/>
          <a:p>
            <a:pPr marL="0" marR="0" lvl="0" indent="0"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uLnTx/>
                <a:uFillTx/>
                <a:latin typeface="Arial" panose="020B0604020202020204" pitchFamily="34" charset="0"/>
                <a:ea typeface="思源黑体 CN"/>
                <a:cs typeface="Arial" panose="020B0604020202020204" pitchFamily="34" charset="0"/>
              </a:rPr>
              <a:t>Khí</a:t>
            </a:r>
            <a:r>
              <a:rPr kumimoji="0" lang="en-US" sz="3200" b="0" i="0" u="none" strike="noStrike" kern="1200" cap="none" spc="0" normalizeH="0" baseline="0" noProof="0" dirty="0">
                <a:ln>
                  <a:noFill/>
                </a:ln>
                <a:solidFill>
                  <a:srgbClr val="7030A0"/>
                </a:solidFill>
                <a:effectLst/>
                <a:uLnTx/>
                <a:uFillTx/>
                <a:latin typeface="Arial" panose="020B0604020202020204" pitchFamily="34" charset="0"/>
                <a:ea typeface="思源黑体 CN"/>
                <a:cs typeface="Arial" panose="020B0604020202020204" pitchFamily="34" charset="0"/>
              </a:rPr>
              <a:t> ……..</a:t>
            </a:r>
            <a:endPar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思源黑体 CN"/>
              <a:cs typeface="Arial" panose="020B0604020202020204" pitchFamily="34" charset="0"/>
            </a:endParaRPr>
          </a:p>
        </p:txBody>
      </p:sp>
      <p:sp>
        <p:nvSpPr>
          <p:cNvPr id="16" name="Line 24">
            <a:extLst>
              <a:ext uri="{FF2B5EF4-FFF2-40B4-BE49-F238E27FC236}">
                <a16:creationId xmlns="" xmlns:a16="http://schemas.microsoft.com/office/drawing/2014/main" id="{762258FF-0027-4732-BBF4-86BBFD46FAC7}"/>
              </a:ext>
            </a:extLst>
          </p:cNvPr>
          <p:cNvSpPr>
            <a:spLocks noChangeShapeType="1"/>
          </p:cNvSpPr>
          <p:nvPr/>
        </p:nvSpPr>
        <p:spPr bwMode="auto">
          <a:xfrm>
            <a:off x="6908250" y="4255621"/>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7" name="Text Box 37">
            <a:extLst>
              <a:ext uri="{FF2B5EF4-FFF2-40B4-BE49-F238E27FC236}">
                <a16:creationId xmlns="" xmlns:a16="http://schemas.microsoft.com/office/drawing/2014/main" id="{C65F8000-F4F6-4BEA-B8AA-20BF6E372A56}"/>
              </a:ext>
            </a:extLst>
          </p:cNvPr>
          <p:cNvSpPr txBox="1">
            <a:spLocks noChangeArrowheads="1"/>
          </p:cNvSpPr>
          <p:nvPr/>
        </p:nvSpPr>
        <p:spPr bwMode="auto">
          <a:xfrm>
            <a:off x="9068947" y="4012703"/>
            <a:ext cx="22749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思源黑体 CN"/>
                <a:cs typeface="Arial" panose="020B0604020202020204" pitchFamily="34" charset="0"/>
              </a:rPr>
              <a:t>Các-bô-níc</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Tree>
    <p:extLst>
      <p:ext uri="{BB962C8B-B14F-4D97-AF65-F5344CB8AC3E}">
        <p14:creationId xmlns:p14="http://schemas.microsoft.com/office/powerpoint/2010/main" val="1519653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8" presetClass="entr" presetSubtype="16"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amond(in)">
                                      <p:cBhvr>
                                        <p:cTn id="17" dur="2000"/>
                                        <p:tgtEl>
                                          <p:spTgt spid="11"/>
                                        </p:tgtEl>
                                      </p:cBhvr>
                                    </p:animEffect>
                                  </p:childTnLst>
                                </p:cTn>
                              </p:par>
                            </p:childTnLst>
                          </p:cTn>
                        </p:par>
                        <p:par>
                          <p:cTn id="18" fill="hold">
                            <p:stCondLst>
                              <p:cond delay="2500"/>
                            </p:stCondLst>
                            <p:childTnLst>
                              <p:par>
                                <p:cTn id="19" presetID="8" presetClass="entr" presetSubtype="16"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amond(in)">
                                      <p:cBhvr>
                                        <p:cTn id="21" dur="2000"/>
                                        <p:tgtEl>
                                          <p:spTgt spid="8"/>
                                        </p:tgtEl>
                                      </p:cBhvr>
                                    </p:animEffect>
                                  </p:childTnLst>
                                </p:cTn>
                              </p:par>
                            </p:childTnLst>
                          </p:cTn>
                        </p:par>
                        <p:par>
                          <p:cTn id="22" fill="hold">
                            <p:stCondLst>
                              <p:cond delay="4500"/>
                            </p:stCondLst>
                            <p:childTnLst>
                              <p:par>
                                <p:cTn id="23" presetID="8" presetClass="entr" presetSubtype="16"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diamond(in)">
                                      <p:cBhvr>
                                        <p:cTn id="25" dur="2000"/>
                                        <p:tgtEl>
                                          <p:spTgt spid="15"/>
                                        </p:tgtEl>
                                      </p:cBhvr>
                                    </p:animEffect>
                                  </p:childTnLst>
                                </p:cTn>
                              </p:par>
                            </p:childTnLst>
                          </p:cTn>
                        </p:par>
                        <p:par>
                          <p:cTn id="26" fill="hold">
                            <p:stCondLst>
                              <p:cond delay="6500"/>
                            </p:stCondLst>
                            <p:childTnLst>
                              <p:par>
                                <p:cTn id="27" presetID="2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edge">
                                      <p:cBhvr>
                                        <p:cTn id="29" dur="2000"/>
                                        <p:tgtEl>
                                          <p:spTgt spid="10"/>
                                        </p:tgtEl>
                                      </p:cBhvr>
                                    </p:animEffect>
                                  </p:childTnLst>
                                </p:cTn>
                              </p:par>
                            </p:childTnLst>
                          </p:cTn>
                        </p:par>
                        <p:par>
                          <p:cTn id="30" fill="hold">
                            <p:stCondLst>
                              <p:cond delay="8500"/>
                            </p:stCondLst>
                            <p:childTnLst>
                              <p:par>
                                <p:cTn id="31" presetID="14" presetClass="entr" presetSubtype="1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par>
                          <p:cTn id="34" fill="hold">
                            <p:stCondLst>
                              <p:cond delay="9000"/>
                            </p:stCondLst>
                            <p:childTnLst>
                              <p:par>
                                <p:cTn id="35" presetID="8" presetClass="entr" presetSubtype="16"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amond(in)">
                                      <p:cBhvr>
                                        <p:cTn id="37" dur="2000"/>
                                        <p:tgtEl>
                                          <p:spTgt spid="12"/>
                                        </p:tgtEl>
                                      </p:cBhvr>
                                    </p:animEffect>
                                  </p:childTnLst>
                                </p:cTn>
                              </p:par>
                            </p:childTnLst>
                          </p:cTn>
                        </p:par>
                        <p:par>
                          <p:cTn id="38" fill="hold">
                            <p:stCondLst>
                              <p:cond delay="11000"/>
                            </p:stCondLst>
                            <p:childTnLst>
                              <p:par>
                                <p:cTn id="39" presetID="8" presetClass="entr" presetSubtype="16"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diamond(in)">
                                      <p:cBhvr>
                                        <p:cTn id="41" dur="20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P spid="11" grpId="0" animBg="1"/>
      <p:bldP spid="12" grpId="0" animBg="1"/>
      <p:bldP spid="13" grpId="0"/>
      <p:bldP spid="15" grpId="0" animBg="1"/>
      <p:bldP spid="16" grpId="0" animBg="1"/>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40898" y="353608"/>
            <a:ext cx="3450635" cy="1383912"/>
          </a:xfrm>
          <a:prstGeom prst="rect">
            <a:avLst/>
          </a:prstGeom>
        </p:spPr>
      </p:pic>
      <p:grpSp>
        <p:nvGrpSpPr>
          <p:cNvPr id="3" name="Group">
            <a:extLst>
              <a:ext uri="{FF2B5EF4-FFF2-40B4-BE49-F238E27FC236}">
                <a16:creationId xmlns="" xmlns:a16="http://schemas.microsoft.com/office/drawing/2014/main" id="{BC5BEAEB-E389-7C3C-041A-F2DB4F5AE20A}"/>
              </a:ext>
            </a:extLst>
          </p:cNvPr>
          <p:cNvGrpSpPr/>
          <p:nvPr/>
        </p:nvGrpSpPr>
        <p:grpSpPr>
          <a:xfrm>
            <a:off x="1054208" y="1921176"/>
            <a:ext cx="10503208" cy="3537669"/>
            <a:chOff x="169315" y="528866"/>
            <a:chExt cx="14793873" cy="120128"/>
          </a:xfrm>
        </p:grpSpPr>
        <p:sp>
          <p:nvSpPr>
            <p:cNvPr id="4" name="Flowchart: Alternate Process 3">
              <a:extLst>
                <a:ext uri="{FF2B5EF4-FFF2-40B4-BE49-F238E27FC236}">
                  <a16:creationId xmlns="" xmlns:a16="http://schemas.microsoft.com/office/drawing/2014/main" id="{5B6713E3-A5F2-5E0D-4DA0-706415FDF64C}"/>
                </a:ext>
              </a:extLst>
            </p:cNvPr>
            <p:cNvSpPr/>
            <p:nvPr/>
          </p:nvSpPr>
          <p:spPr>
            <a:xfrm>
              <a:off x="169315" y="528866"/>
              <a:ext cx="14793873" cy="120128"/>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 xmlns:a16="http://schemas.microsoft.com/office/drawing/2014/main" id="{FF6F49AC-3F83-46CA-AC9E-5A46576F40A2}"/>
                </a:ext>
              </a:extLst>
            </p:cNvPr>
            <p:cNvSpPr txBox="1"/>
            <p:nvPr/>
          </p:nvSpPr>
          <p:spPr>
            <a:xfrm>
              <a:off x="345989" y="530608"/>
              <a:ext cx="14440523" cy="109737"/>
            </a:xfrm>
            <a:prstGeom prst="rect">
              <a:avLst/>
            </a:prstGeom>
            <a:noFill/>
          </p:spPr>
          <p:txBody>
            <a:bodyPr wrap="square">
              <a:spAutoFit/>
            </a:bodyPr>
            <a:lstStyle/>
            <a:p>
              <a:pPr algn="just"/>
              <a:r>
                <a:rPr lang="nl-NL" sz="4400" b="1" dirty="0" smtClean="0">
                  <a:solidFill>
                    <a:srgbClr val="009999"/>
                  </a:solidFill>
                  <a:latin typeface="Cambria" panose="02040503050406030204" pitchFamily="18" charset="0"/>
                  <a:ea typeface="Cambria" panose="02040503050406030204" pitchFamily="18" charset="0"/>
                </a:rPr>
                <a:t>    </a:t>
              </a:r>
              <a:r>
                <a:rPr lang="nl-NL" sz="4000" b="1" dirty="0" smtClean="0">
                  <a:solidFill>
                    <a:srgbClr val="002060"/>
                  </a:solidFill>
                  <a:latin typeface="Cambria" panose="02040503050406030204" pitchFamily="18" charset="0"/>
                  <a:ea typeface="Cambria" panose="02040503050406030204" pitchFamily="18" charset="0"/>
                </a:rPr>
                <a:t>Thực </a:t>
              </a:r>
              <a:r>
                <a:rPr lang="nl-NL" sz="4000" b="1" dirty="0">
                  <a:solidFill>
                    <a:srgbClr val="002060"/>
                  </a:solidFill>
                  <a:latin typeface="Cambria" panose="02040503050406030204" pitchFamily="18" charset="0"/>
                  <a:ea typeface="Cambria" panose="02040503050406030204" pitchFamily="18" charset="0"/>
                </a:rPr>
                <a:t>vật </a:t>
              </a:r>
              <a:r>
                <a:rPr lang="nl-NL" sz="4000" b="1" dirty="0" smtClean="0">
                  <a:solidFill>
                    <a:srgbClr val="002060"/>
                  </a:solidFill>
                  <a:latin typeface="Cambria" panose="02040503050406030204" pitchFamily="18" charset="0"/>
                  <a:ea typeface="Cambria" panose="02040503050406030204" pitchFamily="18" charset="0"/>
                </a:rPr>
                <a:t>trao đổi khí với môi trường để thực hiện quá trình quang hợp và hô hấp. Quang hợp diễn ra chủ yếu ở lá và cần có ánh sáng. Hô hấp diễn ra suốt ngày đêm và ở tất cả các bộ phận rễ, thân, lá,...</a:t>
              </a:r>
              <a:endParaRPr lang="en-US" sz="72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562295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1" name="Picture 10"/>
          <p:cNvPicPr>
            <a:picLocks noChangeAspect="1"/>
          </p:cNvPicPr>
          <p:nvPr/>
        </p:nvPicPr>
        <p:blipFill>
          <a:blip r:embed="rId10"/>
          <a:stretch>
            <a:fillRect/>
          </a:stretch>
        </p:blipFill>
        <p:spPr>
          <a:xfrm>
            <a:off x="-174590" y="1928026"/>
            <a:ext cx="9948373" cy="2535648"/>
          </a:xfrm>
          <a:prstGeom prst="rect">
            <a:avLst/>
          </a:prstGeom>
        </p:spPr>
      </p:pic>
    </p:spTree>
    <p:extLst>
      <p:ext uri="{BB962C8B-B14F-4D97-AF65-F5344CB8AC3E}">
        <p14:creationId xmlns:p14="http://schemas.microsoft.com/office/powerpoint/2010/main" val="1526222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 xmlns:a16="http://schemas.microsoft.com/office/drawing/2014/main" id="{BC5BEAEB-E389-7C3C-041A-F2DB4F5AE20A}"/>
              </a:ext>
            </a:extLst>
          </p:cNvPr>
          <p:cNvGrpSpPr/>
          <p:nvPr/>
        </p:nvGrpSpPr>
        <p:grpSpPr>
          <a:xfrm>
            <a:off x="505849" y="582478"/>
            <a:ext cx="11111527" cy="1666452"/>
            <a:chOff x="1147155" y="572516"/>
            <a:chExt cx="13337769" cy="240178"/>
          </a:xfrm>
        </p:grpSpPr>
        <p:sp>
          <p:nvSpPr>
            <p:cNvPr id="3" name="Flowchart: Alternate Process 2">
              <a:extLst>
                <a:ext uri="{FF2B5EF4-FFF2-40B4-BE49-F238E27FC236}">
                  <a16:creationId xmlns="" xmlns:a16="http://schemas.microsoft.com/office/drawing/2014/main" id="{5B6713E3-A5F2-5E0D-4DA0-706415FDF64C}"/>
                </a:ext>
              </a:extLst>
            </p:cNvPr>
            <p:cNvSpPr/>
            <p:nvPr/>
          </p:nvSpPr>
          <p:spPr>
            <a:xfrm>
              <a:off x="1147156" y="572516"/>
              <a:ext cx="13337768" cy="22996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 xmlns:a16="http://schemas.microsoft.com/office/drawing/2014/main" id="{FF6F49AC-3F83-46CA-AC9E-5A46576F40A2}"/>
                </a:ext>
              </a:extLst>
            </p:cNvPr>
            <p:cNvSpPr txBox="1"/>
            <p:nvPr/>
          </p:nvSpPr>
          <p:spPr>
            <a:xfrm>
              <a:off x="1147155" y="572637"/>
              <a:ext cx="13337769" cy="240057"/>
            </a:xfrm>
            <a:prstGeom prst="rect">
              <a:avLst/>
            </a:prstGeom>
            <a:noFill/>
          </p:spPr>
          <p:txBody>
            <a:bodyPr wrap="square">
              <a:spAutoFit/>
            </a:bodyPr>
            <a:lstStyle/>
            <a:p>
              <a:pPr lvl="0" algn="ctr"/>
              <a:r>
                <a:rPr kumimoji="0" lang="en-US" sz="4400" b="1" i="0" u="none" strike="noStrike" kern="1200" cap="none" spc="0" normalizeH="0" baseline="0" noProof="0" smtClean="0">
                  <a:ln>
                    <a:noFill/>
                  </a:ln>
                  <a:solidFill>
                    <a:srgbClr val="009999"/>
                  </a:solidFill>
                  <a:effectLst/>
                  <a:uLnTx/>
                  <a:uFillTx/>
                  <a:latin typeface="Cambria" panose="02040503050406030204" pitchFamily="18" charset="0"/>
                  <a:ea typeface="+mn-ea"/>
                  <a:cs typeface="+mn-cs"/>
                </a:rPr>
                <a:t> </a:t>
              </a:r>
              <a:r>
                <a:rPr lang="nl-NL" sz="4400" b="1">
                  <a:solidFill>
                    <a:srgbClr val="0070C0"/>
                  </a:solidFill>
                  <a:latin typeface="Cambria" panose="02040503050406030204" pitchFamily="18" charset="0"/>
                  <a:ea typeface="Cambria" panose="02040503050406030204" pitchFamily="18" charset="0"/>
                </a:rPr>
                <a:t>Vì sao buổi tối ta không nên để cây xanh trong phòng ngủ?</a:t>
              </a:r>
              <a:endParaRPr kumimoji="0" lang="en-US" sz="239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 xmlns:a16="http://schemas.microsoft.com/office/drawing/2014/main" id="{0EA69011-F554-4836-A4B0-B3926DC0D1EE}"/>
              </a:ext>
            </a:extLst>
          </p:cNvPr>
          <p:cNvPicPr>
            <a:picLocks noChangeAspect="1"/>
          </p:cNvPicPr>
          <p:nvPr/>
        </p:nvPicPr>
        <p:blipFill>
          <a:blip r:embed="rId2"/>
          <a:stretch>
            <a:fillRect/>
          </a:stretch>
        </p:blipFill>
        <p:spPr>
          <a:xfrm>
            <a:off x="7270163" y="2335427"/>
            <a:ext cx="4252278" cy="4151870"/>
          </a:xfrm>
          <a:prstGeom prst="rect">
            <a:avLst/>
          </a:prstGeom>
        </p:spPr>
      </p:pic>
      <p:sp>
        <p:nvSpPr>
          <p:cNvPr id="6" name="TextBox 5"/>
          <p:cNvSpPr txBox="1"/>
          <p:nvPr/>
        </p:nvSpPr>
        <p:spPr>
          <a:xfrm>
            <a:off x="505849" y="2434280"/>
            <a:ext cx="6537502" cy="3785652"/>
          </a:xfrm>
          <a:prstGeom prst="rect">
            <a:avLst/>
          </a:prstGeom>
          <a:noFill/>
        </p:spPr>
        <p:txBody>
          <a:bodyPr wrap="square" rtlCol="0">
            <a:spAutoFit/>
          </a:bodyPr>
          <a:lstStyle/>
          <a:p>
            <a:pPr algn="just"/>
            <a:r>
              <a:rPr lang="vi-VN" sz="3000" smtClean="0">
                <a:latin typeface="Cambria" panose="02040503050406030204" pitchFamily="18" charset="0"/>
                <a:ea typeface="Cambria" panose="02040503050406030204" pitchFamily="18" charset="0"/>
              </a:rPr>
              <a:t>Vào </a:t>
            </a:r>
            <a:r>
              <a:rPr lang="vi-VN" sz="3000">
                <a:latin typeface="Cambria" panose="02040503050406030204" pitchFamily="18" charset="0"/>
                <a:ea typeface="Cambria" panose="02040503050406030204" pitchFamily="18" charset="0"/>
              </a:rPr>
              <a:t>ban đêm cây xanh ngừng quá trình quang hợp, nhưng vẫn duy trì quá trình hô hấp. Nếu trong phòng ngủ, đóng kín cửa mà để nhiều cây xanh thì rất dễ bị ngạt thở, bởi vì trong quá trình hô hấp cây đã lấy rất nhiều khí ô-xi của không khí trong phòng, đồng thời lại thải ra rất nhiều khí các-bô-níc.</a:t>
            </a:r>
            <a:endParaRPr lang="en-US" sz="300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0051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4836433" y="3118786"/>
            <a:ext cx="3890750" cy="3890750"/>
          </a:xfrm>
          <a:prstGeom prst="rect">
            <a:avLst/>
          </a:prstGeom>
        </p:spPr>
      </p:pic>
      <p:pic>
        <p:nvPicPr>
          <p:cNvPr id="11" name="Picture 10"/>
          <p:cNvPicPr>
            <a:picLocks noChangeAspect="1"/>
          </p:cNvPicPr>
          <p:nvPr/>
        </p:nvPicPr>
        <p:blipFill>
          <a:blip r:embed="rId10"/>
          <a:stretch>
            <a:fillRect/>
          </a:stretch>
        </p:blipFill>
        <p:spPr>
          <a:xfrm>
            <a:off x="-288546" y="2175034"/>
            <a:ext cx="9004809" cy="1744353"/>
          </a:xfrm>
          <a:prstGeom prst="rect">
            <a:avLst/>
          </a:prstGeom>
        </p:spPr>
      </p:pic>
    </p:spTree>
    <p:extLst>
      <p:ext uri="{BB962C8B-B14F-4D97-AF65-F5344CB8AC3E}">
        <p14:creationId xmlns:p14="http://schemas.microsoft.com/office/powerpoint/2010/main" val="1624075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heel(1)">
                                      <p:cBhvr>
                                        <p:cTn id="2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cf6a03843171e56c4b8f06e4c8cde87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V="1">
            <a:off x="-3101" y="0"/>
            <a:ext cx="1759082" cy="1653054"/>
          </a:xfrm>
          <a:prstGeom prst="rect">
            <a:avLst/>
          </a:prstGeom>
        </p:spPr>
      </p:pic>
      <p:pic>
        <p:nvPicPr>
          <p:cNvPr id="3" name="Picture 2"/>
          <p:cNvPicPr>
            <a:picLocks noChangeAspect="1"/>
          </p:cNvPicPr>
          <p:nvPr/>
        </p:nvPicPr>
        <p:blipFill>
          <a:blip r:embed="rId3"/>
          <a:stretch>
            <a:fillRect/>
          </a:stretch>
        </p:blipFill>
        <p:spPr>
          <a:xfrm>
            <a:off x="3338090" y="826527"/>
            <a:ext cx="4292246" cy="1951631"/>
          </a:xfrm>
          <a:prstGeom prst="rect">
            <a:avLst/>
          </a:prstGeom>
        </p:spPr>
      </p:pic>
      <p:sp>
        <p:nvSpPr>
          <p:cNvPr id="4" name="TextBox 3">
            <a:extLst>
              <a:ext uri="{FF2B5EF4-FFF2-40B4-BE49-F238E27FC236}">
                <a16:creationId xmlns="" xmlns:a16="http://schemas.microsoft.com/office/drawing/2014/main" id="{A0C8EFDC-9F68-E142-3452-C4222B19AA14}"/>
              </a:ext>
            </a:extLst>
          </p:cNvPr>
          <p:cNvSpPr txBox="1"/>
          <p:nvPr/>
        </p:nvSpPr>
        <p:spPr>
          <a:xfrm>
            <a:off x="1755981" y="2778158"/>
            <a:ext cx="9842472" cy="1569660"/>
          </a:xfrm>
          <a:prstGeom prst="rect">
            <a:avLst/>
          </a:prstGeom>
          <a:noFill/>
        </p:spPr>
        <p:txBody>
          <a:bodyPr wrap="square">
            <a:spAutoFit/>
          </a:bodyPr>
          <a:lstStyle/>
          <a:p>
            <a:pPr marL="571500" indent="-571500" algn="just" rtl="0">
              <a:buFontTx/>
              <a:buChar char="-"/>
            </a:pPr>
            <a:r>
              <a:rPr lang="en-US" sz="4800" b="1" i="0" dirty="0">
                <a:solidFill>
                  <a:srgbClr val="0070C0"/>
                </a:solidFill>
                <a:effectLst/>
                <a:latin typeface="Cambria" panose="02040503050406030204" pitchFamily="18" charset="0"/>
              </a:rPr>
              <a:t>Chia </a:t>
            </a:r>
            <a:r>
              <a:rPr lang="en-US" sz="4800" b="1" i="0" dirty="0" err="1">
                <a:solidFill>
                  <a:srgbClr val="0070C0"/>
                </a:solidFill>
                <a:effectLst/>
                <a:latin typeface="Cambria" panose="02040503050406030204" pitchFamily="18" charset="0"/>
              </a:rPr>
              <a:t>sẻ</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bài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học</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với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mọi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người</a:t>
            </a:r>
            <a:r>
              <a:rPr lang="en-US" sz="4800" b="1" i="0" dirty="0">
                <a:solidFill>
                  <a:srgbClr val="0070C0"/>
                </a:solidFill>
                <a:effectLst/>
                <a:latin typeface="Cambria" panose="02040503050406030204" pitchFamily="18" charset="0"/>
              </a:rPr>
              <a:t>.</a:t>
            </a:r>
          </a:p>
          <a:p>
            <a:pPr marL="571500" indent="-571500" algn="just" rtl="0">
              <a:buFontTx/>
              <a:buChar char="-"/>
            </a:pPr>
            <a:r>
              <a:rPr lang="en-US" sz="4800" b="1" dirty="0" err="1">
                <a:solidFill>
                  <a:srgbClr val="0070C0"/>
                </a:solidFill>
                <a:latin typeface="Cambria" panose="02040503050406030204" pitchFamily="18" charset="0"/>
              </a:rPr>
              <a:t>Chuẩn</a:t>
            </a:r>
            <a:r>
              <a:rPr lang="en-US" sz="4800" b="1" dirty="0">
                <a:solidFill>
                  <a:srgbClr val="0070C0"/>
                </a:solidFill>
                <a:latin typeface="Cambria" panose="02040503050406030204" pitchFamily="18" charset="0"/>
              </a:rPr>
              <a:t> </a:t>
            </a:r>
            <a:r>
              <a:rPr lang="en-US" sz="4800" b="1" dirty="0" err="1" smtClean="0">
                <a:solidFill>
                  <a:srgbClr val="0070C0"/>
                </a:solidFill>
                <a:latin typeface="Cambria" panose="02040503050406030204" pitchFamily="18" charset="0"/>
              </a:rPr>
              <a:t>bị</a:t>
            </a:r>
            <a:r>
              <a:rPr lang="en-US" sz="4800" b="1" dirty="0">
                <a:solidFill>
                  <a:srgbClr val="0070C0"/>
                </a:solidFill>
                <a:latin typeface="Cambria" panose="02040503050406030204" pitchFamily="18" charset="0"/>
              </a:rPr>
              <a:t> </a:t>
            </a:r>
            <a:r>
              <a:rPr lang="en-US" sz="4800" b="1" dirty="0" err="1" smtClean="0">
                <a:solidFill>
                  <a:srgbClr val="0070C0"/>
                </a:solidFill>
                <a:latin typeface="Cambria" panose="02040503050406030204" pitchFamily="18" charset="0"/>
              </a:rPr>
              <a:t>tiết</a:t>
            </a:r>
            <a:r>
              <a:rPr lang="en-US" sz="4800" b="1" smtClean="0">
                <a:solidFill>
                  <a:srgbClr val="0070C0"/>
                </a:solidFill>
                <a:latin typeface="Cambria" panose="02040503050406030204" pitchFamily="18" charset="0"/>
              </a:rPr>
              <a:t> 3.</a:t>
            </a:r>
            <a:endParaRPr lang="vi-VN" sz="4800" b="1" i="0" dirty="0">
              <a:solidFill>
                <a:srgbClr val="0070C0"/>
              </a:solidFill>
              <a:effectLst/>
              <a:latin typeface="Cambria" panose="02040503050406030204" pitchFamily="18" charset="0"/>
            </a:endParaRPr>
          </a:p>
        </p:txBody>
      </p:sp>
    </p:spTree>
    <p:extLst>
      <p:ext uri="{BB962C8B-B14F-4D97-AF65-F5344CB8AC3E}">
        <p14:creationId xmlns:p14="http://schemas.microsoft.com/office/powerpoint/2010/main" val="224192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0574" y="231605"/>
            <a:ext cx="11304104" cy="6414051"/>
          </a:xfrm>
          <a:prstGeom prst="rect">
            <a:avLst/>
          </a:prstGeom>
          <a:solidFill>
            <a:schemeClr val="bg1"/>
          </a:solidFill>
        </p:spPr>
        <p:txBody>
          <a:bodyPr wrap="square" rtlCol="0">
            <a:spAutoFit/>
          </a:bodyPr>
          <a:lstStyle/>
          <a:p>
            <a:endParaRPr lang="en-US" dirty="0"/>
          </a:p>
        </p:txBody>
      </p:sp>
      <p:sp>
        <p:nvSpPr>
          <p:cNvPr id="2" name="Rectangle 1"/>
          <p:cNvSpPr/>
          <p:nvPr/>
        </p:nvSpPr>
        <p:spPr>
          <a:xfrm>
            <a:off x="927653" y="231605"/>
            <a:ext cx="10296939" cy="4130361"/>
          </a:xfrm>
          <a:prstGeom prst="rect">
            <a:avLst/>
          </a:prstGeom>
        </p:spPr>
        <p:txBody>
          <a:bodyPr wrap="square">
            <a:spAutoFit/>
          </a:bodyPr>
          <a:lstStyle/>
          <a:p>
            <a:pPr lvl="0" algn="ctr">
              <a:defRPr/>
            </a:pPr>
            <a:r>
              <a:rPr lang="en-US" sz="3200" b="1" dirty="0" smtClean="0">
                <a:solidFill>
                  <a:srgbClr val="C00000"/>
                </a:solidFill>
                <a:latin typeface="Cambria" panose="02040503050406030204" pitchFamily="18" charset="0"/>
                <a:ea typeface="Cambria" panose="02040503050406030204" pitchFamily="18" charset="0"/>
                <a:cs typeface="Arial" panose="020B0604020202020204" pitchFamily="34" charset="0"/>
              </a:rPr>
              <a:t>GHI VỞ</a:t>
            </a:r>
          </a:p>
          <a:p>
            <a:pPr lvl="0">
              <a:lnSpc>
                <a:spcPct val="130000"/>
              </a:lnSpc>
              <a:defRPr/>
            </a:pPr>
            <a:r>
              <a:rPr lang="en-US" sz="2400" b="1" dirty="0" smtClean="0">
                <a:solidFill>
                  <a:srgbClr val="C00000"/>
                </a:solidFill>
                <a:latin typeface="Cambria" panose="02040503050406030204" pitchFamily="18" charset="0"/>
                <a:ea typeface="Cambria" panose="02040503050406030204" pitchFamily="18" charset="0"/>
                <a:cs typeface="Arial" panose="020B0604020202020204" pitchFamily="34" charset="0"/>
              </a:rPr>
              <a:t>2.Sự </a:t>
            </a:r>
            <a:r>
              <a:rPr lang="en-US" sz="2400" b="1" dirty="0" err="1" smtClean="0">
                <a:solidFill>
                  <a:srgbClr val="C00000"/>
                </a:solidFill>
                <a:latin typeface="Cambria" panose="02040503050406030204" pitchFamily="18" charset="0"/>
                <a:ea typeface="Cambria" panose="02040503050406030204" pitchFamily="18" charset="0"/>
                <a:cs typeface="Arial" panose="020B0604020202020204" pitchFamily="34" charset="0"/>
              </a:rPr>
              <a:t>kì</a:t>
            </a:r>
            <a:r>
              <a:rPr lang="en-US" sz="2400" b="1" dirty="0" smtClean="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C00000"/>
                </a:solidFill>
                <a:latin typeface="Cambria" panose="02040503050406030204" pitchFamily="18" charset="0"/>
                <a:ea typeface="Cambria" panose="02040503050406030204" pitchFamily="18" charset="0"/>
                <a:cs typeface="Arial" panose="020B0604020202020204" pitchFamily="34" charset="0"/>
              </a:rPr>
              <a:t>diệu</a:t>
            </a:r>
            <a:r>
              <a:rPr lang="en-US" sz="2400" b="1" dirty="0" smtClean="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C00000"/>
                </a:solidFill>
                <a:latin typeface="Cambria" panose="02040503050406030204" pitchFamily="18" charset="0"/>
                <a:ea typeface="Cambria" panose="02040503050406030204" pitchFamily="18" charset="0"/>
                <a:cs typeface="Arial" panose="020B0604020202020204" pitchFamily="34" charset="0"/>
              </a:rPr>
              <a:t>của</a:t>
            </a:r>
            <a:r>
              <a:rPr lang="en-US" sz="2400" b="1" dirty="0" smtClean="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C00000"/>
                </a:solidFill>
                <a:latin typeface="Cambria" panose="02040503050406030204" pitchFamily="18" charset="0"/>
                <a:ea typeface="Cambria" panose="02040503050406030204" pitchFamily="18" charset="0"/>
                <a:cs typeface="Arial" panose="020B0604020202020204" pitchFamily="34" charset="0"/>
              </a:rPr>
              <a:t>lá</a:t>
            </a:r>
            <a:r>
              <a:rPr lang="en-US" sz="2400" b="1" dirty="0" smtClean="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C00000"/>
                </a:solidFill>
                <a:latin typeface="Cambria" panose="02040503050406030204" pitchFamily="18" charset="0"/>
                <a:ea typeface="Cambria" panose="02040503050406030204" pitchFamily="18" charset="0"/>
                <a:cs typeface="Arial" panose="020B0604020202020204" pitchFamily="34" charset="0"/>
              </a:rPr>
              <a:t>cây</a:t>
            </a:r>
            <a:r>
              <a:rPr lang="en-US" sz="2400" b="1" dirty="0" smtClean="0">
                <a:solidFill>
                  <a:srgbClr val="C00000"/>
                </a:solidFill>
                <a:latin typeface="Cambria" panose="02040503050406030204" pitchFamily="18" charset="0"/>
                <a:ea typeface="Cambria" panose="02040503050406030204" pitchFamily="18" charset="0"/>
                <a:cs typeface="Arial" panose="020B0604020202020204" pitchFamily="34" charset="0"/>
              </a:rPr>
              <a:t>:</a:t>
            </a:r>
          </a:p>
          <a:p>
            <a:pPr lvl="0">
              <a:defRPr/>
            </a:pP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002060"/>
                </a:solidFill>
                <a:latin typeface="Cambria" panose="02040503050406030204" pitchFamily="18" charset="0"/>
                <a:ea typeface="Cambria" panose="02040503050406030204" pitchFamily="18" charset="0"/>
                <a:cs typeface="Arial" panose="020B0604020202020204" pitchFamily="34" charset="0"/>
              </a:rPr>
              <a:t>Lá</a:t>
            </a:r>
            <a:r>
              <a:rPr lang="en-US" sz="2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002060"/>
                </a:solidFill>
                <a:latin typeface="Cambria" panose="02040503050406030204" pitchFamily="18" charset="0"/>
                <a:ea typeface="Cambria" panose="02040503050406030204" pitchFamily="18" charset="0"/>
                <a:cs typeface="Arial" panose="020B0604020202020204" pitchFamily="34" charset="0"/>
              </a:rPr>
              <a:t>cây</a:t>
            </a:r>
            <a:r>
              <a:rPr lang="en-US" sz="2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002060"/>
                </a:solidFill>
                <a:latin typeface="Cambria" panose="02040503050406030204" pitchFamily="18" charset="0"/>
                <a:ea typeface="Cambria" panose="02040503050406030204" pitchFamily="18" charset="0"/>
                <a:cs typeface="Arial" panose="020B0604020202020204" pitchFamily="34" charset="0"/>
              </a:rPr>
              <a:t>có</a:t>
            </a:r>
            <a:r>
              <a:rPr lang="en-US" sz="2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002060"/>
                </a:solidFill>
                <a:latin typeface="Cambria" panose="02040503050406030204" pitchFamily="18" charset="0"/>
                <a:ea typeface="Cambria" panose="02040503050406030204" pitchFamily="18" charset="0"/>
                <a:cs typeface="Arial" panose="020B0604020202020204" pitchFamily="34" charset="0"/>
              </a:rPr>
              <a:t>khả</a:t>
            </a:r>
            <a:r>
              <a:rPr lang="en-US" sz="2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002060"/>
                </a:solidFill>
                <a:latin typeface="Cambria" panose="02040503050406030204" pitchFamily="18" charset="0"/>
                <a:ea typeface="Cambria" panose="02040503050406030204" pitchFamily="18" charset="0"/>
                <a:cs typeface="Arial" panose="020B0604020202020204" pitchFamily="34" charset="0"/>
              </a:rPr>
              <a:t>năng</a:t>
            </a:r>
            <a:r>
              <a:rPr lang="en-US" sz="2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002060"/>
                </a:solidFill>
                <a:latin typeface="Cambria" panose="02040503050406030204" pitchFamily="18" charset="0"/>
                <a:ea typeface="Cambria" panose="02040503050406030204" pitchFamily="18" charset="0"/>
                <a:cs typeface="Arial" panose="020B0604020202020204" pitchFamily="34" charset="0"/>
              </a:rPr>
              <a:t>thu</a:t>
            </a:r>
            <a:r>
              <a:rPr lang="en-US" sz="2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002060"/>
                </a:solidFill>
                <a:latin typeface="Cambria" panose="02040503050406030204" pitchFamily="18" charset="0"/>
                <a:ea typeface="Cambria" panose="02040503050406030204" pitchFamily="18" charset="0"/>
                <a:cs typeface="Arial" panose="020B0604020202020204" pitchFamily="34" charset="0"/>
              </a:rPr>
              <a:t>nhận</a:t>
            </a:r>
            <a:r>
              <a:rPr lang="en-US" sz="2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002060"/>
                </a:solidFill>
                <a:latin typeface="Cambria" panose="02040503050406030204" pitchFamily="18" charset="0"/>
                <a:ea typeface="Cambria" panose="02040503050406030204" pitchFamily="18" charset="0"/>
                <a:cs typeface="Arial" panose="020B0604020202020204" pitchFamily="34" charset="0"/>
              </a:rPr>
              <a:t>ánh</a:t>
            </a:r>
            <a:r>
              <a:rPr lang="en-US" sz="2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002060"/>
                </a:solidFill>
                <a:latin typeface="Cambria" panose="02040503050406030204" pitchFamily="18" charset="0"/>
                <a:ea typeface="Cambria" panose="02040503050406030204" pitchFamily="18" charset="0"/>
                <a:cs typeface="Arial" panose="020B0604020202020204" pitchFamily="34" charset="0"/>
              </a:rPr>
              <a:t>sáng</a:t>
            </a:r>
            <a:r>
              <a:rPr lang="en-US" sz="2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002060"/>
                </a:solidFill>
                <a:latin typeface="Cambria" panose="02040503050406030204" pitchFamily="18" charset="0"/>
                <a:ea typeface="Cambria" panose="02040503050406030204" pitchFamily="18" charset="0"/>
                <a:cs typeface="Arial" panose="020B0604020202020204" pitchFamily="34" charset="0"/>
              </a:rPr>
              <a:t>mặt</a:t>
            </a:r>
            <a:r>
              <a:rPr lang="en-US" sz="2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002060"/>
                </a:solidFill>
                <a:latin typeface="Cambria" panose="02040503050406030204" pitchFamily="18" charset="0"/>
                <a:ea typeface="Cambria" panose="02040503050406030204" pitchFamily="18" charset="0"/>
                <a:cs typeface="Arial" panose="020B0604020202020204" pitchFamily="34" charset="0"/>
              </a:rPr>
              <a:t>trời</a:t>
            </a:r>
            <a:r>
              <a:rPr lang="en-US" sz="2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002060"/>
                </a:solidFill>
                <a:latin typeface="Cambria" panose="02040503050406030204" pitchFamily="18" charset="0"/>
                <a:ea typeface="Cambria" panose="02040503050406030204" pitchFamily="18" charset="0"/>
                <a:cs typeface="Arial" panose="020B0604020202020204" pitchFamily="34" charset="0"/>
              </a:rPr>
              <a:t>tự</a:t>
            </a:r>
            <a:r>
              <a:rPr lang="en-US" sz="2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002060"/>
                </a:solidFill>
                <a:latin typeface="Cambria" panose="02040503050406030204" pitchFamily="18" charset="0"/>
                <a:ea typeface="Cambria" panose="02040503050406030204" pitchFamily="18" charset="0"/>
                <a:cs typeface="Arial" panose="020B0604020202020204" pitchFamily="34" charset="0"/>
              </a:rPr>
              <a:t>tổng</a:t>
            </a:r>
            <a:r>
              <a:rPr lang="en-US" sz="2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002060"/>
                </a:solidFill>
                <a:latin typeface="Cambria" panose="02040503050406030204" pitchFamily="18" charset="0"/>
                <a:ea typeface="Cambria" panose="02040503050406030204" pitchFamily="18" charset="0"/>
                <a:cs typeface="Arial" panose="020B0604020202020204" pitchFamily="34" charset="0"/>
              </a:rPr>
              <a:t>hợp</a:t>
            </a:r>
            <a:r>
              <a:rPr lang="en-US" sz="2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002060"/>
                </a:solidFill>
                <a:latin typeface="Cambria" panose="02040503050406030204" pitchFamily="18" charset="0"/>
                <a:ea typeface="Cambria" panose="02040503050406030204" pitchFamily="18" charset="0"/>
                <a:cs typeface="Arial" panose="020B0604020202020204" pitchFamily="34" charset="0"/>
              </a:rPr>
              <a:t>nên</a:t>
            </a:r>
            <a:r>
              <a:rPr lang="en-US" sz="2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002060"/>
                </a:solidFill>
                <a:latin typeface="Cambria" panose="02040503050406030204" pitchFamily="18" charset="0"/>
                <a:ea typeface="Cambria" panose="02040503050406030204" pitchFamily="18" charset="0"/>
                <a:cs typeface="Arial" panose="020B0604020202020204" pitchFamily="34" charset="0"/>
              </a:rPr>
              <a:t>các</a:t>
            </a:r>
            <a:r>
              <a:rPr lang="en-US" sz="2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002060"/>
                </a:solidFill>
                <a:latin typeface="Cambria" panose="02040503050406030204" pitchFamily="18" charset="0"/>
                <a:ea typeface="Cambria" panose="02040503050406030204" pitchFamily="18" charset="0"/>
                <a:cs typeface="Arial" panose="020B0604020202020204" pitchFamily="34" charset="0"/>
              </a:rPr>
              <a:t>chất</a:t>
            </a:r>
            <a:r>
              <a:rPr lang="en-US" sz="2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002060"/>
                </a:solidFill>
                <a:latin typeface="Cambria" panose="02040503050406030204" pitchFamily="18" charset="0"/>
                <a:ea typeface="Cambria" panose="02040503050406030204" pitchFamily="18" charset="0"/>
                <a:cs typeface="Arial" panose="020B0604020202020204" pitchFamily="34" charset="0"/>
              </a:rPr>
              <a:t>dinh</a:t>
            </a:r>
            <a:r>
              <a:rPr lang="en-US" sz="2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002060"/>
                </a:solidFill>
                <a:latin typeface="Cambria" panose="02040503050406030204" pitchFamily="18" charset="0"/>
                <a:ea typeface="Cambria" panose="02040503050406030204" pitchFamily="18" charset="0"/>
                <a:cs typeface="Arial" panose="020B0604020202020204" pitchFamily="34" charset="0"/>
              </a:rPr>
              <a:t>dưỡng</a:t>
            </a:r>
            <a:r>
              <a:rPr lang="en-US" sz="2400" b="1" dirty="0">
                <a:solidFill>
                  <a:srgbClr val="002060"/>
                </a:solidFill>
                <a:latin typeface="Cambria" panose="02040503050406030204" pitchFamily="18" charset="0"/>
                <a:ea typeface="Cambria" panose="02040503050406030204" pitchFamily="18" charset="0"/>
                <a:cs typeface="Arial" panose="020B0604020202020204" pitchFamily="34" charset="0"/>
              </a:rPr>
              <a:t>.</a:t>
            </a:r>
            <a:endParaRPr lang="vi-VN" sz="24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algn="just"/>
            <a:r>
              <a:rPr lang="nl-NL" sz="2400" b="1" dirty="0" smtClean="0">
                <a:solidFill>
                  <a:srgbClr val="002060"/>
                </a:solidFill>
                <a:latin typeface="Cambria" panose="02040503050406030204" pitchFamily="18" charset="0"/>
                <a:ea typeface="Cambria" panose="02040503050406030204" pitchFamily="18" charset="0"/>
              </a:rPr>
              <a:t>- Chất </a:t>
            </a:r>
            <a:r>
              <a:rPr lang="nl-NL" sz="2400" b="1" dirty="0">
                <a:solidFill>
                  <a:srgbClr val="002060"/>
                </a:solidFill>
                <a:latin typeface="Cambria" panose="02040503050406030204" pitchFamily="18" charset="0"/>
                <a:ea typeface="Cambria" panose="02040503050406030204" pitchFamily="18" charset="0"/>
              </a:rPr>
              <a:t>dinh dưỡng được thực vật tự tổng hợp thông qua quá trình quang hợp</a:t>
            </a:r>
            <a:r>
              <a:rPr lang="nl-NL" sz="2400" b="1" dirty="0" smtClean="0">
                <a:solidFill>
                  <a:srgbClr val="002060"/>
                </a:solidFill>
                <a:latin typeface="Cambria" panose="02040503050406030204" pitchFamily="18" charset="0"/>
                <a:ea typeface="Cambria" panose="02040503050406030204" pitchFamily="18" charset="0"/>
              </a:rPr>
              <a:t>.</a:t>
            </a:r>
          </a:p>
          <a:p>
            <a:pPr algn="just"/>
            <a:r>
              <a:rPr lang="nl-NL" sz="2400" b="1" dirty="0" smtClean="0">
                <a:solidFill>
                  <a:srgbClr val="002060"/>
                </a:solidFill>
                <a:latin typeface="Cambria" panose="02040503050406030204" pitchFamily="18" charset="0"/>
                <a:ea typeface="Cambria" panose="02040503050406030204" pitchFamily="18" charset="0"/>
              </a:rPr>
              <a:t> </a:t>
            </a:r>
            <a:r>
              <a:rPr lang="nl-NL" sz="2400" b="1" dirty="0">
                <a:solidFill>
                  <a:srgbClr val="C00000"/>
                </a:solidFill>
                <a:latin typeface="Cambria" panose="02040503050406030204" pitchFamily="18" charset="0"/>
                <a:ea typeface="Cambria" panose="02040503050406030204" pitchFamily="18" charset="0"/>
              </a:rPr>
              <a:t>3. Thực vật trao đổi khí với môi </a:t>
            </a:r>
            <a:r>
              <a:rPr lang="nl-NL" sz="2400" b="1" dirty="0" smtClean="0">
                <a:solidFill>
                  <a:srgbClr val="C00000"/>
                </a:solidFill>
                <a:latin typeface="Cambria" panose="02040503050406030204" pitchFamily="18" charset="0"/>
                <a:ea typeface="Cambria" panose="02040503050406030204" pitchFamily="18" charset="0"/>
              </a:rPr>
              <a:t>trường</a:t>
            </a:r>
            <a:r>
              <a:rPr lang="nl-NL" sz="2400" b="1" dirty="0" smtClean="0">
                <a:solidFill>
                  <a:srgbClr val="C00000"/>
                </a:solidFill>
                <a:latin typeface="Cambria" panose="02040503050406030204" pitchFamily="18" charset="0"/>
                <a:ea typeface="Cambria" panose="02040503050406030204" pitchFamily="18" charset="0"/>
              </a:rPr>
              <a:t>:</a:t>
            </a:r>
          </a:p>
          <a:p>
            <a:pPr algn="just"/>
            <a:r>
              <a:rPr lang="nl-NL" sz="2400" b="1" dirty="0" smtClean="0">
                <a:solidFill>
                  <a:srgbClr val="002060"/>
                </a:solidFill>
                <a:latin typeface="Cambria" panose="02040503050406030204" pitchFamily="18" charset="0"/>
                <a:ea typeface="Cambria" panose="02040503050406030204" pitchFamily="18" charset="0"/>
              </a:rPr>
              <a:t>-</a:t>
            </a:r>
            <a:r>
              <a:rPr lang="nl-NL" sz="2400" b="1" dirty="0" smtClean="0">
                <a:solidFill>
                  <a:srgbClr val="002060"/>
                </a:solidFill>
                <a:latin typeface="Cambria" panose="02040503050406030204" pitchFamily="18" charset="0"/>
                <a:ea typeface="Cambria" panose="02040503050406030204" pitchFamily="18" charset="0"/>
              </a:rPr>
              <a:t>Thực </a:t>
            </a:r>
            <a:r>
              <a:rPr lang="nl-NL" sz="2400" b="1" dirty="0">
                <a:solidFill>
                  <a:srgbClr val="002060"/>
                </a:solidFill>
                <a:latin typeface="Cambria" panose="02040503050406030204" pitchFamily="18" charset="0"/>
                <a:ea typeface="Cambria" panose="02040503050406030204" pitchFamily="18" charset="0"/>
              </a:rPr>
              <a:t>vật trao đổi khí với môi trường để thực hiện quá trình quang hợp và hô hấp. </a:t>
            </a:r>
          </a:p>
          <a:p>
            <a:pPr>
              <a:lnSpc>
                <a:spcPct val="130000"/>
              </a:lnSpc>
              <a:defRPr/>
            </a:pPr>
            <a:endParaRPr lang="en-US" sz="2400" dirty="0">
              <a:solidFill>
                <a:srgbClr val="002060"/>
              </a:solidFill>
            </a:endParaRPr>
          </a:p>
        </p:txBody>
      </p:sp>
      <p:sp>
        <p:nvSpPr>
          <p:cNvPr id="4" name="Text Box 44">
            <a:extLst>
              <a:ext uri="{FF2B5EF4-FFF2-40B4-BE49-F238E27FC236}">
                <a16:creationId xmlns="" xmlns:a16="http://schemas.microsoft.com/office/drawing/2014/main" id="{EB3BA8FA-D68E-4F7F-815A-54C84CA79F7B}"/>
              </a:ext>
            </a:extLst>
          </p:cNvPr>
          <p:cNvSpPr txBox="1">
            <a:spLocks noChangeArrowheads="1"/>
          </p:cNvSpPr>
          <p:nvPr/>
        </p:nvSpPr>
        <p:spPr bwMode="auto">
          <a:xfrm>
            <a:off x="3995355" y="3575981"/>
            <a:ext cx="5169044"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90000"/>
              </a:lnSpc>
            </a:pPr>
            <a:r>
              <a:rPr lang="nl-NL" sz="3200" b="1" dirty="0" smtClean="0">
                <a:solidFill>
                  <a:srgbClr val="002060"/>
                </a:solidFill>
                <a:latin typeface="Cambria" panose="02040503050406030204" pitchFamily="18" charset="0"/>
                <a:ea typeface="Cambria" panose="02040503050406030204" pitchFamily="18" charset="0"/>
              </a:rPr>
              <a:t>Quá trình</a:t>
            </a:r>
            <a:r>
              <a:rPr lang="nl-NL" sz="3200" b="1" dirty="0" smtClean="0">
                <a:solidFill>
                  <a:srgbClr val="002060"/>
                </a:solidFill>
                <a:latin typeface="Cambria" panose="02040503050406030204" pitchFamily="18" charset="0"/>
                <a:ea typeface="Cambria" panose="02040503050406030204" pitchFamily="18" charset="0"/>
              </a:rPr>
              <a:t> </a:t>
            </a:r>
            <a:r>
              <a:rPr lang="nl-NL" sz="3200" b="1" dirty="0" smtClean="0">
                <a:solidFill>
                  <a:srgbClr val="002060"/>
                </a:solidFill>
                <a:latin typeface="Cambria" panose="02040503050406030204" pitchFamily="18" charset="0"/>
                <a:ea typeface="Cambria" panose="02040503050406030204" pitchFamily="18" charset="0"/>
              </a:rPr>
              <a:t>quang </a:t>
            </a:r>
            <a:r>
              <a:rPr lang="nl-NL" sz="3200" b="1" dirty="0" smtClean="0">
                <a:solidFill>
                  <a:srgbClr val="002060"/>
                </a:solidFill>
                <a:latin typeface="Cambria" panose="02040503050406030204" pitchFamily="18" charset="0"/>
                <a:ea typeface="Cambria" panose="02040503050406030204" pitchFamily="18" charset="0"/>
              </a:rPr>
              <a:t>hợp</a:t>
            </a:r>
            <a:endParaRPr lang="nl-NL" sz="3200" b="1" dirty="0">
              <a:solidFill>
                <a:srgbClr val="002060"/>
              </a:solidFill>
              <a:latin typeface="Cambria" panose="02040503050406030204" pitchFamily="18" charset="0"/>
              <a:ea typeface="Cambria" panose="02040503050406030204" pitchFamily="18" charset="0"/>
            </a:endParaRPr>
          </a:p>
        </p:txBody>
      </p:sp>
      <p:sp>
        <p:nvSpPr>
          <p:cNvPr id="11" name="AutoShape 17">
            <a:extLst>
              <a:ext uri="{FF2B5EF4-FFF2-40B4-BE49-F238E27FC236}">
                <a16:creationId xmlns="" xmlns:a16="http://schemas.microsoft.com/office/drawing/2014/main" id="{722F1743-3477-42ED-BE32-154601EA23F6}"/>
              </a:ext>
            </a:extLst>
          </p:cNvPr>
          <p:cNvSpPr>
            <a:spLocks noChangeArrowheads="1"/>
          </p:cNvSpPr>
          <p:nvPr/>
        </p:nvSpPr>
        <p:spPr bwMode="auto">
          <a:xfrm>
            <a:off x="5769202" y="5343222"/>
            <a:ext cx="2164083" cy="687049"/>
          </a:xfrm>
          <a:prstGeom prst="flowChartTerminator">
            <a:avLst/>
          </a:prstGeom>
          <a:solidFill>
            <a:sysClr val="window" lastClr="FFFFFF"/>
          </a:solidFill>
          <a:ln w="28575">
            <a:solidFill>
              <a:srgbClr val="217326"/>
            </a:solidFill>
            <a:miter lim="800000"/>
            <a:headEnd/>
            <a:tailEnd/>
          </a:ln>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217326"/>
                </a:solidFill>
                <a:effectLst/>
                <a:uLnTx/>
                <a:uFillTx/>
                <a:latin typeface="Arial" panose="020B0604020202020204" pitchFamily="34" charset="0"/>
                <a:ea typeface="思源黑体 CN"/>
                <a:cs typeface="Arial" panose="020B0604020202020204" pitchFamily="34" charset="0"/>
              </a:rPr>
              <a:t>THỰC VẬT</a:t>
            </a:r>
            <a:endParaRPr kumimoji="0" lang="en-US" sz="2400" b="0" i="0" u="none" strike="noStrike" kern="0" cap="none" spc="0" normalizeH="0" baseline="0" noProof="0" dirty="0">
              <a:ln>
                <a:noFill/>
              </a:ln>
              <a:solidFill>
                <a:srgbClr val="217326"/>
              </a:solidFill>
              <a:effectLst/>
              <a:uLnTx/>
              <a:uFillTx/>
              <a:latin typeface="Arial" panose="020B0604020202020204" pitchFamily="34" charset="0"/>
              <a:ea typeface="思源黑体 CN"/>
              <a:cs typeface="Arial" panose="020B0604020202020204" pitchFamily="34" charset="0"/>
            </a:endParaRPr>
          </a:p>
        </p:txBody>
      </p:sp>
      <p:sp>
        <p:nvSpPr>
          <p:cNvPr id="12" name="Text Box 18">
            <a:extLst>
              <a:ext uri="{FF2B5EF4-FFF2-40B4-BE49-F238E27FC236}">
                <a16:creationId xmlns="" xmlns:a16="http://schemas.microsoft.com/office/drawing/2014/main" id="{7197AEBA-EE99-4470-9634-49EF55A716A0}"/>
              </a:ext>
            </a:extLst>
          </p:cNvPr>
          <p:cNvSpPr txBox="1">
            <a:spLocks noChangeArrowheads="1"/>
          </p:cNvSpPr>
          <p:nvPr/>
        </p:nvSpPr>
        <p:spPr bwMode="auto">
          <a:xfrm>
            <a:off x="8854200" y="4569000"/>
            <a:ext cx="1828800" cy="461665"/>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Thải</a:t>
            </a:r>
            <a:r>
              <a:rPr kumimoji="0" lang="en-US" sz="24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 </a:t>
            </a:r>
            <a:r>
              <a:rPr kumimoji="0" lang="en-US" sz="24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ra</a:t>
            </a:r>
            <a:endParaRPr kumimoji="0" lang="en-US" sz="24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endParaRPr>
          </a:p>
        </p:txBody>
      </p:sp>
      <p:sp>
        <p:nvSpPr>
          <p:cNvPr id="13" name="Text Box 19">
            <a:extLst>
              <a:ext uri="{FF2B5EF4-FFF2-40B4-BE49-F238E27FC236}">
                <a16:creationId xmlns="" xmlns:a16="http://schemas.microsoft.com/office/drawing/2014/main" id="{CCB3C6A5-3FA6-47CC-8765-A6CC0BD00298}"/>
              </a:ext>
            </a:extLst>
          </p:cNvPr>
          <p:cNvSpPr txBox="1">
            <a:spLocks noChangeArrowheads="1"/>
          </p:cNvSpPr>
          <p:nvPr/>
        </p:nvSpPr>
        <p:spPr bwMode="auto">
          <a:xfrm>
            <a:off x="2596561" y="4529230"/>
            <a:ext cx="1828800" cy="461665"/>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Hấp</a:t>
            </a:r>
            <a:r>
              <a:rPr kumimoji="0" lang="en-US" sz="24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 </a:t>
            </a:r>
            <a:r>
              <a:rPr kumimoji="0" lang="en-US" sz="24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thụ</a:t>
            </a:r>
            <a:endParaRPr kumimoji="0" lang="en-US" sz="24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endParaRPr>
          </a:p>
        </p:txBody>
      </p:sp>
      <p:sp>
        <p:nvSpPr>
          <p:cNvPr id="14" name="AutoShape 20">
            <a:extLst>
              <a:ext uri="{FF2B5EF4-FFF2-40B4-BE49-F238E27FC236}">
                <a16:creationId xmlns="" xmlns:a16="http://schemas.microsoft.com/office/drawing/2014/main" id="{3E658818-BBA9-4CC9-96E0-94700A08F957}"/>
              </a:ext>
            </a:extLst>
          </p:cNvPr>
          <p:cNvSpPr>
            <a:spLocks noChangeArrowheads="1"/>
          </p:cNvSpPr>
          <p:nvPr/>
        </p:nvSpPr>
        <p:spPr bwMode="auto">
          <a:xfrm>
            <a:off x="1817064" y="5223715"/>
            <a:ext cx="3387795" cy="868409"/>
          </a:xfrm>
          <a:prstGeom prst="flowChartPreparation">
            <a:avLst/>
          </a:prstGeom>
          <a:solidFill>
            <a:srgbClr val="FFC000"/>
          </a:solidFill>
          <a:ln w="38100">
            <a:solidFill>
              <a:srgbClr val="C00000"/>
            </a:solidFill>
            <a:miter lim="800000"/>
            <a:headEnd/>
            <a:tailEnd/>
          </a:ln>
        </p:spPr>
        <p:txBody>
          <a:bodyPr wrap="none" anchor="ctr"/>
          <a:lstStyle/>
          <a:p>
            <a:pPr marL="0" marR="0" lvl="0" indent="0"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990099"/>
                </a:solidFill>
                <a:effectLst/>
                <a:uLnTx/>
                <a:uFillTx/>
                <a:latin typeface="Arial" panose="020B0604020202020204" pitchFamily="34" charset="0"/>
                <a:ea typeface="思源黑体 CN"/>
                <a:cs typeface="Arial" panose="020B0604020202020204" pitchFamily="34" charset="0"/>
              </a:rPr>
              <a:t>Khí</a:t>
            </a:r>
            <a:r>
              <a:rPr kumimoji="0" lang="en-US" sz="2400" b="0" i="0" u="none" strike="noStrike" kern="1200" cap="none" spc="0" normalizeH="0" baseline="0" noProof="0" dirty="0">
                <a:ln>
                  <a:noFill/>
                </a:ln>
                <a:solidFill>
                  <a:srgbClr val="990099"/>
                </a:solidFill>
                <a:effectLst/>
                <a:uLnTx/>
                <a:uFillTx/>
                <a:latin typeface="Arial" panose="020B0604020202020204" pitchFamily="34" charset="0"/>
                <a:ea typeface="思源黑体 CN"/>
                <a:cs typeface="Arial" panose="020B0604020202020204" pitchFamily="34" charset="0"/>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5" name="Line 24">
            <a:extLst>
              <a:ext uri="{FF2B5EF4-FFF2-40B4-BE49-F238E27FC236}">
                <a16:creationId xmlns="" xmlns:a16="http://schemas.microsoft.com/office/drawing/2014/main" id="{EA5050A7-9280-4CFD-835D-F6DC48A76718}"/>
              </a:ext>
            </a:extLst>
          </p:cNvPr>
          <p:cNvSpPr>
            <a:spLocks noChangeShapeType="1"/>
          </p:cNvSpPr>
          <p:nvPr/>
        </p:nvSpPr>
        <p:spPr bwMode="auto">
          <a:xfrm>
            <a:off x="5204860" y="5699204"/>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6" name="Text Box 34">
            <a:extLst>
              <a:ext uri="{FF2B5EF4-FFF2-40B4-BE49-F238E27FC236}">
                <a16:creationId xmlns="" xmlns:a16="http://schemas.microsoft.com/office/drawing/2014/main" id="{8C82C5D2-F844-46EC-B67A-12D9A65901C1}"/>
              </a:ext>
            </a:extLst>
          </p:cNvPr>
          <p:cNvSpPr txBox="1">
            <a:spLocks noChangeArrowheads="1"/>
          </p:cNvSpPr>
          <p:nvPr/>
        </p:nvSpPr>
        <p:spPr bwMode="auto">
          <a:xfrm>
            <a:off x="2779253" y="5434585"/>
            <a:ext cx="24322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2400" b="1" i="0" u="none" strike="noStrike" kern="1200" cap="none" spc="0" normalizeH="0" baseline="0" noProof="0" dirty="0" err="1" smtClean="0">
                <a:ln>
                  <a:noFill/>
                </a:ln>
                <a:solidFill>
                  <a:prstClr val="black"/>
                </a:solidFill>
                <a:effectLst/>
                <a:uLnTx/>
                <a:uFillTx/>
                <a:latin typeface="Arial" panose="020B0604020202020204" pitchFamily="34" charset="0"/>
                <a:ea typeface="思源黑体 CN"/>
                <a:cs typeface="Arial" panose="020B0604020202020204" pitchFamily="34" charset="0"/>
              </a:rPr>
              <a:t>Các-bô</a:t>
            </a:r>
            <a:r>
              <a:rPr lang="en-US" sz="2400" b="1" dirty="0" smtClean="0">
                <a:solidFill>
                  <a:prstClr val="black"/>
                </a:solidFill>
                <a:latin typeface="Arial" panose="020B0604020202020204" pitchFamily="34" charset="0"/>
                <a:ea typeface="思源黑体 CN"/>
                <a:cs typeface="Arial" panose="020B0604020202020204" pitchFamily="34" charset="0"/>
              </a:rPr>
              <a:t>-</a:t>
            </a:r>
            <a:r>
              <a:rPr lang="en-US" sz="2400" b="1" dirty="0" err="1" smtClean="0">
                <a:solidFill>
                  <a:prstClr val="black"/>
                </a:solidFill>
                <a:latin typeface="Arial" panose="020B0604020202020204" pitchFamily="34" charset="0"/>
                <a:ea typeface="思源黑体 CN"/>
                <a:cs typeface="Arial" panose="020B0604020202020204" pitchFamily="34" charset="0"/>
              </a:rPr>
              <a:t>níc</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7" name="Text Box 36">
            <a:extLst>
              <a:ext uri="{FF2B5EF4-FFF2-40B4-BE49-F238E27FC236}">
                <a16:creationId xmlns="" xmlns:a16="http://schemas.microsoft.com/office/drawing/2014/main" id="{4ABDB4C6-BECB-464E-B83A-00287D76E22E}"/>
              </a:ext>
            </a:extLst>
          </p:cNvPr>
          <p:cNvSpPr txBox="1">
            <a:spLocks noChangeArrowheads="1"/>
          </p:cNvSpPr>
          <p:nvPr/>
        </p:nvSpPr>
        <p:spPr bwMode="auto">
          <a:xfrm>
            <a:off x="8302487" y="3621156"/>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8" name="AutoShape 20">
            <a:extLst>
              <a:ext uri="{FF2B5EF4-FFF2-40B4-BE49-F238E27FC236}">
                <a16:creationId xmlns="" xmlns:a16="http://schemas.microsoft.com/office/drawing/2014/main" id="{E1A367D1-60D9-4BB0-87CA-950C014F35D3}"/>
              </a:ext>
            </a:extLst>
          </p:cNvPr>
          <p:cNvSpPr>
            <a:spLocks noChangeArrowheads="1"/>
          </p:cNvSpPr>
          <p:nvPr/>
        </p:nvSpPr>
        <p:spPr bwMode="auto">
          <a:xfrm>
            <a:off x="8618369" y="5212311"/>
            <a:ext cx="2285273" cy="759614"/>
          </a:xfrm>
          <a:prstGeom prst="flowChartPreparation">
            <a:avLst/>
          </a:prstGeom>
          <a:solidFill>
            <a:srgbClr val="FFC000"/>
          </a:solidFill>
          <a:ln w="38100">
            <a:solidFill>
              <a:srgbClr val="C00000"/>
            </a:solidFill>
            <a:miter lim="800000"/>
            <a:headEnd/>
            <a:tailEnd/>
          </a:ln>
        </p:spPr>
        <p:txBody>
          <a:bodyPr wrap="none" anchor="ctr"/>
          <a:lstStyle/>
          <a:p>
            <a:pPr marL="0" marR="0" lvl="0" indent="0"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7030A0"/>
                </a:solidFill>
                <a:effectLst/>
                <a:uLnTx/>
                <a:uFillTx/>
                <a:latin typeface="Arial" panose="020B0604020202020204" pitchFamily="34" charset="0"/>
                <a:ea typeface="思源黑体 CN"/>
                <a:cs typeface="Arial" panose="020B0604020202020204" pitchFamily="34" charset="0"/>
              </a:rPr>
              <a:t>Khí</a:t>
            </a:r>
            <a:r>
              <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思源黑体 CN"/>
                <a:cs typeface="Arial" panose="020B0604020202020204" pitchFamily="34" charset="0"/>
              </a:rPr>
              <a:t> ……..</a:t>
            </a:r>
          </a:p>
        </p:txBody>
      </p:sp>
      <p:sp>
        <p:nvSpPr>
          <p:cNvPr id="19" name="Line 24">
            <a:extLst>
              <a:ext uri="{FF2B5EF4-FFF2-40B4-BE49-F238E27FC236}">
                <a16:creationId xmlns="" xmlns:a16="http://schemas.microsoft.com/office/drawing/2014/main" id="{762258FF-0027-4732-BBF4-86BBFD46FAC7}"/>
              </a:ext>
            </a:extLst>
          </p:cNvPr>
          <p:cNvSpPr>
            <a:spLocks noChangeShapeType="1"/>
          </p:cNvSpPr>
          <p:nvPr/>
        </p:nvSpPr>
        <p:spPr bwMode="auto">
          <a:xfrm>
            <a:off x="7969708" y="5699204"/>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20" name="Text Box 37">
            <a:extLst>
              <a:ext uri="{FF2B5EF4-FFF2-40B4-BE49-F238E27FC236}">
                <a16:creationId xmlns="" xmlns:a16="http://schemas.microsoft.com/office/drawing/2014/main" id="{C65F8000-F4F6-4BEA-B8AA-20BF6E372A56}"/>
              </a:ext>
            </a:extLst>
          </p:cNvPr>
          <p:cNvSpPr txBox="1">
            <a:spLocks noChangeArrowheads="1"/>
          </p:cNvSpPr>
          <p:nvPr/>
        </p:nvSpPr>
        <p:spPr bwMode="auto">
          <a:xfrm>
            <a:off x="9768600" y="5343222"/>
            <a:ext cx="9116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lang="en-US" sz="2400" b="1" dirty="0" smtClean="0">
                <a:solidFill>
                  <a:prstClr val="black"/>
                </a:solidFill>
                <a:latin typeface="Arial" panose="020B0604020202020204" pitchFamily="34" charset="0"/>
                <a:ea typeface="思源黑体 CN"/>
                <a:cs typeface="Arial" panose="020B0604020202020204" pitchFamily="34" charset="0"/>
              </a:rPr>
              <a:t>Ô-xi</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Tree>
    <p:extLst>
      <p:ext uri="{BB962C8B-B14F-4D97-AF65-F5344CB8AC3E}">
        <p14:creationId xmlns:p14="http://schemas.microsoft.com/office/powerpoint/2010/main" val="3842115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68539" y="414130"/>
            <a:ext cx="11304104" cy="6414051"/>
          </a:xfrm>
          <a:prstGeom prst="rect">
            <a:avLst/>
          </a:prstGeom>
          <a:solidFill>
            <a:schemeClr val="bg1"/>
          </a:solidFill>
        </p:spPr>
        <p:txBody>
          <a:bodyPr wrap="square" rtlCol="0">
            <a:spAutoFit/>
          </a:bodyPr>
          <a:lstStyle/>
          <a:p>
            <a:endParaRPr lang="en-US" dirty="0"/>
          </a:p>
        </p:txBody>
      </p:sp>
      <p:sp>
        <p:nvSpPr>
          <p:cNvPr id="2" name="Rectangle 1"/>
          <p:cNvSpPr/>
          <p:nvPr/>
        </p:nvSpPr>
        <p:spPr>
          <a:xfrm>
            <a:off x="901149" y="636420"/>
            <a:ext cx="10323444" cy="584775"/>
          </a:xfrm>
          <a:prstGeom prst="rect">
            <a:avLst/>
          </a:prstGeom>
        </p:spPr>
        <p:txBody>
          <a:bodyPr wrap="square">
            <a:spAutoFit/>
          </a:bodyPr>
          <a:lstStyle/>
          <a:p>
            <a:pPr lvl="0" algn="ctr">
              <a:defRPr/>
            </a:pPr>
            <a:r>
              <a:rPr lang="en-US" sz="3200" b="1" dirty="0" smtClean="0">
                <a:solidFill>
                  <a:srgbClr val="C00000"/>
                </a:solidFill>
                <a:latin typeface="Cambria" panose="02040503050406030204" pitchFamily="18" charset="0"/>
                <a:ea typeface="Cambria" panose="02040503050406030204" pitchFamily="18" charset="0"/>
                <a:cs typeface="Arial" panose="020B0604020202020204" pitchFamily="34" charset="0"/>
              </a:rPr>
              <a:t>GHI </a:t>
            </a:r>
            <a:r>
              <a:rPr lang="en-US" sz="3200" b="1" dirty="0" smtClean="0">
                <a:solidFill>
                  <a:srgbClr val="C00000"/>
                </a:solidFill>
                <a:latin typeface="Cambria" panose="02040503050406030204" pitchFamily="18" charset="0"/>
                <a:ea typeface="Cambria" panose="02040503050406030204" pitchFamily="18" charset="0"/>
                <a:cs typeface="Arial" panose="020B0604020202020204" pitchFamily="34" charset="0"/>
              </a:rPr>
              <a:t>VỞ</a:t>
            </a:r>
            <a:endParaRPr lang="en-US" sz="3200" b="1" dirty="0" smtClean="0">
              <a:solidFill>
                <a:srgbClr val="C00000"/>
              </a:solidFill>
              <a:latin typeface="Cambria" panose="02040503050406030204" pitchFamily="18" charset="0"/>
              <a:ea typeface="Cambria" panose="02040503050406030204" pitchFamily="18" charset="0"/>
              <a:cs typeface="Arial" panose="020B0604020202020204" pitchFamily="34" charset="0"/>
            </a:endParaRPr>
          </a:p>
        </p:txBody>
      </p:sp>
      <p:sp>
        <p:nvSpPr>
          <p:cNvPr id="4" name="Text Box 44">
            <a:extLst>
              <a:ext uri="{FF2B5EF4-FFF2-40B4-BE49-F238E27FC236}">
                <a16:creationId xmlns="" xmlns:a16="http://schemas.microsoft.com/office/drawing/2014/main" id="{EB3BA8FA-D68E-4F7F-815A-54C84CA79F7B}"/>
              </a:ext>
            </a:extLst>
          </p:cNvPr>
          <p:cNvSpPr txBox="1">
            <a:spLocks noChangeArrowheads="1"/>
          </p:cNvSpPr>
          <p:nvPr/>
        </p:nvSpPr>
        <p:spPr bwMode="auto">
          <a:xfrm>
            <a:off x="3306138" y="1699373"/>
            <a:ext cx="5169044"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90000"/>
              </a:lnSpc>
            </a:pPr>
            <a:r>
              <a:rPr lang="nl-NL" sz="3200" b="1" dirty="0" smtClean="0">
                <a:solidFill>
                  <a:srgbClr val="002060"/>
                </a:solidFill>
                <a:latin typeface="Cambria" panose="02040503050406030204" pitchFamily="18" charset="0"/>
                <a:ea typeface="Cambria" panose="02040503050406030204" pitchFamily="18" charset="0"/>
              </a:rPr>
              <a:t>Quá trình</a:t>
            </a:r>
            <a:r>
              <a:rPr lang="nl-NL" sz="3200" b="1" dirty="0" smtClean="0">
                <a:solidFill>
                  <a:srgbClr val="002060"/>
                </a:solidFill>
                <a:latin typeface="Cambria" panose="02040503050406030204" pitchFamily="18" charset="0"/>
                <a:ea typeface="Cambria" panose="02040503050406030204" pitchFamily="18" charset="0"/>
              </a:rPr>
              <a:t> hô hấp</a:t>
            </a:r>
            <a:endParaRPr lang="nl-NL" sz="3200" b="1" dirty="0">
              <a:solidFill>
                <a:srgbClr val="002060"/>
              </a:solidFill>
              <a:latin typeface="Cambria" panose="02040503050406030204" pitchFamily="18" charset="0"/>
              <a:ea typeface="Cambria" panose="02040503050406030204" pitchFamily="18" charset="0"/>
            </a:endParaRPr>
          </a:p>
        </p:txBody>
      </p:sp>
      <p:sp>
        <p:nvSpPr>
          <p:cNvPr id="11" name="AutoShape 17">
            <a:extLst>
              <a:ext uri="{FF2B5EF4-FFF2-40B4-BE49-F238E27FC236}">
                <a16:creationId xmlns="" xmlns:a16="http://schemas.microsoft.com/office/drawing/2014/main" id="{722F1743-3477-42ED-BE32-154601EA23F6}"/>
              </a:ext>
            </a:extLst>
          </p:cNvPr>
          <p:cNvSpPr>
            <a:spLocks noChangeArrowheads="1"/>
          </p:cNvSpPr>
          <p:nvPr/>
        </p:nvSpPr>
        <p:spPr bwMode="auto">
          <a:xfrm>
            <a:off x="5769214" y="3633692"/>
            <a:ext cx="2164083" cy="687049"/>
          </a:xfrm>
          <a:prstGeom prst="flowChartTerminator">
            <a:avLst/>
          </a:prstGeom>
          <a:solidFill>
            <a:sysClr val="window" lastClr="FFFFFF"/>
          </a:solidFill>
          <a:ln w="28575">
            <a:solidFill>
              <a:srgbClr val="217326"/>
            </a:solidFill>
            <a:miter lim="800000"/>
            <a:headEnd/>
            <a:tailEnd/>
          </a:ln>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217326"/>
                </a:solidFill>
                <a:effectLst/>
                <a:uLnTx/>
                <a:uFillTx/>
                <a:latin typeface="Arial" panose="020B0604020202020204" pitchFamily="34" charset="0"/>
                <a:ea typeface="思源黑体 CN"/>
                <a:cs typeface="Arial" panose="020B0604020202020204" pitchFamily="34" charset="0"/>
              </a:rPr>
              <a:t>THỰC VẬT</a:t>
            </a:r>
            <a:endParaRPr kumimoji="0" lang="en-US" sz="2400" b="0" i="0" u="none" strike="noStrike" kern="0" cap="none" spc="0" normalizeH="0" baseline="0" noProof="0" dirty="0">
              <a:ln>
                <a:noFill/>
              </a:ln>
              <a:solidFill>
                <a:srgbClr val="217326"/>
              </a:solidFill>
              <a:effectLst/>
              <a:uLnTx/>
              <a:uFillTx/>
              <a:latin typeface="Arial" panose="020B0604020202020204" pitchFamily="34" charset="0"/>
              <a:ea typeface="思源黑体 CN"/>
              <a:cs typeface="Arial" panose="020B0604020202020204" pitchFamily="34" charset="0"/>
            </a:endParaRPr>
          </a:p>
        </p:txBody>
      </p:sp>
      <p:sp>
        <p:nvSpPr>
          <p:cNvPr id="12" name="Text Box 18">
            <a:extLst>
              <a:ext uri="{FF2B5EF4-FFF2-40B4-BE49-F238E27FC236}">
                <a16:creationId xmlns="" xmlns:a16="http://schemas.microsoft.com/office/drawing/2014/main" id="{7197AEBA-EE99-4470-9634-49EF55A716A0}"/>
              </a:ext>
            </a:extLst>
          </p:cNvPr>
          <p:cNvSpPr txBox="1">
            <a:spLocks noChangeArrowheads="1"/>
          </p:cNvSpPr>
          <p:nvPr/>
        </p:nvSpPr>
        <p:spPr bwMode="auto">
          <a:xfrm>
            <a:off x="8668672" y="2859470"/>
            <a:ext cx="1828800" cy="461665"/>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Thải</a:t>
            </a:r>
            <a:r>
              <a:rPr kumimoji="0" lang="en-US" sz="24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 </a:t>
            </a:r>
            <a:r>
              <a:rPr kumimoji="0" lang="en-US" sz="24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ra</a:t>
            </a:r>
            <a:endParaRPr kumimoji="0" lang="en-US" sz="24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endParaRPr>
          </a:p>
        </p:txBody>
      </p:sp>
      <p:sp>
        <p:nvSpPr>
          <p:cNvPr id="13" name="Text Box 19">
            <a:extLst>
              <a:ext uri="{FF2B5EF4-FFF2-40B4-BE49-F238E27FC236}">
                <a16:creationId xmlns="" xmlns:a16="http://schemas.microsoft.com/office/drawing/2014/main" id="{CCB3C6A5-3FA6-47CC-8765-A6CC0BD00298}"/>
              </a:ext>
            </a:extLst>
          </p:cNvPr>
          <p:cNvSpPr txBox="1">
            <a:spLocks noChangeArrowheads="1"/>
          </p:cNvSpPr>
          <p:nvPr/>
        </p:nvSpPr>
        <p:spPr bwMode="auto">
          <a:xfrm>
            <a:off x="2596573" y="2819700"/>
            <a:ext cx="1828800" cy="461665"/>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Hấp</a:t>
            </a:r>
            <a:r>
              <a:rPr kumimoji="0" lang="en-US" sz="24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 </a:t>
            </a:r>
            <a:r>
              <a:rPr kumimoji="0" lang="en-US" sz="24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thụ</a:t>
            </a:r>
            <a:endParaRPr kumimoji="0" lang="en-US" sz="24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endParaRPr>
          </a:p>
        </p:txBody>
      </p:sp>
      <p:sp>
        <p:nvSpPr>
          <p:cNvPr id="14" name="AutoShape 20">
            <a:extLst>
              <a:ext uri="{FF2B5EF4-FFF2-40B4-BE49-F238E27FC236}">
                <a16:creationId xmlns="" xmlns:a16="http://schemas.microsoft.com/office/drawing/2014/main" id="{3E658818-BBA9-4CC9-96E0-94700A08F957}"/>
              </a:ext>
            </a:extLst>
          </p:cNvPr>
          <p:cNvSpPr>
            <a:spLocks noChangeArrowheads="1"/>
          </p:cNvSpPr>
          <p:nvPr/>
        </p:nvSpPr>
        <p:spPr bwMode="auto">
          <a:xfrm>
            <a:off x="1631536" y="3514185"/>
            <a:ext cx="3387795" cy="868409"/>
          </a:xfrm>
          <a:prstGeom prst="flowChartPreparation">
            <a:avLst/>
          </a:prstGeom>
          <a:solidFill>
            <a:srgbClr val="FFC000"/>
          </a:solidFill>
          <a:ln w="38100">
            <a:solidFill>
              <a:srgbClr val="C00000"/>
            </a:solidFill>
            <a:miter lim="800000"/>
            <a:headEnd/>
            <a:tailEnd/>
          </a:ln>
        </p:spPr>
        <p:txBody>
          <a:bodyPr wrap="none" anchor="ctr"/>
          <a:lstStyle/>
          <a:p>
            <a:pPr marL="0" marR="0" lvl="0" indent="0"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990099"/>
                </a:solidFill>
                <a:effectLst/>
                <a:uLnTx/>
                <a:uFillTx/>
                <a:latin typeface="Arial" panose="020B0604020202020204" pitchFamily="34" charset="0"/>
                <a:ea typeface="思源黑体 CN"/>
                <a:cs typeface="Arial" panose="020B0604020202020204" pitchFamily="34" charset="0"/>
              </a:rPr>
              <a:t>Khí</a:t>
            </a:r>
            <a:r>
              <a:rPr kumimoji="0" lang="en-US" sz="2400" b="0" i="0" u="none" strike="noStrike" kern="1200" cap="none" spc="0" normalizeH="0" baseline="0" noProof="0" dirty="0">
                <a:ln>
                  <a:noFill/>
                </a:ln>
                <a:solidFill>
                  <a:srgbClr val="990099"/>
                </a:solidFill>
                <a:effectLst/>
                <a:uLnTx/>
                <a:uFillTx/>
                <a:latin typeface="Arial" panose="020B0604020202020204" pitchFamily="34" charset="0"/>
                <a:ea typeface="思源黑体 CN"/>
                <a:cs typeface="Arial" panose="020B0604020202020204" pitchFamily="34" charset="0"/>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5" name="Line 24">
            <a:extLst>
              <a:ext uri="{FF2B5EF4-FFF2-40B4-BE49-F238E27FC236}">
                <a16:creationId xmlns="" xmlns:a16="http://schemas.microsoft.com/office/drawing/2014/main" id="{EA5050A7-9280-4CFD-835D-F6DC48A76718}"/>
              </a:ext>
            </a:extLst>
          </p:cNvPr>
          <p:cNvSpPr>
            <a:spLocks noChangeShapeType="1"/>
          </p:cNvSpPr>
          <p:nvPr/>
        </p:nvSpPr>
        <p:spPr bwMode="auto">
          <a:xfrm>
            <a:off x="5019332" y="3989674"/>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6" name="Text Box 34">
            <a:extLst>
              <a:ext uri="{FF2B5EF4-FFF2-40B4-BE49-F238E27FC236}">
                <a16:creationId xmlns="" xmlns:a16="http://schemas.microsoft.com/office/drawing/2014/main" id="{8C82C5D2-F844-46EC-B67A-12D9A65901C1}"/>
              </a:ext>
            </a:extLst>
          </p:cNvPr>
          <p:cNvSpPr txBox="1">
            <a:spLocks noChangeArrowheads="1"/>
          </p:cNvSpPr>
          <p:nvPr/>
        </p:nvSpPr>
        <p:spPr bwMode="auto">
          <a:xfrm>
            <a:off x="2883733" y="3746383"/>
            <a:ext cx="11109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lang="en-US" sz="2400" b="1" dirty="0" smtClean="0">
                <a:solidFill>
                  <a:prstClr val="black"/>
                </a:solidFill>
                <a:latin typeface="Arial" panose="020B0604020202020204" pitchFamily="34" charset="0"/>
                <a:ea typeface="思源黑体 CN"/>
                <a:cs typeface="Arial" panose="020B0604020202020204" pitchFamily="34" charset="0"/>
              </a:rPr>
              <a:t>Ô - xi</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8" name="AutoShape 20">
            <a:extLst>
              <a:ext uri="{FF2B5EF4-FFF2-40B4-BE49-F238E27FC236}">
                <a16:creationId xmlns="" xmlns:a16="http://schemas.microsoft.com/office/drawing/2014/main" id="{E1A367D1-60D9-4BB0-87CA-950C014F35D3}"/>
              </a:ext>
            </a:extLst>
          </p:cNvPr>
          <p:cNvSpPr>
            <a:spLocks noChangeArrowheads="1"/>
          </p:cNvSpPr>
          <p:nvPr/>
        </p:nvSpPr>
        <p:spPr bwMode="auto">
          <a:xfrm>
            <a:off x="8475182" y="3502780"/>
            <a:ext cx="3354648" cy="759614"/>
          </a:xfrm>
          <a:prstGeom prst="flowChartPreparation">
            <a:avLst/>
          </a:prstGeom>
          <a:solidFill>
            <a:srgbClr val="FFC000"/>
          </a:solidFill>
          <a:ln w="38100">
            <a:solidFill>
              <a:srgbClr val="C00000"/>
            </a:solidFill>
            <a:miter lim="800000"/>
            <a:headEnd/>
            <a:tailEnd/>
          </a:ln>
        </p:spPr>
        <p:txBody>
          <a:bodyPr wrap="none" anchor="ctr"/>
          <a:lstStyle/>
          <a:p>
            <a:pPr marL="0" marR="0" lvl="0" indent="0"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7030A0"/>
                </a:solidFill>
                <a:effectLst/>
                <a:uLnTx/>
                <a:uFillTx/>
                <a:latin typeface="Arial" panose="020B0604020202020204" pitchFamily="34" charset="0"/>
                <a:ea typeface="思源黑体 CN"/>
                <a:cs typeface="Arial" panose="020B0604020202020204" pitchFamily="34" charset="0"/>
              </a:rPr>
              <a:t>Khí</a:t>
            </a:r>
            <a:r>
              <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思源黑体 CN"/>
                <a:cs typeface="Arial" panose="020B0604020202020204" pitchFamily="34" charset="0"/>
              </a:rPr>
              <a:t> ……..</a:t>
            </a:r>
          </a:p>
        </p:txBody>
      </p:sp>
      <p:sp>
        <p:nvSpPr>
          <p:cNvPr id="19" name="Line 24">
            <a:extLst>
              <a:ext uri="{FF2B5EF4-FFF2-40B4-BE49-F238E27FC236}">
                <a16:creationId xmlns="" xmlns:a16="http://schemas.microsoft.com/office/drawing/2014/main" id="{762258FF-0027-4732-BBF4-86BBFD46FAC7}"/>
              </a:ext>
            </a:extLst>
          </p:cNvPr>
          <p:cNvSpPr>
            <a:spLocks noChangeShapeType="1"/>
          </p:cNvSpPr>
          <p:nvPr/>
        </p:nvSpPr>
        <p:spPr bwMode="auto">
          <a:xfrm>
            <a:off x="7818533" y="3989674"/>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20" name="Text Box 37">
            <a:extLst>
              <a:ext uri="{FF2B5EF4-FFF2-40B4-BE49-F238E27FC236}">
                <a16:creationId xmlns="" xmlns:a16="http://schemas.microsoft.com/office/drawing/2014/main" id="{C65F8000-F4F6-4BEA-B8AA-20BF6E372A56}"/>
              </a:ext>
            </a:extLst>
          </p:cNvPr>
          <p:cNvSpPr txBox="1">
            <a:spLocks noChangeArrowheads="1"/>
          </p:cNvSpPr>
          <p:nvPr/>
        </p:nvSpPr>
        <p:spPr bwMode="auto">
          <a:xfrm>
            <a:off x="9725630" y="3651755"/>
            <a:ext cx="2212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lang="en-US" sz="2400" b="1" dirty="0" err="1" smtClean="0">
                <a:solidFill>
                  <a:prstClr val="black"/>
                </a:solidFill>
                <a:latin typeface="Arial" panose="020B0604020202020204" pitchFamily="34" charset="0"/>
                <a:ea typeface="思源黑体 CN"/>
                <a:cs typeface="Arial" panose="020B0604020202020204" pitchFamily="34" charset="0"/>
              </a:rPr>
              <a:t>các-bô</a:t>
            </a:r>
            <a:r>
              <a:rPr lang="en-US" sz="2400" b="1" dirty="0" smtClean="0">
                <a:solidFill>
                  <a:prstClr val="black"/>
                </a:solidFill>
                <a:latin typeface="Arial" panose="020B0604020202020204" pitchFamily="34" charset="0"/>
                <a:ea typeface="思源黑体 CN"/>
                <a:cs typeface="Arial" panose="020B0604020202020204" pitchFamily="34" charset="0"/>
              </a:rPr>
              <a:t> - </a:t>
            </a:r>
            <a:r>
              <a:rPr lang="en-US" sz="2400" b="1" dirty="0" err="1" smtClean="0">
                <a:solidFill>
                  <a:prstClr val="black"/>
                </a:solidFill>
                <a:latin typeface="Arial" panose="020B0604020202020204" pitchFamily="34" charset="0"/>
                <a:ea typeface="思源黑体 CN"/>
                <a:cs typeface="Arial" panose="020B0604020202020204" pitchFamily="34" charset="0"/>
              </a:rPr>
              <a:t>níc</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Tree>
    <p:extLst>
      <p:ext uri="{BB962C8B-B14F-4D97-AF65-F5344CB8AC3E}">
        <p14:creationId xmlns:p14="http://schemas.microsoft.com/office/powerpoint/2010/main" val="2617261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389986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cf6a03843171e56c4b8f06e4c8cde87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V="1">
            <a:off x="-3101" y="0"/>
            <a:ext cx="1759082" cy="1653054"/>
          </a:xfrm>
          <a:prstGeom prst="rect">
            <a:avLst/>
          </a:prstGeom>
        </p:spPr>
      </p:pic>
      <p:pic>
        <p:nvPicPr>
          <p:cNvPr id="3" name="Picture 2"/>
          <p:cNvPicPr>
            <a:picLocks noChangeAspect="1"/>
          </p:cNvPicPr>
          <p:nvPr/>
        </p:nvPicPr>
        <p:blipFill>
          <a:blip r:embed="rId3"/>
          <a:stretch>
            <a:fillRect/>
          </a:stretch>
        </p:blipFill>
        <p:spPr>
          <a:xfrm>
            <a:off x="4197817" y="116660"/>
            <a:ext cx="3392408" cy="1587473"/>
          </a:xfrm>
          <a:prstGeom prst="rect">
            <a:avLst/>
          </a:prstGeom>
        </p:spPr>
      </p:pic>
      <p:pic>
        <p:nvPicPr>
          <p:cNvPr id="4" name="Picture 3">
            <a:extLst>
              <a:ext uri="{FF2B5EF4-FFF2-40B4-BE49-F238E27FC236}">
                <a16:creationId xmlns="" xmlns:a16="http://schemas.microsoft.com/office/drawing/2014/main" id="{6299EE79-B207-B02A-683E-4F7A6969512A}"/>
              </a:ext>
            </a:extLst>
          </p:cNvPr>
          <p:cNvPicPr>
            <a:picLocks noChangeAspect="1"/>
          </p:cNvPicPr>
          <p:nvPr/>
        </p:nvPicPr>
        <p:blipFill>
          <a:blip r:embed="rId4"/>
          <a:stretch>
            <a:fillRect/>
          </a:stretch>
        </p:blipFill>
        <p:spPr>
          <a:xfrm>
            <a:off x="1364831" y="1329379"/>
            <a:ext cx="9428087" cy="4825021"/>
          </a:xfrm>
          <a:prstGeom prst="rect">
            <a:avLst/>
          </a:prstGeom>
        </p:spPr>
      </p:pic>
    </p:spTree>
    <p:extLst>
      <p:ext uri="{BB962C8B-B14F-4D97-AF65-F5344CB8AC3E}">
        <p14:creationId xmlns:p14="http://schemas.microsoft.com/office/powerpoint/2010/main" val="1192055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37">
            <a:extLst>
              <a:ext uri="{FF2B5EF4-FFF2-40B4-BE49-F238E27FC236}">
                <a16:creationId xmlns="" xmlns:a16="http://schemas.microsoft.com/office/drawing/2014/main" id="{A7A052B7-A5F5-290D-70D1-9C208797CD5E}"/>
              </a:ext>
            </a:extLst>
          </p:cNvPr>
          <p:cNvGrpSpPr/>
          <p:nvPr/>
        </p:nvGrpSpPr>
        <p:grpSpPr>
          <a:xfrm>
            <a:off x="899618" y="789147"/>
            <a:ext cx="10362640" cy="1741915"/>
            <a:chOff x="873492" y="817645"/>
            <a:chExt cx="10362640" cy="1530535"/>
          </a:xfrm>
        </p:grpSpPr>
        <p:grpSp>
          <p:nvGrpSpPr>
            <p:cNvPr id="3" name="Đồ họa 51">
              <a:extLst>
                <a:ext uri="{FF2B5EF4-FFF2-40B4-BE49-F238E27FC236}">
                  <a16:creationId xmlns="" xmlns:a16="http://schemas.microsoft.com/office/drawing/2014/main" id="{5A225850-C7AA-23D0-A6E0-7A280443A8FD}"/>
                </a:ext>
              </a:extLst>
            </p:cNvPr>
            <p:cNvGrpSpPr/>
            <p:nvPr/>
          </p:nvGrpSpPr>
          <p:grpSpPr>
            <a:xfrm>
              <a:off x="873492" y="817645"/>
              <a:ext cx="10362640" cy="1530535"/>
              <a:chOff x="894773" y="780890"/>
              <a:chExt cx="10357437" cy="2500017"/>
            </a:xfrm>
          </p:grpSpPr>
          <p:sp>
            <p:nvSpPr>
              <p:cNvPr id="5" name="Hình tự do: Hình 20">
                <a:extLst>
                  <a:ext uri="{FF2B5EF4-FFF2-40B4-BE49-F238E27FC236}">
                    <a16:creationId xmlns="" xmlns:a16="http://schemas.microsoft.com/office/drawing/2014/main" id="{0093DD5D-1183-7D64-40D0-6C1F807CE8E3}"/>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4400" b="0" i="0" u="none" strike="noStrike" kern="0" cap="none" spc="0" normalizeH="0" baseline="0" noProof="0" smtClean="0">
                  <a:ln>
                    <a:noFill/>
                  </a:ln>
                  <a:solidFill>
                    <a:prstClr val="black"/>
                  </a:solidFill>
                  <a:effectLst/>
                  <a:uLnTx/>
                  <a:uFillTx/>
                </a:endParaRPr>
              </a:p>
            </p:txBody>
          </p:sp>
          <p:sp>
            <p:nvSpPr>
              <p:cNvPr id="6" name="Hình tự do: Hình 21">
                <a:extLst>
                  <a:ext uri="{FF2B5EF4-FFF2-40B4-BE49-F238E27FC236}">
                    <a16:creationId xmlns="" xmlns:a16="http://schemas.microsoft.com/office/drawing/2014/main" id="{45155118-93CE-F5FD-5B19-DC58E04DC087}"/>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4400" b="0" i="0" u="none" strike="noStrike" kern="0" cap="none" spc="0" normalizeH="0" baseline="0" noProof="0" smtClean="0">
                  <a:ln>
                    <a:noFill/>
                  </a:ln>
                  <a:solidFill>
                    <a:prstClr val="black"/>
                  </a:solidFill>
                  <a:effectLst/>
                  <a:uLnTx/>
                  <a:uFillTx/>
                </a:endParaRPr>
              </a:p>
            </p:txBody>
          </p:sp>
          <p:sp>
            <p:nvSpPr>
              <p:cNvPr id="7" name="Hình tự do: Hình 22">
                <a:extLst>
                  <a:ext uri="{FF2B5EF4-FFF2-40B4-BE49-F238E27FC236}">
                    <a16:creationId xmlns="" xmlns:a16="http://schemas.microsoft.com/office/drawing/2014/main" id="{420C31D7-8DCE-C67B-DB4A-B6E8F52A86ED}"/>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4400" b="0" i="0" u="none" strike="noStrike" kern="0" cap="none" spc="0" normalizeH="0" baseline="0" noProof="0" smtClean="0">
                  <a:ln>
                    <a:noFill/>
                  </a:ln>
                  <a:solidFill>
                    <a:prstClr val="black"/>
                  </a:solidFill>
                  <a:effectLst/>
                  <a:uLnTx/>
                  <a:uFillTx/>
                </a:endParaRPr>
              </a:p>
            </p:txBody>
          </p:sp>
        </p:grpSp>
        <p:sp>
          <p:nvSpPr>
            <p:cNvPr id="4" name="Hộp Văn bản 23">
              <a:extLst>
                <a:ext uri="{FF2B5EF4-FFF2-40B4-BE49-F238E27FC236}">
                  <a16:creationId xmlns="" xmlns:a16="http://schemas.microsoft.com/office/drawing/2014/main" id="{EEDD4267-A89F-8448-271A-A2ED16DEECC9}"/>
                </a:ext>
              </a:extLst>
            </p:cNvPr>
            <p:cNvSpPr txBox="1"/>
            <p:nvPr/>
          </p:nvSpPr>
          <p:spPr>
            <a:xfrm>
              <a:off x="1009839" y="898969"/>
              <a:ext cx="9762023" cy="1249378"/>
            </a:xfrm>
            <a:prstGeom prst="rect">
              <a:avLst/>
            </a:prstGeom>
            <a:noFill/>
          </p:spPr>
          <p:txBody>
            <a:bodyPr wrap="square" rtlCol="0">
              <a:spAutoFit/>
            </a:bodyPr>
            <a:lstStyle/>
            <a:p>
              <a:pPr algn="ctr">
                <a:lnSpc>
                  <a:spcPct val="90000"/>
                </a:lnSpc>
              </a:pPr>
              <a:r>
                <a:rPr kumimoji="0" lang="en-US" sz="4800" b="1" i="0" u="none" strike="noStrike" kern="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rPr>
                <a:t>Câu</a:t>
              </a:r>
              <a:r>
                <a:rPr kumimoji="0" lang="en-US" sz="4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 1: </a:t>
              </a:r>
              <a:r>
                <a:rPr lang="vi-VN" sz="4800" b="1" dirty="0">
                  <a:solidFill>
                    <a:srgbClr val="002060"/>
                  </a:solidFill>
                  <a:latin typeface="Cambria" panose="02040503050406030204" pitchFamily="18" charset="0"/>
                  <a:ea typeface="Cambria" panose="02040503050406030204" pitchFamily="18" charset="0"/>
                </a:rPr>
                <a:t>Cây sẽ thế nào nếu không được tưới nước?</a:t>
              </a:r>
              <a:endParaRPr lang="en-US" sz="4800" b="1" dirty="0">
                <a:solidFill>
                  <a:srgbClr val="002060"/>
                </a:solidFill>
                <a:latin typeface="Cambria" panose="02040503050406030204" pitchFamily="18" charset="0"/>
                <a:ea typeface="Cambria" panose="02040503050406030204" pitchFamily="18" charset="0"/>
              </a:endParaRPr>
            </a:p>
          </p:txBody>
        </p:sp>
      </p:grpSp>
      <p:grpSp>
        <p:nvGrpSpPr>
          <p:cNvPr id="8" name="Nhóm 1">
            <a:extLst>
              <a:ext uri="{FF2B5EF4-FFF2-40B4-BE49-F238E27FC236}">
                <a16:creationId xmlns="" xmlns:a16="http://schemas.microsoft.com/office/drawing/2014/main" id="{62DB8E11-419E-A43C-EED0-262F708A0651}"/>
              </a:ext>
            </a:extLst>
          </p:cNvPr>
          <p:cNvGrpSpPr/>
          <p:nvPr/>
        </p:nvGrpSpPr>
        <p:grpSpPr>
          <a:xfrm>
            <a:off x="899618" y="2673772"/>
            <a:ext cx="5009148" cy="1181042"/>
            <a:chOff x="873492" y="2490890"/>
            <a:chExt cx="5009148" cy="1181042"/>
          </a:xfrm>
        </p:grpSpPr>
        <p:grpSp>
          <p:nvGrpSpPr>
            <p:cNvPr id="9" name="Nhóm 2">
              <a:extLst>
                <a:ext uri="{FF2B5EF4-FFF2-40B4-BE49-F238E27FC236}">
                  <a16:creationId xmlns="" xmlns:a16="http://schemas.microsoft.com/office/drawing/2014/main" id="{D8AF4CDD-7A68-BB03-F9E9-56E51A2E48DC}"/>
                </a:ext>
              </a:extLst>
            </p:cNvPr>
            <p:cNvGrpSpPr/>
            <p:nvPr/>
          </p:nvGrpSpPr>
          <p:grpSpPr>
            <a:xfrm>
              <a:off x="873492" y="2490890"/>
              <a:ext cx="5009148" cy="1152000"/>
              <a:chOff x="873492" y="2490890"/>
              <a:chExt cx="5009148" cy="1152000"/>
            </a:xfrm>
          </p:grpSpPr>
          <p:sp>
            <p:nvSpPr>
              <p:cNvPr id="11" name="Hình chữ nhật: Góc Tròn 4">
                <a:extLst>
                  <a:ext uri="{FF2B5EF4-FFF2-40B4-BE49-F238E27FC236}">
                    <a16:creationId xmlns="" xmlns:a16="http://schemas.microsoft.com/office/drawing/2014/main" id="{DE25DF4C-B883-5C8C-A3C9-F568AC266350}"/>
                  </a:ext>
                </a:extLst>
              </p:cNvPr>
              <p:cNvSpPr/>
              <p:nvPr/>
            </p:nvSpPr>
            <p:spPr>
              <a:xfrm>
                <a:off x="1526774" y="2519678"/>
                <a:ext cx="4355866" cy="1116000"/>
              </a:xfrm>
              <a:prstGeom prst="roundRect">
                <a:avLst/>
              </a:prstGeom>
              <a:noFill/>
              <a:ln w="38100" cap="flat" cmpd="sng" algn="ctr">
                <a:solidFill>
                  <a:srgbClr val="FF462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4400" b="0" i="0" u="none" strike="noStrike" kern="0" cap="none" spc="0" normalizeH="0" baseline="0" noProof="0" dirty="0" smtClean="0">
                  <a:ln>
                    <a:noFill/>
                  </a:ln>
                  <a:solidFill>
                    <a:prstClr val="white"/>
                  </a:solidFill>
                  <a:effectLst/>
                  <a:uLnTx/>
                  <a:uFillTx/>
                  <a:latin typeface="Arial" panose="020B0604020202020204" pitchFamily="34" charset="0"/>
                  <a:ea typeface="+mn-ea"/>
                  <a:cs typeface="+mn-cs"/>
                </a:endParaRPr>
              </a:p>
            </p:txBody>
          </p:sp>
          <p:pic>
            <p:nvPicPr>
              <p:cNvPr id="12" name="Đồ họa 5">
                <a:extLst>
                  <a:ext uri="{FF2B5EF4-FFF2-40B4-BE49-F238E27FC236}">
                    <a16:creationId xmlns="" xmlns:a16="http://schemas.microsoft.com/office/drawing/2014/main" id="{16255886-0686-8A3F-B7E0-3E20397EF16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73492" y="2490890"/>
                <a:ext cx="1246685" cy="1152000"/>
              </a:xfrm>
              <a:prstGeom prst="rect">
                <a:avLst/>
              </a:prstGeom>
            </p:spPr>
          </p:pic>
        </p:grpSp>
        <p:sp>
          <p:nvSpPr>
            <p:cNvPr id="10" name="Hộp Văn bản 3">
              <a:extLst>
                <a:ext uri="{FF2B5EF4-FFF2-40B4-BE49-F238E27FC236}">
                  <a16:creationId xmlns="" xmlns:a16="http://schemas.microsoft.com/office/drawing/2014/main" id="{E94ED575-5FF2-57FD-CEF4-59821C47A061}"/>
                </a:ext>
              </a:extLst>
            </p:cNvPr>
            <p:cNvSpPr txBox="1"/>
            <p:nvPr/>
          </p:nvSpPr>
          <p:spPr>
            <a:xfrm>
              <a:off x="2175160" y="2693203"/>
              <a:ext cx="3295103" cy="978729"/>
            </a:xfrm>
            <a:prstGeom prst="rect">
              <a:avLst/>
            </a:prstGeom>
            <a:noFill/>
          </p:spPr>
          <p:txBody>
            <a:bodyPr wrap="square" rtlCol="0">
              <a:spAutoFit/>
            </a:bodyPr>
            <a:lstStyle/>
            <a:p>
              <a:pPr lvl="0" algn="ctr">
                <a:lnSpc>
                  <a:spcPct val="80000"/>
                </a:lnSpc>
                <a:defRPr/>
              </a:pPr>
              <a:r>
                <a:rPr lang="en-US" sz="3600" b="1" kern="0" dirty="0" err="1">
                  <a:solidFill>
                    <a:prstClr val="black"/>
                  </a:solidFill>
                  <a:latin typeface="Cambria" panose="02040503050406030204" pitchFamily="18" charset="0"/>
                  <a:ea typeface="Cambria" panose="02040503050406030204" pitchFamily="18" charset="0"/>
                </a:rPr>
                <a:t>Cây</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smtClean="0">
                  <a:solidFill>
                    <a:prstClr val="black"/>
                  </a:solidFill>
                  <a:latin typeface="Cambria" panose="02040503050406030204" pitchFamily="18" charset="0"/>
                  <a:ea typeface="Cambria" panose="02040503050406030204" pitchFamily="18" charset="0"/>
                </a:rPr>
                <a:t>vẫn</a:t>
              </a:r>
              <a:r>
                <a:rPr lang="en-US" sz="3600" b="1" kern="0" dirty="0" smtClean="0">
                  <a:solidFill>
                    <a:prstClr val="black"/>
                  </a:solidFill>
                  <a:latin typeface="Cambria" panose="02040503050406030204" pitchFamily="18" charset="0"/>
                  <a:ea typeface="Cambria" panose="02040503050406030204" pitchFamily="18" charset="0"/>
                </a:rPr>
                <a:t> </a:t>
              </a:r>
              <a:r>
                <a:rPr lang="en-US" sz="3600" b="1" kern="0" dirty="0" err="1" smtClean="0">
                  <a:solidFill>
                    <a:prstClr val="black"/>
                  </a:solidFill>
                  <a:latin typeface="Cambria" panose="02040503050406030204" pitchFamily="18" charset="0"/>
                  <a:ea typeface="Cambria" panose="02040503050406030204" pitchFamily="18" charset="0"/>
                </a:rPr>
                <a:t>bình</a:t>
              </a:r>
              <a:r>
                <a:rPr lang="en-US" sz="3600" b="1" kern="0" dirty="0" smtClean="0">
                  <a:solidFill>
                    <a:prstClr val="black"/>
                  </a:solidFill>
                  <a:latin typeface="Cambria" panose="02040503050406030204" pitchFamily="18" charset="0"/>
                  <a:ea typeface="Cambria" panose="02040503050406030204" pitchFamily="18" charset="0"/>
                </a:rPr>
                <a:t> </a:t>
              </a:r>
              <a:r>
                <a:rPr lang="en-US" sz="3600" b="1" kern="0" dirty="0" err="1" smtClean="0">
                  <a:solidFill>
                    <a:prstClr val="black"/>
                  </a:solidFill>
                  <a:latin typeface="Cambria" panose="02040503050406030204" pitchFamily="18" charset="0"/>
                  <a:ea typeface="Cambria" panose="02040503050406030204" pitchFamily="18" charset="0"/>
                </a:rPr>
                <a:t>thường</a:t>
              </a:r>
              <a:r>
                <a:rPr lang="en-US" sz="3600" b="1" kern="0" dirty="0" smtClean="0">
                  <a:solidFill>
                    <a:prstClr val="black"/>
                  </a:solidFill>
                  <a:latin typeface="Cambria" panose="02040503050406030204" pitchFamily="18" charset="0"/>
                  <a:ea typeface="Cambria" panose="02040503050406030204" pitchFamily="18" charset="0"/>
                </a:rPr>
                <a:t>.</a:t>
              </a:r>
              <a:endParaRPr lang="vi-VN" sz="3600" b="1" kern="0" dirty="0">
                <a:solidFill>
                  <a:prstClr val="black"/>
                </a:solidFill>
                <a:latin typeface="Cambria" panose="02040503050406030204" pitchFamily="18" charset="0"/>
                <a:ea typeface="Cambria" panose="02040503050406030204" pitchFamily="18" charset="0"/>
              </a:endParaRPr>
            </a:p>
          </p:txBody>
        </p:sp>
      </p:grpSp>
      <p:grpSp>
        <p:nvGrpSpPr>
          <p:cNvPr id="13" name="Nhóm 6">
            <a:extLst>
              <a:ext uri="{FF2B5EF4-FFF2-40B4-BE49-F238E27FC236}">
                <a16:creationId xmlns="" xmlns:a16="http://schemas.microsoft.com/office/drawing/2014/main" id="{3886914E-946F-9E78-DB52-75EC976B7127}"/>
              </a:ext>
            </a:extLst>
          </p:cNvPr>
          <p:cNvGrpSpPr/>
          <p:nvPr/>
        </p:nvGrpSpPr>
        <p:grpSpPr>
          <a:xfrm>
            <a:off x="6335488" y="2664958"/>
            <a:ext cx="4926770" cy="1152000"/>
            <a:chOff x="6309362" y="2482076"/>
            <a:chExt cx="4926770" cy="1152000"/>
          </a:xfrm>
        </p:grpSpPr>
        <p:grpSp>
          <p:nvGrpSpPr>
            <p:cNvPr id="14" name="Nhóm 31">
              <a:extLst>
                <a:ext uri="{FF2B5EF4-FFF2-40B4-BE49-F238E27FC236}">
                  <a16:creationId xmlns="" xmlns:a16="http://schemas.microsoft.com/office/drawing/2014/main" id="{59325CD6-D787-A557-CCE6-D3D20D218B5B}"/>
                </a:ext>
              </a:extLst>
            </p:cNvPr>
            <p:cNvGrpSpPr/>
            <p:nvPr/>
          </p:nvGrpSpPr>
          <p:grpSpPr>
            <a:xfrm>
              <a:off x="6309362" y="2482076"/>
              <a:ext cx="4926770" cy="1152000"/>
              <a:chOff x="6309362" y="2463371"/>
              <a:chExt cx="4926770" cy="1152000"/>
            </a:xfrm>
          </p:grpSpPr>
          <p:sp>
            <p:nvSpPr>
              <p:cNvPr id="16" name="Hình chữ nhật: Góc Tròn 39">
                <a:extLst>
                  <a:ext uri="{FF2B5EF4-FFF2-40B4-BE49-F238E27FC236}">
                    <a16:creationId xmlns="" xmlns:a16="http://schemas.microsoft.com/office/drawing/2014/main" id="{013F7C9B-A41F-0BD5-EFEE-7B4BD40B9162}"/>
                  </a:ext>
                </a:extLst>
              </p:cNvPr>
              <p:cNvSpPr/>
              <p:nvPr/>
            </p:nvSpPr>
            <p:spPr>
              <a:xfrm>
                <a:off x="6688190" y="2496527"/>
                <a:ext cx="4547942" cy="1117575"/>
              </a:xfrm>
              <a:prstGeom prst="roundRect">
                <a:avLst/>
              </a:prstGeom>
              <a:noFill/>
              <a:ln w="38100" cap="flat" cmpd="sng" algn="ctr">
                <a:solidFill>
                  <a:srgbClr val="FFC9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4400" b="0" i="0" u="none" strike="noStrike" kern="0" cap="none" spc="0" normalizeH="0" baseline="0" noProof="0" smtClean="0">
                  <a:ln>
                    <a:noFill/>
                  </a:ln>
                  <a:solidFill>
                    <a:prstClr val="white"/>
                  </a:solidFill>
                  <a:effectLst/>
                  <a:uLnTx/>
                  <a:uFillTx/>
                  <a:latin typeface="Arial" panose="020B0604020202020204" pitchFamily="34" charset="0"/>
                  <a:ea typeface="+mn-ea"/>
                  <a:cs typeface="+mn-cs"/>
                </a:endParaRPr>
              </a:p>
            </p:txBody>
          </p:sp>
          <p:pic>
            <p:nvPicPr>
              <p:cNvPr id="17" name="Đồ họa 40">
                <a:extLst>
                  <a:ext uri="{FF2B5EF4-FFF2-40B4-BE49-F238E27FC236}">
                    <a16:creationId xmlns="" xmlns:a16="http://schemas.microsoft.com/office/drawing/2014/main" id="{8C8458EE-8507-F166-5706-396A4D27C52B}"/>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309362" y="2463371"/>
                <a:ext cx="1061053" cy="1152000"/>
              </a:xfrm>
              <a:prstGeom prst="rect">
                <a:avLst/>
              </a:prstGeom>
            </p:spPr>
          </p:pic>
        </p:grpSp>
        <p:sp>
          <p:nvSpPr>
            <p:cNvPr id="15" name="Hộp Văn bản 38">
              <a:extLst>
                <a:ext uri="{FF2B5EF4-FFF2-40B4-BE49-F238E27FC236}">
                  <a16:creationId xmlns="" xmlns:a16="http://schemas.microsoft.com/office/drawing/2014/main" id="{CE65AC0C-348F-EBCF-95FE-E29AA50CC901}"/>
                </a:ext>
              </a:extLst>
            </p:cNvPr>
            <p:cNvSpPr txBox="1"/>
            <p:nvPr/>
          </p:nvSpPr>
          <p:spPr>
            <a:xfrm>
              <a:off x="7248732" y="2645712"/>
              <a:ext cx="3987399" cy="978729"/>
            </a:xfrm>
            <a:prstGeom prst="rect">
              <a:avLst/>
            </a:prstGeom>
            <a:noFill/>
          </p:spPr>
          <p:txBody>
            <a:bodyPr wrap="square"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sz="3600" b="1" i="0" u="none" strike="noStrike" kern="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rPr>
                <a:t>Cây</a:t>
              </a:r>
              <a:r>
                <a:rPr kumimoji="0" lang="en-US" sz="36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sẽ</a:t>
              </a:r>
              <a:r>
                <a:rPr kumimoji="0" lang="en-US" sz="36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héo</a:t>
              </a:r>
              <a:r>
                <a:rPr kumimoji="0" lang="en-US" sz="36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và</a:t>
              </a:r>
              <a:r>
                <a:rPr kumimoji="0" lang="en-US" sz="36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chết</a:t>
              </a:r>
              <a:r>
                <a:rPr kumimoji="0" lang="en-US" sz="36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a:t>
              </a:r>
              <a:endParaRPr kumimoji="0" lang="vi-VN" sz="3600" b="1" i="0" u="none" strike="noStrike" kern="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8" name="Nhóm 41">
            <a:extLst>
              <a:ext uri="{FF2B5EF4-FFF2-40B4-BE49-F238E27FC236}">
                <a16:creationId xmlns="" xmlns:a16="http://schemas.microsoft.com/office/drawing/2014/main" id="{084C21AB-7D0B-6E15-076A-ACC9B00756EB}"/>
              </a:ext>
            </a:extLst>
          </p:cNvPr>
          <p:cNvGrpSpPr/>
          <p:nvPr/>
        </p:nvGrpSpPr>
        <p:grpSpPr>
          <a:xfrm>
            <a:off x="984364" y="4606278"/>
            <a:ext cx="4924401" cy="1161539"/>
            <a:chOff x="958238" y="4423396"/>
            <a:chExt cx="4924401" cy="1161539"/>
          </a:xfrm>
        </p:grpSpPr>
        <p:grpSp>
          <p:nvGrpSpPr>
            <p:cNvPr id="19" name="Nhóm 42">
              <a:extLst>
                <a:ext uri="{FF2B5EF4-FFF2-40B4-BE49-F238E27FC236}">
                  <a16:creationId xmlns="" xmlns:a16="http://schemas.microsoft.com/office/drawing/2014/main" id="{93C7386E-6719-3B0E-B4AB-A0A67B5130CE}"/>
                </a:ext>
              </a:extLst>
            </p:cNvPr>
            <p:cNvGrpSpPr/>
            <p:nvPr/>
          </p:nvGrpSpPr>
          <p:grpSpPr>
            <a:xfrm>
              <a:off x="958238" y="4423396"/>
              <a:ext cx="4924401" cy="1152000"/>
              <a:chOff x="958238" y="4423396"/>
              <a:chExt cx="4924401" cy="1152000"/>
            </a:xfrm>
          </p:grpSpPr>
          <p:sp>
            <p:nvSpPr>
              <p:cNvPr id="21" name="Hình chữ nhật: Góc Tròn 44">
                <a:extLst>
                  <a:ext uri="{FF2B5EF4-FFF2-40B4-BE49-F238E27FC236}">
                    <a16:creationId xmlns="" xmlns:a16="http://schemas.microsoft.com/office/drawing/2014/main" id="{075C9BAB-D227-01CF-7DEB-898F09497BE9}"/>
                  </a:ext>
                </a:extLst>
              </p:cNvPr>
              <p:cNvSpPr/>
              <p:nvPr/>
            </p:nvSpPr>
            <p:spPr>
              <a:xfrm>
                <a:off x="1351279" y="4453999"/>
                <a:ext cx="4531360" cy="1116000"/>
              </a:xfrm>
              <a:prstGeom prst="roundRect">
                <a:avLst/>
              </a:prstGeom>
              <a:noFill/>
              <a:ln w="38100" cap="flat" cmpd="sng" algn="ctr">
                <a:solidFill>
                  <a:srgbClr val="B4D84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4400" b="0" i="0" u="none" strike="noStrike" kern="0" cap="none" spc="0" normalizeH="0" baseline="0" noProof="0" dirty="0" smtClean="0">
                  <a:ln>
                    <a:noFill/>
                  </a:ln>
                  <a:solidFill>
                    <a:prstClr val="white"/>
                  </a:solidFill>
                  <a:effectLst/>
                  <a:uLnTx/>
                  <a:uFillTx/>
                  <a:latin typeface="Arial" panose="020B0604020202020204" pitchFamily="34" charset="0"/>
                  <a:ea typeface="+mn-ea"/>
                  <a:cs typeface="+mn-cs"/>
                </a:endParaRPr>
              </a:p>
            </p:txBody>
          </p:sp>
          <p:pic>
            <p:nvPicPr>
              <p:cNvPr id="22" name="Đồ họa 45">
                <a:extLst>
                  <a:ext uri="{FF2B5EF4-FFF2-40B4-BE49-F238E27FC236}">
                    <a16:creationId xmlns="" xmlns:a16="http://schemas.microsoft.com/office/drawing/2014/main" id="{31B2ABD0-2B5B-850D-AFF7-7A75E1F95173}"/>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958238" y="4423396"/>
                <a:ext cx="1077191" cy="1152000"/>
              </a:xfrm>
              <a:prstGeom prst="rect">
                <a:avLst/>
              </a:prstGeom>
            </p:spPr>
          </p:pic>
        </p:grpSp>
        <p:sp>
          <p:nvSpPr>
            <p:cNvPr id="20" name="Hộp Văn bản 43">
              <a:extLst>
                <a:ext uri="{FF2B5EF4-FFF2-40B4-BE49-F238E27FC236}">
                  <a16:creationId xmlns="" xmlns:a16="http://schemas.microsoft.com/office/drawing/2014/main" id="{1C9CB0A0-200C-0B42-D4B5-C57DBDBDDC0E}"/>
                </a:ext>
              </a:extLst>
            </p:cNvPr>
            <p:cNvSpPr txBox="1"/>
            <p:nvPr/>
          </p:nvSpPr>
          <p:spPr>
            <a:xfrm>
              <a:off x="2035427" y="4606206"/>
              <a:ext cx="3574567" cy="978729"/>
            </a:xfrm>
            <a:prstGeom prst="rect">
              <a:avLst/>
            </a:prstGeom>
            <a:noFill/>
          </p:spPr>
          <p:txBody>
            <a:bodyPr wrap="square" rtlCol="0">
              <a:spAutoFit/>
            </a:bodyPr>
            <a:lstStyle/>
            <a:p>
              <a:pPr lvl="0" algn="ctr">
                <a:lnSpc>
                  <a:spcPct val="80000"/>
                </a:lnSpc>
                <a:defRPr/>
              </a:pPr>
              <a:r>
                <a:rPr lang="en-US" sz="3600" b="1" kern="0" dirty="0" err="1">
                  <a:solidFill>
                    <a:prstClr val="black"/>
                  </a:solidFill>
                  <a:latin typeface="Cambria" panose="02040503050406030204" pitchFamily="18" charset="0"/>
                  <a:ea typeface="Cambria" panose="02040503050406030204" pitchFamily="18" charset="0"/>
                </a:rPr>
                <a:t>Cây</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smtClean="0">
                  <a:solidFill>
                    <a:prstClr val="black"/>
                  </a:solidFill>
                  <a:latin typeface="Cambria" panose="02040503050406030204" pitchFamily="18" charset="0"/>
                  <a:ea typeface="Cambria" panose="02040503050406030204" pitchFamily="18" charset="0"/>
                </a:rPr>
                <a:t>phát</a:t>
              </a:r>
              <a:r>
                <a:rPr lang="en-US" sz="3600" b="1" kern="0" dirty="0" smtClean="0">
                  <a:solidFill>
                    <a:prstClr val="black"/>
                  </a:solidFill>
                  <a:latin typeface="Cambria" panose="02040503050406030204" pitchFamily="18" charset="0"/>
                  <a:ea typeface="Cambria" panose="02040503050406030204" pitchFamily="18" charset="0"/>
                </a:rPr>
                <a:t> </a:t>
              </a:r>
              <a:r>
                <a:rPr lang="en-US" sz="3600" b="1" kern="0" dirty="0" err="1" smtClean="0">
                  <a:solidFill>
                    <a:prstClr val="black"/>
                  </a:solidFill>
                  <a:latin typeface="Cambria" panose="02040503050406030204" pitchFamily="18" charset="0"/>
                  <a:ea typeface="Cambria" panose="02040503050406030204" pitchFamily="18" charset="0"/>
                </a:rPr>
                <a:t>triển</a:t>
              </a:r>
              <a:r>
                <a:rPr lang="en-US" sz="3600" b="1" kern="0" dirty="0" smtClean="0">
                  <a:solidFill>
                    <a:prstClr val="black"/>
                  </a:solidFill>
                  <a:latin typeface="Cambria" panose="02040503050406030204" pitchFamily="18" charset="0"/>
                  <a:ea typeface="Cambria" panose="02040503050406030204" pitchFamily="18" charset="0"/>
                </a:rPr>
                <a:t> </a:t>
              </a:r>
              <a:r>
                <a:rPr lang="en-US" sz="3600" b="1" kern="0" dirty="0" err="1" smtClean="0">
                  <a:solidFill>
                    <a:prstClr val="black"/>
                  </a:solidFill>
                  <a:latin typeface="Cambria" panose="02040503050406030204" pitchFamily="18" charset="0"/>
                  <a:ea typeface="Cambria" panose="02040503050406030204" pitchFamily="18" charset="0"/>
                </a:rPr>
                <a:t>tươi</a:t>
              </a:r>
              <a:r>
                <a:rPr lang="en-US" sz="3600" b="1" kern="0" dirty="0" smtClean="0">
                  <a:solidFill>
                    <a:prstClr val="black"/>
                  </a:solidFill>
                  <a:latin typeface="Cambria" panose="02040503050406030204" pitchFamily="18" charset="0"/>
                  <a:ea typeface="Cambria" panose="02040503050406030204" pitchFamily="18" charset="0"/>
                </a:rPr>
                <a:t> </a:t>
              </a:r>
              <a:r>
                <a:rPr lang="en-US" sz="3600" b="1" kern="0" dirty="0" err="1" smtClean="0">
                  <a:solidFill>
                    <a:prstClr val="black"/>
                  </a:solidFill>
                  <a:latin typeface="Cambria" panose="02040503050406030204" pitchFamily="18" charset="0"/>
                  <a:ea typeface="Cambria" panose="02040503050406030204" pitchFamily="18" charset="0"/>
                </a:rPr>
                <a:t>tốt</a:t>
              </a:r>
              <a:r>
                <a:rPr lang="en-US" sz="3600" b="1" kern="0" dirty="0" smtClean="0">
                  <a:solidFill>
                    <a:prstClr val="black"/>
                  </a:solidFill>
                  <a:latin typeface="Cambria" panose="02040503050406030204" pitchFamily="18" charset="0"/>
                  <a:ea typeface="Cambria" panose="02040503050406030204" pitchFamily="18" charset="0"/>
                </a:rPr>
                <a:t>.</a:t>
              </a:r>
              <a:endParaRPr lang="vi-VN" sz="3600" b="1" kern="0" dirty="0">
                <a:solidFill>
                  <a:prstClr val="black"/>
                </a:solidFill>
                <a:latin typeface="Cambria" panose="02040503050406030204" pitchFamily="18" charset="0"/>
                <a:ea typeface="Cambria" panose="02040503050406030204" pitchFamily="18" charset="0"/>
              </a:endParaRPr>
            </a:p>
          </p:txBody>
        </p:sp>
      </p:grpSp>
      <p:grpSp>
        <p:nvGrpSpPr>
          <p:cNvPr id="23" name="Nhóm 46">
            <a:extLst>
              <a:ext uri="{FF2B5EF4-FFF2-40B4-BE49-F238E27FC236}">
                <a16:creationId xmlns="" xmlns:a16="http://schemas.microsoft.com/office/drawing/2014/main" id="{DF43F926-6653-CBC6-F3E8-99F6E4202C79}"/>
              </a:ext>
            </a:extLst>
          </p:cNvPr>
          <p:cNvGrpSpPr/>
          <p:nvPr/>
        </p:nvGrpSpPr>
        <p:grpSpPr>
          <a:xfrm>
            <a:off x="6335488" y="4636881"/>
            <a:ext cx="4987834" cy="1153269"/>
            <a:chOff x="6309362" y="4453999"/>
            <a:chExt cx="4987834" cy="1153269"/>
          </a:xfrm>
        </p:grpSpPr>
        <p:grpSp>
          <p:nvGrpSpPr>
            <p:cNvPr id="24" name="Nhóm 47">
              <a:extLst>
                <a:ext uri="{FF2B5EF4-FFF2-40B4-BE49-F238E27FC236}">
                  <a16:creationId xmlns="" xmlns:a16="http://schemas.microsoft.com/office/drawing/2014/main" id="{8DC20CD2-12BC-EABE-82B2-C0E7A43C09EB}"/>
                </a:ext>
              </a:extLst>
            </p:cNvPr>
            <p:cNvGrpSpPr/>
            <p:nvPr/>
          </p:nvGrpSpPr>
          <p:grpSpPr>
            <a:xfrm>
              <a:off x="6309362" y="4453999"/>
              <a:ext cx="4987834" cy="1153269"/>
              <a:chOff x="6309362" y="4395154"/>
              <a:chExt cx="4987834" cy="1153269"/>
            </a:xfrm>
          </p:grpSpPr>
          <p:sp>
            <p:nvSpPr>
              <p:cNvPr id="26" name="Hình chữ nhật: Góc Tròn 49">
                <a:extLst>
                  <a:ext uri="{FF2B5EF4-FFF2-40B4-BE49-F238E27FC236}">
                    <a16:creationId xmlns="" xmlns:a16="http://schemas.microsoft.com/office/drawing/2014/main" id="{F4FCBD0E-3613-A98C-1571-FBF9E931C5BC}"/>
                  </a:ext>
                </a:extLst>
              </p:cNvPr>
              <p:cNvSpPr/>
              <p:nvPr/>
            </p:nvSpPr>
            <p:spPr>
              <a:xfrm>
                <a:off x="6688190" y="4395154"/>
                <a:ext cx="4609006" cy="1117575"/>
              </a:xfrm>
              <a:prstGeom prst="roundRect">
                <a:avLst/>
              </a:prstGeom>
              <a:noFill/>
              <a:ln w="38100" cap="flat" cmpd="sng" algn="ctr">
                <a:solidFill>
                  <a:srgbClr val="6FD3D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4400" b="0" i="0" u="none" strike="noStrike" kern="0" cap="none" spc="0" normalizeH="0" baseline="0" noProof="0" dirty="0" smtClean="0">
                  <a:ln>
                    <a:noFill/>
                  </a:ln>
                  <a:solidFill>
                    <a:prstClr val="white"/>
                  </a:solidFill>
                  <a:effectLst/>
                  <a:uLnTx/>
                  <a:uFillTx/>
                  <a:latin typeface="Arial" panose="020B0604020202020204" pitchFamily="34" charset="0"/>
                  <a:ea typeface="+mn-ea"/>
                  <a:cs typeface="+mn-cs"/>
                </a:endParaRPr>
              </a:p>
            </p:txBody>
          </p:sp>
          <p:pic>
            <p:nvPicPr>
              <p:cNvPr id="27" name="Đồ họa 50">
                <a:extLst>
                  <a:ext uri="{FF2B5EF4-FFF2-40B4-BE49-F238E27FC236}">
                    <a16:creationId xmlns="" xmlns:a16="http://schemas.microsoft.com/office/drawing/2014/main" id="{47A0F72D-0213-C1E1-88C4-ACC21935C535}"/>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6309362" y="4396423"/>
                <a:ext cx="1077191" cy="1152000"/>
              </a:xfrm>
              <a:prstGeom prst="rect">
                <a:avLst/>
              </a:prstGeom>
            </p:spPr>
          </p:pic>
        </p:grpSp>
        <p:sp>
          <p:nvSpPr>
            <p:cNvPr id="25" name="Hộp Văn bản 48">
              <a:extLst>
                <a:ext uri="{FF2B5EF4-FFF2-40B4-BE49-F238E27FC236}">
                  <a16:creationId xmlns="" xmlns:a16="http://schemas.microsoft.com/office/drawing/2014/main" id="{8360AA65-5513-46B8-37E6-0443393612EE}"/>
                </a:ext>
              </a:extLst>
            </p:cNvPr>
            <p:cNvSpPr txBox="1"/>
            <p:nvPr/>
          </p:nvSpPr>
          <p:spPr>
            <a:xfrm>
              <a:off x="7330795" y="4579312"/>
              <a:ext cx="3939507" cy="978729"/>
            </a:xfrm>
            <a:prstGeom prst="rect">
              <a:avLst/>
            </a:prstGeom>
            <a:noFill/>
          </p:spPr>
          <p:txBody>
            <a:bodyPr wrap="square" rtlCol="0">
              <a:spAutoFit/>
            </a:bodyPr>
            <a:lstStyle/>
            <a:p>
              <a:pPr lvl="0" algn="ctr">
                <a:lnSpc>
                  <a:spcPct val="80000"/>
                </a:lnSpc>
                <a:defRPr/>
              </a:pPr>
              <a:r>
                <a:rPr lang="en-US" sz="3600" b="1" kern="0" dirty="0" err="1">
                  <a:solidFill>
                    <a:prstClr val="black"/>
                  </a:solidFill>
                  <a:latin typeface="Cambria" panose="02040503050406030204" pitchFamily="18" charset="0"/>
                  <a:ea typeface="Cambria" panose="02040503050406030204" pitchFamily="18" charset="0"/>
                </a:rPr>
                <a:t>Cây</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smtClean="0">
                  <a:solidFill>
                    <a:prstClr val="black"/>
                  </a:solidFill>
                  <a:latin typeface="Cambria" panose="02040503050406030204" pitchFamily="18" charset="0"/>
                  <a:ea typeface="Cambria" panose="02040503050406030204" pitchFamily="18" charset="0"/>
                </a:rPr>
                <a:t>tự</a:t>
              </a:r>
              <a:r>
                <a:rPr lang="en-US" sz="3600" b="1" kern="0" dirty="0" smtClean="0">
                  <a:solidFill>
                    <a:prstClr val="black"/>
                  </a:solidFill>
                  <a:latin typeface="Cambria" panose="02040503050406030204" pitchFamily="18" charset="0"/>
                  <a:ea typeface="Cambria" panose="02040503050406030204" pitchFamily="18" charset="0"/>
                </a:rPr>
                <a:t> di </a:t>
              </a:r>
              <a:r>
                <a:rPr lang="en-US" sz="3600" b="1" kern="0" dirty="0" err="1" smtClean="0">
                  <a:solidFill>
                    <a:prstClr val="black"/>
                  </a:solidFill>
                  <a:latin typeface="Cambria" panose="02040503050406030204" pitchFamily="18" charset="0"/>
                  <a:ea typeface="Cambria" panose="02040503050406030204" pitchFamily="18" charset="0"/>
                </a:rPr>
                <a:t>chuyển</a:t>
              </a:r>
              <a:r>
                <a:rPr lang="en-US" sz="3600" b="1" kern="0" dirty="0" smtClean="0">
                  <a:solidFill>
                    <a:prstClr val="black"/>
                  </a:solidFill>
                  <a:latin typeface="Cambria" panose="02040503050406030204" pitchFamily="18" charset="0"/>
                  <a:ea typeface="Cambria" panose="02040503050406030204" pitchFamily="18" charset="0"/>
                </a:rPr>
                <a:t> </a:t>
              </a:r>
              <a:r>
                <a:rPr lang="en-US" sz="3600" b="1" kern="0" dirty="0" err="1" smtClean="0">
                  <a:solidFill>
                    <a:prstClr val="black"/>
                  </a:solidFill>
                  <a:latin typeface="Cambria" panose="02040503050406030204" pitchFamily="18" charset="0"/>
                  <a:ea typeface="Cambria" panose="02040503050406030204" pitchFamily="18" charset="0"/>
                </a:rPr>
                <a:t>đến</a:t>
              </a:r>
              <a:r>
                <a:rPr lang="en-US" sz="3600" b="1" kern="0" dirty="0" smtClean="0">
                  <a:solidFill>
                    <a:prstClr val="black"/>
                  </a:solidFill>
                  <a:latin typeface="Cambria" panose="02040503050406030204" pitchFamily="18" charset="0"/>
                  <a:ea typeface="Cambria" panose="02040503050406030204" pitchFamily="18" charset="0"/>
                </a:rPr>
                <a:t> </a:t>
              </a:r>
              <a:r>
                <a:rPr lang="en-US" sz="3600" b="1" kern="0" dirty="0" err="1" smtClean="0">
                  <a:solidFill>
                    <a:prstClr val="black"/>
                  </a:solidFill>
                  <a:latin typeface="Cambria" panose="02040503050406030204" pitchFamily="18" charset="0"/>
                  <a:ea typeface="Cambria" panose="02040503050406030204" pitchFamily="18" charset="0"/>
                </a:rPr>
                <a:t>chỗ</a:t>
              </a:r>
              <a:r>
                <a:rPr lang="en-US" sz="3600" b="1" kern="0" dirty="0" smtClean="0">
                  <a:solidFill>
                    <a:prstClr val="black"/>
                  </a:solidFill>
                  <a:latin typeface="Cambria" panose="02040503050406030204" pitchFamily="18" charset="0"/>
                  <a:ea typeface="Cambria" panose="02040503050406030204" pitchFamily="18" charset="0"/>
                </a:rPr>
                <a:t> </a:t>
              </a:r>
              <a:r>
                <a:rPr lang="en-US" sz="3600" b="1" kern="0" dirty="0" err="1" smtClean="0">
                  <a:solidFill>
                    <a:prstClr val="black"/>
                  </a:solidFill>
                  <a:latin typeface="Cambria" panose="02040503050406030204" pitchFamily="18" charset="0"/>
                  <a:ea typeface="Cambria" panose="02040503050406030204" pitchFamily="18" charset="0"/>
                </a:rPr>
                <a:t>có</a:t>
              </a:r>
              <a:r>
                <a:rPr lang="en-US" sz="3600" b="1" kern="0" dirty="0" smtClean="0">
                  <a:solidFill>
                    <a:prstClr val="black"/>
                  </a:solidFill>
                  <a:latin typeface="Cambria" panose="02040503050406030204" pitchFamily="18" charset="0"/>
                  <a:ea typeface="Cambria" panose="02040503050406030204" pitchFamily="18" charset="0"/>
                </a:rPr>
                <a:t> </a:t>
              </a:r>
              <a:r>
                <a:rPr lang="en-US" sz="3600" b="1" kern="0" dirty="0" err="1" smtClean="0">
                  <a:solidFill>
                    <a:prstClr val="black"/>
                  </a:solidFill>
                  <a:latin typeface="Cambria" panose="02040503050406030204" pitchFamily="18" charset="0"/>
                  <a:ea typeface="Cambria" panose="02040503050406030204" pitchFamily="18" charset="0"/>
                </a:rPr>
                <a:t>nước</a:t>
              </a:r>
              <a:r>
                <a:rPr lang="en-US" sz="3600" b="1" kern="0" dirty="0" smtClean="0">
                  <a:solidFill>
                    <a:prstClr val="black"/>
                  </a:solidFill>
                  <a:latin typeface="Cambria" panose="02040503050406030204" pitchFamily="18" charset="0"/>
                  <a:ea typeface="Cambria" panose="02040503050406030204" pitchFamily="18" charset="0"/>
                </a:rPr>
                <a:t>.</a:t>
              </a:r>
              <a:endParaRPr lang="vi-VN" sz="3600" b="1" kern="0" dirty="0">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755650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18"/>
                                        </p:tgtEl>
                                      </p:cBhvr>
                                    </p:animEffect>
                                    <p:anim calcmode="lin" valueType="num">
                                      <p:cBhvr>
                                        <p:cTn id="30" dur="1000"/>
                                        <p:tgtEl>
                                          <p:spTgt spid="18"/>
                                        </p:tgtEl>
                                        <p:attrNameLst>
                                          <p:attrName>ppt_x</p:attrName>
                                        </p:attrNameLst>
                                      </p:cBhvr>
                                      <p:tavLst>
                                        <p:tav tm="0">
                                          <p:val>
                                            <p:strVal val="ppt_x"/>
                                          </p:val>
                                        </p:tav>
                                        <p:tav tm="100000">
                                          <p:val>
                                            <p:strVal val="ppt_x"/>
                                          </p:val>
                                        </p:tav>
                                      </p:tavLst>
                                    </p:anim>
                                    <p:anim calcmode="lin" valueType="num">
                                      <p:cBhvr>
                                        <p:cTn id="31" dur="1000"/>
                                        <p:tgtEl>
                                          <p:spTgt spid="18"/>
                                        </p:tgtEl>
                                        <p:attrNameLst>
                                          <p:attrName>ppt_y</p:attrName>
                                        </p:attrNameLst>
                                      </p:cBhvr>
                                      <p:tavLst>
                                        <p:tav tm="0">
                                          <p:val>
                                            <p:strVal val="ppt_y"/>
                                          </p:val>
                                        </p:tav>
                                        <p:tav tm="100000">
                                          <p:val>
                                            <p:strVal val="ppt_y+.1"/>
                                          </p:val>
                                        </p:tav>
                                      </p:tavLst>
                                    </p:anim>
                                    <p:set>
                                      <p:cBhvr>
                                        <p:cTn id="32" dur="1" fill="hold">
                                          <p:stCondLst>
                                            <p:cond delay="999"/>
                                          </p:stCondLst>
                                        </p:cTn>
                                        <p:tgtEl>
                                          <p:spTgt spid="1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23"/>
                                        </p:tgtEl>
                                      </p:cBhvr>
                                    </p:animEffect>
                                    <p:anim calcmode="lin" valueType="num">
                                      <p:cBhvr>
                                        <p:cTn id="35" dur="1000"/>
                                        <p:tgtEl>
                                          <p:spTgt spid="23"/>
                                        </p:tgtEl>
                                        <p:attrNameLst>
                                          <p:attrName>ppt_x</p:attrName>
                                        </p:attrNameLst>
                                      </p:cBhvr>
                                      <p:tavLst>
                                        <p:tav tm="0">
                                          <p:val>
                                            <p:strVal val="ppt_x"/>
                                          </p:val>
                                        </p:tav>
                                        <p:tav tm="100000">
                                          <p:val>
                                            <p:strVal val="ppt_x"/>
                                          </p:val>
                                        </p:tav>
                                      </p:tavLst>
                                    </p:anim>
                                    <p:anim calcmode="lin" valueType="num">
                                      <p:cBhvr>
                                        <p:cTn id="36" dur="1000"/>
                                        <p:tgtEl>
                                          <p:spTgt spid="23"/>
                                        </p:tgtEl>
                                        <p:attrNameLst>
                                          <p:attrName>ppt_y</p:attrName>
                                        </p:attrNameLst>
                                      </p:cBhvr>
                                      <p:tavLst>
                                        <p:tav tm="0">
                                          <p:val>
                                            <p:strVal val="ppt_y"/>
                                          </p:val>
                                        </p:tav>
                                        <p:tav tm="100000">
                                          <p:val>
                                            <p:strVal val="ppt_y+.1"/>
                                          </p:val>
                                        </p:tav>
                                      </p:tavLst>
                                    </p:anim>
                                    <p:set>
                                      <p:cBhvr>
                                        <p:cTn id="37" dur="1" fill="hold">
                                          <p:stCondLst>
                                            <p:cond delay="999"/>
                                          </p:stCondLst>
                                        </p:cTn>
                                        <p:tgtEl>
                                          <p:spTgt spid="2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13"/>
                                        </p:tgtEl>
                                        <p:attrNameLst>
                                          <p:attrName>r</p:attrName>
                                        </p:attrNameLst>
                                      </p:cBhvr>
                                    </p:animRot>
                                    <p:animRot by="-240000">
                                      <p:cBhvr>
                                        <p:cTn id="40" dur="200" fill="hold">
                                          <p:stCondLst>
                                            <p:cond delay="200"/>
                                          </p:stCondLst>
                                        </p:cTn>
                                        <p:tgtEl>
                                          <p:spTgt spid="13"/>
                                        </p:tgtEl>
                                        <p:attrNameLst>
                                          <p:attrName>r</p:attrName>
                                        </p:attrNameLst>
                                      </p:cBhvr>
                                    </p:animRot>
                                    <p:animRot by="240000">
                                      <p:cBhvr>
                                        <p:cTn id="41" dur="200" fill="hold">
                                          <p:stCondLst>
                                            <p:cond delay="400"/>
                                          </p:stCondLst>
                                        </p:cTn>
                                        <p:tgtEl>
                                          <p:spTgt spid="13"/>
                                        </p:tgtEl>
                                        <p:attrNameLst>
                                          <p:attrName>r</p:attrName>
                                        </p:attrNameLst>
                                      </p:cBhvr>
                                    </p:animRot>
                                    <p:animRot by="-240000">
                                      <p:cBhvr>
                                        <p:cTn id="42" dur="200" fill="hold">
                                          <p:stCondLst>
                                            <p:cond delay="600"/>
                                          </p:stCondLst>
                                        </p:cTn>
                                        <p:tgtEl>
                                          <p:spTgt spid="13"/>
                                        </p:tgtEl>
                                        <p:attrNameLst>
                                          <p:attrName>r</p:attrName>
                                        </p:attrNameLst>
                                      </p:cBhvr>
                                    </p:animRot>
                                    <p:animRot by="120000">
                                      <p:cBhvr>
                                        <p:cTn id="43" dur="200" fill="hold">
                                          <p:stCondLst>
                                            <p:cond delay="800"/>
                                          </p:stCondLst>
                                        </p:cTn>
                                        <p:tgtEl>
                                          <p:spTgt spid="1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8"/>
                                        </p:tgtEl>
                                      </p:cBhvr>
                                    </p:animEffect>
                                    <p:anim calcmode="lin" valueType="num">
                                      <p:cBhvr>
                                        <p:cTn id="46" dur="1000"/>
                                        <p:tgtEl>
                                          <p:spTgt spid="8"/>
                                        </p:tgtEl>
                                        <p:attrNameLst>
                                          <p:attrName>ppt_x</p:attrName>
                                        </p:attrNameLst>
                                      </p:cBhvr>
                                      <p:tavLst>
                                        <p:tav tm="0">
                                          <p:val>
                                            <p:strVal val="ppt_x"/>
                                          </p:val>
                                        </p:tav>
                                        <p:tav tm="100000">
                                          <p:val>
                                            <p:strVal val="ppt_x"/>
                                          </p:val>
                                        </p:tav>
                                      </p:tavLst>
                                    </p:anim>
                                    <p:anim calcmode="lin" valueType="num">
                                      <p:cBhvr>
                                        <p:cTn id="47" dur="1000"/>
                                        <p:tgtEl>
                                          <p:spTgt spid="8"/>
                                        </p:tgtEl>
                                        <p:attrNameLst>
                                          <p:attrName>ppt_y</p:attrName>
                                        </p:attrNameLst>
                                      </p:cBhvr>
                                      <p:tavLst>
                                        <p:tav tm="0">
                                          <p:val>
                                            <p:strVal val="ppt_y"/>
                                          </p:val>
                                        </p:tav>
                                        <p:tav tm="100000">
                                          <p:val>
                                            <p:strVal val="ppt_y+.1"/>
                                          </p:val>
                                        </p:tav>
                                      </p:tavLst>
                                    </p:anim>
                                    <p:set>
                                      <p:cBhvr>
                                        <p:cTn id="48"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 xmlns:a16="http://schemas.microsoft.com/office/drawing/2014/main" id="{298C6247-3443-58B2-9E99-86894E2AD33A}"/>
              </a:ext>
            </a:extLst>
          </p:cNvPr>
          <p:cNvGrpSpPr/>
          <p:nvPr/>
        </p:nvGrpSpPr>
        <p:grpSpPr>
          <a:xfrm>
            <a:off x="770709" y="809901"/>
            <a:ext cx="10504612" cy="1799540"/>
            <a:chOff x="873492" y="817645"/>
            <a:chExt cx="10362640" cy="1530535"/>
          </a:xfrm>
        </p:grpSpPr>
        <p:grpSp>
          <p:nvGrpSpPr>
            <p:cNvPr id="3" name="Đồ họa 51">
              <a:extLst>
                <a:ext uri="{FF2B5EF4-FFF2-40B4-BE49-F238E27FC236}">
                  <a16:creationId xmlns=""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7" name="Hình tự do: Hình 55">
                <a:extLst>
                  <a:ext uri="{FF2B5EF4-FFF2-40B4-BE49-F238E27FC236}">
                    <a16:creationId xmlns=""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 xmlns:a16="http://schemas.microsoft.com/office/drawing/2014/main" id="{EF516165-5B97-E07D-DDF9-46462073D2E8}"/>
                </a:ext>
              </a:extLst>
            </p:cNvPr>
            <p:cNvSpPr txBox="1"/>
            <p:nvPr/>
          </p:nvSpPr>
          <p:spPr>
            <a:xfrm>
              <a:off x="1097146" y="930032"/>
              <a:ext cx="9807410" cy="1125604"/>
            </a:xfrm>
            <a:prstGeom prst="rect">
              <a:avLst/>
            </a:prstGeom>
            <a:noFill/>
          </p:spPr>
          <p:txBody>
            <a:bodyPr wrap="square" rtlCol="0">
              <a:spAutoFit/>
            </a:bodyPr>
            <a:lstStyle/>
            <a:p>
              <a:pPr lvl="0" algn="ctr"/>
              <a:r>
                <a:rPr lang="en-US" sz="4000" b="1" err="1">
                  <a:solidFill>
                    <a:srgbClr val="002060"/>
                  </a:solidFill>
                  <a:latin typeface="Cambria" panose="02040503050406030204" pitchFamily="18" charset="0"/>
                  <a:ea typeface="Cambria" panose="02040503050406030204" pitchFamily="18" charset="0"/>
                </a:rPr>
                <a:t>Câu</a:t>
              </a:r>
              <a:r>
                <a:rPr lang="en-US" sz="4000" b="1">
                  <a:solidFill>
                    <a:srgbClr val="002060"/>
                  </a:solidFill>
                  <a:latin typeface="Cambria" panose="02040503050406030204" pitchFamily="18" charset="0"/>
                  <a:ea typeface="Cambria" panose="02040503050406030204" pitchFamily="18" charset="0"/>
                </a:rPr>
                <a:t> </a:t>
              </a:r>
              <a:r>
                <a:rPr lang="en-US" sz="4000" b="1" smtClean="0">
                  <a:solidFill>
                    <a:srgbClr val="002060"/>
                  </a:solidFill>
                  <a:latin typeface="Cambria" panose="02040503050406030204" pitchFamily="18" charset="0"/>
                  <a:ea typeface="Cambria" panose="02040503050406030204" pitchFamily="18" charset="0"/>
                </a:rPr>
                <a:t>2</a:t>
              </a:r>
              <a:r>
                <a:rPr lang="en-US" sz="4000" b="1" smtClean="0">
                  <a:latin typeface="Cambria" panose="02040503050406030204" pitchFamily="18" charset="0"/>
                  <a:ea typeface="Cambria" panose="02040503050406030204" pitchFamily="18" charset="0"/>
                </a:rPr>
                <a:t>: </a:t>
              </a:r>
              <a:r>
                <a:rPr lang="vi-VN" sz="4000" b="1">
                  <a:solidFill>
                    <a:srgbClr val="002060"/>
                  </a:solidFill>
                  <a:latin typeface="Cambria" panose="02040503050406030204" pitchFamily="18" charset="0"/>
                  <a:ea typeface="Cambria" panose="02040503050406030204" pitchFamily="18" charset="0"/>
                </a:rPr>
                <a:t>Thực vật cần những yếu tố nào để sống và phát triển bình thường</a:t>
              </a:r>
              <a:r>
                <a:rPr lang="vi-VN" sz="4000" b="1" smtClean="0">
                  <a:solidFill>
                    <a:srgbClr val="002060"/>
                  </a:solidFill>
                  <a:latin typeface="Cambria" panose="02040503050406030204" pitchFamily="18" charset="0"/>
                  <a:ea typeface="Cambria" panose="02040503050406030204" pitchFamily="18" charset="0"/>
                </a:rPr>
                <a:t>?</a:t>
              </a:r>
              <a:endParaRPr lang="en-US" sz="4000" b="1">
                <a:solidFill>
                  <a:srgbClr val="002060"/>
                </a:solidFill>
                <a:latin typeface="Cambria" panose="02040503050406030204" pitchFamily="18" charset="0"/>
                <a:ea typeface="Cambria" panose="02040503050406030204" pitchFamily="18" charset="0"/>
              </a:endParaRPr>
            </a:p>
          </p:txBody>
        </p:sp>
      </p:grpSp>
      <p:grpSp>
        <p:nvGrpSpPr>
          <p:cNvPr id="8" name="Nhóm 48">
            <a:extLst>
              <a:ext uri="{FF2B5EF4-FFF2-40B4-BE49-F238E27FC236}">
                <a16:creationId xmlns="" xmlns:a16="http://schemas.microsoft.com/office/drawing/2014/main" id="{B3EDD716-564E-DE46-1E80-A76D4E2C1780}"/>
              </a:ext>
            </a:extLst>
          </p:cNvPr>
          <p:cNvGrpSpPr/>
          <p:nvPr/>
        </p:nvGrpSpPr>
        <p:grpSpPr>
          <a:xfrm>
            <a:off x="912681" y="2752150"/>
            <a:ext cx="5009148" cy="1165484"/>
            <a:chOff x="873492" y="2490890"/>
            <a:chExt cx="5009148" cy="1165484"/>
          </a:xfrm>
        </p:grpSpPr>
        <p:grpSp>
          <p:nvGrpSpPr>
            <p:cNvPr id="9" name="Nhóm 21">
              <a:extLst>
                <a:ext uri="{FF2B5EF4-FFF2-40B4-BE49-F238E27FC236}">
                  <a16:creationId xmlns="" xmlns:a16="http://schemas.microsoft.com/office/drawing/2014/main" id="{AF9A0302-C94E-086B-2875-D3116C04992D}"/>
                </a:ext>
              </a:extLst>
            </p:cNvPr>
            <p:cNvGrpSpPr/>
            <p:nvPr/>
          </p:nvGrpSpPr>
          <p:grpSpPr>
            <a:xfrm>
              <a:off x="873492" y="2490890"/>
              <a:ext cx="5009148" cy="1152000"/>
              <a:chOff x="873492" y="2490890"/>
              <a:chExt cx="5009148" cy="1152000"/>
            </a:xfrm>
          </p:grpSpPr>
          <p:sp>
            <p:nvSpPr>
              <p:cNvPr id="11" name="Hình chữ nhật: Góc Tròn 11">
                <a:extLst>
                  <a:ext uri="{FF2B5EF4-FFF2-40B4-BE49-F238E27FC236}">
                    <a16:creationId xmlns="" xmlns:a16="http://schemas.microsoft.com/office/drawing/2014/main" id="{AEDFFEB8-1946-B178-A58A-56FDB8A933E4}"/>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2" name="Đồ họa 7">
                <a:extLst>
                  <a:ext uri="{FF2B5EF4-FFF2-40B4-BE49-F238E27FC236}">
                    <a16:creationId xmlns="" xmlns:a16="http://schemas.microsoft.com/office/drawing/2014/main" id="{A5849BBD-0199-2C1D-1F87-540060823F7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73492" y="2490890"/>
                <a:ext cx="1246685" cy="1152000"/>
              </a:xfrm>
              <a:prstGeom prst="rect">
                <a:avLst/>
              </a:prstGeom>
            </p:spPr>
          </p:pic>
        </p:grpSp>
        <p:sp>
          <p:nvSpPr>
            <p:cNvPr id="10" name="Hộp Văn bản 42">
              <a:extLst>
                <a:ext uri="{FF2B5EF4-FFF2-40B4-BE49-F238E27FC236}">
                  <a16:creationId xmlns="" xmlns:a16="http://schemas.microsoft.com/office/drawing/2014/main" id="{D102B154-E9F8-3C16-D917-551420A441D6}"/>
                </a:ext>
              </a:extLst>
            </p:cNvPr>
            <p:cNvSpPr txBox="1"/>
            <p:nvPr/>
          </p:nvSpPr>
          <p:spPr>
            <a:xfrm>
              <a:off x="1803059" y="2579156"/>
              <a:ext cx="3913094" cy="1077218"/>
            </a:xfrm>
            <a:prstGeom prst="rect">
              <a:avLst/>
            </a:prstGeom>
            <a:noFill/>
          </p:spPr>
          <p:txBody>
            <a:bodyPr wrap="square" rtlCol="0">
              <a:spAutoFit/>
            </a:bodyPr>
            <a:lstStyle/>
            <a:p>
              <a:pPr algn="ctr">
                <a:lnSpc>
                  <a:spcPct val="80000"/>
                </a:lnSpc>
              </a:pPr>
              <a:r>
                <a:rPr lang="en-US" sz="4000" b="1" dirty="0" err="1" smtClean="0">
                  <a:latin typeface="Cambria" panose="02040503050406030204" pitchFamily="18" charset="0"/>
                  <a:ea typeface="Cambria" panose="02040503050406030204" pitchFamily="18" charset="0"/>
                </a:rPr>
                <a:t>Nước</a:t>
              </a:r>
              <a:r>
                <a:rPr lang="en-US" sz="4000" b="1" dirty="0" smtClean="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chất</a:t>
              </a:r>
              <a:r>
                <a:rPr lang="en-US" sz="4000" b="1" dirty="0" smtClean="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khoáng</a:t>
              </a:r>
              <a:r>
                <a:rPr lang="en-US" sz="4000" b="1" dirty="0" smtClean="0">
                  <a:latin typeface="Cambria" panose="02040503050406030204" pitchFamily="18" charset="0"/>
                  <a:ea typeface="Cambria" panose="02040503050406030204" pitchFamily="18" charset="0"/>
                </a:rPr>
                <a:t>.</a:t>
              </a:r>
              <a:endParaRPr lang="vi-VN" sz="4000" b="1" dirty="0">
                <a:latin typeface="Cambria" panose="02040503050406030204" pitchFamily="18" charset="0"/>
                <a:ea typeface="Cambria" panose="02040503050406030204" pitchFamily="18" charset="0"/>
              </a:endParaRPr>
            </a:p>
          </p:txBody>
        </p:sp>
      </p:grpSp>
      <p:grpSp>
        <p:nvGrpSpPr>
          <p:cNvPr id="13" name="Nhóm 49">
            <a:extLst>
              <a:ext uri="{FF2B5EF4-FFF2-40B4-BE49-F238E27FC236}">
                <a16:creationId xmlns="" xmlns:a16="http://schemas.microsoft.com/office/drawing/2014/main" id="{57ECC7D7-533B-9476-3867-F9D2A1F680FF}"/>
              </a:ext>
            </a:extLst>
          </p:cNvPr>
          <p:cNvGrpSpPr/>
          <p:nvPr/>
        </p:nvGrpSpPr>
        <p:grpSpPr>
          <a:xfrm>
            <a:off x="6348551" y="2743336"/>
            <a:ext cx="4734694" cy="1192414"/>
            <a:chOff x="6309362" y="2482076"/>
            <a:chExt cx="4734694" cy="1192414"/>
          </a:xfrm>
        </p:grpSpPr>
        <p:grpSp>
          <p:nvGrpSpPr>
            <p:cNvPr id="14" name="Nhóm 22">
              <a:extLst>
                <a:ext uri="{FF2B5EF4-FFF2-40B4-BE49-F238E27FC236}">
                  <a16:creationId xmlns="" xmlns:a16="http://schemas.microsoft.com/office/drawing/2014/main" id="{245FA612-9223-C9D6-CF87-D31CC22FF960}"/>
                </a:ext>
              </a:extLst>
            </p:cNvPr>
            <p:cNvGrpSpPr/>
            <p:nvPr/>
          </p:nvGrpSpPr>
          <p:grpSpPr>
            <a:xfrm>
              <a:off x="6309362" y="2482076"/>
              <a:ext cx="4734694" cy="1152000"/>
              <a:chOff x="6309362" y="2463371"/>
              <a:chExt cx="4734694" cy="1152000"/>
            </a:xfrm>
          </p:grpSpPr>
          <p:sp>
            <p:nvSpPr>
              <p:cNvPr id="16" name="Hình chữ nhật: Góc Tròn 12">
                <a:extLst>
                  <a:ext uri="{FF2B5EF4-FFF2-40B4-BE49-F238E27FC236}">
                    <a16:creationId xmlns="" xmlns:a16="http://schemas.microsoft.com/office/drawing/2014/main" id="{52C72229-1BDB-7197-5BCB-B52287373EDD}"/>
                  </a:ext>
                </a:extLst>
              </p:cNvPr>
              <p:cNvSpPr/>
              <p:nvPr/>
            </p:nvSpPr>
            <p:spPr>
              <a:xfrm>
                <a:off x="6688190" y="2496527"/>
                <a:ext cx="4355866"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7" name="Đồ họa 14">
                <a:extLst>
                  <a:ext uri="{FF2B5EF4-FFF2-40B4-BE49-F238E27FC236}">
                    <a16:creationId xmlns="" xmlns:a16="http://schemas.microsoft.com/office/drawing/2014/main" id="{A1E4C93E-6BE9-4051-EA64-A6676E0A8F09}"/>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309362" y="2463371"/>
                <a:ext cx="1061053" cy="1152000"/>
              </a:xfrm>
              <a:prstGeom prst="rect">
                <a:avLst/>
              </a:prstGeom>
            </p:spPr>
          </p:pic>
        </p:grpSp>
        <p:sp>
          <p:nvSpPr>
            <p:cNvPr id="15" name="Hộp Văn bản 43">
              <a:extLst>
                <a:ext uri="{FF2B5EF4-FFF2-40B4-BE49-F238E27FC236}">
                  <a16:creationId xmlns="" xmlns:a16="http://schemas.microsoft.com/office/drawing/2014/main" id="{42784A90-390C-FDE1-57DB-3F2829B7EF40}"/>
                </a:ext>
              </a:extLst>
            </p:cNvPr>
            <p:cNvSpPr txBox="1"/>
            <p:nvPr/>
          </p:nvSpPr>
          <p:spPr>
            <a:xfrm>
              <a:off x="7118875" y="2597272"/>
              <a:ext cx="3634470" cy="1077218"/>
            </a:xfrm>
            <a:prstGeom prst="rect">
              <a:avLst/>
            </a:prstGeom>
            <a:noFill/>
          </p:spPr>
          <p:txBody>
            <a:bodyPr wrap="square" rtlCol="0">
              <a:spAutoFit/>
            </a:bodyPr>
            <a:lstStyle/>
            <a:p>
              <a:pPr algn="ctr">
                <a:lnSpc>
                  <a:spcPct val="80000"/>
                </a:lnSpc>
              </a:pPr>
              <a:r>
                <a:rPr lang="en-US" sz="4000" b="1" dirty="0" err="1" smtClean="0">
                  <a:latin typeface="Cambria" panose="02040503050406030204" pitchFamily="18" charset="0"/>
                  <a:ea typeface="Cambria" panose="02040503050406030204" pitchFamily="18" charset="0"/>
                </a:rPr>
                <a:t>Ánh</a:t>
              </a:r>
              <a:r>
                <a:rPr lang="en-US" sz="4000" b="1" dirty="0" smtClean="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sáng</a:t>
              </a:r>
              <a:r>
                <a:rPr lang="en-US" sz="4000" b="1" dirty="0" smtClean="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nhiệt</a:t>
              </a:r>
              <a:r>
                <a:rPr lang="en-US" sz="4000" b="1" dirty="0" smtClean="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độ</a:t>
              </a:r>
              <a:r>
                <a:rPr lang="en-US" sz="4000" b="1" dirty="0" smtClean="0">
                  <a:latin typeface="Cambria" panose="02040503050406030204" pitchFamily="18" charset="0"/>
                  <a:ea typeface="Cambria" panose="02040503050406030204" pitchFamily="18" charset="0"/>
                </a:rPr>
                <a:t>.</a:t>
              </a:r>
              <a:endParaRPr lang="vi-VN" sz="4000" b="1" dirty="0">
                <a:latin typeface="Cambria" panose="02040503050406030204" pitchFamily="18" charset="0"/>
                <a:ea typeface="Cambria" panose="02040503050406030204" pitchFamily="18" charset="0"/>
              </a:endParaRPr>
            </a:p>
          </p:txBody>
        </p:sp>
      </p:grpSp>
      <p:grpSp>
        <p:nvGrpSpPr>
          <p:cNvPr id="18" name="Nhóm 47">
            <a:extLst>
              <a:ext uri="{FF2B5EF4-FFF2-40B4-BE49-F238E27FC236}">
                <a16:creationId xmlns="" xmlns:a16="http://schemas.microsoft.com/office/drawing/2014/main" id="{1DED84F3-4250-F897-F677-DF1337BD280E}"/>
              </a:ext>
            </a:extLst>
          </p:cNvPr>
          <p:cNvGrpSpPr/>
          <p:nvPr/>
        </p:nvGrpSpPr>
        <p:grpSpPr>
          <a:xfrm>
            <a:off x="997427" y="4684656"/>
            <a:ext cx="4924401" cy="1152000"/>
            <a:chOff x="958238" y="4423396"/>
            <a:chExt cx="4924401" cy="1152000"/>
          </a:xfrm>
        </p:grpSpPr>
        <p:grpSp>
          <p:nvGrpSpPr>
            <p:cNvPr id="19" name="Nhóm 23">
              <a:extLst>
                <a:ext uri="{FF2B5EF4-FFF2-40B4-BE49-F238E27FC236}">
                  <a16:creationId xmlns="" xmlns:a16="http://schemas.microsoft.com/office/drawing/2014/main" id="{DD278742-E579-66B0-5492-6F3B021DA17C}"/>
                </a:ext>
              </a:extLst>
            </p:cNvPr>
            <p:cNvGrpSpPr/>
            <p:nvPr/>
          </p:nvGrpSpPr>
          <p:grpSpPr>
            <a:xfrm>
              <a:off x="958238" y="4423396"/>
              <a:ext cx="4924401" cy="1152000"/>
              <a:chOff x="958238" y="4423396"/>
              <a:chExt cx="4924401" cy="1152000"/>
            </a:xfrm>
          </p:grpSpPr>
          <p:sp>
            <p:nvSpPr>
              <p:cNvPr id="21" name="Hình chữ nhật: Góc Tròn 19">
                <a:extLst>
                  <a:ext uri="{FF2B5EF4-FFF2-40B4-BE49-F238E27FC236}">
                    <a16:creationId xmlns="" xmlns:a16="http://schemas.microsoft.com/office/drawing/2014/main" id="{EED8C667-9BF5-E569-6EDD-018FD1C214AB}"/>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22" name="Đồ họa 18">
                <a:extLst>
                  <a:ext uri="{FF2B5EF4-FFF2-40B4-BE49-F238E27FC236}">
                    <a16:creationId xmlns="" xmlns:a16="http://schemas.microsoft.com/office/drawing/2014/main" id="{626A8265-4505-8FAA-EF43-313C3211658F}"/>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958238" y="4423396"/>
                <a:ext cx="1077191" cy="1152000"/>
              </a:xfrm>
              <a:prstGeom prst="rect">
                <a:avLst/>
              </a:prstGeom>
            </p:spPr>
          </p:pic>
        </p:grpSp>
        <p:sp>
          <p:nvSpPr>
            <p:cNvPr id="20" name="Hộp Văn bản 44">
              <a:extLst>
                <a:ext uri="{FF2B5EF4-FFF2-40B4-BE49-F238E27FC236}">
                  <a16:creationId xmlns="" xmlns:a16="http://schemas.microsoft.com/office/drawing/2014/main" id="{DFE3EE9F-D90C-5EBF-9925-55B329C94278}"/>
                </a:ext>
              </a:extLst>
            </p:cNvPr>
            <p:cNvSpPr txBox="1"/>
            <p:nvPr/>
          </p:nvSpPr>
          <p:spPr>
            <a:xfrm>
              <a:off x="2286000" y="4645453"/>
              <a:ext cx="3090672" cy="707886"/>
            </a:xfrm>
            <a:prstGeom prst="rect">
              <a:avLst/>
            </a:prstGeom>
            <a:noFill/>
          </p:spPr>
          <p:txBody>
            <a:bodyPr wrap="square" rtlCol="0">
              <a:spAutoFit/>
            </a:bodyPr>
            <a:lstStyle/>
            <a:p>
              <a:pPr algn="ctr">
                <a:spcBef>
                  <a:spcPts val="600"/>
                </a:spcBef>
                <a:spcAft>
                  <a:spcPts val="600"/>
                </a:spcAft>
              </a:pPr>
              <a:r>
                <a:rPr lang="en-US" sz="4000" b="1" dirty="0" err="1" smtClean="0">
                  <a:latin typeface="Cambria" panose="02040503050406030204" pitchFamily="18" charset="0"/>
                  <a:ea typeface="Cambria" panose="02040503050406030204" pitchFamily="18" charset="0"/>
                </a:rPr>
                <a:t>Không</a:t>
              </a:r>
              <a:r>
                <a:rPr lang="en-US" sz="4000" b="1" dirty="0" smtClean="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khí</a:t>
              </a:r>
              <a:r>
                <a:rPr lang="en-US" sz="4000" b="1" dirty="0" smtClean="0">
                  <a:latin typeface="Cambria" panose="02040503050406030204" pitchFamily="18" charset="0"/>
                  <a:ea typeface="Cambria" panose="02040503050406030204" pitchFamily="18" charset="0"/>
                </a:rPr>
                <a:t>.</a:t>
              </a:r>
              <a:endParaRPr lang="vi-VN" sz="4000" b="1" dirty="0">
                <a:latin typeface="Cambria" panose="02040503050406030204" pitchFamily="18" charset="0"/>
                <a:ea typeface="Cambria" panose="02040503050406030204" pitchFamily="18" charset="0"/>
              </a:endParaRPr>
            </a:p>
          </p:txBody>
        </p:sp>
      </p:grpSp>
      <p:grpSp>
        <p:nvGrpSpPr>
          <p:cNvPr id="23" name="Nhóm 46">
            <a:extLst>
              <a:ext uri="{FF2B5EF4-FFF2-40B4-BE49-F238E27FC236}">
                <a16:creationId xmlns="" xmlns:a16="http://schemas.microsoft.com/office/drawing/2014/main" id="{3C8FFE18-A1FF-723F-9CA5-6EF41AF72886}"/>
              </a:ext>
            </a:extLst>
          </p:cNvPr>
          <p:cNvGrpSpPr/>
          <p:nvPr/>
        </p:nvGrpSpPr>
        <p:grpSpPr>
          <a:xfrm>
            <a:off x="6348551" y="4715259"/>
            <a:ext cx="4734694" cy="1153269"/>
            <a:chOff x="6309362" y="4453999"/>
            <a:chExt cx="4734694" cy="1153269"/>
          </a:xfrm>
        </p:grpSpPr>
        <p:grpSp>
          <p:nvGrpSpPr>
            <p:cNvPr id="24" name="Nhóm 24">
              <a:extLst>
                <a:ext uri="{FF2B5EF4-FFF2-40B4-BE49-F238E27FC236}">
                  <a16:creationId xmlns="" xmlns:a16="http://schemas.microsoft.com/office/drawing/2014/main" id="{A077D454-59AB-0150-C11E-8134632BB74C}"/>
                </a:ext>
              </a:extLst>
            </p:cNvPr>
            <p:cNvGrpSpPr/>
            <p:nvPr/>
          </p:nvGrpSpPr>
          <p:grpSpPr>
            <a:xfrm>
              <a:off x="6309362" y="4453999"/>
              <a:ext cx="4734694" cy="1153269"/>
              <a:chOff x="6309362" y="4395154"/>
              <a:chExt cx="4734694" cy="1153269"/>
            </a:xfrm>
          </p:grpSpPr>
          <p:sp>
            <p:nvSpPr>
              <p:cNvPr id="26" name="Hình chữ nhật: Góc Tròn 20">
                <a:extLst>
                  <a:ext uri="{FF2B5EF4-FFF2-40B4-BE49-F238E27FC236}">
                    <a16:creationId xmlns="" xmlns:a16="http://schemas.microsoft.com/office/drawing/2014/main" id="{A22AD1BA-7919-2A18-A5E1-094B4F046682}"/>
                  </a:ext>
                </a:extLst>
              </p:cNvPr>
              <p:cNvSpPr/>
              <p:nvPr/>
            </p:nvSpPr>
            <p:spPr>
              <a:xfrm>
                <a:off x="6688190" y="4395154"/>
                <a:ext cx="435586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27" name="Đồ họa 16">
                <a:extLst>
                  <a:ext uri="{FF2B5EF4-FFF2-40B4-BE49-F238E27FC236}">
                    <a16:creationId xmlns="" xmlns:a16="http://schemas.microsoft.com/office/drawing/2014/main" id="{36A57397-DAC4-545C-A2AD-EA8061FA9E7F}"/>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6309362" y="4396423"/>
                <a:ext cx="1077191" cy="1152000"/>
              </a:xfrm>
              <a:prstGeom prst="rect">
                <a:avLst/>
              </a:prstGeom>
            </p:spPr>
          </p:pic>
        </p:grpSp>
        <p:sp>
          <p:nvSpPr>
            <p:cNvPr id="25" name="Hộp Văn bản 45">
              <a:extLst>
                <a:ext uri="{FF2B5EF4-FFF2-40B4-BE49-F238E27FC236}">
                  <a16:creationId xmlns="" xmlns:a16="http://schemas.microsoft.com/office/drawing/2014/main" id="{6185C159-9C4B-F935-D927-2D577D6607B3}"/>
                </a:ext>
              </a:extLst>
            </p:cNvPr>
            <p:cNvSpPr txBox="1"/>
            <p:nvPr/>
          </p:nvSpPr>
          <p:spPr>
            <a:xfrm>
              <a:off x="7485017" y="4645453"/>
              <a:ext cx="3268327" cy="707886"/>
            </a:xfrm>
            <a:prstGeom prst="rect">
              <a:avLst/>
            </a:prstGeom>
            <a:noFill/>
          </p:spPr>
          <p:txBody>
            <a:bodyPr wrap="square" rtlCol="0">
              <a:spAutoFit/>
            </a:bodyPr>
            <a:lstStyle/>
            <a:p>
              <a:pPr algn="ctr">
                <a:spcBef>
                  <a:spcPts val="600"/>
                </a:spcBef>
                <a:spcAft>
                  <a:spcPts val="600"/>
                </a:spcAft>
              </a:pPr>
              <a:r>
                <a:rPr lang="en-US" sz="4000" b="1" dirty="0" err="1" smtClean="0">
                  <a:latin typeface="Cambria" panose="02040503050406030204" pitchFamily="18" charset="0"/>
                  <a:ea typeface="Cambria" panose="02040503050406030204" pitchFamily="18" charset="0"/>
                </a:rPr>
                <a:t>Cả</a:t>
              </a:r>
              <a:r>
                <a:rPr lang="en-US" sz="4000" b="1" dirty="0" smtClean="0">
                  <a:latin typeface="Cambria" panose="02040503050406030204" pitchFamily="18" charset="0"/>
                  <a:ea typeface="Cambria" panose="02040503050406030204" pitchFamily="18" charset="0"/>
                </a:rPr>
                <a:t> A, B, C.</a:t>
              </a:r>
              <a:endParaRPr lang="vi-VN" sz="4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54606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8"/>
                                        </p:tgtEl>
                                      </p:cBhvr>
                                    </p:animEffect>
                                    <p:anim calcmode="lin" valueType="num">
                                      <p:cBhvr>
                                        <p:cTn id="30" dur="1000"/>
                                        <p:tgtEl>
                                          <p:spTgt spid="8"/>
                                        </p:tgtEl>
                                        <p:attrNameLst>
                                          <p:attrName>ppt_x</p:attrName>
                                        </p:attrNameLst>
                                      </p:cBhvr>
                                      <p:tavLst>
                                        <p:tav tm="0">
                                          <p:val>
                                            <p:strVal val="ppt_x"/>
                                          </p:val>
                                        </p:tav>
                                        <p:tav tm="100000">
                                          <p:val>
                                            <p:strVal val="ppt_x"/>
                                          </p:val>
                                        </p:tav>
                                      </p:tavLst>
                                    </p:anim>
                                    <p:anim calcmode="lin" valueType="num">
                                      <p:cBhvr>
                                        <p:cTn id="31" dur="1000"/>
                                        <p:tgtEl>
                                          <p:spTgt spid="8"/>
                                        </p:tgtEl>
                                        <p:attrNameLst>
                                          <p:attrName>ppt_y</p:attrName>
                                        </p:attrNameLst>
                                      </p:cBhvr>
                                      <p:tavLst>
                                        <p:tav tm="0">
                                          <p:val>
                                            <p:strVal val="ppt_y"/>
                                          </p:val>
                                        </p:tav>
                                        <p:tav tm="100000">
                                          <p:val>
                                            <p:strVal val="ppt_y+.1"/>
                                          </p:val>
                                        </p:tav>
                                      </p:tavLst>
                                    </p:anim>
                                    <p:set>
                                      <p:cBhvr>
                                        <p:cTn id="32" dur="1" fill="hold">
                                          <p:stCondLst>
                                            <p:cond delay="999"/>
                                          </p:stCondLst>
                                        </p:cTn>
                                        <p:tgtEl>
                                          <p:spTgt spid="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3"/>
                                        </p:tgtEl>
                                      </p:cBhvr>
                                    </p:animEffect>
                                    <p:anim calcmode="lin" valueType="num">
                                      <p:cBhvr>
                                        <p:cTn id="35" dur="1000"/>
                                        <p:tgtEl>
                                          <p:spTgt spid="13"/>
                                        </p:tgtEl>
                                        <p:attrNameLst>
                                          <p:attrName>ppt_x</p:attrName>
                                        </p:attrNameLst>
                                      </p:cBhvr>
                                      <p:tavLst>
                                        <p:tav tm="0">
                                          <p:val>
                                            <p:strVal val="ppt_x"/>
                                          </p:val>
                                        </p:tav>
                                        <p:tav tm="100000">
                                          <p:val>
                                            <p:strVal val="ppt_x"/>
                                          </p:val>
                                        </p:tav>
                                      </p:tavLst>
                                    </p:anim>
                                    <p:anim calcmode="lin" valueType="num">
                                      <p:cBhvr>
                                        <p:cTn id="36" dur="1000"/>
                                        <p:tgtEl>
                                          <p:spTgt spid="13"/>
                                        </p:tgtEl>
                                        <p:attrNameLst>
                                          <p:attrName>ppt_y</p:attrName>
                                        </p:attrNameLst>
                                      </p:cBhvr>
                                      <p:tavLst>
                                        <p:tav tm="0">
                                          <p:val>
                                            <p:strVal val="ppt_y"/>
                                          </p:val>
                                        </p:tav>
                                        <p:tav tm="100000">
                                          <p:val>
                                            <p:strVal val="ppt_y+.1"/>
                                          </p:val>
                                        </p:tav>
                                      </p:tavLst>
                                    </p:anim>
                                    <p:set>
                                      <p:cBhvr>
                                        <p:cTn id="37" dur="1" fill="hold">
                                          <p:stCondLst>
                                            <p:cond delay="999"/>
                                          </p:stCondLst>
                                        </p:cTn>
                                        <p:tgtEl>
                                          <p:spTgt spid="1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23"/>
                                        </p:tgtEl>
                                        <p:attrNameLst>
                                          <p:attrName>r</p:attrName>
                                        </p:attrNameLst>
                                      </p:cBhvr>
                                    </p:animRot>
                                    <p:animRot by="-240000">
                                      <p:cBhvr>
                                        <p:cTn id="40" dur="200" fill="hold">
                                          <p:stCondLst>
                                            <p:cond delay="200"/>
                                          </p:stCondLst>
                                        </p:cTn>
                                        <p:tgtEl>
                                          <p:spTgt spid="23"/>
                                        </p:tgtEl>
                                        <p:attrNameLst>
                                          <p:attrName>r</p:attrName>
                                        </p:attrNameLst>
                                      </p:cBhvr>
                                    </p:animRot>
                                    <p:animRot by="240000">
                                      <p:cBhvr>
                                        <p:cTn id="41" dur="200" fill="hold">
                                          <p:stCondLst>
                                            <p:cond delay="400"/>
                                          </p:stCondLst>
                                        </p:cTn>
                                        <p:tgtEl>
                                          <p:spTgt spid="23"/>
                                        </p:tgtEl>
                                        <p:attrNameLst>
                                          <p:attrName>r</p:attrName>
                                        </p:attrNameLst>
                                      </p:cBhvr>
                                    </p:animRot>
                                    <p:animRot by="-240000">
                                      <p:cBhvr>
                                        <p:cTn id="42" dur="200" fill="hold">
                                          <p:stCondLst>
                                            <p:cond delay="600"/>
                                          </p:stCondLst>
                                        </p:cTn>
                                        <p:tgtEl>
                                          <p:spTgt spid="23"/>
                                        </p:tgtEl>
                                        <p:attrNameLst>
                                          <p:attrName>r</p:attrName>
                                        </p:attrNameLst>
                                      </p:cBhvr>
                                    </p:animRot>
                                    <p:animRot by="120000">
                                      <p:cBhvr>
                                        <p:cTn id="43" dur="200" fill="hold">
                                          <p:stCondLst>
                                            <p:cond delay="800"/>
                                          </p:stCondLst>
                                        </p:cTn>
                                        <p:tgtEl>
                                          <p:spTgt spid="2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18"/>
                                        </p:tgtEl>
                                      </p:cBhvr>
                                    </p:animEffect>
                                    <p:anim calcmode="lin" valueType="num">
                                      <p:cBhvr>
                                        <p:cTn id="46" dur="1000"/>
                                        <p:tgtEl>
                                          <p:spTgt spid="18"/>
                                        </p:tgtEl>
                                        <p:attrNameLst>
                                          <p:attrName>ppt_x</p:attrName>
                                        </p:attrNameLst>
                                      </p:cBhvr>
                                      <p:tavLst>
                                        <p:tav tm="0">
                                          <p:val>
                                            <p:strVal val="ppt_x"/>
                                          </p:val>
                                        </p:tav>
                                        <p:tav tm="100000">
                                          <p:val>
                                            <p:strVal val="ppt_x"/>
                                          </p:val>
                                        </p:tav>
                                      </p:tavLst>
                                    </p:anim>
                                    <p:anim calcmode="lin" valueType="num">
                                      <p:cBhvr>
                                        <p:cTn id="47" dur="1000"/>
                                        <p:tgtEl>
                                          <p:spTgt spid="18"/>
                                        </p:tgtEl>
                                        <p:attrNameLst>
                                          <p:attrName>ppt_y</p:attrName>
                                        </p:attrNameLst>
                                      </p:cBhvr>
                                      <p:tavLst>
                                        <p:tav tm="0">
                                          <p:val>
                                            <p:strVal val="ppt_y"/>
                                          </p:val>
                                        </p:tav>
                                        <p:tav tm="100000">
                                          <p:val>
                                            <p:strVal val="ppt_y+.1"/>
                                          </p:val>
                                        </p:tav>
                                      </p:tavLst>
                                    </p:anim>
                                    <p:set>
                                      <p:cBhvr>
                                        <p:cTn id="48"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 xmlns:a16="http://schemas.microsoft.com/office/drawing/2014/main" id="{298C6247-3443-58B2-9E99-86894E2AD33A}"/>
              </a:ext>
            </a:extLst>
          </p:cNvPr>
          <p:cNvGrpSpPr/>
          <p:nvPr/>
        </p:nvGrpSpPr>
        <p:grpSpPr>
          <a:xfrm>
            <a:off x="770709" y="809901"/>
            <a:ext cx="10504612" cy="1799540"/>
            <a:chOff x="873492" y="817645"/>
            <a:chExt cx="10362640" cy="1530535"/>
          </a:xfrm>
        </p:grpSpPr>
        <p:grpSp>
          <p:nvGrpSpPr>
            <p:cNvPr id="3" name="Đồ họa 51">
              <a:extLst>
                <a:ext uri="{FF2B5EF4-FFF2-40B4-BE49-F238E27FC236}">
                  <a16:creationId xmlns=""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7" name="Hình tự do: Hình 55">
                <a:extLst>
                  <a:ext uri="{FF2B5EF4-FFF2-40B4-BE49-F238E27FC236}">
                    <a16:creationId xmlns=""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 xmlns:a16="http://schemas.microsoft.com/office/drawing/2014/main" id="{EF516165-5B97-E07D-DDF9-46462073D2E8}"/>
                </a:ext>
              </a:extLst>
            </p:cNvPr>
            <p:cNvSpPr txBox="1"/>
            <p:nvPr/>
          </p:nvSpPr>
          <p:spPr>
            <a:xfrm>
              <a:off x="988710" y="929398"/>
              <a:ext cx="10033739" cy="1115133"/>
            </a:xfrm>
            <a:prstGeom prst="rect">
              <a:avLst/>
            </a:prstGeom>
            <a:noFill/>
          </p:spPr>
          <p:txBody>
            <a:bodyPr wrap="square" rtlCol="0">
              <a:spAutoFit/>
            </a:bodyPr>
            <a:lstStyle/>
            <a:p>
              <a:pPr lvl="0" algn="just">
                <a:lnSpc>
                  <a:spcPct val="80000"/>
                </a:lnSpc>
              </a:pPr>
              <a:r>
                <a:rPr lang="en-US" sz="3300" b="1" err="1">
                  <a:solidFill>
                    <a:srgbClr val="002060"/>
                  </a:solidFill>
                  <a:latin typeface="Cambria" panose="02040503050406030204" pitchFamily="18" charset="0"/>
                  <a:ea typeface="Cambria" panose="02040503050406030204" pitchFamily="18" charset="0"/>
                </a:rPr>
                <a:t>Câu</a:t>
              </a:r>
              <a:r>
                <a:rPr lang="en-US" sz="3300" b="1">
                  <a:solidFill>
                    <a:srgbClr val="002060"/>
                  </a:solidFill>
                  <a:latin typeface="Cambria" panose="02040503050406030204" pitchFamily="18" charset="0"/>
                  <a:ea typeface="Cambria" panose="02040503050406030204" pitchFamily="18" charset="0"/>
                </a:rPr>
                <a:t> </a:t>
              </a:r>
              <a:r>
                <a:rPr lang="en-US" sz="3300" b="1" smtClean="0">
                  <a:solidFill>
                    <a:srgbClr val="002060"/>
                  </a:solidFill>
                  <a:latin typeface="Cambria" panose="02040503050406030204" pitchFamily="18" charset="0"/>
                  <a:ea typeface="Cambria" panose="02040503050406030204" pitchFamily="18" charset="0"/>
                </a:rPr>
                <a:t>3: </a:t>
              </a:r>
              <a:r>
                <a:rPr lang="vi-VN" sz="3300" b="1">
                  <a:solidFill>
                    <a:srgbClr val="002060"/>
                  </a:solidFill>
                  <a:latin typeface="Cambria" panose="02040503050406030204" pitchFamily="18" charset="0"/>
                  <a:ea typeface="Cambria" panose="02040503050406030204" pitchFamily="18" charset="0"/>
                </a:rPr>
                <a:t>Thí nghiệm đặt cây đậu được trồng trong đất có đủ chất khoáng vào trong phòng tối, rồi tưới nước thường xuyên nhằm chứng minh điều gì?</a:t>
              </a:r>
              <a:endParaRPr lang="en-US" sz="3300" b="1" dirty="0">
                <a:solidFill>
                  <a:srgbClr val="002060"/>
                </a:solidFill>
                <a:latin typeface="Cambria" panose="02040503050406030204" pitchFamily="18" charset="0"/>
                <a:ea typeface="Cambria" panose="02040503050406030204" pitchFamily="18" charset="0"/>
              </a:endParaRPr>
            </a:p>
          </p:txBody>
        </p:sp>
      </p:grpSp>
      <p:grpSp>
        <p:nvGrpSpPr>
          <p:cNvPr id="8" name="Nhóm 1">
            <a:extLst>
              <a:ext uri="{FF2B5EF4-FFF2-40B4-BE49-F238E27FC236}">
                <a16:creationId xmlns="" xmlns:a16="http://schemas.microsoft.com/office/drawing/2014/main" id="{5D919A39-535E-2705-5D44-7D32AF41840A}"/>
              </a:ext>
            </a:extLst>
          </p:cNvPr>
          <p:cNvGrpSpPr/>
          <p:nvPr/>
        </p:nvGrpSpPr>
        <p:grpSpPr>
          <a:xfrm>
            <a:off x="873492" y="3052599"/>
            <a:ext cx="5009148" cy="1202358"/>
            <a:chOff x="873492" y="2490890"/>
            <a:chExt cx="5009148" cy="1202358"/>
          </a:xfrm>
        </p:grpSpPr>
        <p:grpSp>
          <p:nvGrpSpPr>
            <p:cNvPr id="9" name="Nhóm 7">
              <a:extLst>
                <a:ext uri="{FF2B5EF4-FFF2-40B4-BE49-F238E27FC236}">
                  <a16:creationId xmlns="" xmlns:a16="http://schemas.microsoft.com/office/drawing/2014/main" id="{9C25E72F-3347-F5BA-1EF4-814B3861AB22}"/>
                </a:ext>
              </a:extLst>
            </p:cNvPr>
            <p:cNvGrpSpPr/>
            <p:nvPr/>
          </p:nvGrpSpPr>
          <p:grpSpPr>
            <a:xfrm>
              <a:off x="873492" y="2490890"/>
              <a:ext cx="5009148" cy="1152000"/>
              <a:chOff x="873492" y="2490890"/>
              <a:chExt cx="5009148" cy="1152000"/>
            </a:xfrm>
          </p:grpSpPr>
          <p:sp>
            <p:nvSpPr>
              <p:cNvPr id="11" name="Hình chữ nhật: Góc Tròn 8">
                <a:extLst>
                  <a:ext uri="{FF2B5EF4-FFF2-40B4-BE49-F238E27FC236}">
                    <a16:creationId xmlns="" xmlns:a16="http://schemas.microsoft.com/office/drawing/2014/main" id="{E269473F-6A8B-E80D-6775-3AD0F811E809}"/>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12" name="Đồ họa 9">
                <a:extLst>
                  <a:ext uri="{FF2B5EF4-FFF2-40B4-BE49-F238E27FC236}">
                    <a16:creationId xmlns="" xmlns:a16="http://schemas.microsoft.com/office/drawing/2014/main" id="{2C9DD5BC-4BCB-4B25-466C-AE5BF3D1159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73492" y="2490890"/>
                <a:ext cx="1246685" cy="1152000"/>
              </a:xfrm>
              <a:prstGeom prst="rect">
                <a:avLst/>
              </a:prstGeom>
            </p:spPr>
          </p:pic>
        </p:grpSp>
        <p:sp>
          <p:nvSpPr>
            <p:cNvPr id="10" name="Hộp Văn bản 23">
              <a:extLst>
                <a:ext uri="{FF2B5EF4-FFF2-40B4-BE49-F238E27FC236}">
                  <a16:creationId xmlns="" xmlns:a16="http://schemas.microsoft.com/office/drawing/2014/main" id="{AE8A3198-B922-95C5-0759-8657347CC3AA}"/>
                </a:ext>
              </a:extLst>
            </p:cNvPr>
            <p:cNvSpPr txBox="1"/>
            <p:nvPr/>
          </p:nvSpPr>
          <p:spPr>
            <a:xfrm>
              <a:off x="2030506" y="2616030"/>
              <a:ext cx="3462169" cy="1077218"/>
            </a:xfrm>
            <a:prstGeom prst="rect">
              <a:avLst/>
            </a:prstGeom>
            <a:noFill/>
          </p:spPr>
          <p:txBody>
            <a:bodyPr wrap="square" rtlCol="0">
              <a:spAutoFit/>
            </a:bodyPr>
            <a:lstStyle/>
            <a:p>
              <a:pPr algn="ctr">
                <a:lnSpc>
                  <a:spcPct val="80000"/>
                </a:lnSpc>
              </a:pPr>
              <a:r>
                <a:rPr lang="en-US" sz="4000" b="1" dirty="0" err="1">
                  <a:latin typeface="Cambria" panose="02040503050406030204" pitchFamily="18" charset="0"/>
                  <a:ea typeface="Cambria" panose="02040503050406030204" pitchFamily="18" charset="0"/>
                </a:rPr>
                <a:t>Cây</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cần</a:t>
              </a:r>
              <a:r>
                <a:rPr lang="en-US" sz="4000" b="1" dirty="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chất</a:t>
              </a:r>
              <a:r>
                <a:rPr lang="en-US" sz="4000" b="1" dirty="0" smtClean="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khoáng</a:t>
              </a:r>
              <a:r>
                <a:rPr lang="en-US" sz="4000" b="1" dirty="0" smtClean="0">
                  <a:latin typeface="Cambria" panose="02040503050406030204" pitchFamily="18" charset="0"/>
                  <a:ea typeface="Cambria" panose="02040503050406030204" pitchFamily="18" charset="0"/>
                </a:rPr>
                <a:t>.</a:t>
              </a:r>
              <a:endParaRPr lang="vi-VN" sz="4000" b="1" dirty="0">
                <a:latin typeface="Cambria" panose="02040503050406030204" pitchFamily="18" charset="0"/>
                <a:ea typeface="Cambria" panose="02040503050406030204" pitchFamily="18" charset="0"/>
              </a:endParaRPr>
            </a:p>
          </p:txBody>
        </p:sp>
      </p:grpSp>
      <p:grpSp>
        <p:nvGrpSpPr>
          <p:cNvPr id="13" name="Nhóm 2">
            <a:extLst>
              <a:ext uri="{FF2B5EF4-FFF2-40B4-BE49-F238E27FC236}">
                <a16:creationId xmlns="" xmlns:a16="http://schemas.microsoft.com/office/drawing/2014/main" id="{B4115996-510D-6A2B-BEBF-1EAD5C80FC98}"/>
              </a:ext>
            </a:extLst>
          </p:cNvPr>
          <p:cNvGrpSpPr/>
          <p:nvPr/>
        </p:nvGrpSpPr>
        <p:grpSpPr>
          <a:xfrm>
            <a:off x="6309362" y="3043785"/>
            <a:ext cx="4926770" cy="1223856"/>
            <a:chOff x="6309362" y="2482076"/>
            <a:chExt cx="4926770" cy="1223856"/>
          </a:xfrm>
        </p:grpSpPr>
        <p:grpSp>
          <p:nvGrpSpPr>
            <p:cNvPr id="14" name="Nhóm 10">
              <a:extLst>
                <a:ext uri="{FF2B5EF4-FFF2-40B4-BE49-F238E27FC236}">
                  <a16:creationId xmlns="" xmlns:a16="http://schemas.microsoft.com/office/drawing/2014/main" id="{175A95D1-2541-C698-5406-BAAB89D892AC}"/>
                </a:ext>
              </a:extLst>
            </p:cNvPr>
            <p:cNvGrpSpPr/>
            <p:nvPr/>
          </p:nvGrpSpPr>
          <p:grpSpPr>
            <a:xfrm>
              <a:off x="6309362" y="2482076"/>
              <a:ext cx="4926770" cy="1152000"/>
              <a:chOff x="6309362" y="2463371"/>
              <a:chExt cx="4926770" cy="1152000"/>
            </a:xfrm>
          </p:grpSpPr>
          <p:sp>
            <p:nvSpPr>
              <p:cNvPr id="16" name="Hình chữ nhật: Góc Tròn 11">
                <a:extLst>
                  <a:ext uri="{FF2B5EF4-FFF2-40B4-BE49-F238E27FC236}">
                    <a16:creationId xmlns="" xmlns:a16="http://schemas.microsoft.com/office/drawing/2014/main" id="{41570551-CF30-86B0-616C-56C5EF16E020}"/>
                  </a:ext>
                </a:extLst>
              </p:cNvPr>
              <p:cNvSpPr/>
              <p:nvPr/>
            </p:nvSpPr>
            <p:spPr>
              <a:xfrm>
                <a:off x="6688190" y="2496527"/>
                <a:ext cx="4547942"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p>
            </p:txBody>
          </p:sp>
          <p:pic>
            <p:nvPicPr>
              <p:cNvPr id="17" name="Đồ họa 12">
                <a:extLst>
                  <a:ext uri="{FF2B5EF4-FFF2-40B4-BE49-F238E27FC236}">
                    <a16:creationId xmlns="" xmlns:a16="http://schemas.microsoft.com/office/drawing/2014/main" id="{BF458DFC-396D-4F2C-B38F-9FDE1B3662C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309362" y="2463371"/>
                <a:ext cx="1061053" cy="1152000"/>
              </a:xfrm>
              <a:prstGeom prst="rect">
                <a:avLst/>
              </a:prstGeom>
            </p:spPr>
          </p:pic>
        </p:grpSp>
        <p:sp>
          <p:nvSpPr>
            <p:cNvPr id="15" name="Hộp Văn bản 24">
              <a:extLst>
                <a:ext uri="{FF2B5EF4-FFF2-40B4-BE49-F238E27FC236}">
                  <a16:creationId xmlns="" xmlns:a16="http://schemas.microsoft.com/office/drawing/2014/main" id="{709D10A9-E0E4-1F61-B017-5E54D7949015}"/>
                </a:ext>
              </a:extLst>
            </p:cNvPr>
            <p:cNvSpPr txBox="1"/>
            <p:nvPr/>
          </p:nvSpPr>
          <p:spPr>
            <a:xfrm>
              <a:off x="7386553" y="2628714"/>
              <a:ext cx="3510515" cy="1077218"/>
            </a:xfrm>
            <a:prstGeom prst="rect">
              <a:avLst/>
            </a:prstGeom>
            <a:noFill/>
          </p:spPr>
          <p:txBody>
            <a:bodyPr wrap="square" rtlCol="0">
              <a:spAutoFit/>
            </a:bodyPr>
            <a:lstStyle/>
            <a:p>
              <a:pPr algn="ctr">
                <a:lnSpc>
                  <a:spcPct val="80000"/>
                </a:lnSpc>
              </a:pPr>
              <a:r>
                <a:rPr lang="en-US" sz="4000" b="1" dirty="0" err="1">
                  <a:latin typeface="Cambria" panose="02040503050406030204" pitchFamily="18" charset="0"/>
                  <a:ea typeface="Cambria" panose="02040503050406030204" pitchFamily="18" charset="0"/>
                </a:rPr>
                <a:t>Cây</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cần</a:t>
              </a:r>
              <a:r>
                <a:rPr lang="en-US" sz="4000" b="1" dirty="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không</a:t>
              </a:r>
              <a:r>
                <a:rPr lang="en-US" sz="4000" b="1" dirty="0" smtClean="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khí</a:t>
              </a:r>
              <a:r>
                <a:rPr lang="en-US" sz="4000" b="1" dirty="0" smtClean="0">
                  <a:latin typeface="Cambria" panose="02040503050406030204" pitchFamily="18" charset="0"/>
                  <a:ea typeface="Cambria" panose="02040503050406030204" pitchFamily="18" charset="0"/>
                </a:rPr>
                <a:t>.</a:t>
              </a:r>
              <a:endParaRPr lang="vi-VN" sz="4000" b="1" dirty="0">
                <a:latin typeface="Cambria" panose="02040503050406030204" pitchFamily="18" charset="0"/>
                <a:ea typeface="Cambria" panose="02040503050406030204" pitchFamily="18" charset="0"/>
              </a:endParaRPr>
            </a:p>
          </p:txBody>
        </p:sp>
      </p:grpSp>
      <p:grpSp>
        <p:nvGrpSpPr>
          <p:cNvPr id="18" name="Nhóm 21">
            <a:extLst>
              <a:ext uri="{FF2B5EF4-FFF2-40B4-BE49-F238E27FC236}">
                <a16:creationId xmlns="" xmlns:a16="http://schemas.microsoft.com/office/drawing/2014/main" id="{E1B3EBE0-1A03-71FF-4EF6-BBC720D376FD}"/>
              </a:ext>
            </a:extLst>
          </p:cNvPr>
          <p:cNvGrpSpPr/>
          <p:nvPr/>
        </p:nvGrpSpPr>
        <p:grpSpPr>
          <a:xfrm>
            <a:off x="958238" y="4985105"/>
            <a:ext cx="4924401" cy="1231192"/>
            <a:chOff x="958238" y="4423396"/>
            <a:chExt cx="4924401" cy="1231192"/>
          </a:xfrm>
        </p:grpSpPr>
        <p:grpSp>
          <p:nvGrpSpPr>
            <p:cNvPr id="19" name="Nhóm 16">
              <a:extLst>
                <a:ext uri="{FF2B5EF4-FFF2-40B4-BE49-F238E27FC236}">
                  <a16:creationId xmlns="" xmlns:a16="http://schemas.microsoft.com/office/drawing/2014/main" id="{EC3EFBD6-C519-D613-E5FA-4B964968DFCC}"/>
                </a:ext>
              </a:extLst>
            </p:cNvPr>
            <p:cNvGrpSpPr/>
            <p:nvPr/>
          </p:nvGrpSpPr>
          <p:grpSpPr>
            <a:xfrm>
              <a:off x="958238" y="4423396"/>
              <a:ext cx="4924401" cy="1152000"/>
              <a:chOff x="958238" y="4423396"/>
              <a:chExt cx="4924401" cy="1152000"/>
            </a:xfrm>
          </p:grpSpPr>
          <p:sp>
            <p:nvSpPr>
              <p:cNvPr id="21" name="Hình chữ nhật: Góc Tròn 17">
                <a:extLst>
                  <a:ext uri="{FF2B5EF4-FFF2-40B4-BE49-F238E27FC236}">
                    <a16:creationId xmlns="" xmlns:a16="http://schemas.microsoft.com/office/drawing/2014/main" id="{940CE092-43E3-C439-BE96-F2A3F195B5DB}"/>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22" name="Đồ họa 18">
                <a:extLst>
                  <a:ext uri="{FF2B5EF4-FFF2-40B4-BE49-F238E27FC236}">
                    <a16:creationId xmlns="" xmlns:a16="http://schemas.microsoft.com/office/drawing/2014/main" id="{C6821B68-802E-2C33-43DE-528B28C56138}"/>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958238" y="4423396"/>
                <a:ext cx="1077191" cy="1152000"/>
              </a:xfrm>
              <a:prstGeom prst="rect">
                <a:avLst/>
              </a:prstGeom>
            </p:spPr>
          </p:pic>
        </p:grpSp>
        <p:sp>
          <p:nvSpPr>
            <p:cNvPr id="20" name="Hộp Văn bản 25">
              <a:extLst>
                <a:ext uri="{FF2B5EF4-FFF2-40B4-BE49-F238E27FC236}">
                  <a16:creationId xmlns="" xmlns:a16="http://schemas.microsoft.com/office/drawing/2014/main" id="{21AB69C4-0A06-7DD8-3B9F-558523C22576}"/>
                </a:ext>
              </a:extLst>
            </p:cNvPr>
            <p:cNvSpPr txBox="1"/>
            <p:nvPr/>
          </p:nvSpPr>
          <p:spPr>
            <a:xfrm>
              <a:off x="1793984" y="4577370"/>
              <a:ext cx="3853781" cy="1077218"/>
            </a:xfrm>
            <a:prstGeom prst="rect">
              <a:avLst/>
            </a:prstGeom>
            <a:noFill/>
          </p:spPr>
          <p:txBody>
            <a:bodyPr wrap="square" rtlCol="0">
              <a:spAutoFit/>
            </a:bodyPr>
            <a:lstStyle/>
            <a:p>
              <a:pPr algn="ctr">
                <a:lnSpc>
                  <a:spcPct val="80000"/>
                </a:lnSpc>
              </a:pPr>
              <a:r>
                <a:rPr lang="en-US" sz="4000" b="1" dirty="0" err="1" smtClean="0">
                  <a:latin typeface="Cambria" panose="02040503050406030204" pitchFamily="18" charset="0"/>
                  <a:ea typeface="Cambria" panose="02040503050406030204" pitchFamily="18" charset="0"/>
                </a:rPr>
                <a:t>Cây</a:t>
              </a:r>
              <a:r>
                <a:rPr lang="en-US" sz="4000" b="1" dirty="0" smtClean="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cần</a:t>
              </a:r>
              <a:r>
                <a:rPr lang="en-US" sz="4000" b="1" dirty="0" smtClean="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ánh</a:t>
              </a:r>
              <a:r>
                <a:rPr lang="en-US" sz="4000" b="1" dirty="0" smtClean="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sáng</a:t>
              </a:r>
              <a:r>
                <a:rPr lang="en-US" sz="4000" b="1" dirty="0" smtClean="0">
                  <a:latin typeface="Cambria" panose="02040503050406030204" pitchFamily="18" charset="0"/>
                  <a:ea typeface="Cambria" panose="02040503050406030204" pitchFamily="18" charset="0"/>
                </a:rPr>
                <a:t>.</a:t>
              </a:r>
              <a:endParaRPr lang="vi-VN" sz="4000" b="1" dirty="0">
                <a:latin typeface="Cambria" panose="02040503050406030204" pitchFamily="18" charset="0"/>
                <a:ea typeface="Cambria" panose="02040503050406030204" pitchFamily="18" charset="0"/>
              </a:endParaRPr>
            </a:p>
          </p:txBody>
        </p:sp>
      </p:grpSp>
      <p:grpSp>
        <p:nvGrpSpPr>
          <p:cNvPr id="23" name="Nhóm 22">
            <a:extLst>
              <a:ext uri="{FF2B5EF4-FFF2-40B4-BE49-F238E27FC236}">
                <a16:creationId xmlns="" xmlns:a16="http://schemas.microsoft.com/office/drawing/2014/main" id="{2EB559FE-FECD-11B4-CC5C-F13D7860583D}"/>
              </a:ext>
            </a:extLst>
          </p:cNvPr>
          <p:cNvGrpSpPr/>
          <p:nvPr/>
        </p:nvGrpSpPr>
        <p:grpSpPr>
          <a:xfrm>
            <a:off x="6309362" y="5015708"/>
            <a:ext cx="4987834" cy="1153269"/>
            <a:chOff x="6309362" y="4453999"/>
            <a:chExt cx="4987834" cy="1153269"/>
          </a:xfrm>
        </p:grpSpPr>
        <p:grpSp>
          <p:nvGrpSpPr>
            <p:cNvPr id="24" name="Nhóm 13">
              <a:extLst>
                <a:ext uri="{FF2B5EF4-FFF2-40B4-BE49-F238E27FC236}">
                  <a16:creationId xmlns="" xmlns:a16="http://schemas.microsoft.com/office/drawing/2014/main" id="{20EACA63-A1F6-E8E1-6CDE-EB245D7AB3E6}"/>
                </a:ext>
              </a:extLst>
            </p:cNvPr>
            <p:cNvGrpSpPr/>
            <p:nvPr/>
          </p:nvGrpSpPr>
          <p:grpSpPr>
            <a:xfrm>
              <a:off x="6309362" y="4453999"/>
              <a:ext cx="4987834" cy="1153269"/>
              <a:chOff x="6309362" y="4395154"/>
              <a:chExt cx="4987834" cy="1153269"/>
            </a:xfrm>
          </p:grpSpPr>
          <p:sp>
            <p:nvSpPr>
              <p:cNvPr id="26" name="Hình chữ nhật: Góc Tròn 14">
                <a:extLst>
                  <a:ext uri="{FF2B5EF4-FFF2-40B4-BE49-F238E27FC236}">
                    <a16:creationId xmlns="" xmlns:a16="http://schemas.microsoft.com/office/drawing/2014/main" id="{13F08971-0BB0-D010-61C5-D79ECECBE847}"/>
                  </a:ext>
                </a:extLst>
              </p:cNvPr>
              <p:cNvSpPr/>
              <p:nvPr/>
            </p:nvSpPr>
            <p:spPr>
              <a:xfrm>
                <a:off x="6688190" y="4395154"/>
                <a:ext cx="460900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27" name="Đồ họa 15">
                <a:extLst>
                  <a:ext uri="{FF2B5EF4-FFF2-40B4-BE49-F238E27FC236}">
                    <a16:creationId xmlns="" xmlns:a16="http://schemas.microsoft.com/office/drawing/2014/main" id="{4E32717F-2AB4-DB99-1DF3-404F98DD5581}"/>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6309362" y="4396423"/>
                <a:ext cx="1077191" cy="1152000"/>
              </a:xfrm>
              <a:prstGeom prst="rect">
                <a:avLst/>
              </a:prstGeom>
            </p:spPr>
          </p:pic>
        </p:grpSp>
        <p:sp>
          <p:nvSpPr>
            <p:cNvPr id="25" name="Hộp Văn bản 26">
              <a:extLst>
                <a:ext uri="{FF2B5EF4-FFF2-40B4-BE49-F238E27FC236}">
                  <a16:creationId xmlns="" xmlns:a16="http://schemas.microsoft.com/office/drawing/2014/main" id="{4F2B5AA1-5E36-362D-4100-84A2F8E87422}"/>
                </a:ext>
              </a:extLst>
            </p:cNvPr>
            <p:cNvSpPr txBox="1"/>
            <p:nvPr/>
          </p:nvSpPr>
          <p:spPr>
            <a:xfrm>
              <a:off x="7416909" y="4681910"/>
              <a:ext cx="3813052" cy="634020"/>
            </a:xfrm>
            <a:prstGeom prst="rect">
              <a:avLst/>
            </a:prstGeom>
            <a:noFill/>
          </p:spPr>
          <p:txBody>
            <a:bodyPr wrap="square" rtlCol="0">
              <a:spAutoFit/>
            </a:bodyPr>
            <a:lstStyle/>
            <a:p>
              <a:pPr algn="ctr">
                <a:lnSpc>
                  <a:spcPct val="80000"/>
                </a:lnSpc>
              </a:pPr>
              <a:r>
                <a:rPr lang="en-US" sz="4400" b="1" dirty="0" err="1">
                  <a:latin typeface="Cambria" panose="02040503050406030204" pitchFamily="18" charset="0"/>
                  <a:ea typeface="Cambria" panose="02040503050406030204" pitchFamily="18" charset="0"/>
                </a:rPr>
                <a:t>Cây</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cần</a:t>
              </a:r>
              <a:r>
                <a:rPr lang="en-US" sz="4400" b="1" dirty="0">
                  <a:latin typeface="Cambria" panose="02040503050406030204" pitchFamily="18" charset="0"/>
                  <a:ea typeface="Cambria" panose="02040503050406030204" pitchFamily="18" charset="0"/>
                </a:rPr>
                <a:t> </a:t>
              </a:r>
              <a:r>
                <a:rPr lang="en-US" sz="4400" b="1" dirty="0" err="1" smtClean="0">
                  <a:latin typeface="Cambria" panose="02040503050406030204" pitchFamily="18" charset="0"/>
                  <a:ea typeface="Cambria" panose="02040503050406030204" pitchFamily="18" charset="0"/>
                </a:rPr>
                <a:t>nước</a:t>
              </a:r>
              <a:r>
                <a:rPr lang="en-US" sz="4400" b="1" dirty="0" smtClean="0">
                  <a:latin typeface="Cambria" panose="02040503050406030204" pitchFamily="18" charset="0"/>
                  <a:ea typeface="Cambria" panose="02040503050406030204" pitchFamily="18" charset="0"/>
                </a:rPr>
                <a:t>.</a:t>
              </a:r>
              <a:endParaRPr lang="vi-VN" sz="44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814018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13"/>
                                        </p:tgtEl>
                                      </p:cBhvr>
                                    </p:animEffect>
                                    <p:anim calcmode="lin" valueType="num">
                                      <p:cBhvr>
                                        <p:cTn id="30" dur="1000"/>
                                        <p:tgtEl>
                                          <p:spTgt spid="13"/>
                                        </p:tgtEl>
                                        <p:attrNameLst>
                                          <p:attrName>ppt_x</p:attrName>
                                        </p:attrNameLst>
                                      </p:cBhvr>
                                      <p:tavLst>
                                        <p:tav tm="0">
                                          <p:val>
                                            <p:strVal val="ppt_x"/>
                                          </p:val>
                                        </p:tav>
                                        <p:tav tm="100000">
                                          <p:val>
                                            <p:strVal val="ppt_x"/>
                                          </p:val>
                                        </p:tav>
                                      </p:tavLst>
                                    </p:anim>
                                    <p:anim calcmode="lin" valueType="num">
                                      <p:cBhvr>
                                        <p:cTn id="31" dur="1000"/>
                                        <p:tgtEl>
                                          <p:spTgt spid="13"/>
                                        </p:tgtEl>
                                        <p:attrNameLst>
                                          <p:attrName>ppt_y</p:attrName>
                                        </p:attrNameLst>
                                      </p:cBhvr>
                                      <p:tavLst>
                                        <p:tav tm="0">
                                          <p:val>
                                            <p:strVal val="ppt_y"/>
                                          </p:val>
                                        </p:tav>
                                        <p:tav tm="100000">
                                          <p:val>
                                            <p:strVal val="ppt_y+.1"/>
                                          </p:val>
                                        </p:tav>
                                      </p:tavLst>
                                    </p:anim>
                                    <p:set>
                                      <p:cBhvr>
                                        <p:cTn id="32" dur="1" fill="hold">
                                          <p:stCondLst>
                                            <p:cond delay="999"/>
                                          </p:stCondLst>
                                        </p:cTn>
                                        <p:tgtEl>
                                          <p:spTgt spid="13"/>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23"/>
                                        </p:tgtEl>
                                      </p:cBhvr>
                                    </p:animEffect>
                                    <p:anim calcmode="lin" valueType="num">
                                      <p:cBhvr>
                                        <p:cTn id="35" dur="1000"/>
                                        <p:tgtEl>
                                          <p:spTgt spid="23"/>
                                        </p:tgtEl>
                                        <p:attrNameLst>
                                          <p:attrName>ppt_x</p:attrName>
                                        </p:attrNameLst>
                                      </p:cBhvr>
                                      <p:tavLst>
                                        <p:tav tm="0">
                                          <p:val>
                                            <p:strVal val="ppt_x"/>
                                          </p:val>
                                        </p:tav>
                                        <p:tav tm="100000">
                                          <p:val>
                                            <p:strVal val="ppt_x"/>
                                          </p:val>
                                        </p:tav>
                                      </p:tavLst>
                                    </p:anim>
                                    <p:anim calcmode="lin" valueType="num">
                                      <p:cBhvr>
                                        <p:cTn id="36" dur="1000"/>
                                        <p:tgtEl>
                                          <p:spTgt spid="23"/>
                                        </p:tgtEl>
                                        <p:attrNameLst>
                                          <p:attrName>ppt_y</p:attrName>
                                        </p:attrNameLst>
                                      </p:cBhvr>
                                      <p:tavLst>
                                        <p:tav tm="0">
                                          <p:val>
                                            <p:strVal val="ppt_y"/>
                                          </p:val>
                                        </p:tav>
                                        <p:tav tm="100000">
                                          <p:val>
                                            <p:strVal val="ppt_y+.1"/>
                                          </p:val>
                                        </p:tav>
                                      </p:tavLst>
                                    </p:anim>
                                    <p:set>
                                      <p:cBhvr>
                                        <p:cTn id="37" dur="1" fill="hold">
                                          <p:stCondLst>
                                            <p:cond delay="999"/>
                                          </p:stCondLst>
                                        </p:cTn>
                                        <p:tgtEl>
                                          <p:spTgt spid="2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18"/>
                                        </p:tgtEl>
                                        <p:attrNameLst>
                                          <p:attrName>r</p:attrName>
                                        </p:attrNameLst>
                                      </p:cBhvr>
                                    </p:animRot>
                                    <p:animRot by="-240000">
                                      <p:cBhvr>
                                        <p:cTn id="40" dur="200" fill="hold">
                                          <p:stCondLst>
                                            <p:cond delay="200"/>
                                          </p:stCondLst>
                                        </p:cTn>
                                        <p:tgtEl>
                                          <p:spTgt spid="18"/>
                                        </p:tgtEl>
                                        <p:attrNameLst>
                                          <p:attrName>r</p:attrName>
                                        </p:attrNameLst>
                                      </p:cBhvr>
                                    </p:animRot>
                                    <p:animRot by="240000">
                                      <p:cBhvr>
                                        <p:cTn id="41" dur="200" fill="hold">
                                          <p:stCondLst>
                                            <p:cond delay="400"/>
                                          </p:stCondLst>
                                        </p:cTn>
                                        <p:tgtEl>
                                          <p:spTgt spid="18"/>
                                        </p:tgtEl>
                                        <p:attrNameLst>
                                          <p:attrName>r</p:attrName>
                                        </p:attrNameLst>
                                      </p:cBhvr>
                                    </p:animRot>
                                    <p:animRot by="-240000">
                                      <p:cBhvr>
                                        <p:cTn id="42" dur="200" fill="hold">
                                          <p:stCondLst>
                                            <p:cond delay="600"/>
                                          </p:stCondLst>
                                        </p:cTn>
                                        <p:tgtEl>
                                          <p:spTgt spid="18"/>
                                        </p:tgtEl>
                                        <p:attrNameLst>
                                          <p:attrName>r</p:attrName>
                                        </p:attrNameLst>
                                      </p:cBhvr>
                                    </p:animRot>
                                    <p:animRot by="120000">
                                      <p:cBhvr>
                                        <p:cTn id="43" dur="200" fill="hold">
                                          <p:stCondLst>
                                            <p:cond delay="800"/>
                                          </p:stCondLst>
                                        </p:cTn>
                                        <p:tgtEl>
                                          <p:spTgt spid="18"/>
                                        </p:tgtEl>
                                        <p:attrNameLst>
                                          <p:attrName>r</p:attrName>
                                        </p:attrNameLst>
                                      </p:cBhvr>
                                    </p:animRot>
                                  </p:childTnLst>
                                </p:cTn>
                              </p:par>
                              <p:par>
                                <p:cTn id="44" presetID="42" presetClass="exit" presetSubtype="0" fill="hold" nodeType="withEffect">
                                  <p:stCondLst>
                                    <p:cond delay="100"/>
                                  </p:stCondLst>
                                  <p:childTnLst>
                                    <p:animEffect transition="out" filter="fade">
                                      <p:cBhvr>
                                        <p:cTn id="45" dur="1000"/>
                                        <p:tgtEl>
                                          <p:spTgt spid="8"/>
                                        </p:tgtEl>
                                      </p:cBhvr>
                                    </p:animEffect>
                                    <p:anim calcmode="lin" valueType="num">
                                      <p:cBhvr>
                                        <p:cTn id="46" dur="1000"/>
                                        <p:tgtEl>
                                          <p:spTgt spid="8"/>
                                        </p:tgtEl>
                                        <p:attrNameLst>
                                          <p:attrName>ppt_x</p:attrName>
                                        </p:attrNameLst>
                                      </p:cBhvr>
                                      <p:tavLst>
                                        <p:tav tm="0">
                                          <p:val>
                                            <p:strVal val="ppt_x"/>
                                          </p:val>
                                        </p:tav>
                                        <p:tav tm="100000">
                                          <p:val>
                                            <p:strVal val="ppt_x"/>
                                          </p:val>
                                        </p:tav>
                                      </p:tavLst>
                                    </p:anim>
                                    <p:anim calcmode="lin" valueType="num">
                                      <p:cBhvr>
                                        <p:cTn id="47" dur="1000"/>
                                        <p:tgtEl>
                                          <p:spTgt spid="8"/>
                                        </p:tgtEl>
                                        <p:attrNameLst>
                                          <p:attrName>ppt_y</p:attrName>
                                        </p:attrNameLst>
                                      </p:cBhvr>
                                      <p:tavLst>
                                        <p:tav tm="0">
                                          <p:val>
                                            <p:strVal val="ppt_y"/>
                                          </p:val>
                                        </p:tav>
                                        <p:tav tm="100000">
                                          <p:val>
                                            <p:strVal val="ppt_y+.1"/>
                                          </p:val>
                                        </p:tav>
                                      </p:tavLst>
                                    </p:anim>
                                    <p:set>
                                      <p:cBhvr>
                                        <p:cTn id="48"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 xmlns:a16="http://schemas.microsoft.com/office/drawing/2014/main" id="{298C6247-3443-58B2-9E99-86894E2AD33A}"/>
              </a:ext>
            </a:extLst>
          </p:cNvPr>
          <p:cNvGrpSpPr/>
          <p:nvPr/>
        </p:nvGrpSpPr>
        <p:grpSpPr>
          <a:xfrm>
            <a:off x="770709" y="809901"/>
            <a:ext cx="10504612" cy="1799540"/>
            <a:chOff x="873492" y="817645"/>
            <a:chExt cx="10362640" cy="1530535"/>
          </a:xfrm>
        </p:grpSpPr>
        <p:grpSp>
          <p:nvGrpSpPr>
            <p:cNvPr id="3" name="Đồ họa 51">
              <a:extLst>
                <a:ext uri="{FF2B5EF4-FFF2-40B4-BE49-F238E27FC236}">
                  <a16:creationId xmlns=""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7" name="Hình tự do: Hình 55">
                <a:extLst>
                  <a:ext uri="{FF2B5EF4-FFF2-40B4-BE49-F238E27FC236}">
                    <a16:creationId xmlns=""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 xmlns:a16="http://schemas.microsoft.com/office/drawing/2014/main" id="{EF516165-5B97-E07D-DDF9-46462073D2E8}"/>
                </a:ext>
              </a:extLst>
            </p:cNvPr>
            <p:cNvSpPr txBox="1"/>
            <p:nvPr/>
          </p:nvSpPr>
          <p:spPr>
            <a:xfrm>
              <a:off x="951228" y="930032"/>
              <a:ext cx="10027610" cy="1125604"/>
            </a:xfrm>
            <a:prstGeom prst="rect">
              <a:avLst/>
            </a:prstGeom>
            <a:noFill/>
          </p:spPr>
          <p:txBody>
            <a:bodyPr wrap="square" rtlCol="0">
              <a:spAutoFit/>
            </a:bodyPr>
            <a:lstStyle/>
            <a:p>
              <a:pPr lvl="0" algn="ctr"/>
              <a:r>
                <a:rPr lang="en-US" sz="4000" b="1" err="1">
                  <a:solidFill>
                    <a:srgbClr val="002060"/>
                  </a:solidFill>
                  <a:latin typeface="Cambria" panose="02040503050406030204" pitchFamily="18" charset="0"/>
                  <a:ea typeface="Cambria" panose="02040503050406030204" pitchFamily="18" charset="0"/>
                </a:rPr>
                <a:t>Câu</a:t>
              </a:r>
              <a:r>
                <a:rPr lang="en-US" sz="4000" b="1">
                  <a:solidFill>
                    <a:srgbClr val="002060"/>
                  </a:solidFill>
                  <a:latin typeface="Cambria" panose="02040503050406030204" pitchFamily="18" charset="0"/>
                  <a:ea typeface="Cambria" panose="02040503050406030204" pitchFamily="18" charset="0"/>
                </a:rPr>
                <a:t> </a:t>
              </a:r>
              <a:r>
                <a:rPr lang="en-US" sz="4000" b="1" smtClean="0">
                  <a:solidFill>
                    <a:srgbClr val="002060"/>
                  </a:solidFill>
                  <a:latin typeface="Cambria" panose="02040503050406030204" pitchFamily="18" charset="0"/>
                  <a:ea typeface="Cambria" panose="02040503050406030204" pitchFamily="18" charset="0"/>
                </a:rPr>
                <a:t>4: </a:t>
              </a:r>
              <a:r>
                <a:rPr lang="vi-VN" sz="4000" b="1">
                  <a:solidFill>
                    <a:srgbClr val="002060"/>
                  </a:solidFill>
                  <a:latin typeface="Cambria" panose="02040503050406030204" pitchFamily="18" charset="0"/>
                  <a:ea typeface="Cambria" panose="02040503050406030204" pitchFamily="18" charset="0"/>
                </a:rPr>
                <a:t>Để chứng minh cây cần chất khoáng, người ta đã thực hiện thí nghiệm nào?</a:t>
              </a:r>
              <a:endParaRPr lang="en-US" sz="4000" b="1">
                <a:solidFill>
                  <a:srgbClr val="002060"/>
                </a:solidFill>
                <a:latin typeface="Cambria" panose="02040503050406030204" pitchFamily="18" charset="0"/>
                <a:ea typeface="Cambria" panose="02040503050406030204" pitchFamily="18" charset="0"/>
              </a:endParaRPr>
            </a:p>
          </p:txBody>
        </p:sp>
      </p:grpSp>
      <p:grpSp>
        <p:nvGrpSpPr>
          <p:cNvPr id="8" name="Nhóm 48">
            <a:extLst>
              <a:ext uri="{FF2B5EF4-FFF2-40B4-BE49-F238E27FC236}">
                <a16:creationId xmlns="" xmlns:a16="http://schemas.microsoft.com/office/drawing/2014/main" id="{B3EDD716-564E-DE46-1E80-A76D4E2C1780}"/>
              </a:ext>
            </a:extLst>
          </p:cNvPr>
          <p:cNvGrpSpPr/>
          <p:nvPr/>
        </p:nvGrpSpPr>
        <p:grpSpPr>
          <a:xfrm>
            <a:off x="912681" y="2752150"/>
            <a:ext cx="5009148" cy="1152000"/>
            <a:chOff x="873492" y="2490890"/>
            <a:chExt cx="5009148" cy="1152000"/>
          </a:xfrm>
        </p:grpSpPr>
        <p:grpSp>
          <p:nvGrpSpPr>
            <p:cNvPr id="9" name="Nhóm 21">
              <a:extLst>
                <a:ext uri="{FF2B5EF4-FFF2-40B4-BE49-F238E27FC236}">
                  <a16:creationId xmlns="" xmlns:a16="http://schemas.microsoft.com/office/drawing/2014/main" id="{AF9A0302-C94E-086B-2875-D3116C04992D}"/>
                </a:ext>
              </a:extLst>
            </p:cNvPr>
            <p:cNvGrpSpPr/>
            <p:nvPr/>
          </p:nvGrpSpPr>
          <p:grpSpPr>
            <a:xfrm>
              <a:off x="873492" y="2490890"/>
              <a:ext cx="5009148" cy="1152000"/>
              <a:chOff x="873492" y="2490890"/>
              <a:chExt cx="5009148" cy="1152000"/>
            </a:xfrm>
          </p:grpSpPr>
          <p:sp>
            <p:nvSpPr>
              <p:cNvPr id="11" name="Hình chữ nhật: Góc Tròn 11">
                <a:extLst>
                  <a:ext uri="{FF2B5EF4-FFF2-40B4-BE49-F238E27FC236}">
                    <a16:creationId xmlns="" xmlns:a16="http://schemas.microsoft.com/office/drawing/2014/main" id="{AEDFFEB8-1946-B178-A58A-56FDB8A933E4}"/>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p>
            </p:txBody>
          </p:sp>
          <p:pic>
            <p:nvPicPr>
              <p:cNvPr id="12" name="Đồ họa 7">
                <a:extLst>
                  <a:ext uri="{FF2B5EF4-FFF2-40B4-BE49-F238E27FC236}">
                    <a16:creationId xmlns="" xmlns:a16="http://schemas.microsoft.com/office/drawing/2014/main" id="{A5849BBD-0199-2C1D-1F87-540060823F7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73492" y="2490890"/>
                <a:ext cx="1246685" cy="1152000"/>
              </a:xfrm>
              <a:prstGeom prst="rect">
                <a:avLst/>
              </a:prstGeom>
            </p:spPr>
          </p:pic>
        </p:grpSp>
        <p:sp>
          <p:nvSpPr>
            <p:cNvPr id="10" name="Hộp Văn bản 42">
              <a:extLst>
                <a:ext uri="{FF2B5EF4-FFF2-40B4-BE49-F238E27FC236}">
                  <a16:creationId xmlns="" xmlns:a16="http://schemas.microsoft.com/office/drawing/2014/main" id="{D102B154-E9F8-3C16-D917-551420A441D6}"/>
                </a:ext>
              </a:extLst>
            </p:cNvPr>
            <p:cNvSpPr txBox="1"/>
            <p:nvPr/>
          </p:nvSpPr>
          <p:spPr>
            <a:xfrm>
              <a:off x="1803059" y="2646391"/>
              <a:ext cx="3913094" cy="978729"/>
            </a:xfrm>
            <a:prstGeom prst="rect">
              <a:avLst/>
            </a:prstGeom>
            <a:noFill/>
          </p:spPr>
          <p:txBody>
            <a:bodyPr wrap="square" rtlCol="0">
              <a:spAutoFit/>
            </a:bodyPr>
            <a:lstStyle/>
            <a:p>
              <a:pPr algn="ctr">
                <a:lnSpc>
                  <a:spcPct val="80000"/>
                </a:lnSpc>
              </a:pPr>
              <a:r>
                <a:rPr lang="en-US" sz="3600" b="1" dirty="0" err="1" smtClean="0">
                  <a:latin typeface="Cambria" panose="02040503050406030204" pitchFamily="18" charset="0"/>
                  <a:ea typeface="Cambria" panose="02040503050406030204" pitchFamily="18" charset="0"/>
                </a:rPr>
                <a:t>Để</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cây</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ngoài</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ánh</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sáng</a:t>
              </a:r>
              <a:r>
                <a:rPr lang="en-US" sz="3600" b="1" dirty="0" smtClean="0">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grpSp>
      <p:grpSp>
        <p:nvGrpSpPr>
          <p:cNvPr id="13" name="Nhóm 49">
            <a:extLst>
              <a:ext uri="{FF2B5EF4-FFF2-40B4-BE49-F238E27FC236}">
                <a16:creationId xmlns="" xmlns:a16="http://schemas.microsoft.com/office/drawing/2014/main" id="{57ECC7D7-533B-9476-3867-F9D2A1F680FF}"/>
              </a:ext>
            </a:extLst>
          </p:cNvPr>
          <p:cNvGrpSpPr/>
          <p:nvPr/>
        </p:nvGrpSpPr>
        <p:grpSpPr>
          <a:xfrm>
            <a:off x="6348551" y="2743336"/>
            <a:ext cx="4734694" cy="1152000"/>
            <a:chOff x="6309362" y="2482076"/>
            <a:chExt cx="4734694" cy="1152000"/>
          </a:xfrm>
        </p:grpSpPr>
        <p:grpSp>
          <p:nvGrpSpPr>
            <p:cNvPr id="14" name="Nhóm 22">
              <a:extLst>
                <a:ext uri="{FF2B5EF4-FFF2-40B4-BE49-F238E27FC236}">
                  <a16:creationId xmlns="" xmlns:a16="http://schemas.microsoft.com/office/drawing/2014/main" id="{245FA612-9223-C9D6-CF87-D31CC22FF960}"/>
                </a:ext>
              </a:extLst>
            </p:cNvPr>
            <p:cNvGrpSpPr/>
            <p:nvPr/>
          </p:nvGrpSpPr>
          <p:grpSpPr>
            <a:xfrm>
              <a:off x="6309362" y="2482076"/>
              <a:ext cx="4734694" cy="1152000"/>
              <a:chOff x="6309362" y="2463371"/>
              <a:chExt cx="4734694" cy="1152000"/>
            </a:xfrm>
          </p:grpSpPr>
          <p:sp>
            <p:nvSpPr>
              <p:cNvPr id="16" name="Hình chữ nhật: Góc Tròn 12">
                <a:extLst>
                  <a:ext uri="{FF2B5EF4-FFF2-40B4-BE49-F238E27FC236}">
                    <a16:creationId xmlns="" xmlns:a16="http://schemas.microsoft.com/office/drawing/2014/main" id="{52C72229-1BDB-7197-5BCB-B52287373EDD}"/>
                  </a:ext>
                </a:extLst>
              </p:cNvPr>
              <p:cNvSpPr/>
              <p:nvPr/>
            </p:nvSpPr>
            <p:spPr>
              <a:xfrm>
                <a:off x="6688190" y="2496527"/>
                <a:ext cx="4355866"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p>
            </p:txBody>
          </p:sp>
          <p:pic>
            <p:nvPicPr>
              <p:cNvPr id="17" name="Đồ họa 14">
                <a:extLst>
                  <a:ext uri="{FF2B5EF4-FFF2-40B4-BE49-F238E27FC236}">
                    <a16:creationId xmlns="" xmlns:a16="http://schemas.microsoft.com/office/drawing/2014/main" id="{A1E4C93E-6BE9-4051-EA64-A6676E0A8F09}"/>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309362" y="2463371"/>
                <a:ext cx="1061053" cy="1152000"/>
              </a:xfrm>
              <a:prstGeom prst="rect">
                <a:avLst/>
              </a:prstGeom>
            </p:spPr>
          </p:pic>
        </p:grpSp>
        <p:sp>
          <p:nvSpPr>
            <p:cNvPr id="15" name="Hộp Văn bản 43">
              <a:extLst>
                <a:ext uri="{FF2B5EF4-FFF2-40B4-BE49-F238E27FC236}">
                  <a16:creationId xmlns="" xmlns:a16="http://schemas.microsoft.com/office/drawing/2014/main" id="{42784A90-390C-FDE1-57DB-3F2829B7EF40}"/>
                </a:ext>
              </a:extLst>
            </p:cNvPr>
            <p:cNvSpPr txBox="1"/>
            <p:nvPr/>
          </p:nvSpPr>
          <p:spPr>
            <a:xfrm>
              <a:off x="7118874" y="2597272"/>
              <a:ext cx="3925181" cy="978729"/>
            </a:xfrm>
            <a:prstGeom prst="rect">
              <a:avLst/>
            </a:prstGeom>
            <a:noFill/>
          </p:spPr>
          <p:txBody>
            <a:bodyPr wrap="square" rtlCol="0">
              <a:spAutoFit/>
            </a:bodyPr>
            <a:lstStyle/>
            <a:p>
              <a:pPr algn="ctr">
                <a:lnSpc>
                  <a:spcPct val="80000"/>
                </a:lnSpc>
              </a:pPr>
              <a:r>
                <a:rPr lang="en-US" sz="3600" b="1" dirty="0" err="1" smtClean="0">
                  <a:latin typeface="Cambria" panose="02040503050406030204" pitchFamily="18" charset="0"/>
                  <a:ea typeface="Cambria" panose="02040503050406030204" pitchFamily="18" charset="0"/>
                </a:rPr>
                <a:t>Tưới</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nước</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cho</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cây</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hằng</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ngày</a:t>
              </a:r>
              <a:r>
                <a:rPr lang="en-US" sz="3600" b="1" dirty="0" smtClean="0">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grpSp>
      <p:grpSp>
        <p:nvGrpSpPr>
          <p:cNvPr id="18" name="Nhóm 47">
            <a:extLst>
              <a:ext uri="{FF2B5EF4-FFF2-40B4-BE49-F238E27FC236}">
                <a16:creationId xmlns="" xmlns:a16="http://schemas.microsoft.com/office/drawing/2014/main" id="{1DED84F3-4250-F897-F677-DF1337BD280E}"/>
              </a:ext>
            </a:extLst>
          </p:cNvPr>
          <p:cNvGrpSpPr/>
          <p:nvPr/>
        </p:nvGrpSpPr>
        <p:grpSpPr>
          <a:xfrm>
            <a:off x="997427" y="4684656"/>
            <a:ext cx="4924401" cy="1152000"/>
            <a:chOff x="958238" y="4423396"/>
            <a:chExt cx="4924401" cy="1152000"/>
          </a:xfrm>
        </p:grpSpPr>
        <p:grpSp>
          <p:nvGrpSpPr>
            <p:cNvPr id="19" name="Nhóm 23">
              <a:extLst>
                <a:ext uri="{FF2B5EF4-FFF2-40B4-BE49-F238E27FC236}">
                  <a16:creationId xmlns="" xmlns:a16="http://schemas.microsoft.com/office/drawing/2014/main" id="{DD278742-E579-66B0-5492-6F3B021DA17C}"/>
                </a:ext>
              </a:extLst>
            </p:cNvPr>
            <p:cNvGrpSpPr/>
            <p:nvPr/>
          </p:nvGrpSpPr>
          <p:grpSpPr>
            <a:xfrm>
              <a:off x="958238" y="4423396"/>
              <a:ext cx="4924401" cy="1152000"/>
              <a:chOff x="958238" y="4423396"/>
              <a:chExt cx="4924401" cy="1152000"/>
            </a:xfrm>
          </p:grpSpPr>
          <p:sp>
            <p:nvSpPr>
              <p:cNvPr id="21" name="Hình chữ nhật: Góc Tròn 19">
                <a:extLst>
                  <a:ext uri="{FF2B5EF4-FFF2-40B4-BE49-F238E27FC236}">
                    <a16:creationId xmlns="" xmlns:a16="http://schemas.microsoft.com/office/drawing/2014/main" id="{EED8C667-9BF5-E569-6EDD-018FD1C214AB}"/>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p>
            </p:txBody>
          </p:sp>
          <p:pic>
            <p:nvPicPr>
              <p:cNvPr id="22" name="Đồ họa 18">
                <a:extLst>
                  <a:ext uri="{FF2B5EF4-FFF2-40B4-BE49-F238E27FC236}">
                    <a16:creationId xmlns="" xmlns:a16="http://schemas.microsoft.com/office/drawing/2014/main" id="{626A8265-4505-8FAA-EF43-313C3211658F}"/>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958238" y="4423396"/>
                <a:ext cx="1077191" cy="1152000"/>
              </a:xfrm>
              <a:prstGeom prst="rect">
                <a:avLst/>
              </a:prstGeom>
            </p:spPr>
          </p:pic>
        </p:grpSp>
        <p:sp>
          <p:nvSpPr>
            <p:cNvPr id="20" name="Hộp Văn bản 44">
              <a:extLst>
                <a:ext uri="{FF2B5EF4-FFF2-40B4-BE49-F238E27FC236}">
                  <a16:creationId xmlns="" xmlns:a16="http://schemas.microsoft.com/office/drawing/2014/main" id="{DFE3EE9F-D90C-5EBF-9925-55B329C94278}"/>
                </a:ext>
              </a:extLst>
            </p:cNvPr>
            <p:cNvSpPr txBox="1"/>
            <p:nvPr/>
          </p:nvSpPr>
          <p:spPr>
            <a:xfrm>
              <a:off x="2026317" y="4564771"/>
              <a:ext cx="3748745" cy="978729"/>
            </a:xfrm>
            <a:prstGeom prst="rect">
              <a:avLst/>
            </a:prstGeom>
            <a:noFill/>
          </p:spPr>
          <p:txBody>
            <a:bodyPr wrap="square" rtlCol="0">
              <a:spAutoFit/>
            </a:bodyPr>
            <a:lstStyle/>
            <a:p>
              <a:pPr algn="ctr">
                <a:lnSpc>
                  <a:spcPct val="80000"/>
                </a:lnSpc>
              </a:pPr>
              <a:r>
                <a:rPr lang="en-US" sz="3600" b="1" dirty="0" err="1" smtClean="0">
                  <a:latin typeface="Cambria" panose="02040503050406030204" pitchFamily="18" charset="0"/>
                  <a:ea typeface="Cambria" panose="02040503050406030204" pitchFamily="18" charset="0"/>
                </a:rPr>
                <a:t>Trồng</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cây</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trong</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nhà</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kín</a:t>
              </a:r>
              <a:r>
                <a:rPr lang="en-US" sz="3600" b="1" dirty="0" smtClean="0">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grpSp>
      <p:grpSp>
        <p:nvGrpSpPr>
          <p:cNvPr id="23" name="Nhóm 46">
            <a:extLst>
              <a:ext uri="{FF2B5EF4-FFF2-40B4-BE49-F238E27FC236}">
                <a16:creationId xmlns="" xmlns:a16="http://schemas.microsoft.com/office/drawing/2014/main" id="{3C8FFE18-A1FF-723F-9CA5-6EF41AF72886}"/>
              </a:ext>
            </a:extLst>
          </p:cNvPr>
          <p:cNvGrpSpPr/>
          <p:nvPr/>
        </p:nvGrpSpPr>
        <p:grpSpPr>
          <a:xfrm>
            <a:off x="6348551" y="4715259"/>
            <a:ext cx="4813869" cy="1153269"/>
            <a:chOff x="6309362" y="4453999"/>
            <a:chExt cx="4813869" cy="1153269"/>
          </a:xfrm>
        </p:grpSpPr>
        <p:grpSp>
          <p:nvGrpSpPr>
            <p:cNvPr id="24" name="Nhóm 24">
              <a:extLst>
                <a:ext uri="{FF2B5EF4-FFF2-40B4-BE49-F238E27FC236}">
                  <a16:creationId xmlns="" xmlns:a16="http://schemas.microsoft.com/office/drawing/2014/main" id="{A077D454-59AB-0150-C11E-8134632BB74C}"/>
                </a:ext>
              </a:extLst>
            </p:cNvPr>
            <p:cNvGrpSpPr/>
            <p:nvPr/>
          </p:nvGrpSpPr>
          <p:grpSpPr>
            <a:xfrm>
              <a:off x="6309362" y="4453999"/>
              <a:ext cx="4734694" cy="1153269"/>
              <a:chOff x="6309362" y="4395154"/>
              <a:chExt cx="4734694" cy="1153269"/>
            </a:xfrm>
          </p:grpSpPr>
          <p:sp>
            <p:nvSpPr>
              <p:cNvPr id="26" name="Hình chữ nhật: Góc Tròn 20">
                <a:extLst>
                  <a:ext uri="{FF2B5EF4-FFF2-40B4-BE49-F238E27FC236}">
                    <a16:creationId xmlns="" xmlns:a16="http://schemas.microsoft.com/office/drawing/2014/main" id="{A22AD1BA-7919-2A18-A5E1-094B4F046682}"/>
                  </a:ext>
                </a:extLst>
              </p:cNvPr>
              <p:cNvSpPr/>
              <p:nvPr/>
            </p:nvSpPr>
            <p:spPr>
              <a:xfrm>
                <a:off x="6688190" y="4395154"/>
                <a:ext cx="435586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p>
            </p:txBody>
          </p:sp>
          <p:pic>
            <p:nvPicPr>
              <p:cNvPr id="27" name="Đồ họa 16">
                <a:extLst>
                  <a:ext uri="{FF2B5EF4-FFF2-40B4-BE49-F238E27FC236}">
                    <a16:creationId xmlns="" xmlns:a16="http://schemas.microsoft.com/office/drawing/2014/main" id="{36A57397-DAC4-545C-A2AD-EA8061FA9E7F}"/>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6309362" y="4396423"/>
                <a:ext cx="1077191" cy="1152000"/>
              </a:xfrm>
              <a:prstGeom prst="rect">
                <a:avLst/>
              </a:prstGeom>
            </p:spPr>
          </p:pic>
        </p:grpSp>
        <p:sp>
          <p:nvSpPr>
            <p:cNvPr id="25" name="Hộp Văn bản 45">
              <a:extLst>
                <a:ext uri="{FF2B5EF4-FFF2-40B4-BE49-F238E27FC236}">
                  <a16:creationId xmlns="" xmlns:a16="http://schemas.microsoft.com/office/drawing/2014/main" id="{6185C159-9C4B-F935-D927-2D577D6607B3}"/>
                </a:ext>
              </a:extLst>
            </p:cNvPr>
            <p:cNvSpPr txBox="1"/>
            <p:nvPr/>
          </p:nvSpPr>
          <p:spPr>
            <a:xfrm>
              <a:off x="7262565" y="4578218"/>
              <a:ext cx="3860666" cy="978729"/>
            </a:xfrm>
            <a:prstGeom prst="rect">
              <a:avLst/>
            </a:prstGeom>
            <a:noFill/>
          </p:spPr>
          <p:txBody>
            <a:bodyPr wrap="square" rtlCol="0">
              <a:spAutoFit/>
            </a:bodyPr>
            <a:lstStyle/>
            <a:p>
              <a:pPr algn="ctr">
                <a:lnSpc>
                  <a:spcPct val="80000"/>
                </a:lnSpc>
              </a:pPr>
              <a:r>
                <a:rPr lang="en-US" sz="3600" b="1" dirty="0" err="1" smtClean="0">
                  <a:latin typeface="Cambria" panose="02040503050406030204" pitchFamily="18" charset="0"/>
                  <a:ea typeface="Cambria" panose="02040503050406030204" pitchFamily="18" charset="0"/>
                </a:rPr>
                <a:t>Trồng</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cây</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trong</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sỏi</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đã</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rửa</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sạch</a:t>
              </a:r>
              <a:r>
                <a:rPr lang="en-US" sz="3600" b="1" dirty="0" smtClean="0">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30523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8"/>
                                        </p:tgtEl>
                                      </p:cBhvr>
                                    </p:animEffect>
                                    <p:anim calcmode="lin" valueType="num">
                                      <p:cBhvr>
                                        <p:cTn id="30" dur="1000"/>
                                        <p:tgtEl>
                                          <p:spTgt spid="8"/>
                                        </p:tgtEl>
                                        <p:attrNameLst>
                                          <p:attrName>ppt_x</p:attrName>
                                        </p:attrNameLst>
                                      </p:cBhvr>
                                      <p:tavLst>
                                        <p:tav tm="0">
                                          <p:val>
                                            <p:strVal val="ppt_x"/>
                                          </p:val>
                                        </p:tav>
                                        <p:tav tm="100000">
                                          <p:val>
                                            <p:strVal val="ppt_x"/>
                                          </p:val>
                                        </p:tav>
                                      </p:tavLst>
                                    </p:anim>
                                    <p:anim calcmode="lin" valueType="num">
                                      <p:cBhvr>
                                        <p:cTn id="31" dur="1000"/>
                                        <p:tgtEl>
                                          <p:spTgt spid="8"/>
                                        </p:tgtEl>
                                        <p:attrNameLst>
                                          <p:attrName>ppt_y</p:attrName>
                                        </p:attrNameLst>
                                      </p:cBhvr>
                                      <p:tavLst>
                                        <p:tav tm="0">
                                          <p:val>
                                            <p:strVal val="ppt_y"/>
                                          </p:val>
                                        </p:tav>
                                        <p:tav tm="100000">
                                          <p:val>
                                            <p:strVal val="ppt_y+.1"/>
                                          </p:val>
                                        </p:tav>
                                      </p:tavLst>
                                    </p:anim>
                                    <p:set>
                                      <p:cBhvr>
                                        <p:cTn id="32" dur="1" fill="hold">
                                          <p:stCondLst>
                                            <p:cond delay="999"/>
                                          </p:stCondLst>
                                        </p:cTn>
                                        <p:tgtEl>
                                          <p:spTgt spid="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3"/>
                                        </p:tgtEl>
                                      </p:cBhvr>
                                    </p:animEffect>
                                    <p:anim calcmode="lin" valueType="num">
                                      <p:cBhvr>
                                        <p:cTn id="35" dur="1000"/>
                                        <p:tgtEl>
                                          <p:spTgt spid="13"/>
                                        </p:tgtEl>
                                        <p:attrNameLst>
                                          <p:attrName>ppt_x</p:attrName>
                                        </p:attrNameLst>
                                      </p:cBhvr>
                                      <p:tavLst>
                                        <p:tav tm="0">
                                          <p:val>
                                            <p:strVal val="ppt_x"/>
                                          </p:val>
                                        </p:tav>
                                        <p:tav tm="100000">
                                          <p:val>
                                            <p:strVal val="ppt_x"/>
                                          </p:val>
                                        </p:tav>
                                      </p:tavLst>
                                    </p:anim>
                                    <p:anim calcmode="lin" valueType="num">
                                      <p:cBhvr>
                                        <p:cTn id="36" dur="1000"/>
                                        <p:tgtEl>
                                          <p:spTgt spid="13"/>
                                        </p:tgtEl>
                                        <p:attrNameLst>
                                          <p:attrName>ppt_y</p:attrName>
                                        </p:attrNameLst>
                                      </p:cBhvr>
                                      <p:tavLst>
                                        <p:tav tm="0">
                                          <p:val>
                                            <p:strVal val="ppt_y"/>
                                          </p:val>
                                        </p:tav>
                                        <p:tav tm="100000">
                                          <p:val>
                                            <p:strVal val="ppt_y+.1"/>
                                          </p:val>
                                        </p:tav>
                                      </p:tavLst>
                                    </p:anim>
                                    <p:set>
                                      <p:cBhvr>
                                        <p:cTn id="37" dur="1" fill="hold">
                                          <p:stCondLst>
                                            <p:cond delay="999"/>
                                          </p:stCondLst>
                                        </p:cTn>
                                        <p:tgtEl>
                                          <p:spTgt spid="1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23"/>
                                        </p:tgtEl>
                                        <p:attrNameLst>
                                          <p:attrName>r</p:attrName>
                                        </p:attrNameLst>
                                      </p:cBhvr>
                                    </p:animRot>
                                    <p:animRot by="-240000">
                                      <p:cBhvr>
                                        <p:cTn id="40" dur="200" fill="hold">
                                          <p:stCondLst>
                                            <p:cond delay="200"/>
                                          </p:stCondLst>
                                        </p:cTn>
                                        <p:tgtEl>
                                          <p:spTgt spid="23"/>
                                        </p:tgtEl>
                                        <p:attrNameLst>
                                          <p:attrName>r</p:attrName>
                                        </p:attrNameLst>
                                      </p:cBhvr>
                                    </p:animRot>
                                    <p:animRot by="240000">
                                      <p:cBhvr>
                                        <p:cTn id="41" dur="200" fill="hold">
                                          <p:stCondLst>
                                            <p:cond delay="400"/>
                                          </p:stCondLst>
                                        </p:cTn>
                                        <p:tgtEl>
                                          <p:spTgt spid="23"/>
                                        </p:tgtEl>
                                        <p:attrNameLst>
                                          <p:attrName>r</p:attrName>
                                        </p:attrNameLst>
                                      </p:cBhvr>
                                    </p:animRot>
                                    <p:animRot by="-240000">
                                      <p:cBhvr>
                                        <p:cTn id="42" dur="200" fill="hold">
                                          <p:stCondLst>
                                            <p:cond delay="600"/>
                                          </p:stCondLst>
                                        </p:cTn>
                                        <p:tgtEl>
                                          <p:spTgt spid="23"/>
                                        </p:tgtEl>
                                        <p:attrNameLst>
                                          <p:attrName>r</p:attrName>
                                        </p:attrNameLst>
                                      </p:cBhvr>
                                    </p:animRot>
                                    <p:animRot by="120000">
                                      <p:cBhvr>
                                        <p:cTn id="43" dur="200" fill="hold">
                                          <p:stCondLst>
                                            <p:cond delay="800"/>
                                          </p:stCondLst>
                                        </p:cTn>
                                        <p:tgtEl>
                                          <p:spTgt spid="2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18"/>
                                        </p:tgtEl>
                                      </p:cBhvr>
                                    </p:animEffect>
                                    <p:anim calcmode="lin" valueType="num">
                                      <p:cBhvr>
                                        <p:cTn id="46" dur="1000"/>
                                        <p:tgtEl>
                                          <p:spTgt spid="18"/>
                                        </p:tgtEl>
                                        <p:attrNameLst>
                                          <p:attrName>ppt_x</p:attrName>
                                        </p:attrNameLst>
                                      </p:cBhvr>
                                      <p:tavLst>
                                        <p:tav tm="0">
                                          <p:val>
                                            <p:strVal val="ppt_x"/>
                                          </p:val>
                                        </p:tav>
                                        <p:tav tm="100000">
                                          <p:val>
                                            <p:strVal val="ppt_x"/>
                                          </p:val>
                                        </p:tav>
                                      </p:tavLst>
                                    </p:anim>
                                    <p:anim calcmode="lin" valueType="num">
                                      <p:cBhvr>
                                        <p:cTn id="47" dur="1000"/>
                                        <p:tgtEl>
                                          <p:spTgt spid="18"/>
                                        </p:tgtEl>
                                        <p:attrNameLst>
                                          <p:attrName>ppt_y</p:attrName>
                                        </p:attrNameLst>
                                      </p:cBhvr>
                                      <p:tavLst>
                                        <p:tav tm="0">
                                          <p:val>
                                            <p:strVal val="ppt_y"/>
                                          </p:val>
                                        </p:tav>
                                        <p:tav tm="100000">
                                          <p:val>
                                            <p:strVal val="ppt_y+.1"/>
                                          </p:val>
                                        </p:tav>
                                      </p:tavLst>
                                    </p:anim>
                                    <p:set>
                                      <p:cBhvr>
                                        <p:cTn id="48"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4">
            <a:extLst>
              <a:ext uri="{FF2B5EF4-FFF2-40B4-BE49-F238E27FC236}">
                <a16:creationId xmlns=""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29" name="图片 10">
            <a:extLst>
              <a:ext uri="{FF2B5EF4-FFF2-40B4-BE49-F238E27FC236}">
                <a16:creationId xmlns=""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30" name="图片 11">
            <a:extLst>
              <a:ext uri="{FF2B5EF4-FFF2-40B4-BE49-F238E27FC236}">
                <a16:creationId xmlns=""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31" name="图片 14">
            <a:extLst>
              <a:ext uri="{FF2B5EF4-FFF2-40B4-BE49-F238E27FC236}">
                <a16:creationId xmlns=""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32" name="图片 18">
            <a:extLst>
              <a:ext uri="{FF2B5EF4-FFF2-40B4-BE49-F238E27FC236}">
                <a16:creationId xmlns=""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33" name="图片 43">
            <a:extLst>
              <a:ext uri="{FF2B5EF4-FFF2-40B4-BE49-F238E27FC236}">
                <a16:creationId xmlns=""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34" name="图片 20">
            <a:extLst>
              <a:ext uri="{FF2B5EF4-FFF2-40B4-BE49-F238E27FC236}">
                <a16:creationId xmlns=""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35" name="图片 2">
            <a:extLst>
              <a:ext uri="{FF2B5EF4-FFF2-40B4-BE49-F238E27FC236}">
                <a16:creationId xmlns=""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36" name="图片 15">
            <a:extLst>
              <a:ext uri="{FF2B5EF4-FFF2-40B4-BE49-F238E27FC236}">
                <a16:creationId xmlns=""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37" name="Picture 36"/>
          <p:cNvPicPr>
            <a:picLocks noChangeAspect="1"/>
          </p:cNvPicPr>
          <p:nvPr/>
        </p:nvPicPr>
        <p:blipFill>
          <a:blip r:embed="rId10"/>
          <a:stretch>
            <a:fillRect/>
          </a:stretch>
        </p:blipFill>
        <p:spPr>
          <a:xfrm>
            <a:off x="446243" y="1892137"/>
            <a:ext cx="8440802" cy="1988718"/>
          </a:xfrm>
          <a:prstGeom prst="rect">
            <a:avLst/>
          </a:prstGeom>
        </p:spPr>
      </p:pic>
    </p:spTree>
    <p:extLst>
      <p:ext uri="{BB962C8B-B14F-4D97-AF65-F5344CB8AC3E}">
        <p14:creationId xmlns:p14="http://schemas.microsoft.com/office/powerpoint/2010/main" val="870563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p:cTn id="19" dur="500" fill="hold"/>
                                        <p:tgtEl>
                                          <p:spTgt spid="36"/>
                                        </p:tgtEl>
                                        <p:attrNameLst>
                                          <p:attrName>ppt_w</p:attrName>
                                        </p:attrNameLst>
                                      </p:cBhvr>
                                      <p:tavLst>
                                        <p:tav tm="0">
                                          <p:val>
                                            <p:fltVal val="0"/>
                                          </p:val>
                                        </p:tav>
                                        <p:tav tm="100000">
                                          <p:val>
                                            <p:strVal val="#ppt_w"/>
                                          </p:val>
                                        </p:tav>
                                      </p:tavLst>
                                    </p:anim>
                                    <p:anim calcmode="lin" valueType="num">
                                      <p:cBhvr>
                                        <p:cTn id="20" dur="500" fill="hold"/>
                                        <p:tgtEl>
                                          <p:spTgt spid="36"/>
                                        </p:tgtEl>
                                        <p:attrNameLst>
                                          <p:attrName>ppt_h</p:attrName>
                                        </p:attrNameLst>
                                      </p:cBhvr>
                                      <p:tavLst>
                                        <p:tav tm="0">
                                          <p:val>
                                            <p:fltVal val="0"/>
                                          </p:val>
                                        </p:tav>
                                        <p:tav tm="100000">
                                          <p:val>
                                            <p:strVal val="#ppt_h"/>
                                          </p:val>
                                        </p:tav>
                                      </p:tavLst>
                                    </p:anim>
                                    <p:animEffect transition="in" filter="fade">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barn(inVertical)">
                                      <p:cBhvr>
                                        <p:cTn id="2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15">
            <a:extLst>
              <a:ext uri="{FF2B5EF4-FFF2-40B4-BE49-F238E27FC236}">
                <a16:creationId xmlns="" xmlns:a16="http://schemas.microsoft.com/office/drawing/2014/main" id="{03E035FD-ECF2-4DCE-95B8-6E51F81404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1" name="图片 2">
            <a:extLst>
              <a:ext uri="{FF2B5EF4-FFF2-40B4-BE49-F238E27FC236}">
                <a16:creationId xmlns="" xmlns:a16="http://schemas.microsoft.com/office/drawing/2014/main" id="{C0004B40-E416-4F3E-9BEA-834021CE99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828044">
            <a:off x="7375906" y="1087322"/>
            <a:ext cx="4949260" cy="6186576"/>
          </a:xfrm>
          <a:prstGeom prst="rect">
            <a:avLst/>
          </a:prstGeom>
        </p:spPr>
      </p:pic>
      <p:pic>
        <p:nvPicPr>
          <p:cNvPr id="16" name="Picture 15"/>
          <p:cNvPicPr>
            <a:picLocks noChangeAspect="1"/>
          </p:cNvPicPr>
          <p:nvPr/>
        </p:nvPicPr>
        <p:blipFill>
          <a:blip r:embed="rId10"/>
          <a:stretch>
            <a:fillRect/>
          </a:stretch>
        </p:blipFill>
        <p:spPr>
          <a:xfrm>
            <a:off x="8225265" y="2606040"/>
            <a:ext cx="3097036" cy="1847248"/>
          </a:xfrm>
          <a:prstGeom prst="rect">
            <a:avLst/>
          </a:prstGeom>
        </p:spPr>
      </p:pic>
      <p:pic>
        <p:nvPicPr>
          <p:cNvPr id="19" name="Picture 18"/>
          <p:cNvPicPr>
            <a:picLocks noChangeAspect="1"/>
          </p:cNvPicPr>
          <p:nvPr/>
        </p:nvPicPr>
        <p:blipFill>
          <a:blip r:embed="rId11"/>
          <a:stretch>
            <a:fillRect/>
          </a:stretch>
        </p:blipFill>
        <p:spPr>
          <a:xfrm>
            <a:off x="1418600" y="2007130"/>
            <a:ext cx="5590517" cy="3023878"/>
          </a:xfrm>
          <a:prstGeom prst="rect">
            <a:avLst/>
          </a:prstGeom>
        </p:spPr>
      </p:pic>
    </p:spTree>
    <p:extLst>
      <p:ext uri="{BB962C8B-B14F-4D97-AF65-F5344CB8AC3E}">
        <p14:creationId xmlns:p14="http://schemas.microsoft.com/office/powerpoint/2010/main" val="3154432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par>
                                <p:cTn id="22" presetID="14" presetClass="entr" presetSubtype="1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TotalTime>
  <Words>1288</Words>
  <Application>Microsoft Office PowerPoint</Application>
  <PresentationFormat>Widescreen</PresentationFormat>
  <Paragraphs>125</Paragraphs>
  <Slides>34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#9Slide07 HoneyCream</vt:lpstr>
      <vt:lpstr>Arial</vt:lpstr>
      <vt:lpstr>Calibri</vt:lpstr>
      <vt:lpstr>Cambria</vt:lpstr>
      <vt:lpstr>思源黑体 CN</vt:lpstr>
      <vt:lpstr>等线</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AutoBVT</cp:lastModifiedBy>
  <cp:revision>53</cp:revision>
  <dcterms:created xsi:type="dcterms:W3CDTF">2023-10-30T15:46:34Z</dcterms:created>
  <dcterms:modified xsi:type="dcterms:W3CDTF">2023-12-07T07:12:37Z</dcterms:modified>
</cp:coreProperties>
</file>