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3"/>
  </p:notesMasterIdLst>
  <p:sldIdLst>
    <p:sldId id="257" r:id="rId2"/>
    <p:sldId id="259" r:id="rId3"/>
    <p:sldId id="261" r:id="rId4"/>
    <p:sldId id="285" r:id="rId5"/>
    <p:sldId id="294" r:id="rId6"/>
    <p:sldId id="264" r:id="rId7"/>
    <p:sldId id="262" r:id="rId8"/>
    <p:sldId id="265" r:id="rId9"/>
    <p:sldId id="263" r:id="rId10"/>
    <p:sldId id="267" r:id="rId11"/>
    <p:sldId id="268" r:id="rId12"/>
    <p:sldId id="269" r:id="rId13"/>
    <p:sldId id="266" r:id="rId14"/>
    <p:sldId id="287" r:id="rId15"/>
    <p:sldId id="270" r:id="rId16"/>
    <p:sldId id="271" r:id="rId17"/>
    <p:sldId id="288" r:id="rId18"/>
    <p:sldId id="289" r:id="rId19"/>
    <p:sldId id="272" r:id="rId20"/>
    <p:sldId id="290" r:id="rId21"/>
    <p:sldId id="291" r:id="rId22"/>
    <p:sldId id="292" r:id="rId23"/>
    <p:sldId id="293" r:id="rId24"/>
    <p:sldId id="277" r:id="rId25"/>
    <p:sldId id="278" r:id="rId26"/>
    <p:sldId id="279" r:id="rId27"/>
    <p:sldId id="281" r:id="rId28"/>
    <p:sldId id="280" r:id="rId29"/>
    <p:sldId id="282" r:id="rId30"/>
    <p:sldId id="295" r:id="rId31"/>
    <p:sldId id="284" r:id="rId32"/>
  </p:sldIdLst>
  <p:sldSz cx="12192000" cy="6858000"/>
  <p:notesSz cx="6858000" cy="9144000"/>
  <p:embeddedFontLst>
    <p:embeddedFont>
      <p:font typeface="#9Slide07 IcielCadena" panose="020B0604020202020204" charset="0"/>
      <p:bold r:id="rId34"/>
    </p:embeddedFont>
    <p:embeddedFont>
      <p:font typeface="等线" panose="020B0604020202020204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等线 Light" panose="020B0604020202020204" charset="-122"/>
      <p:regular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11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DD0489-5039-4BB6-80D5-8A5B1DBDC94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09AA1-C956-48B1-A930-0DB54DD8C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636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126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971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818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427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215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71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90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046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85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628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11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378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0624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6999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97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2432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07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325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811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80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751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910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454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204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579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683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D4142-FFBA-46FD-A6DD-5445EA6979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31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>
            <a:extLst>
              <a:ext uri="{FF2B5EF4-FFF2-40B4-BE49-F238E27FC236}">
                <a16:creationId xmlns="" xmlns:a16="http://schemas.microsoft.com/office/drawing/2014/main" id="{80F66C3A-295B-4C2A-BA9E-C30EF9286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4102180" y="-605815"/>
            <a:ext cx="4222741" cy="2678379"/>
          </a:xfrm>
          <a:prstGeom prst="rect">
            <a:avLst/>
          </a:prstGeom>
        </p:spPr>
      </p:pic>
      <p:pic>
        <p:nvPicPr>
          <p:cNvPr id="3" name="图片 29">
            <a:extLst>
              <a:ext uri="{FF2B5EF4-FFF2-40B4-BE49-F238E27FC236}">
                <a16:creationId xmlns="" xmlns:a16="http://schemas.microsoft.com/office/drawing/2014/main" id="{EB4C1EF2-89AD-454C-83CA-543A2858A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307121" y="-142145"/>
            <a:ext cx="5121664" cy="221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5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9111BA9-4A93-49EE-84D5-DACEC8B14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30" y="2436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4279005-F29B-40F1-B360-9A425E81E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D418361-E2D7-448F-A56A-FA858A0BAC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82E390-7B4F-4AD0-8369-E6D972A9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77504E-E794-4520-A09B-73A257807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79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FDD60A5C-7FD4-4399-89E9-D0281BBEBE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EE9DCBA-F9B0-49EE-8EAE-4F6498315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F16D5DF-E096-4471-8E54-92FF84ED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AD6F0D2-ECCD-4CF7-9FB5-F30527F8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798656-4A39-495A-AF25-4D00D315A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1460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A36F4BE-1E52-4E37-AF20-AD2A0F68F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30" y="2436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D448F89-4F74-4B01-9822-593E1FFE9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D83F78E-47E9-45FF-8ED4-362C747B2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55ABB68-FF78-4904-A607-4B823C67F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06764F5-0C9E-436E-AC5A-B0C3A689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04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B7CD880-8E3B-4530-A8D0-0479964B5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298A8924-1366-42F0-96AB-E06440752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3343346-5C17-4976-B003-6DD38F33C2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30E55F7-B5AC-4CEF-8922-49AD25801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2CA0D9F-D7D7-45BF-A6D1-DE56DAB6D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34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55E56-B731-40FB-B022-D9489476D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30" y="2436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7BF5DB-65D4-40D6-9524-91C4AAC07B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136A1F9-482F-4AE1-90E1-F41DE2332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BC104D9-28FC-4449-B006-E5B1476D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BDCDCD0-D948-45C3-B389-F566A258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F74F11B-7371-40B7-98C8-D317CAF11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112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C44C85-D986-4CA1-83B6-70D9E97E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D3A6EA-F23A-4ACA-9313-E6CF2990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E50D3E4-FB65-4835-8033-46B199C1F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E6A81A5E-62FE-46B6-9DD0-9BAED61127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A96BA13E-DADA-4340-8B6D-EEEB02E41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6CA72B0-D88F-4065-AEBD-ADED312B2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5633B6D-BF11-4952-A28B-1065DE703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48F28AFD-559E-4BEC-B805-EC55E9AC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66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3ACE3BD-AEA4-4E38-8CD3-6FB03F38F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130" y="243664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FE8FDFFA-A86B-4E78-8FC9-ACA08FA4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05D6BE3-BD77-4E84-B8A8-BBAA6B801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1F8F1E7-2610-486D-8AAD-51C6B615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975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16C1222-AC72-4F89-BC54-A11AB9D5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E80B874-602D-4F92-A0E7-8368AFA97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0F3B931-3D55-4C2E-B950-223679697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678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D996D35-E641-4E68-91A6-81EDC9A1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753A00A4-C5AB-4B4E-B2C0-611C04960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5A2879E-483E-44CE-81F2-C8F41C4C6F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7C18FA4-5874-44B9-9DBF-13F9FACE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ECF6AD0-3DD3-470C-BA8E-0F62E4F5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01E2F78-0745-4B5F-B54A-F41089A29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44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3339E94-385C-469F-9BEB-50E73637B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87056122-47E3-4D35-ACB0-3D016B928B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03E4C54-5941-45DF-99C6-151CC0A95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99A63F0-9FB6-412E-9502-746D185A2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5107" y="646116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C053F-28BC-4D45-8437-EEE9D209305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6B990D3F-CBFB-4A8F-A651-E9BDAAD0C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05507" y="646116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569B64A-3035-415C-8881-01CDB671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D0CA48-0E16-4FF8-B02D-A3B5A29C826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74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A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EB3F626-426A-46C4-BC90-F68F4507B9CE}"/>
              </a:ext>
            </a:extLst>
          </p:cNvPr>
          <p:cNvSpPr/>
          <p:nvPr userDrawn="1"/>
        </p:nvSpPr>
        <p:spPr>
          <a:xfrm>
            <a:off x="-2" y="-75574"/>
            <a:ext cx="12192000" cy="6953859"/>
          </a:xfrm>
          <a:prstGeom prst="rect">
            <a:avLst/>
          </a:prstGeom>
          <a:gradFill flip="none" rotWithShape="1">
            <a:gsLst>
              <a:gs pos="0">
                <a:srgbClr val="33CCFF">
                  <a:tint val="66000"/>
                  <a:satMod val="160000"/>
                </a:srgbClr>
              </a:gs>
              <a:gs pos="50000">
                <a:srgbClr val="33CCFF">
                  <a:tint val="44500"/>
                  <a:satMod val="160000"/>
                </a:srgbClr>
              </a:gs>
              <a:gs pos="100000">
                <a:srgbClr val="33CC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B8411905-2C3D-47C0-97A2-DDF4DBEB6312}"/>
              </a:ext>
            </a:extLst>
          </p:cNvPr>
          <p:cNvGrpSpPr/>
          <p:nvPr userDrawn="1"/>
        </p:nvGrpSpPr>
        <p:grpSpPr>
          <a:xfrm>
            <a:off x="-221241" y="4632385"/>
            <a:ext cx="13022801" cy="2450857"/>
            <a:chOff x="-37694" y="5216441"/>
            <a:chExt cx="13022801" cy="1693397"/>
          </a:xfrm>
        </p:grpSpPr>
        <p:pic>
          <p:nvPicPr>
            <p:cNvPr id="24" name="Picture 23">
              <a:extLst>
                <a:ext uri="{FF2B5EF4-FFF2-40B4-BE49-F238E27FC236}">
                  <a16:creationId xmlns="" xmlns:a16="http://schemas.microsoft.com/office/drawing/2014/main" id="{593D14FE-4CD3-4197-8F39-070F125A2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94" y="5226469"/>
              <a:ext cx="2348409" cy="164703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38200C34-5D48-475D-967F-AC0627F33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0319" y="5237787"/>
              <a:ext cx="2348409" cy="16470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="" xmlns:a16="http://schemas.microsoft.com/office/drawing/2014/main" id="{8BE52E8F-C8FA-45F9-9D9A-525A43AD7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841" y="5317916"/>
              <a:ext cx="2348409" cy="155786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C6D1D63-3F44-40F4-95C8-5A4D4AC74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6653" y="5216441"/>
              <a:ext cx="2348409" cy="1647038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83FE373F-2564-43FC-9253-D89D164FE1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39837" y="5237787"/>
              <a:ext cx="2348409" cy="164703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97CBB04A-0114-4D53-8521-ABA8FD5B1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6698" y="5262800"/>
              <a:ext cx="2348409" cy="164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4064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3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37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microsoft.com/office/2007/relationships/hdphoto" Target="../media/hdphoto3.wdp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EEC4E9A-9C9C-4702-8A61-336C942DBC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1"/>
          <a:stretch/>
        </p:blipFill>
        <p:spPr>
          <a:xfrm>
            <a:off x="-145920" y="-1554480"/>
            <a:ext cx="12341228" cy="8659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386434" y="300255"/>
            <a:ext cx="11276517" cy="412569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37000"/>
                </a:schemeClr>
              </a:solidFill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="" xmlns:a16="http://schemas.microsoft.com/office/drawing/2014/main" id="{23E44753-3784-4625-8E86-9A1B2D17448C}"/>
              </a:ext>
            </a:extLst>
          </p:cNvPr>
          <p:cNvSpPr txBox="1"/>
          <p:nvPr/>
        </p:nvSpPr>
        <p:spPr>
          <a:xfrm>
            <a:off x="4515123" y="495371"/>
            <a:ext cx="3019135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3870" y="4479487"/>
            <a:ext cx="2060627" cy="896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6622" y="1059330"/>
            <a:ext cx="6956139" cy="1914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188" y="2529913"/>
            <a:ext cx="4208538" cy="1854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0180" y="2550047"/>
            <a:ext cx="5834317" cy="187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3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582" t="14397" r="12270" b="7494"/>
          <a:stretch/>
        </p:blipFill>
        <p:spPr>
          <a:xfrm>
            <a:off x="6570584" y="1328668"/>
            <a:ext cx="5453277" cy="40507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358258C-F555-4428-A7D7-572B41824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16509" y="-565351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B490F8F-EF60-4A78-8763-EDF2A16F4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129469" y="-175481"/>
            <a:ext cx="5121664" cy="2214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FDBD45-4139-4385-BD5E-307FC3DE8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="" xmlns:a16="http://schemas.microsoft.com/office/drawing/2014/main" id="{AFA58A04-1CE2-44C4-B9F6-FE471C76EC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90089" y="4735864"/>
            <a:ext cx="3626726" cy="2416576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5880" y="1168400"/>
            <a:ext cx="6057900" cy="477575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Quan sát hình 1</a:t>
            </a:r>
          </a:p>
          <a:p>
            <a:pPr marL="285750" indent="-285750" algn="ctr">
              <a:buFontTx/>
              <a:buChar char="-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Các con vật trong hình cần những gì để sống?</a:t>
            </a:r>
          </a:p>
          <a:p>
            <a:pPr marL="285750" indent="-285750" algn="ctr">
              <a:buFontTx/>
              <a:buChar char="-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Kể thêm những yếu tố </a:t>
            </a: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cần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thiết khác để động vật sống và phát triển.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5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358258C-F555-4428-A7D7-572B4182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05701" y="-666615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B490F8F-EF60-4A78-8763-EDF2A16F4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4791040" y="-171780"/>
            <a:ext cx="5121664" cy="2214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CAF5ABA-4EB5-4D2B-B4DC-5FBC6E990E4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FDBD45-4139-4385-BD5E-307FC3DE8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E99843D2-E176-4D5A-A4B5-3A0341BD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5BC26E15-D1D9-4E25-89BA-322678BD11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124" y="4649980"/>
            <a:ext cx="3610270" cy="24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B42F7EEC-E470-466E-8526-744E269204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925" y="-1529007"/>
            <a:ext cx="11689710" cy="96517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321AF3-DFCF-4BE0-9997-73C58FEEC435}"/>
              </a:ext>
            </a:extLst>
          </p:cNvPr>
          <p:cNvSpPr/>
          <p:nvPr/>
        </p:nvSpPr>
        <p:spPr>
          <a:xfrm>
            <a:off x="787400" y="1295400"/>
            <a:ext cx="7112000" cy="478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内容占位符 4">
            <a:extLst>
              <a:ext uri="{FF2B5EF4-FFF2-40B4-BE49-F238E27FC236}">
                <a16:creationId xmlns="" xmlns:a16="http://schemas.microsoft.com/office/drawing/2014/main" id="{C6B78451-1252-4A63-94D5-AFAB06CC478F}"/>
              </a:ext>
            </a:extLst>
          </p:cNvPr>
          <p:cNvSpPr txBox="1">
            <a:spLocks/>
          </p:cNvSpPr>
          <p:nvPr/>
        </p:nvSpPr>
        <p:spPr>
          <a:xfrm>
            <a:off x="1401184" y="1550467"/>
            <a:ext cx="7996219" cy="19288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vi-VN" altLang="zh-CN" sz="4000" noProof="0" dirty="0"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Hươu ăn cỏ</a:t>
            </a:r>
          </a:p>
          <a:p>
            <a:pPr>
              <a:buFontTx/>
              <a:buChar char="-"/>
            </a:pPr>
            <a:r>
              <a:rPr kumimoji="0" lang="vi-VN" altLang="zh-CN" sz="4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Bò</a:t>
            </a:r>
            <a:r>
              <a:rPr kumimoji="0" lang="vi-VN" altLang="zh-CN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uống nước</a:t>
            </a:r>
          </a:p>
          <a:p>
            <a:pPr>
              <a:buFontTx/>
              <a:buChar char="-"/>
            </a:pPr>
            <a:r>
              <a:rPr lang="vi-VN" altLang="zh-CN" sz="4000" baseline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Cò</a:t>
            </a:r>
            <a:r>
              <a:rPr lang="vi-VN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ăn cá</a:t>
            </a:r>
          </a:p>
          <a:p>
            <a:pPr>
              <a:buFontTx/>
              <a:buChar char="-"/>
            </a:pPr>
            <a:r>
              <a:rPr kumimoji="0" lang="vi-VN" altLang="zh-CN" sz="4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</a:t>
            </a:r>
            <a:r>
              <a:rPr kumimoji="0" lang="vi-VN" altLang="zh-CN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đang thở</a:t>
            </a:r>
          </a:p>
          <a:p>
            <a:pPr>
              <a:buFontTx/>
              <a:buChar char="-"/>
            </a:pPr>
            <a:r>
              <a:rPr lang="vi-VN" altLang="zh-CN" sz="4000" baseline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Chim</a:t>
            </a:r>
            <a:r>
              <a:rPr lang="vi-VN" altLang="zh-CN" sz="40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mẹ mớm mồi cho chim con</a:t>
            </a:r>
          </a:p>
          <a:p>
            <a:pPr>
              <a:buFontTx/>
              <a:buChar char="-"/>
            </a:pPr>
            <a:r>
              <a:rPr kumimoji="0" lang="vi-VN" altLang="zh-CN" sz="40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Bướm</a:t>
            </a:r>
            <a:r>
              <a:rPr kumimoji="0" lang="vi-VN" altLang="zh-CN" sz="4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hút mật hoa</a:t>
            </a:r>
          </a:p>
          <a:p>
            <a:pPr>
              <a:buFontTx/>
              <a:buChar char="-"/>
            </a:pPr>
            <a:r>
              <a:rPr lang="vi-VN" altLang="zh-CN" sz="4000" baseline="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...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9F2264F-121A-4FAD-95D1-1AE900FF24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7971110" y="-595655"/>
            <a:ext cx="4222741" cy="26783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A32D067-D31E-4317-9260-36BD873AB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3661955" y="-131985"/>
            <a:ext cx="5121664" cy="2214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55EBE4C-7206-4E6A-885B-8F551A465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73BF861A-19D9-4ED4-85BB-2E8841F48F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3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CAF5ABA-4EB5-4D2B-B4DC-5FBC6E990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16" y="-1610872"/>
            <a:ext cx="11302983" cy="933247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589E8E81-E03E-4082-891C-00C3E9F8FB07}"/>
              </a:ext>
            </a:extLst>
          </p:cNvPr>
          <p:cNvSpPr txBox="1"/>
          <p:nvPr/>
        </p:nvSpPr>
        <p:spPr>
          <a:xfrm>
            <a:off x="3999091" y="2418130"/>
            <a:ext cx="8030947" cy="160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Động vật cần có thức ăn, nước, khí </a:t>
            </a:r>
            <a:r>
              <a:rPr lang="vi-VN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ô-xi</a:t>
            </a:r>
            <a:r>
              <a:rPr lang="en-US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vi-VN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để </a:t>
            </a: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sống và phát triển</a:t>
            </a:r>
            <a:r>
              <a:rPr lang="vi-VN" altLang="zh-CN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358258C-F555-4428-A7D7-572B418244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97721" y="-588078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B490F8F-EF60-4A78-8763-EDF2A16F40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234386" y="-124408"/>
            <a:ext cx="5121664" cy="22147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FDBD45-4139-4385-BD5E-307FC3DE8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AD40838C-935B-4CEF-B248-D08AE63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561" y="3795025"/>
            <a:ext cx="5906947" cy="361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>
            <a:extLst>
              <a:ext uri="{FF2B5EF4-FFF2-40B4-BE49-F238E27FC236}">
                <a16:creationId xmlns="" xmlns:a16="http://schemas.microsoft.com/office/drawing/2014/main" id="{B42F7EEC-E470-466E-8526-744E2692048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925" y="-1529007"/>
            <a:ext cx="13206206" cy="96517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F7321AF3-DFCF-4BE0-9997-73C58FEEC435}"/>
              </a:ext>
            </a:extLst>
          </p:cNvPr>
          <p:cNvSpPr/>
          <p:nvPr/>
        </p:nvSpPr>
        <p:spPr>
          <a:xfrm>
            <a:off x="787400" y="1295400"/>
            <a:ext cx="7112000" cy="4787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内容占位符 4">
            <a:extLst>
              <a:ext uri="{FF2B5EF4-FFF2-40B4-BE49-F238E27FC236}">
                <a16:creationId xmlns="" xmlns:a16="http://schemas.microsoft.com/office/drawing/2014/main" id="{C6B78451-1252-4A63-94D5-AFAB06CC478F}"/>
              </a:ext>
            </a:extLst>
          </p:cNvPr>
          <p:cNvSpPr txBox="1">
            <a:spLocks/>
          </p:cNvSpPr>
          <p:nvPr/>
        </p:nvSpPr>
        <p:spPr>
          <a:xfrm>
            <a:off x="2583978" y="2300509"/>
            <a:ext cx="7996219" cy="19288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altLang="zh-CN" sz="4000" noProof="0" dirty="0"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Động vật cần thêm các yếu tố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9F2264F-121A-4FAD-95D1-1AE900FF24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7971110" y="-595655"/>
            <a:ext cx="4222741" cy="267837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A32D067-D31E-4317-9260-36BD873AB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3661955" y="-131985"/>
            <a:ext cx="5121664" cy="2214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55EBE4C-7206-4E6A-885B-8F551A465A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="" xmlns:a16="http://schemas.microsoft.com/office/drawing/2014/main" id="{73BF861A-19D9-4ED4-85BB-2E8841F48F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6330" y="3133943"/>
            <a:ext cx="4105518" cy="151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NHIỆT ĐỘ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47868" y="3133943"/>
            <a:ext cx="4105518" cy="15117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>
                <a:latin typeface="Cambria" panose="02040503050406030204" pitchFamily="18" charset="0"/>
                <a:ea typeface="Cambria" panose="02040503050406030204" pitchFamily="18" charset="0"/>
              </a:rPr>
              <a:t>ÁNH SÁNG</a:t>
            </a:r>
            <a:endParaRPr lang="en-US" sz="6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80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5508" y="0"/>
            <a:ext cx="14014742" cy="6695595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="" xmlns:a16="http://schemas.microsoft.com/office/drawing/2014/main" id="{9886CF86-8171-4E8F-811D-73D2B3D35089}"/>
              </a:ext>
            </a:extLst>
          </p:cNvPr>
          <p:cNvSpPr txBox="1">
            <a:spLocks/>
          </p:cNvSpPr>
          <p:nvPr/>
        </p:nvSpPr>
        <p:spPr>
          <a:xfrm>
            <a:off x="1461635" y="1868355"/>
            <a:ext cx="8615762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vi-VN" alt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ví dụ chứng tỏ:</a:t>
            </a:r>
          </a:p>
          <a:p>
            <a:pPr marR="0" lvl="0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  <a:sym typeface="+mn-lt"/>
              </a:rPr>
              <a:t>Động vật cần đầy đủ thức ăn, nước uống để sinh sống phát triển.</a:t>
            </a:r>
          </a:p>
          <a:p>
            <a:pPr marR="0" lvl="0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Char char="-"/>
              <a:tabLst/>
              <a:defRPr/>
            </a:pPr>
            <a:r>
              <a:rPr lang="vi-VN" altLang="zh-CN" sz="2400" b="1" dirty="0"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Động vật cần ánh sáng để quan sát môi trường xung quanh, di chuyển, tìm kiếm thức ăn hay sưởi ấm cơ thể.</a:t>
            </a:r>
          </a:p>
          <a:p>
            <a:pPr marR="0" lvl="0" algn="just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Khi</a:t>
            </a:r>
            <a:r>
              <a:rPr kumimoji="0" lang="vi-VN" altLang="zh-CN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nhiệt độ của môi trường quá thấp, quá cao hoặc thay đổi đột ngột, động vật có thể bị chết nên chúng thường tìm cách trú ẩn.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70E2D97-708D-483C-89E6-CA75735D50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19175"/>
          <a:stretch/>
        </p:blipFill>
        <p:spPr>
          <a:xfrm>
            <a:off x="10006832" y="1598358"/>
            <a:ext cx="3182967" cy="59173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04359" y="-55586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4955733" y="-160208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839163" y="260653"/>
            <a:ext cx="3240196" cy="1601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481" y="1219754"/>
            <a:ext cx="4444369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4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96" t="19692" r="51206" b="21868"/>
          <a:stretch/>
        </p:blipFill>
        <p:spPr>
          <a:xfrm>
            <a:off x="203199" y="1231902"/>
            <a:ext cx="5871467" cy="445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495" t="19693" r="8441" b="21489"/>
          <a:stretch/>
        </p:blipFill>
        <p:spPr>
          <a:xfrm>
            <a:off x="6074666" y="1231902"/>
            <a:ext cx="5871465" cy="4457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59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957" t="53735" r="62696" b="10142"/>
          <a:stretch/>
        </p:blipFill>
        <p:spPr>
          <a:xfrm rot="21016258">
            <a:off x="765821" y="3306219"/>
            <a:ext cx="4878663" cy="31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8155" t="53735" r="30887" b="10142"/>
          <a:stretch/>
        </p:blipFill>
        <p:spPr>
          <a:xfrm rot="1001350">
            <a:off x="6807199" y="2983238"/>
            <a:ext cx="4928951" cy="3235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986" t="15532" r="47164" b="46643"/>
          <a:stretch/>
        </p:blipFill>
        <p:spPr>
          <a:xfrm>
            <a:off x="3469532" y="317500"/>
            <a:ext cx="5017851" cy="34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63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358258C-F555-4428-A7D7-572B418244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05701" y="-666615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B490F8F-EF60-4A78-8763-EDF2A16F4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4791040" y="-171780"/>
            <a:ext cx="5121664" cy="221470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6CAF5ABA-4EB5-4D2B-B4DC-5FBC6E990E4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05FDBD45-4139-4385-BD5E-307FC3DE8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sp>
        <p:nvSpPr>
          <p:cNvPr id="17" name="Text Box 9">
            <a:extLst>
              <a:ext uri="{FF2B5EF4-FFF2-40B4-BE49-F238E27FC236}">
                <a16:creationId xmlns="" xmlns:a16="http://schemas.microsoft.com/office/drawing/2014/main" id="{E99843D2-E176-4D5A-A4B5-3A0341BD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BỐN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5BC26E15-D1D9-4E25-89BA-322678BD11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124" y="4649980"/>
            <a:ext cx="3610270" cy="24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5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261" y="865793"/>
            <a:ext cx="8980536" cy="54991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01000" y="-55405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361470" y="-112516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="" xmlns:a16="http://schemas.microsoft.com/office/drawing/2014/main" id="{539B42CF-48EA-4064-BE99-9D6C3078F2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37134" y="1912035"/>
            <a:ext cx="54779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nl-NL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àn cừu trong điều kiện khô hạn thiếu thức </a:t>
            </a:r>
            <a:r>
              <a:rPr lang="nl-NL" sz="48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ăn, </a:t>
            </a:r>
            <a:r>
              <a:rPr lang="nl-NL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nước uống trông còi cọc, chậm lớn, kém phát triển. </a:t>
            </a:r>
            <a:endParaRPr lang="en-US" sz="4800" i="1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5496" t="19692" r="51206" b="21868"/>
          <a:stretch/>
        </p:blipFill>
        <p:spPr>
          <a:xfrm>
            <a:off x="7652074" y="879854"/>
            <a:ext cx="3977912" cy="3020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3811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4102180" y="-605815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307121" y="-142145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10415318" y="15355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084720" y="3144642"/>
            <a:ext cx="2098859" cy="2393759"/>
          </a:xfrm>
          <a:prstGeom prst="rect">
            <a:avLst/>
          </a:prstGeom>
        </p:spPr>
      </p:pic>
      <p:cxnSp>
        <p:nvCxnSpPr>
          <p:cNvPr id="19" name="直接连接符 18">
            <a:extLst>
              <a:ext uri="{FF2B5EF4-FFF2-40B4-BE49-F238E27FC236}">
                <a16:creationId xmlns="" xmlns:a16="http://schemas.microsoft.com/office/drawing/2014/main" id="{D66E74D0-7B51-4BF6-8C39-42F5D445F9E2}"/>
              </a:ext>
            </a:extLst>
          </p:cNvPr>
          <p:cNvCxnSpPr>
            <a:cxnSpLocks/>
          </p:cNvCxnSpPr>
          <p:nvPr/>
        </p:nvCxnSpPr>
        <p:spPr>
          <a:xfrm>
            <a:off x="8222543" y="2021741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="" xmlns:a16="http://schemas.microsoft.com/office/drawing/2014/main" id="{88B7F4D8-1DBE-4BD4-A18C-35A868A760D8}"/>
              </a:ext>
            </a:extLst>
          </p:cNvPr>
          <p:cNvCxnSpPr>
            <a:cxnSpLocks/>
          </p:cNvCxnSpPr>
          <p:nvPr/>
        </p:nvCxnSpPr>
        <p:spPr>
          <a:xfrm>
            <a:off x="4470874" y="2021741"/>
            <a:ext cx="1067100" cy="0"/>
          </a:xfrm>
          <a:prstGeom prst="line">
            <a:avLst/>
          </a:prstGeom>
          <a:ln w="12700">
            <a:solidFill>
              <a:srgbClr val="AD33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E96589C0-CC69-45E1-9816-A5C188C5B76B}"/>
              </a:ext>
            </a:extLst>
          </p:cNvPr>
          <p:cNvSpPr txBox="1"/>
          <p:nvPr/>
        </p:nvSpPr>
        <p:spPr>
          <a:xfrm>
            <a:off x="6085718" y="836370"/>
            <a:ext cx="1641595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迷你简菱心" panose="02010609000101010101" pitchFamily="49" charset="-122"/>
              <a:cs typeface="+mn-cs"/>
            </a:endParaRPr>
          </a:p>
        </p:txBody>
      </p:sp>
      <p:pic>
        <p:nvPicPr>
          <p:cNvPr id="18" name="图片 7">
            <a:extLst>
              <a:ext uri="{FF2B5EF4-FFF2-40B4-BE49-F238E27FC236}">
                <a16:creationId xmlns="" xmlns:a16="http://schemas.microsoft.com/office/drawing/2014/main" id="{10AC3205-EC7C-45A5-9BE7-59CB757A54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0578" y="3429000"/>
            <a:ext cx="6119823" cy="4042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097" y="2361424"/>
            <a:ext cx="7980708" cy="18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8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0495" t="19693" r="8441" b="21489"/>
          <a:stretch/>
        </p:blipFill>
        <p:spPr>
          <a:xfrm>
            <a:off x="7132071" y="741225"/>
            <a:ext cx="4725160" cy="3587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99" y="1351754"/>
            <a:ext cx="8497499" cy="52033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01000" y="-55405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361470" y="-112516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="" xmlns:a16="http://schemas.microsoft.com/office/drawing/2014/main" id="{539B42CF-48EA-4064-BE99-9D6C3078F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7971" y="2403927"/>
            <a:ext cx="551712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</a:t>
            </a:r>
            <a:r>
              <a:rPr lang="nl-NL" sz="4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àn cừu ở điều kiện đầy đủ thức </a:t>
            </a:r>
            <a:r>
              <a:rPr lang="nl-NL" sz="4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ăn, </a:t>
            </a:r>
            <a:r>
              <a:rPr lang="nl-NL" sz="4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nước uống phát triển khoẻ mạnh</a:t>
            </a:r>
            <a:r>
              <a:rPr lang="vi-VN" sz="4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nl-NL" sz="4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lớn nhanh, sinh nhiều cừu con. 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2646957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21986" t="15532" r="47164" b="46643"/>
          <a:stretch/>
        </p:blipFill>
        <p:spPr>
          <a:xfrm>
            <a:off x="6923932" y="1132396"/>
            <a:ext cx="5017851" cy="3460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99" y="1351754"/>
            <a:ext cx="8497499" cy="52033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01000" y="-55405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361470" y="-112516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="" xmlns:a16="http://schemas.microsoft.com/office/drawing/2014/main" id="{539B42CF-48EA-4064-BE99-9D6C3078F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4755" y="3901446"/>
            <a:ext cx="4971022" cy="3345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92200" y="2223838"/>
            <a:ext cx="50777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ổ bắt mồi tìm thức ăn được cần có ánh sáng và kể cả con chim cũng cần có ánh sáng để phát hiện và lẩn trốn kẻ s</a:t>
            </a:r>
            <a:r>
              <a:rPr lang="vi-VN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ă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 mồi. 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84574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5957" t="53735" r="62696" b="10142"/>
          <a:stretch/>
        </p:blipFill>
        <p:spPr>
          <a:xfrm rot="21016258">
            <a:off x="7081225" y="1299751"/>
            <a:ext cx="4878663" cy="3162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99" y="1351754"/>
            <a:ext cx="8497499" cy="52033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01000" y="-55405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253702" y="-137716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="" xmlns:a16="http://schemas.microsoft.com/office/drawing/2014/main" id="{539B42CF-48EA-4064-BE99-9D6C3078F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24981" y="2430693"/>
            <a:ext cx="545361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Nắng nóng các con vật sẽ tìm cách tránh nóng bằng cách chui vào hang, đứng dưới các tán cây như thỏ trốn vào hang tránh nóng</a:t>
            </a:r>
            <a:r>
              <a:rPr lang="vi-VN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76121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155" t="53735" r="30887" b="10142"/>
          <a:stretch/>
        </p:blipFill>
        <p:spPr>
          <a:xfrm rot="590157">
            <a:off x="7375624" y="1343420"/>
            <a:ext cx="4178636" cy="274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499" y="1351754"/>
            <a:ext cx="8497499" cy="520331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01000" y="-55405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272421" y="-314687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25" name="图片 7">
            <a:extLst>
              <a:ext uri="{FF2B5EF4-FFF2-40B4-BE49-F238E27FC236}">
                <a16:creationId xmlns="" xmlns:a16="http://schemas.microsoft.com/office/drawing/2014/main" id="{539B42CF-48EA-4064-BE99-9D6C3078F2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2643" y="2531614"/>
            <a:ext cx="549355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hi mùa đông khi nhiệt độ </a:t>
            </a:r>
            <a:r>
              <a:rPr lang="nl-NL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gấu thường ngủ đông trong hang </a:t>
            </a:r>
            <a:r>
              <a:rPr lang="nl-NL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để </a:t>
            </a:r>
            <a:r>
              <a:rPr lang="nl-N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tránh rét, cơ thể hầu như không phát triển. 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27399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99" y="937021"/>
            <a:ext cx="10678350" cy="5594038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="" xmlns:a16="http://schemas.microsoft.com/office/drawing/2014/main" id="{9886CF86-8171-4E8F-811D-73D2B3D35089}"/>
              </a:ext>
            </a:extLst>
          </p:cNvPr>
          <p:cNvSpPr txBox="1">
            <a:spLocks/>
          </p:cNvSpPr>
          <p:nvPr/>
        </p:nvSpPr>
        <p:spPr>
          <a:xfrm>
            <a:off x="3073400" y="2125193"/>
            <a:ext cx="7710508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Động vật cần có thức ăn, nước, khí ô - xi, nhiệt độ và ánh sáng thích hợp để sống và phát triển. Thiếu bất kì yếu tố nào đ</a:t>
            </a:r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u ảnh hưởng đến sự phát triển hoặc sự sống</a:t>
            </a:r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của chúng.</a:t>
            </a:r>
            <a:endParaRPr kumimoji="0" lang="zh-CN" altLang="en-US" sz="7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#9Slide03 Arima Madurai ExtraBo" panose="00000900000000000000" pitchFamily="2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470E2D97-708D-483C-89E6-CA75735D50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08" y="3810959"/>
            <a:ext cx="5917300" cy="41787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56010DD-BDD4-4D3B-AE27-7D8B345EDC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6" r="26929"/>
          <a:stretch/>
        </p:blipFill>
        <p:spPr>
          <a:xfrm flipH="1">
            <a:off x="-374056" y="1240430"/>
            <a:ext cx="3610272" cy="65884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DD8D2C2D-AC55-4C22-8082-3AACDE2A32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63792" y="-647287"/>
            <a:ext cx="4222741" cy="26783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64B5B8A2-7C5B-4924-9A8A-B6219FE8AD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-234530" y="-71680"/>
            <a:ext cx="5121664" cy="22147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8F7AE02-D970-4EA2-9FC8-3FB725E0C9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961" y="540256"/>
            <a:ext cx="5877053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86090" y="-582912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129469" y="-105387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9857243" y="1125414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10378384" y="2433442"/>
            <a:ext cx="2098859" cy="239375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86792" y="1445263"/>
            <a:ext cx="4722729" cy="1385957"/>
            <a:chOff x="4859684" y="1683887"/>
            <a:chExt cx="4722729" cy="1385957"/>
          </a:xfrm>
        </p:grpSpPr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D66E74D0-7B51-4BF6-8C39-42F5D445F9E2}"/>
                </a:ext>
              </a:extLst>
            </p:cNvPr>
            <p:cNvCxnSpPr>
              <a:cxnSpLocks/>
            </p:cNvCxnSpPr>
            <p:nvPr/>
          </p:nvCxnSpPr>
          <p:spPr>
            <a:xfrm>
              <a:off x="8515313" y="2644408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88B7F4D8-1DBE-4BD4-A18C-35A868A760D8}"/>
                </a:ext>
              </a:extLst>
            </p:cNvPr>
            <p:cNvCxnSpPr>
              <a:cxnSpLocks/>
            </p:cNvCxnSpPr>
            <p:nvPr/>
          </p:nvCxnSpPr>
          <p:spPr>
            <a:xfrm>
              <a:off x="4859684" y="2644408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E96589C0-CC69-45E1-9816-A5C188C5B76B}"/>
                </a:ext>
              </a:extLst>
            </p:cNvPr>
            <p:cNvSpPr txBox="1"/>
            <p:nvPr/>
          </p:nvSpPr>
          <p:spPr>
            <a:xfrm>
              <a:off x="6307080" y="1683887"/>
              <a:ext cx="1641595" cy="1385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03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20" name="图片 7">
            <a:extLst>
              <a:ext uri="{FF2B5EF4-FFF2-40B4-BE49-F238E27FC236}">
                <a16:creationId xmlns="" xmlns:a16="http://schemas.microsoft.com/office/drawing/2014/main" id="{1F002EA3-1B75-479C-8AE6-1DEFA77C60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600" y="3553120"/>
            <a:ext cx="6219465" cy="3803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4299" y="1110666"/>
            <a:ext cx="7626757" cy="474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7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79" y="-843605"/>
            <a:ext cx="9911857" cy="6249451"/>
          </a:xfrm>
          <a:prstGeom prst="rect">
            <a:avLst/>
          </a:prstGeom>
        </p:spPr>
      </p:pic>
      <p:sp>
        <p:nvSpPr>
          <p:cNvPr id="13" name="内容占位符 4">
            <a:extLst>
              <a:ext uri="{FF2B5EF4-FFF2-40B4-BE49-F238E27FC236}">
                <a16:creationId xmlns="" xmlns:a16="http://schemas.microsoft.com/office/drawing/2014/main" id="{2D7CBD27-0395-4B87-AA6A-877F412917D0}"/>
              </a:ext>
            </a:extLst>
          </p:cNvPr>
          <p:cNvSpPr txBox="1">
            <a:spLocks/>
          </p:cNvSpPr>
          <p:nvPr/>
        </p:nvSpPr>
        <p:spPr>
          <a:xfrm>
            <a:off x="4754626" y="1217118"/>
            <a:ext cx="5882893" cy="24883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Khang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chuyến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Khang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lồng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i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27" t="45792" r="15035" b="13735"/>
          <a:stretch/>
        </p:blipFill>
        <p:spPr>
          <a:xfrm>
            <a:off x="1575880" y="3705483"/>
            <a:ext cx="9299643" cy="262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872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790" y="-876567"/>
            <a:ext cx="13555579" cy="89778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14144" y="1819165"/>
            <a:ext cx="7613516" cy="363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nắp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thoáng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khay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32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lồng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đảm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nuôi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908" y="-1244165"/>
            <a:ext cx="14135988" cy="93622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308696" y="1572315"/>
            <a:ext cx="738005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rét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Bắc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loạt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Theo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47899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77" y="-942622"/>
            <a:ext cx="13555579" cy="89778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64336" y="1425090"/>
            <a:ext cx="67380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chăn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chuồng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trại</a:t>
            </a:r>
            <a:r>
              <a:rPr lang="en-US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4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ùng</a:t>
            </a:r>
            <a:r>
              <a:rPr lang="en-US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bạt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chắn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4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sưởi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trâu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bò</a:t>
            </a:r>
            <a:r>
              <a:rPr lang="en-US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i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9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7"/>
          <p:cNvSpPr/>
          <p:nvPr/>
        </p:nvSpPr>
        <p:spPr>
          <a:xfrm>
            <a:off x="6178730" y="853440"/>
            <a:ext cx="5780456" cy="1950719"/>
          </a:xfrm>
          <a:prstGeom prst="roundRect">
            <a:avLst/>
          </a:prstGeom>
          <a:solidFill>
            <a:srgbClr val="203864">
              <a:alpha val="69804"/>
            </a:srgbClr>
          </a:solidFill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cung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cấp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bao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mới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phát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triển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26723" y="353801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1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yếu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tố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526723" y="469159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3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yếu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tố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314540" y="469159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D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4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yếu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tố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314540" y="353801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B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2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yếu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tố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pic>
        <p:nvPicPr>
          <p:cNvPr id="30" name="Picture 2" descr="C:\Users\HP\Desktop\pngtree_vector-school-bus-full_3576217-e157681639486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5833" l="1473" r="92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183" y="1927712"/>
            <a:ext cx="8278083" cy="55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7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4731" y="354842"/>
            <a:ext cx="1120253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7030A0"/>
                </a:solidFill>
              </a:rPr>
              <a:t>GHI VỞ</a:t>
            </a:r>
          </a:p>
          <a:p>
            <a:pPr marL="342900" indent="-342900">
              <a:lnSpc>
                <a:spcPct val="130000"/>
              </a:lnSpc>
              <a:buAutoNum type="arabicPeriod"/>
            </a:pPr>
            <a:r>
              <a:rPr lang="nl-NL" sz="40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yếu tố cần cho  sự sống và phát triển của động vật:</a:t>
            </a:r>
          </a:p>
          <a:p>
            <a:pPr>
              <a:lnSpc>
                <a:spcPct val="130000"/>
              </a:lnSpc>
            </a:pPr>
            <a:r>
              <a:rPr lang="nl-NL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Động </a:t>
            </a: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vật cần có thức ăn, nước, khí ô - xi, nhiệt độ và ánh sáng thích </a:t>
            </a:r>
            <a:r>
              <a:rPr lang="nl-NL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hợp.</a:t>
            </a:r>
          </a:p>
          <a:p>
            <a:pPr>
              <a:lnSpc>
                <a:spcPct val="130000"/>
              </a:lnSpc>
            </a:pP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nl-NL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Thiếu bất kì yếu tố nào đ</a:t>
            </a:r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ề</a:t>
            </a: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u ảnh hưởng đến sự phát triển hoặc sự sống</a:t>
            </a:r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nl-NL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của chúng.</a:t>
            </a:r>
            <a:endParaRPr lang="zh-CN" altLang="en-US" sz="4000" b="1" i="1" dirty="0">
              <a:solidFill>
                <a:prstClr val="black"/>
              </a:solidFill>
              <a:latin typeface="Cambria" panose="02040503050406030204" pitchFamily="18" charset="0"/>
              <a:ea typeface="迷你简菱心" panose="02010609000101010101" pitchFamily="49" charset="-122"/>
              <a:cs typeface="#9Slide03 Arima Madurai ExtraBo" panose="00000900000000000000" pitchFamily="2" charset="0"/>
              <a:sym typeface="+mn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29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1B41101-39B8-4514-9AB6-AF1C1D526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1"/>
          <a:stretch/>
        </p:blipFill>
        <p:spPr>
          <a:xfrm>
            <a:off x="-74614" y="-1469005"/>
            <a:ext cx="12341228" cy="8519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3">
            <a:extLst>
              <a:ext uri="{FF2B5EF4-FFF2-40B4-BE49-F238E27FC236}">
                <a16:creationId xmlns="" xmlns:a16="http://schemas.microsoft.com/office/drawing/2014/main" id="{9E2A745C-2B26-4AE7-A543-D1A30CBB6A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10038091" y="1138932"/>
            <a:ext cx="1179871" cy="165182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7DC50E77-07FF-42DC-905C-A277CB4ABC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0" t="60907" r="62104" b="26891"/>
          <a:stretch/>
        </p:blipFill>
        <p:spPr>
          <a:xfrm>
            <a:off x="1548136" y="3799130"/>
            <a:ext cx="1861653" cy="17606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="" xmlns:a16="http://schemas.microsoft.com/office/drawing/2014/main" id="{03ECFC58-F478-4E93-8577-2AC58A5A5F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946698" y="-254823"/>
            <a:ext cx="3240196" cy="16012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737" y="216926"/>
            <a:ext cx="11276517" cy="412569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37000"/>
                </a:schemeClr>
              </a:solidFill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="" xmlns:a16="http://schemas.microsoft.com/office/drawing/2014/main" id="{969E2F5C-2299-47D6-97FF-B5BBF0E235CC}"/>
              </a:ext>
            </a:extLst>
          </p:cNvPr>
          <p:cNvSpPr txBox="1"/>
          <p:nvPr/>
        </p:nvSpPr>
        <p:spPr>
          <a:xfrm>
            <a:off x="1998975" y="335447"/>
            <a:ext cx="8194043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>
                <a:ln w="31750">
                  <a:solidFill>
                    <a:prstClr val="white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Chúc</a:t>
            </a:r>
            <a:r>
              <a:rPr kumimoji="0" lang="en-US" altLang="zh-CN" sz="11500" b="0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 </a:t>
            </a:r>
            <a:r>
              <a:rPr kumimoji="0" lang="en-US" altLang="zh-CN" sz="11500" b="0" i="0" u="none" strike="noStrike" kern="1200" cap="none" spc="0" normalizeH="0" baseline="0" noProof="0" dirty="0" err="1">
                <a:ln w="31750">
                  <a:solidFill>
                    <a:prstClr val="white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các</a:t>
            </a:r>
            <a:r>
              <a:rPr kumimoji="0" lang="en-US" altLang="zh-CN" sz="11500" b="0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 </a:t>
            </a:r>
            <a:r>
              <a:rPr kumimoji="0" lang="en-US" altLang="zh-CN" sz="11500" b="0" i="0" u="none" strike="noStrike" kern="1200" cap="none" spc="0" normalizeH="0" baseline="0" noProof="0" dirty="0" err="1">
                <a:ln w="31750">
                  <a:solidFill>
                    <a:prstClr val="white"/>
                  </a:solidFill>
                </a:ln>
                <a:solidFill>
                  <a:srgbClr val="006FB5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em</a:t>
            </a:r>
            <a:endParaRPr kumimoji="0" lang="zh-CN" altLang="en-US" sz="11500" b="0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006FB5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="" xmlns:a16="http://schemas.microsoft.com/office/drawing/2014/main" id="{26A14D75-1193-49C7-88D0-1E034ECFF95F}"/>
              </a:ext>
            </a:extLst>
          </p:cNvPr>
          <p:cNvSpPr txBox="1"/>
          <p:nvPr/>
        </p:nvSpPr>
        <p:spPr>
          <a:xfrm>
            <a:off x="3409789" y="2295933"/>
            <a:ext cx="4544921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>
                <a:ln w="31750">
                  <a:solidFill>
                    <a:prstClr val="white"/>
                  </a:solidFill>
                </a:ln>
                <a:solidFill>
                  <a:srgbClr val="BA6429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học</a:t>
            </a:r>
            <a:endParaRPr kumimoji="0" lang="zh-CN" altLang="en-US" sz="11500" b="0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BA6429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="" xmlns:a16="http://schemas.microsoft.com/office/drawing/2014/main" id="{6931BF0D-DF2C-482C-8BF5-93C5C1624DAB}"/>
              </a:ext>
            </a:extLst>
          </p:cNvPr>
          <p:cNvSpPr txBox="1"/>
          <p:nvPr/>
        </p:nvSpPr>
        <p:spPr>
          <a:xfrm>
            <a:off x="6266948" y="2279771"/>
            <a:ext cx="3369711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0" i="0" u="none" strike="noStrike" kern="1200" cap="none" spc="0" normalizeH="0" baseline="0" noProof="0" dirty="0" err="1">
                <a:ln w="31750">
                  <a:solidFill>
                    <a:prstClr val="white"/>
                  </a:solidFill>
                </a:ln>
                <a:solidFill>
                  <a:srgbClr val="973B57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tốt</a:t>
            </a:r>
            <a:endParaRPr kumimoji="0" lang="zh-CN" altLang="en-US" sz="11500" b="0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973B57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05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7" grpId="0"/>
      <p:bldP spid="68" grpId="0"/>
      <p:bldP spid="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5626100" y="1120140"/>
            <a:ext cx="6294120" cy="1569719"/>
          </a:xfrm>
          <a:prstGeom prst="roundRect">
            <a:avLst/>
          </a:prstGeom>
          <a:solidFill>
            <a:srgbClr val="203864">
              <a:alpha val="69804"/>
            </a:srgbClr>
          </a:solidFill>
          <a:ln w="57150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Thiếu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chết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36223" y="342371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Nước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36223" y="457729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Không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khí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24040" y="457729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D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Thức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ăn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24040" y="3423710"/>
            <a:ext cx="2120887" cy="696380"/>
          </a:xfrm>
          <a:prstGeom prst="roundRect">
            <a:avLst/>
          </a:prstGeom>
          <a:solidFill>
            <a:srgbClr val="A9D18E">
              <a:alpha val="69804"/>
            </a:srgb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48" tIns="36174" rIns="72348" bIns="36174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B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.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Ánh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ogue-ExtraBold" pitchFamily="34" charset="0"/>
                <a:ea typeface="Vogue-ExtraBold" pitchFamily="34" charset="0"/>
                <a:cs typeface="Vogue-ExtraBold" pitchFamily="34" charset="0"/>
              </a:rPr>
              <a:t>sáng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ogue-ExtraBold" pitchFamily="34" charset="0"/>
              <a:ea typeface="Vogue-ExtraBold" pitchFamily="34" charset="0"/>
              <a:cs typeface="Vogue-ExtraBold" pitchFamily="34" charset="0"/>
            </a:endParaRPr>
          </a:p>
        </p:txBody>
      </p:sp>
      <p:pic>
        <p:nvPicPr>
          <p:cNvPr id="13" name="Picture 2" descr="C:\Users\HP\Desktop\pngtree_vector-school-bus-full_3576217-e157681639486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5833" l="1473" r="929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683" y="1813412"/>
            <a:ext cx="8278083" cy="552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2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525" y="1997839"/>
            <a:ext cx="114109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39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A607A2A-A3B1-4710-B7AA-FE5167077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576">
            <a:off x="305287" y="583469"/>
            <a:ext cx="4064819" cy="27192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C5992F2-7019-48C6-90C9-1EB695C9D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074">
            <a:off x="4139257" y="224067"/>
            <a:ext cx="4270083" cy="2827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6" name="Picture 2" descr="Video: Dạy hổ sắp tuyệt chủng cách săn mồi trước khi thả về rừng">
            <a:extLst>
              <a:ext uri="{FF2B5EF4-FFF2-40B4-BE49-F238E27FC236}">
                <a16:creationId xmlns="" xmlns:a16="http://schemas.microsoft.com/office/drawing/2014/main" id="{A7DC31D1-4CCB-429A-AEEC-E9F12E57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613">
            <a:off x="265790" y="3540902"/>
            <a:ext cx="4730219" cy="314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Những cảnh săn mồi rợn người của cá sấu">
            <a:extLst>
              <a:ext uri="{FF2B5EF4-FFF2-40B4-BE49-F238E27FC236}">
                <a16:creationId xmlns="" xmlns:a16="http://schemas.microsoft.com/office/drawing/2014/main" id="{DC067B43-047D-46E4-B15D-EB09A0C3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735">
            <a:off x="8185797" y="813696"/>
            <a:ext cx="3893399" cy="3037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2" name="Picture 8" descr="Tranh cãi việc nước Úc sẽ thả xúc xích tẩm độc để giết hàng triệu con mèo  hoang - Alô Úc | Báo Alo Úc | Tin Tức Nước Úc | Báo Úc">
            <a:extLst>
              <a:ext uri="{FF2B5EF4-FFF2-40B4-BE49-F238E27FC236}">
                <a16:creationId xmlns="" xmlns:a16="http://schemas.microsoft.com/office/drawing/2014/main" id="{978ECA3E-2A59-4B8D-AF76-92F5748CC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198">
            <a:off x="7711496" y="4076257"/>
            <a:ext cx="4175166" cy="2582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28" name="Picture 4" descr="Động vật, ảnh động vật hoang dã, ảnh động vật săn mồi">
            <a:extLst>
              <a:ext uri="{FF2B5EF4-FFF2-40B4-BE49-F238E27FC236}">
                <a16:creationId xmlns="" xmlns:a16="http://schemas.microsoft.com/office/drawing/2014/main" id="{1A6F70E8-5D2A-4B9D-9F29-1404949B2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053" y="3199056"/>
            <a:ext cx="3892528" cy="2588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4150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1EAC067B-65C3-42A8-8751-6C74FF36C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6" r="71078" b="20000"/>
          <a:stretch/>
        </p:blipFill>
        <p:spPr>
          <a:xfrm>
            <a:off x="0" y="3185652"/>
            <a:ext cx="2784681" cy="20500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5A59FB6D-1442-4BCE-AE52-02654F5909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086090" y="-682704"/>
            <a:ext cx="4222741" cy="267837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="" xmlns:a16="http://schemas.microsoft.com/office/drawing/2014/main" id="{99FED787-E900-43C0-A85A-A0547C61B6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96EA29BA-48E1-49A8-ADA7-600176CFA1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26" t="12304" r="12969" b="79199"/>
          <a:stretch/>
        </p:blipFill>
        <p:spPr>
          <a:xfrm flipH="1">
            <a:off x="8002594" y="2275968"/>
            <a:ext cx="1179871" cy="165182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="" xmlns:a16="http://schemas.microsoft.com/office/drawing/2014/main" id="{BCEDDDEF-6116-447F-BEFE-93E712BD7E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01" t="70983" b="6132"/>
          <a:stretch/>
        </p:blipFill>
        <p:spPr>
          <a:xfrm>
            <a:off x="10447179" y="4291277"/>
            <a:ext cx="1861652" cy="28032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0FD115D5-C2F1-4944-9C0C-8C3649D9D3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05" t="57328" r="8549" b="25379"/>
          <a:stretch/>
        </p:blipFill>
        <p:spPr>
          <a:xfrm>
            <a:off x="9416147" y="2442500"/>
            <a:ext cx="2098859" cy="239375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886890" y="1687888"/>
            <a:ext cx="4397128" cy="1170385"/>
            <a:chOff x="2180577" y="1690775"/>
            <a:chExt cx="4397128" cy="1170385"/>
          </a:xfrm>
        </p:grpSpPr>
        <p:cxnSp>
          <p:nvCxnSpPr>
            <p:cNvPr id="19" name="直接连接符 18">
              <a:extLst>
                <a:ext uri="{FF2B5EF4-FFF2-40B4-BE49-F238E27FC236}">
                  <a16:creationId xmlns="" xmlns:a16="http://schemas.microsoft.com/office/drawing/2014/main" id="{D66E74D0-7B51-4BF6-8C39-42F5D445F9E2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05" y="2560317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>
              <a:extLst>
                <a:ext uri="{FF2B5EF4-FFF2-40B4-BE49-F238E27FC236}">
                  <a16:creationId xmlns="" xmlns:a16="http://schemas.microsoft.com/office/drawing/2014/main" id="{88B7F4D8-1DBE-4BD4-A18C-35A868A760D8}"/>
                </a:ext>
              </a:extLst>
            </p:cNvPr>
            <p:cNvCxnSpPr>
              <a:cxnSpLocks/>
            </p:cNvCxnSpPr>
            <p:nvPr/>
          </p:nvCxnSpPr>
          <p:spPr>
            <a:xfrm>
              <a:off x="2180577" y="2559449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="" xmlns:a16="http://schemas.microsoft.com/office/drawing/2014/main" id="{E96589C0-CC69-45E1-9816-A5C188C5B76B}"/>
                </a:ext>
              </a:extLst>
            </p:cNvPr>
            <p:cNvSpPr txBox="1"/>
            <p:nvPr/>
          </p:nvSpPr>
          <p:spPr>
            <a:xfrm>
              <a:off x="3558343" y="1690775"/>
              <a:ext cx="1641595" cy="11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20" name="图片 7">
            <a:extLst>
              <a:ext uri="{FF2B5EF4-FFF2-40B4-BE49-F238E27FC236}">
                <a16:creationId xmlns="" xmlns:a16="http://schemas.microsoft.com/office/drawing/2014/main" id="{7AE2EB4B-E277-4F14-A87E-A6F28984AC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68352" y="3998628"/>
            <a:ext cx="4837801" cy="32235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687" y="2755075"/>
            <a:ext cx="9262977" cy="16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3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B95DE57-6E86-4AD6-8A4E-788492D1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" y="564702"/>
            <a:ext cx="10571453" cy="5278135"/>
          </a:xfrm>
          <a:prstGeom prst="rect">
            <a:avLst/>
          </a:prstGeom>
        </p:spPr>
      </p:pic>
      <p:sp>
        <p:nvSpPr>
          <p:cNvPr id="10" name="内容占位符 4">
            <a:extLst>
              <a:ext uri="{FF2B5EF4-FFF2-40B4-BE49-F238E27FC236}">
                <a16:creationId xmlns="" xmlns:a16="http://schemas.microsoft.com/office/drawing/2014/main" id="{9886CF86-8171-4E8F-811D-73D2B3D35089}"/>
              </a:ext>
            </a:extLst>
          </p:cNvPr>
          <p:cNvSpPr txBox="1">
            <a:spLocks/>
          </p:cNvSpPr>
          <p:nvPr/>
        </p:nvSpPr>
        <p:spPr>
          <a:xfrm>
            <a:off x="1164485" y="3294998"/>
            <a:ext cx="7754802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kumimoji="0" lang="vi-VN" altLang="zh-CN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YẾU TỐ CẦN CHO SỰ SỐNG VÀ PHÁT TRIỂN CỦA ĐỘNG VẬT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20A14B54-3498-43CB-9CB2-E40C636658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/>
        </p:blipFill>
        <p:spPr>
          <a:xfrm>
            <a:off x="8139763" y="-913032"/>
            <a:ext cx="4222741" cy="267837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11EAB-009D-40E6-AA76-790185627F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/>
        </p:blipFill>
        <p:spPr>
          <a:xfrm>
            <a:off x="5733149" y="-312166"/>
            <a:ext cx="5121664" cy="2214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78E8D4E6-D18B-40D9-BD94-5A600F4683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8" r="67734" b="36043"/>
          <a:stretch/>
        </p:blipFill>
        <p:spPr>
          <a:xfrm rot="20183396">
            <a:off x="-210403" y="235069"/>
            <a:ext cx="3240196" cy="1601212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="" xmlns:a16="http://schemas.microsoft.com/office/drawing/2014/main" id="{BAF08550-D1E2-40E4-A582-F4C7121696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89855" y="3637477"/>
            <a:ext cx="4971022" cy="33451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1082" y="2155194"/>
            <a:ext cx="4572396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5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221F2C89-1849-4143-BFF0-BE4D56361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38171" cy="6616700"/>
          </a:xfrm>
          <a:prstGeom prst="rect">
            <a:avLst/>
          </a:prstGeom>
        </p:spPr>
      </p:pic>
      <p:sp>
        <p:nvSpPr>
          <p:cNvPr id="13" name="内容占位符 4">
            <a:extLst>
              <a:ext uri="{FF2B5EF4-FFF2-40B4-BE49-F238E27FC236}">
                <a16:creationId xmlns="" xmlns:a16="http://schemas.microsoft.com/office/drawing/2014/main" id="{2D7CBD27-0395-4B87-AA6A-877F412917D0}"/>
              </a:ext>
            </a:extLst>
          </p:cNvPr>
          <p:cNvSpPr txBox="1">
            <a:spLocks/>
          </p:cNvSpPr>
          <p:nvPr/>
        </p:nvSpPr>
        <p:spPr>
          <a:xfrm>
            <a:off x="2629701" y="1927225"/>
            <a:ext cx="6932598" cy="4327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Em hãy quan sát các tranh ảnh sau và cho biết các tranh ảnh nói lên điều gì 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="" xmlns:a16="http://schemas.microsoft.com/office/drawing/2014/main" id="{4DC87066-2946-4E20-8098-969F270BE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90380" y="3730776"/>
            <a:ext cx="3626726" cy="24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529</TotalTime>
  <Words>771</Words>
  <Application>Microsoft Office PowerPoint</Application>
  <PresentationFormat>Widescreen</PresentationFormat>
  <Paragraphs>82</Paragraphs>
  <Slides>31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#9Slide07 IcielCadena</vt:lpstr>
      <vt:lpstr>迷你简菱心</vt:lpstr>
      <vt:lpstr>等线</vt:lpstr>
      <vt:lpstr>汉仪铸字木头人W</vt:lpstr>
      <vt:lpstr>Calibri</vt:lpstr>
      <vt:lpstr>#9Slide03 Arima Madurai ExtraBo</vt:lpstr>
      <vt:lpstr>Arial</vt:lpstr>
      <vt:lpstr>Vogue-ExtraBold</vt:lpstr>
      <vt:lpstr>等线 Light</vt:lpstr>
      <vt:lpstr>Times New Roman</vt:lpstr>
      <vt:lpstr>Cambria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AutoBVT</cp:lastModifiedBy>
  <cp:revision>30</cp:revision>
  <dcterms:created xsi:type="dcterms:W3CDTF">2023-11-09T10:29:30Z</dcterms:created>
  <dcterms:modified xsi:type="dcterms:W3CDTF">2023-12-14T02:20:38Z</dcterms:modified>
</cp:coreProperties>
</file>