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B3A9F-E5C6-4244-A0A8-8BD3EB4AA8D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2541D-2103-4313-B0F3-0F24DA6B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trình</a:t>
            </a:r>
            <a:r>
              <a:rPr lang="en-GB" baseline="0" dirty="0"/>
              <a:t> </a:t>
            </a:r>
            <a:r>
              <a:rPr lang="en-GB" baseline="0" dirty="0" err="1"/>
              <a:t>lịch</a:t>
            </a:r>
            <a:r>
              <a:rPr lang="en-GB" baseline="0" dirty="0"/>
              <a:t> </a:t>
            </a:r>
            <a:r>
              <a:rPr lang="en-GB" baseline="0" dirty="0" err="1"/>
              <a:t>sử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vận</a:t>
            </a:r>
            <a:r>
              <a:rPr lang="en-GB" baseline="0" dirty="0"/>
              <a:t> </a:t>
            </a:r>
            <a:r>
              <a:rPr lang="en-GB" baseline="0" dirty="0" err="1"/>
              <a:t>dụng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BEC4D-5430-4676-B11E-D2E00B669B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trình</a:t>
            </a:r>
            <a:r>
              <a:rPr lang="en-GB" baseline="0" dirty="0"/>
              <a:t> </a:t>
            </a:r>
            <a:r>
              <a:rPr lang="en-GB" baseline="0" dirty="0" err="1"/>
              <a:t>lịch</a:t>
            </a:r>
            <a:r>
              <a:rPr lang="en-GB" baseline="0" dirty="0"/>
              <a:t> </a:t>
            </a:r>
            <a:r>
              <a:rPr lang="en-GB" baseline="0" dirty="0" err="1"/>
              <a:t>sử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BEC4D-5430-4676-B11E-D2E00B669B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7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4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1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3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0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9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2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1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5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C1EF3-D031-449C-83FE-E44A1340ED0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D86B5-244B-4CF1-A30D-32055536E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7.xml"/><Relationship Id="rId3" Type="http://schemas.openxmlformats.org/officeDocument/2006/relationships/slide" Target="slide26.xml"/><Relationship Id="rId7" Type="http://schemas.openxmlformats.org/officeDocument/2006/relationships/slide" Target="slide20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25.xml"/><Relationship Id="rId5" Type="http://schemas.openxmlformats.org/officeDocument/2006/relationships/slide" Target="slide18.xml"/><Relationship Id="rId15" Type="http://schemas.openxmlformats.org/officeDocument/2006/relationships/slide" Target="slide23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slide" Target="slide21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6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D8570F-674F-202E-066F-3591A3A8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" y="314648"/>
            <a:ext cx="4861130" cy="1523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DDEA6-66FE-9B27-9DFC-A1F35FDD9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289" y="719056"/>
            <a:ext cx="1954691" cy="827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14920-BE47-6711-5D85-65942AEA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424" y="4918986"/>
            <a:ext cx="2057585" cy="1431041"/>
          </a:xfrm>
          <a:prstGeom prst="rect">
            <a:avLst/>
          </a:prstGeom>
        </p:spPr>
      </p:pic>
      <p:pic>
        <p:nvPicPr>
          <p:cNvPr id="12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3021963"/>
            <a:ext cx="4107997" cy="4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0" y="1261050"/>
            <a:ext cx="4670594" cy="5346837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538" y="3788676"/>
            <a:ext cx="3118806" cy="263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5274" y="-200231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544" y="1701102"/>
            <a:ext cx="5895343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3EC40AA-FA36-EF0D-81AE-5501A423568E}"/>
              </a:ext>
            </a:extLst>
          </p:cNvPr>
          <p:cNvGrpSpPr/>
          <p:nvPr/>
        </p:nvGrpSpPr>
        <p:grpSpPr>
          <a:xfrm>
            <a:off x="1302496" y="1223640"/>
            <a:ext cx="9677833" cy="4801315"/>
            <a:chOff x="2473569" y="790503"/>
            <a:chExt cx="9677833" cy="4801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9D9B66-3A8F-DAA8-0239-47A520C001C5}"/>
                </a:ext>
              </a:extLst>
            </p:cNvPr>
            <p:cNvSpPr txBox="1"/>
            <p:nvPr/>
          </p:nvSpPr>
          <p:spPr>
            <a:xfrm>
              <a:off x="2473569" y="790503"/>
              <a:ext cx="9378462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Thành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La “ở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vực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trời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cuộn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ngồi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tây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Vùng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thấp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trũng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muôn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phồn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thịnh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,…”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70EEB0-34B1-E466-053B-9C30D49F3DFA}"/>
                </a:ext>
              </a:extLst>
            </p:cNvPr>
            <p:cNvSpPr txBox="1"/>
            <p:nvPr/>
          </p:nvSpPr>
          <p:spPr>
            <a:xfrm>
              <a:off x="3510399" y="4760821"/>
              <a:ext cx="86410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(Theo Ngô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Sỹ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Liên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Lê,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trích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dời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ký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thư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I, NXB Khoa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Xã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1998)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52450D-22AB-9176-8F6D-B8DD38A08CE3}"/>
              </a:ext>
            </a:extLst>
          </p:cNvPr>
          <p:cNvCxnSpPr>
            <a:cxnSpLocks/>
          </p:cNvCxnSpPr>
          <p:nvPr/>
        </p:nvCxnSpPr>
        <p:spPr>
          <a:xfrm>
            <a:off x="5511081" y="1863352"/>
            <a:ext cx="4923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441A56-0641-84B1-F889-732D52CD5D9A}"/>
              </a:ext>
            </a:extLst>
          </p:cNvPr>
          <p:cNvCxnSpPr>
            <a:cxnSpLocks/>
          </p:cNvCxnSpPr>
          <p:nvPr/>
        </p:nvCxnSpPr>
        <p:spPr>
          <a:xfrm>
            <a:off x="3271973" y="2390891"/>
            <a:ext cx="3833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7F64F0-2701-897C-29B2-B7CF46CC9B82}"/>
              </a:ext>
            </a:extLst>
          </p:cNvPr>
          <p:cNvCxnSpPr>
            <a:cxnSpLocks/>
          </p:cNvCxnSpPr>
          <p:nvPr/>
        </p:nvCxnSpPr>
        <p:spPr>
          <a:xfrm>
            <a:off x="7539173" y="2437783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E7D12D-E68E-5C3B-1150-15E458F6B8C9}"/>
              </a:ext>
            </a:extLst>
          </p:cNvPr>
          <p:cNvCxnSpPr>
            <a:cxnSpLocks/>
          </p:cNvCxnSpPr>
          <p:nvPr/>
        </p:nvCxnSpPr>
        <p:spPr>
          <a:xfrm>
            <a:off x="1443174" y="2988767"/>
            <a:ext cx="26845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04E4C6-4F3B-06BF-5D2E-06C6024EE37D}"/>
              </a:ext>
            </a:extLst>
          </p:cNvPr>
          <p:cNvCxnSpPr>
            <a:cxnSpLocks/>
          </p:cNvCxnSpPr>
          <p:nvPr/>
        </p:nvCxnSpPr>
        <p:spPr>
          <a:xfrm>
            <a:off x="4420834" y="3000488"/>
            <a:ext cx="60139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2D6EF5-BD60-7FA5-D095-1068B261B770}"/>
              </a:ext>
            </a:extLst>
          </p:cNvPr>
          <p:cNvCxnSpPr>
            <a:cxnSpLocks/>
          </p:cNvCxnSpPr>
          <p:nvPr/>
        </p:nvCxnSpPr>
        <p:spPr>
          <a:xfrm>
            <a:off x="4168788" y="3539752"/>
            <a:ext cx="4906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6A9CAD-EF87-FA65-E76F-36DC961F6D7E}"/>
              </a:ext>
            </a:extLst>
          </p:cNvPr>
          <p:cNvCxnSpPr>
            <a:cxnSpLocks/>
          </p:cNvCxnSpPr>
          <p:nvPr/>
        </p:nvCxnSpPr>
        <p:spPr>
          <a:xfrm>
            <a:off x="9244880" y="3539752"/>
            <a:ext cx="14360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00D6CE-44A9-A0AB-717D-81A442E6D5F7}"/>
              </a:ext>
            </a:extLst>
          </p:cNvPr>
          <p:cNvCxnSpPr>
            <a:cxnSpLocks/>
          </p:cNvCxnSpPr>
          <p:nvPr/>
        </p:nvCxnSpPr>
        <p:spPr>
          <a:xfrm>
            <a:off x="1443174" y="4090737"/>
            <a:ext cx="3118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AD7BA8-9153-0CD6-4D51-46CB56B73704}"/>
              </a:ext>
            </a:extLst>
          </p:cNvPr>
          <p:cNvCxnSpPr>
            <a:cxnSpLocks/>
          </p:cNvCxnSpPr>
          <p:nvPr/>
        </p:nvCxnSpPr>
        <p:spPr>
          <a:xfrm>
            <a:off x="3365758" y="4641721"/>
            <a:ext cx="7069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147BBC-4B40-C55A-C71D-66AB4148BFB8}"/>
              </a:ext>
            </a:extLst>
          </p:cNvPr>
          <p:cNvCxnSpPr>
            <a:cxnSpLocks/>
          </p:cNvCxnSpPr>
          <p:nvPr/>
        </p:nvCxnSpPr>
        <p:spPr>
          <a:xfrm>
            <a:off x="1443174" y="5193958"/>
            <a:ext cx="13950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730" y="-28207"/>
            <a:ext cx="2743438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14D43-8981-2E7F-178D-8939E1C30A73}"/>
              </a:ext>
            </a:extLst>
          </p:cNvPr>
          <p:cNvSpPr txBox="1"/>
          <p:nvPr/>
        </p:nvSpPr>
        <p:spPr>
          <a:xfrm>
            <a:off x="550602" y="1927330"/>
            <a:ext cx="850865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đặc điểm tự nhiên của Thăng Long qua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 dời đô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giữa khu vực trời đất; chính giữa nam bắc đông tây.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 rồng cuộn, hổ ngồi; tiện nghi núi sông sau trước.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đất rộng, bằng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thế đất cao;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Muôn vật tốt tươi, phồn thịnh.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E27D1D1-0CE2-7803-04AF-9C79FE968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8914880" y="2330307"/>
            <a:ext cx="3955052" cy="4527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307" y="0"/>
            <a:ext cx="2804403" cy="2139881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9810090" y="36219"/>
            <a:ext cx="2057878" cy="18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E07B19-7F94-CBC3-27EC-E4E723398AB3}"/>
              </a:ext>
            </a:extLst>
          </p:cNvPr>
          <p:cNvSpPr txBox="1"/>
          <p:nvPr/>
        </p:nvSpPr>
        <p:spPr>
          <a:xfrm>
            <a:off x="7447111" y="328060"/>
            <a:ext cx="4439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 đ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ọc thông tin và quan sát các hình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4 đến 8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em hãy:</a:t>
            </a:r>
          </a:p>
        </p:txBody>
      </p:sp>
      <p:pic>
        <p:nvPicPr>
          <p:cNvPr id="6" name="Picture 2" descr="Lịch sử và Địa lí lớp 4 (Kết nối tri thức) Bài 12: Thăng Long – Hà Nội (ảnh 6)">
            <a:extLst>
              <a:ext uri="{FF2B5EF4-FFF2-40B4-BE49-F238E27FC236}">
                <a16:creationId xmlns:a16="http://schemas.microsoft.com/office/drawing/2014/main" id="{1BBF59F3-6B19-4716-CD1E-E1D3BADC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1" y="1507958"/>
            <a:ext cx="6643360" cy="48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E2CE20-412A-84A8-E9C8-51FEB6214EFF}"/>
              </a:ext>
            </a:extLst>
          </p:cNvPr>
          <p:cNvGrpSpPr/>
          <p:nvPr/>
        </p:nvGrpSpPr>
        <p:grpSpPr>
          <a:xfrm>
            <a:off x="6995631" y="2076392"/>
            <a:ext cx="5145042" cy="2081522"/>
            <a:chOff x="2749148" y="2957867"/>
            <a:chExt cx="3908526" cy="15026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11D318-95DC-834F-01F4-FA93D17F4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2749148" y="2957867"/>
              <a:ext cx="3908526" cy="15026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F51B45-176A-2CE8-E56A-15BF2A17434A}"/>
                </a:ext>
              </a:extLst>
            </p:cNvPr>
            <p:cNvSpPr txBox="1"/>
            <p:nvPr/>
          </p:nvSpPr>
          <p:spPr>
            <a:xfrm>
              <a:off x="3197433" y="3209277"/>
              <a:ext cx="3162206" cy="999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một số sự kiện tiêu biểu gắn với lịch sử Thăng Long - Hà Nội.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7BE5D3-9D7E-6B2C-919E-6C1A9B434C85}"/>
              </a:ext>
            </a:extLst>
          </p:cNvPr>
          <p:cNvGrpSpPr/>
          <p:nvPr/>
        </p:nvGrpSpPr>
        <p:grpSpPr>
          <a:xfrm>
            <a:off x="6995631" y="4216776"/>
            <a:ext cx="5145042" cy="2905740"/>
            <a:chOff x="3002454" y="4460511"/>
            <a:chExt cx="3655220" cy="25618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20E76A-E217-6D75-8926-CBE514EEE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3002454" y="4460511"/>
              <a:ext cx="3655220" cy="18548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55A7B4-2C97-88DF-B134-3D7479EA7FA9}"/>
                </a:ext>
              </a:extLst>
            </p:cNvPr>
            <p:cNvSpPr txBox="1"/>
            <p:nvPr/>
          </p:nvSpPr>
          <p:spPr>
            <a:xfrm>
              <a:off x="3248961" y="4775560"/>
              <a:ext cx="316220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một câu chuyện liên quan đến Thăng Long - Hà Nội mà em ấn tượng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567" y="26502"/>
            <a:ext cx="309703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eading books&#10;&#10;Description automatically generated with medium confidence">
            <a:extLst>
              <a:ext uri="{FF2B5EF4-FFF2-40B4-BE49-F238E27FC236}">
                <a16:creationId xmlns:a16="http://schemas.microsoft.com/office/drawing/2014/main" id="{071491D0-EBAF-7B2F-7036-D3616E913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5" b="93422" l="3795" r="96274">
                        <a14:foregroundMark x1="7226" y1="17722" x2="13111" y2="56946"/>
                        <a14:foregroundMark x1="26676" y1="10358" x2="29334" y2="23908"/>
                        <a14:foregroundMark x1="29334" y1="23908" x2="29334" y2="23908"/>
                        <a14:foregroundMark x1="76710" y1="19195" x2="71007" y2="50761"/>
                        <a14:foregroundMark x1="71007" y1="50761" x2="71007" y2="50761"/>
                        <a14:foregroundMark x1="87821" y1="21846" x2="90275" y2="60825"/>
                        <a14:foregroundMark x1="90275" y1="60825" x2="90275" y2="60825"/>
                        <a14:foregroundMark x1="8362" y1="27197" x2="8362" y2="53854"/>
                        <a14:foregroundMark x1="3795" y1="38439" x2="4363" y2="24693"/>
                        <a14:foregroundMark x1="3795" y1="78056" x2="6839" y2="73147"/>
                        <a14:foregroundMark x1="3885" y1="87285" x2="7226" y2="79480"/>
                        <a14:foregroundMark x1="7226" y1="79480" x2="7226" y2="79480"/>
                        <a14:foregroundMark x1="13770" y1="74963" x2="18700" y2="69219"/>
                        <a14:foregroundMark x1="18700" y1="69219" x2="18700" y2="69219"/>
                        <a14:foregroundMark x1="21177" y1="74178" x2="25721" y2="83996"/>
                        <a14:foregroundMark x1="25721" y1="83996" x2="25721" y2="83996"/>
                        <a14:foregroundMark x1="33606" y1="87285" x2="40923" y2="93422"/>
                        <a14:foregroundMark x1="40923" y1="93422" x2="40923" y2="93422"/>
                        <a14:foregroundMark x1="39582" y1="65930" x2="49375" y2="81934"/>
                        <a14:foregroundMark x1="49375" y1="81934" x2="49375" y2="81934"/>
                        <a14:foregroundMark x1="54579" y1="78891" x2="54579" y2="69023"/>
                        <a14:foregroundMark x1="54579" y1="69023" x2="54579" y2="69023"/>
                        <a14:foregroundMark x1="29425" y1="32499" x2="28471" y2="52430"/>
                        <a14:foregroundMark x1="28471" y1="52430" x2="28471" y2="52430"/>
                        <a14:foregroundMark x1="28584" y1="36819" x2="34265" y2="49926"/>
                        <a14:foregroundMark x1="34265" y1="49926" x2="34265" y2="49926"/>
                        <a14:foregroundMark x1="64463" y1="58959" x2="67689" y2="54688"/>
                        <a14:foregroundMark x1="60282" y1="84634" x2="63236" y2="80511"/>
                        <a14:foregroundMark x1="62849" y1="89347" x2="67689" y2="85665"/>
                        <a14:foregroundMark x1="67689" y1="85665" x2="67689" y2="85665"/>
                        <a14:foregroundMark x1="88003" y1="84192" x2="87821" y2="74963"/>
                        <a14:foregroundMark x1="76801" y1="41924" x2="80414" y2="51988"/>
                        <a14:foregroundMark x1="85435" y1="47472" x2="89525" y2="39715"/>
                        <a14:foregroundMark x1="89525" y1="39715" x2="89525" y2="39715"/>
                        <a14:foregroundMark x1="81641" y1="40304" x2="83345" y2="46686"/>
                        <a14:foregroundMark x1="39105" y1="79283" x2="42331" y2="85665"/>
                        <a14:foregroundMark x1="42331" y1="85665" x2="42331" y2="85665"/>
                        <a14:foregroundMark x1="29721" y1="88905" x2="32652" y2="89543"/>
                        <a14:foregroundMark x1="25540" y1="74963" x2="29902" y2="82769"/>
                        <a14:foregroundMark x1="29902" y1="82769" x2="29902" y2="82769"/>
                        <a14:foregroundMark x1="34356" y1="62690" x2="36923" y2="72116"/>
                        <a14:foregroundMark x1="36923" y1="72116" x2="36923" y2="72116"/>
                        <a14:foregroundMark x1="24972" y1="65734" x2="31334" y2="65930"/>
                        <a14:foregroundMark x1="17473" y1="62690" x2="19268" y2="64703"/>
                        <a14:foregroundMark x1="28766" y1="11389" x2="33424" y2="10997"/>
                        <a14:foregroundMark x1="33424" y1="10997" x2="33424" y2="10997"/>
                        <a14:foregroundMark x1="28016" y1="6038" x2="29152" y2="4615"/>
                        <a14:foregroundMark x1="39491" y1="56946" x2="43854" y2="66568"/>
                        <a14:foregroundMark x1="43854" y1="66568" x2="43854" y2="66568"/>
                        <a14:foregroundMark x1="54306" y1="68434" x2="57623" y2="63476"/>
                        <a14:foregroundMark x1="54965" y1="65145" x2="57351" y2="62445"/>
                        <a14:foregroundMark x1="90002" y1="14482" x2="92274" y2="28915"/>
                        <a14:foregroundMark x1="92274" y1="28915" x2="92274" y2="29848"/>
                        <a14:foregroundMark x1="96274" y1="22877" x2="92002" y2="37015"/>
                        <a14:foregroundMark x1="74233" y1="73540" x2="80595" y2="62052"/>
                        <a14:foregroundMark x1="12906" y1="63083" x2="15769" y2="61414"/>
                        <a14:foregroundMark x1="13474" y1="39470" x2="17655" y2="39470"/>
                        <a14:foregroundMark x1="28857" y1="90133" x2="30948" y2="89543"/>
                        <a14:foregroundMark x1="24404" y1="86254" x2="28675" y2="84192"/>
                        <a14:foregroundMark x1="28675" y1="84192" x2="28675" y2="84192"/>
                        <a14:foregroundMark x1="88775" y1="83800" x2="90866" y2="82376"/>
                        <a14:foregroundMark x1="89820" y1="81149" x2="91320" y2="75601"/>
                        <a14:foregroundMark x1="91616" y1="41139" x2="95024" y2="48945"/>
                        <a14:foregroundMark x1="92002" y1="83407" x2="92002" y2="79676"/>
                        <a14:foregroundMark x1="92093" y1="77025" x2="92093" y2="75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7" y="2528918"/>
            <a:ext cx="9908741" cy="4585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4" y="342608"/>
            <a:ext cx="8980186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B8FC409-98E1-9BC5-CEC5-9FA8B48A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05" y="680587"/>
            <a:ext cx="10606190" cy="4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5B8FC409-98E1-9BC5-CEC5-9FA8B48A4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3765" y="661981"/>
            <a:ext cx="7108793" cy="299279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EB65AC9F-007B-F3E5-2843-AE5E882DE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817" y="2562995"/>
            <a:ext cx="3084843" cy="1731414"/>
          </a:xfrm>
          <a:prstGeom prst="rect">
            <a:avLst/>
          </a:prstGeom>
        </p:spPr>
      </p:pic>
      <p:pic>
        <p:nvPicPr>
          <p:cNvPr id="58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12A9DDB3-73A5-19CC-96AE-0F5242FF6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351" y="4018050"/>
            <a:ext cx="3084843" cy="1871634"/>
          </a:xfrm>
          <a:prstGeom prst="rect">
            <a:avLst/>
          </a:prstGeom>
        </p:spPr>
      </p:pic>
      <p:pic>
        <p:nvPicPr>
          <p:cNvPr id="59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B2856509-9974-FC85-DEAB-7F7BFBAFF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4394" y="964126"/>
            <a:ext cx="3383573" cy="1731414"/>
          </a:xfrm>
          <a:prstGeom prst="rect">
            <a:avLst/>
          </a:prstGeom>
        </p:spPr>
      </p:pic>
      <p:pic>
        <p:nvPicPr>
          <p:cNvPr id="61" name="Picture 60">
            <a:hlinkClick r:id="rId11" action="ppaction://hlinksldjump"/>
            <a:extLst>
              <a:ext uri="{FF2B5EF4-FFF2-40B4-BE49-F238E27FC236}">
                <a16:creationId xmlns:a16="http://schemas.microsoft.com/office/drawing/2014/main" id="{428FACF1-009F-9A43-5214-41AA360A6C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3892" y="4255814"/>
            <a:ext cx="3084843" cy="1633870"/>
          </a:xfrm>
          <a:prstGeom prst="rect">
            <a:avLst/>
          </a:prstGeom>
        </p:spPr>
      </p:pic>
      <p:pic>
        <p:nvPicPr>
          <p:cNvPr id="62" name="Picture 61">
            <a:hlinkClick r:id="rId13" action="ppaction://hlinksldjump"/>
            <a:extLst>
              <a:ext uri="{FF2B5EF4-FFF2-40B4-BE49-F238E27FC236}">
                <a16:creationId xmlns:a16="http://schemas.microsoft.com/office/drawing/2014/main" id="{931D6A63-4F79-DC4C-B66E-6577D93ACA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4465" y="661981"/>
            <a:ext cx="3170195" cy="1963082"/>
          </a:xfrm>
          <a:prstGeom prst="rect">
            <a:avLst/>
          </a:prstGeom>
        </p:spPr>
      </p:pic>
      <p:pic>
        <p:nvPicPr>
          <p:cNvPr id="64" name="Picture 63">
            <a:hlinkClick r:id="rId15" action="ppaction://hlinksldjump"/>
            <a:extLst>
              <a:ext uri="{FF2B5EF4-FFF2-40B4-BE49-F238E27FC236}">
                <a16:creationId xmlns:a16="http://schemas.microsoft.com/office/drawing/2014/main" id="{306FE9E8-F4A5-EBD7-FC65-E253E5D502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43124" y="2625063"/>
            <a:ext cx="3084843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968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1" y="1592470"/>
            <a:ext cx="48643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Thăng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Long – Hà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mản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h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đất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văn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hiến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,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gắn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với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những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câu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chuyện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về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Thăng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Long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tứ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trấn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,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truyền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thuyết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Lê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Lợi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trả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gươm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báu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cho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Rùa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Vàng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sau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khi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đánh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thắng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giặc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Minh,…</a:t>
            </a:r>
            <a:endParaRPr kumimoji="0" lang="vi-VN" sz="27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F34EC-59CA-8814-1AA0-6F4143FF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46" y="538871"/>
            <a:ext cx="5524025" cy="43375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644098" y="5116622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4.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Đền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Quán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Thánh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trấn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giữ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phía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bắc</a:t>
            </a:r>
            <a:endParaRPr kumimoji="0" lang="vi-VN" sz="27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D29F05-A882-2E06-DE3E-5BE2379A50E6}"/>
              </a:ext>
            </a:extLst>
          </p:cNvPr>
          <p:cNvGrpSpPr/>
          <p:nvPr/>
        </p:nvGrpSpPr>
        <p:grpSpPr>
          <a:xfrm>
            <a:off x="2554970" y="244751"/>
            <a:ext cx="1470742" cy="982116"/>
            <a:chOff x="5784133" y="-141805"/>
            <a:chExt cx="3166253" cy="19642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918511-5418-1605-EC78-8ABAE167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5543" y="182462"/>
              <a:ext cx="3084843" cy="163996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39530EE-3B53-85F7-E99F-DDA0D9773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18" b="74481"/>
            <a:stretch/>
          </p:blipFill>
          <p:spPr>
            <a:xfrm>
              <a:off x="5784133" y="-141805"/>
              <a:ext cx="1816100" cy="1750100"/>
            </a:xfrm>
            <a:prstGeom prst="rect">
              <a:avLst/>
            </a:prstGeom>
          </p:spPr>
        </p:pic>
        <p:pic>
          <p:nvPicPr>
            <p:cNvPr id="36" name="Picture 35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96240EAC-2399-1C33-6FF3-F0D00C11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7" t="4671" r="50166" b="65037"/>
            <a:stretch/>
          </p:blipFill>
          <p:spPr>
            <a:xfrm>
              <a:off x="7491938" y="145639"/>
              <a:ext cx="1143479" cy="1616495"/>
            </a:xfrm>
            <a:prstGeom prst="rect">
              <a:avLst/>
            </a:prstGeom>
          </p:spPr>
        </p:pic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6500" y="5036249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332567" y="1406408"/>
            <a:ext cx="63874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 Thái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“Xin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!”. Nghe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(Theo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Chi, Kho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Sđd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804519" y="4797920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995B9-AAF0-CA54-98C0-772515E3F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518" y="1349245"/>
            <a:ext cx="4864323" cy="32187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7A51CE-8695-BACE-93CD-0CCEA5A74C27}"/>
              </a:ext>
            </a:extLst>
          </p:cNvPr>
          <p:cNvGrpSpPr/>
          <p:nvPr/>
        </p:nvGrpSpPr>
        <p:grpSpPr>
          <a:xfrm>
            <a:off x="2311169" y="217542"/>
            <a:ext cx="2430220" cy="1216076"/>
            <a:chOff x="5865543" y="1737305"/>
            <a:chExt cx="3084843" cy="17299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55C2B0-2D5B-2221-1D85-0AD1195E1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543" y="1814270"/>
              <a:ext cx="3084843" cy="16338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64D7E5-B266-E785-1B85-2C4BFDAAE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3" t="78333" r="50318" b="342"/>
            <a:stretch/>
          </p:blipFill>
          <p:spPr>
            <a:xfrm>
              <a:off x="7368939" y="2004890"/>
              <a:ext cx="1320801" cy="1462390"/>
            </a:xfrm>
            <a:prstGeom prst="rect">
              <a:avLst/>
            </a:prstGeom>
          </p:spPr>
        </p:pic>
        <p:pic>
          <p:nvPicPr>
            <p:cNvPr id="12" name="Picture 11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5FF99FF0-43B4-BAF8-B17E-AF2EE665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97" t="1297" r="29891" b="66046"/>
            <a:stretch/>
          </p:blipFill>
          <p:spPr>
            <a:xfrm>
              <a:off x="6212369" y="1737305"/>
              <a:ext cx="1079756" cy="162412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240" y="217542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804519" y="4797920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995B9-AAF0-CA54-98C0-772515E3F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80" y="1598415"/>
            <a:ext cx="4506961" cy="29823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7A51CE-8695-BACE-93CD-0CCEA5A74C27}"/>
              </a:ext>
            </a:extLst>
          </p:cNvPr>
          <p:cNvGrpSpPr/>
          <p:nvPr/>
        </p:nvGrpSpPr>
        <p:grpSpPr>
          <a:xfrm>
            <a:off x="2559883" y="297169"/>
            <a:ext cx="2357601" cy="1202545"/>
            <a:chOff x="5865543" y="1737305"/>
            <a:chExt cx="3084843" cy="17299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55C2B0-2D5B-2221-1D85-0AD1195E1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543" y="1814270"/>
              <a:ext cx="3084843" cy="16338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64D7E5-B266-E785-1B85-2C4BFDAAE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3" t="78333" r="50318" b="342"/>
            <a:stretch/>
          </p:blipFill>
          <p:spPr>
            <a:xfrm>
              <a:off x="7368939" y="2004890"/>
              <a:ext cx="1320801" cy="1462390"/>
            </a:xfrm>
            <a:prstGeom prst="rect">
              <a:avLst/>
            </a:prstGeom>
          </p:spPr>
        </p:pic>
        <p:pic>
          <p:nvPicPr>
            <p:cNvPr id="12" name="Picture 11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5FF99FF0-43B4-BAF8-B17E-AF2EE665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97" t="1297" r="29891" b="66046"/>
            <a:stretch/>
          </p:blipFill>
          <p:spPr>
            <a:xfrm>
              <a:off x="6212369" y="1737305"/>
              <a:ext cx="1079756" cy="1624127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1FB0E941-9FDA-84D0-511D-6DC13B5B7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824" y="248735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615753" y="1714285"/>
            <a:ext cx="64446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1882,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Hoàng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soạn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7376290" y="4802825"/>
            <a:ext cx="386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Hoàng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oàng Diệu - vị Tổng đốc trung liệt của Hà Nội">
            <a:extLst>
              <a:ext uri="{FF2B5EF4-FFF2-40B4-BE49-F238E27FC236}">
                <a16:creationId xmlns:a16="http://schemas.microsoft.com/office/drawing/2014/main" id="{9D6C0251-C8E9-24DF-ECDA-447EFE8F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60" y="563643"/>
            <a:ext cx="3617039" cy="40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BF2D24-4F02-220A-8BD5-C70AB6A9B29E}"/>
              </a:ext>
            </a:extLst>
          </p:cNvPr>
          <p:cNvGrpSpPr/>
          <p:nvPr/>
        </p:nvGrpSpPr>
        <p:grpSpPr>
          <a:xfrm>
            <a:off x="2490483" y="207146"/>
            <a:ext cx="2339805" cy="1410384"/>
            <a:chOff x="5865543" y="3192299"/>
            <a:chExt cx="3084843" cy="18705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6F2FF4-2827-0F6B-556D-854F1A4B5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543" y="3429000"/>
              <a:ext cx="3084843" cy="16338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01ACE3-7BF4-320D-EF9C-C5E6865DE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89" t="22910" r="24883" b="51904"/>
            <a:stretch/>
          </p:blipFill>
          <p:spPr>
            <a:xfrm>
              <a:off x="6130703" y="3192299"/>
              <a:ext cx="1469530" cy="1727278"/>
            </a:xfrm>
            <a:prstGeom prst="rect">
              <a:avLst/>
            </a:prstGeom>
          </p:spPr>
        </p:pic>
        <p:pic>
          <p:nvPicPr>
            <p:cNvPr id="12" name="Picture 11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D9E242FA-68E4-AD0E-0CE0-00E986860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5" t="2361" b="66852"/>
            <a:stretch/>
          </p:blipFill>
          <p:spPr>
            <a:xfrm>
              <a:off x="7344452" y="3526823"/>
              <a:ext cx="1333371" cy="1401293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CB1B676-833F-116A-8303-2EF49CA13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8319" y="5797962"/>
            <a:ext cx="2813760" cy="118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518" y="427751"/>
            <a:ext cx="5895343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773466" y="2111202"/>
            <a:ext cx="60779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2-9-1945,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804517" y="5173579"/>
            <a:ext cx="4864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gày 2-9-1945: Bác Hồ đọc Tuyên ngôn Độc lập">
            <a:extLst>
              <a:ext uri="{FF2B5EF4-FFF2-40B4-BE49-F238E27FC236}">
                <a16:creationId xmlns:a16="http://schemas.microsoft.com/office/drawing/2014/main" id="{AE155913-9305-5B02-CABC-BDA902F33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4"/>
          <a:stretch/>
        </p:blipFill>
        <p:spPr bwMode="auto">
          <a:xfrm>
            <a:off x="7493038" y="395870"/>
            <a:ext cx="3784561" cy="46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2BCBF2-A316-641D-5C19-954F726C65E9}"/>
              </a:ext>
            </a:extLst>
          </p:cNvPr>
          <p:cNvGrpSpPr/>
          <p:nvPr/>
        </p:nvGrpSpPr>
        <p:grpSpPr>
          <a:xfrm>
            <a:off x="2197581" y="652890"/>
            <a:ext cx="2802653" cy="1088937"/>
            <a:chOff x="5569553" y="5045381"/>
            <a:chExt cx="3380833" cy="17289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89315F-456F-28C8-C737-1E627AB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543" y="5054712"/>
              <a:ext cx="3084843" cy="16338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3D4AB0-C8BF-463B-9AFE-ABD12451F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5" r="74525" b="51465"/>
            <a:stretch/>
          </p:blipFill>
          <p:spPr>
            <a:xfrm>
              <a:off x="5569553" y="5489123"/>
              <a:ext cx="1747049" cy="1285201"/>
            </a:xfrm>
            <a:prstGeom prst="rect">
              <a:avLst/>
            </a:prstGeom>
          </p:spPr>
        </p:pic>
        <p:pic>
          <p:nvPicPr>
            <p:cNvPr id="16" name="Picture 15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6A700F32-F01E-D4CF-7455-4896CC89D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30" r="71428" b="35555"/>
            <a:stretch/>
          </p:blipFill>
          <p:spPr>
            <a:xfrm>
              <a:off x="6787640" y="5045381"/>
              <a:ext cx="1601567" cy="1643201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516" y="296828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7195153" y="5238703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gày 2-9-1945: Bác Hồ đọc Tuyên ngôn Độc lập">
            <a:extLst>
              <a:ext uri="{FF2B5EF4-FFF2-40B4-BE49-F238E27FC236}">
                <a16:creationId xmlns:a16="http://schemas.microsoft.com/office/drawing/2014/main" id="{AE155913-9305-5B02-CABC-BDA902F33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4"/>
          <a:stretch/>
        </p:blipFill>
        <p:spPr bwMode="auto">
          <a:xfrm>
            <a:off x="7822373" y="886987"/>
            <a:ext cx="3455197" cy="42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2BCBF2-A316-641D-5C19-954F726C65E9}"/>
              </a:ext>
            </a:extLst>
          </p:cNvPr>
          <p:cNvGrpSpPr/>
          <p:nvPr/>
        </p:nvGrpSpPr>
        <p:grpSpPr>
          <a:xfrm>
            <a:off x="2376283" y="508198"/>
            <a:ext cx="2802653" cy="975730"/>
            <a:chOff x="5569553" y="5045381"/>
            <a:chExt cx="3380833" cy="17289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89315F-456F-28C8-C737-1E627AB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543" y="5054712"/>
              <a:ext cx="3084843" cy="16338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3D4AB0-C8BF-463B-9AFE-ABD12451F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5" r="74525" b="51465"/>
            <a:stretch/>
          </p:blipFill>
          <p:spPr>
            <a:xfrm>
              <a:off x="5569553" y="5489123"/>
              <a:ext cx="1747049" cy="1285201"/>
            </a:xfrm>
            <a:prstGeom prst="rect">
              <a:avLst/>
            </a:prstGeom>
          </p:spPr>
        </p:pic>
        <p:pic>
          <p:nvPicPr>
            <p:cNvPr id="16" name="Picture 15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6A700F32-F01E-D4CF-7455-4896CC89D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30" r="71428" b="35555"/>
            <a:stretch/>
          </p:blipFill>
          <p:spPr>
            <a:xfrm>
              <a:off x="6787640" y="5045381"/>
              <a:ext cx="1601567" cy="1643201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1FB0E941-9FDA-84D0-511D-6DC13B5B7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904" y="5695077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589406" y="1543631"/>
            <a:ext cx="61260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12- 1972,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Biê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(Paris)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lạo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968123" y="4128954"/>
            <a:ext cx="4408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B52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Hoàng 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(12-1972)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A657F-B395-50AD-FFE9-FF9021A0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123" y="811368"/>
            <a:ext cx="4670200" cy="31851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88FA429-C87E-61D6-A62B-1848C7EB0E39}"/>
              </a:ext>
            </a:extLst>
          </p:cNvPr>
          <p:cNvGrpSpPr/>
          <p:nvPr/>
        </p:nvGrpSpPr>
        <p:grpSpPr>
          <a:xfrm>
            <a:off x="2122570" y="429239"/>
            <a:ext cx="2514545" cy="1105051"/>
            <a:chOff x="8935054" y="144182"/>
            <a:chExt cx="3084843" cy="18902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B51C55-1223-F9A5-DB68-32868CCA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5054" y="180400"/>
              <a:ext cx="3084843" cy="16338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52E450-565A-C435-2355-78E3ED1B3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90" t="48661" r="28585" b="25043"/>
            <a:stretch/>
          </p:blipFill>
          <p:spPr>
            <a:xfrm>
              <a:off x="10218374" y="144182"/>
              <a:ext cx="1087303" cy="1890287"/>
            </a:xfrm>
            <a:prstGeom prst="rect">
              <a:avLst/>
            </a:prstGeom>
          </p:spPr>
        </p:pic>
        <p:pic>
          <p:nvPicPr>
            <p:cNvPr id="20" name="Picture 19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29F6E637-28D5-6F88-DFA5-D985ECE6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0" t="35304" r="50631" b="35626"/>
            <a:stretch/>
          </p:blipFill>
          <p:spPr>
            <a:xfrm>
              <a:off x="9331166" y="268772"/>
              <a:ext cx="1121635" cy="1590646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45" y="5684079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1004" y="395870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BA4E81-F0D5-0FB8-1C61-2E2E5149822D}"/>
              </a:ext>
            </a:extLst>
          </p:cNvPr>
          <p:cNvGrpSpPr/>
          <p:nvPr/>
        </p:nvGrpSpPr>
        <p:grpSpPr>
          <a:xfrm>
            <a:off x="5748420" y="520213"/>
            <a:ext cx="2433459" cy="951332"/>
            <a:chOff x="8950386" y="1800621"/>
            <a:chExt cx="3084843" cy="16338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EF5B48-5168-8B51-AE8E-C20A9996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0386" y="1800621"/>
              <a:ext cx="3084843" cy="16338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46B5A2-1EE1-1044-5981-6E5BC1A0D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3" t="31762" r="48608" b="53407"/>
            <a:stretch/>
          </p:blipFill>
          <p:spPr>
            <a:xfrm>
              <a:off x="9096477" y="1810744"/>
              <a:ext cx="1944159" cy="1497108"/>
            </a:xfrm>
            <a:prstGeom prst="rect">
              <a:avLst/>
            </a:prstGeom>
          </p:spPr>
        </p:pic>
        <p:pic>
          <p:nvPicPr>
            <p:cNvPr id="7" name="Picture 6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BA28F0EC-9BCA-1CF4-44D3-AA71346A7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3" t="33612" r="26874" b="39351"/>
            <a:stretch/>
          </p:blipFill>
          <p:spPr>
            <a:xfrm>
              <a:off x="10525080" y="2065100"/>
              <a:ext cx="1137509" cy="1299137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17EDA92-196D-CF7B-9484-0CE39C337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32702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686" y="614005"/>
            <a:ext cx="5895343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>
            <a:extLst>
              <a:ext uri="{FF2B5EF4-FFF2-40B4-BE49-F238E27FC236}">
                <a16:creationId xmlns:a16="http://schemas.microsoft.com/office/drawing/2014/main" id="{8BCFE8BA-088D-B404-9FC7-A04EA4DCB64B}"/>
              </a:ext>
            </a:extLst>
          </p:cNvPr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kiện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tượng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–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BC11DF34-D1F5-6E9D-623B-C00C60A7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07" y="0"/>
            <a:ext cx="6446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B79CEB3E-8B60-6D98-5909-7A2429A8C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72" y="-287770"/>
            <a:ext cx="3429554" cy="3429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24596-49A9-0489-3FB7-E5A416F7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418" y="541400"/>
            <a:ext cx="11430618" cy="17712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4498" y="2588978"/>
            <a:ext cx="81814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–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3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536" y="437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95"/>
            <a:stretch/>
          </p:blipFill>
          <p:spPr>
            <a:xfrm>
              <a:off x="0" y="3962400"/>
              <a:ext cx="12192000" cy="28915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8"/>
            <a:stretch/>
          </p:blipFill>
          <p:spPr>
            <a:xfrm>
              <a:off x="0" y="2402514"/>
              <a:ext cx="12192000" cy="445142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8D59B66-13CF-59D8-8106-6E9114C7E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71849" y="474603"/>
            <a:ext cx="1108356" cy="880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>
            <a:off x="9436884" y="130880"/>
            <a:ext cx="2307771" cy="20618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0054D94-B441-4AC6-D762-41AF20EE9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66"/>
          <a:stretch/>
        </p:blipFill>
        <p:spPr>
          <a:xfrm>
            <a:off x="-6781" y="145143"/>
            <a:ext cx="1690438" cy="44677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0054D94-B441-4AC6-D762-41AF20EE9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35" t="77318" r="2019" b="3190"/>
          <a:stretch/>
        </p:blipFill>
        <p:spPr>
          <a:xfrm>
            <a:off x="9139617" y="3817605"/>
            <a:ext cx="1553029" cy="1210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B97EC-BBFF-9FD2-D9C4-4B5E82948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112" y="842749"/>
            <a:ext cx="8791194" cy="413344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999AA5-3B87-E706-3827-E1DCBF753F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28" y="3161232"/>
            <a:ext cx="428861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>
            <a:extLst>
              <a:ext uri="{FF2B5EF4-FFF2-40B4-BE49-F238E27FC236}">
                <a16:creationId xmlns:a16="http://schemas.microsoft.com/office/drawing/2014/main" id="{8BCFE8BA-088D-B404-9FC7-A04EA4DCB64B}"/>
              </a:ext>
            </a:extLst>
          </p:cNvPr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–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6056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D8570F-674F-202E-066F-3591A3A8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" y="314648"/>
            <a:ext cx="4861130" cy="1523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DDEA6-66FE-9B27-9DFC-A1F35FDD9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289" y="719056"/>
            <a:ext cx="1954691" cy="827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14920-BE47-6711-5D85-65942AEA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424" y="4918986"/>
            <a:ext cx="2057585" cy="1431041"/>
          </a:xfrm>
          <a:prstGeom prst="rect">
            <a:avLst/>
          </a:prstGeom>
        </p:spPr>
      </p:pic>
      <p:pic>
        <p:nvPicPr>
          <p:cNvPr id="12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3021963"/>
            <a:ext cx="4107997" cy="4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0" y="1261050"/>
            <a:ext cx="4670594" cy="5346837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538" y="3788676"/>
            <a:ext cx="3118806" cy="263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5274" y="-200231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544" y="1701102"/>
            <a:ext cx="5895343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981" y="639993"/>
            <a:ext cx="5895343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240630" y="0"/>
            <a:ext cx="5919537" cy="6776611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 rot="579663">
            <a:off x="4916276" y="1118964"/>
            <a:ext cx="7156035" cy="5093303"/>
          </a:xfrm>
          <a:custGeom>
            <a:avLst/>
            <a:gdLst/>
            <a:ahLst/>
            <a:cxnLst/>
            <a:rect l="l" t="t" r="r" b="b"/>
            <a:pathLst>
              <a:path w="12295717" h="8268870">
                <a:moveTo>
                  <a:pt x="0" y="0"/>
                </a:moveTo>
                <a:lnTo>
                  <a:pt x="12295717" y="0"/>
                </a:lnTo>
                <a:lnTo>
                  <a:pt x="12295717" y="8268870"/>
                </a:lnTo>
                <a:lnTo>
                  <a:pt x="0" y="8268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102" y="2126323"/>
            <a:ext cx="628552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>
            <a:extLst>
              <a:ext uri="{FF2B5EF4-FFF2-40B4-BE49-F238E27FC236}">
                <a16:creationId xmlns:a16="http://schemas.microsoft.com/office/drawing/2014/main" id="{8BCFE8BA-088D-B404-9FC7-A04EA4DCB64B}"/>
              </a:ext>
            </a:extLst>
          </p:cNvPr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Vua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Thái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33952" y="4586209"/>
            <a:ext cx="3865079" cy="1042737"/>
            <a:chOff x="5656878" y="4331367"/>
            <a:chExt cx="2941690" cy="1042737"/>
          </a:xfrm>
        </p:grpSpPr>
        <p:grpSp>
          <p:nvGrpSpPr>
            <p:cNvPr id="5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0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11" name="TextBox 9"/>
            <p:cNvSpPr txBox="1"/>
            <p:nvPr/>
          </p:nvSpPr>
          <p:spPr>
            <a:xfrm>
              <a:off x="6079660" y="4513362"/>
              <a:ext cx="2279927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800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0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9D9B66-3A8F-DAA8-0239-47A520C001C5}"/>
              </a:ext>
            </a:extLst>
          </p:cNvPr>
          <p:cNvSpPr txBox="1"/>
          <p:nvPr/>
        </p:nvSpPr>
        <p:spPr>
          <a:xfrm>
            <a:off x="1398749" y="1319892"/>
            <a:ext cx="93784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Thành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 “ở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trũng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muôn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phồn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thịnh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,…”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0EEB0-34B1-E466-053B-9C30D49F3DFA}"/>
              </a:ext>
            </a:extLst>
          </p:cNvPr>
          <p:cNvSpPr txBox="1"/>
          <p:nvPr/>
        </p:nvSpPr>
        <p:spPr>
          <a:xfrm>
            <a:off x="1970357" y="5290210"/>
            <a:ext cx="8641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(Theo Ngô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Sỹ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Liên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Lê,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ký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I, NXB Khoa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1998)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577" y="153774"/>
            <a:ext cx="58221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54B4D-594E-2F88-A777-75D2A07BE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8117306" y="912375"/>
            <a:ext cx="4447323" cy="5616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477D4-6076-20BF-D6F6-CA6DF1DA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5599F2-780A-5180-B253-B0140D3BF508}"/>
              </a:ext>
            </a:extLst>
          </p:cNvPr>
          <p:cNvSpPr txBox="1"/>
          <p:nvPr/>
        </p:nvSpPr>
        <p:spPr>
          <a:xfrm>
            <a:off x="454580" y="442249"/>
            <a:ext cx="1019271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ột số đặc điểm tự</a:t>
            </a:r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 của Thăng Long qua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 defTabSz="45720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vi-VN" sz="4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B19AA0F0-E866-B844-B7CE-6B1398D35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71" y="3781906"/>
            <a:ext cx="4369618" cy="26988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03237" y="2131767"/>
            <a:ext cx="4414069" cy="1626319"/>
            <a:chOff x="5656878" y="4331367"/>
            <a:chExt cx="2941690" cy="1626319"/>
          </a:xfrm>
        </p:grpSpPr>
        <p:grpSp>
          <p:nvGrpSpPr>
            <p:cNvPr id="12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5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59"/>
                  </a:lnSpc>
                </a:pPr>
                <a:endParaRPr sz="2800" b="1"/>
              </a:p>
            </p:txBody>
          </p:sp>
        </p:grpSp>
        <p:sp>
          <p:nvSpPr>
            <p:cNvPr id="13" name="TextBox 9"/>
            <p:cNvSpPr txBox="1"/>
            <p:nvPr/>
          </p:nvSpPr>
          <p:spPr>
            <a:xfrm>
              <a:off x="5851492" y="4480358"/>
              <a:ext cx="266897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4800" b="1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dời</a:t>
              </a:r>
              <a:r>
                <a:rPr lang="en-US" sz="4800" b="1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endParaRPr lang="en-US" sz="4800" b="1" dirty="0">
                <a:solidFill>
                  <a:srgbClr val="4D6E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1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Widescreen</PresentationFormat>
  <Paragraphs>44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UTM Alberta Heavy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2023-12-08T12:13:52Z</dcterms:created>
  <dcterms:modified xsi:type="dcterms:W3CDTF">2023-12-08T12:14:18Z</dcterms:modified>
</cp:coreProperties>
</file>