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12" r:id="rId2"/>
    <p:sldId id="258" r:id="rId3"/>
    <p:sldId id="259" r:id="rId4"/>
    <p:sldId id="311" r:id="rId5"/>
    <p:sldId id="28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76" r:id="rId21"/>
    <p:sldId id="277" r:id="rId22"/>
    <p:sldId id="278" r:id="rId23"/>
    <p:sldId id="279" r:id="rId24"/>
    <p:sldId id="289" r:id="rId25"/>
    <p:sldId id="291" r:id="rId26"/>
    <p:sldId id="281" r:id="rId27"/>
    <p:sldId id="280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F050-930A-4D1B-AFE3-AEBA50B5FB8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0188-76DC-4540-B426-9060ECC3EE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8BC239-BC01-49BA-BDB1-FB9BD0F093DE}" type="slidenum">
              <a:rPr lang="vi-VN" smtClean="0"/>
              <a:t>7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0013-B2F2-483C-9C47-ED469C1F8B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600200" y="457200"/>
            <a:ext cx="85648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61: TRAO ĐỔI CHẤT Ở THỰC VẬT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5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514600" y="5029200"/>
            <a:ext cx="716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3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1896649" y="2344605"/>
            <a:ext cx="84582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*</a:t>
            </a:r>
            <a:r>
              <a:rPr lang="en-US" sz="2800" b="1" dirty="0" err="1"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    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thụ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1981200" y="2044700"/>
            <a:ext cx="8458200" cy="2133600"/>
            <a:chOff x="240" y="1056"/>
            <a:chExt cx="5280" cy="1344"/>
          </a:xfrm>
        </p:grpSpPr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>
              <a:off x="240" y="1056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4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9"/>
            <p:cNvSpPr>
              <a:spLocks noChangeShapeType="1"/>
            </p:cNvSpPr>
            <p:nvPr/>
          </p:nvSpPr>
          <p:spPr bwMode="auto">
            <a:xfrm>
              <a:off x="240" y="2400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0"/>
            <p:cNvSpPr>
              <a:spLocks noChangeShapeType="1"/>
            </p:cNvSpPr>
            <p:nvPr/>
          </p:nvSpPr>
          <p:spPr bwMode="auto">
            <a:xfrm>
              <a:off x="552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41"/>
          <p:cNvGrpSpPr/>
          <p:nvPr/>
        </p:nvGrpSpPr>
        <p:grpSpPr bwMode="auto">
          <a:xfrm>
            <a:off x="2291556" y="1096785"/>
            <a:ext cx="830263" cy="969963"/>
            <a:chOff x="306" y="2160"/>
            <a:chExt cx="523" cy="611"/>
          </a:xfrm>
        </p:grpSpPr>
        <p:sp>
          <p:nvSpPr>
            <p:cNvPr id="11280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1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1282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3" name="AutoShape 34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2667000" y="70739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 flipH="1">
            <a:off x="2971800" y="63119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 flipH="1">
            <a:off x="3152775" y="664528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>
            <a:off x="3338513" y="116459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 flipV="1">
            <a:off x="3352800" y="1393190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flipH="1">
            <a:off x="3271838" y="859790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55" grpId="0" bldLvl="0" animBg="1"/>
      <p:bldP spid="133156" grpId="0" bldLvl="0" animBg="1"/>
      <p:bldP spid="133157" grpId="0" bldLvl="0" animBg="1"/>
      <p:bldP spid="133158" grpId="0" bldLvl="0" animBg="1"/>
      <p:bldP spid="133159" grpId="0" bldLvl="0" animBg="1"/>
      <p:bldP spid="13316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2057400" y="7315200"/>
            <a:ext cx="784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-Dýới ánh sáng mặt trời, thực vật thải ra những gì ?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97906" y="1066800"/>
            <a:ext cx="7620000" cy="4419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2/ </a:t>
            </a:r>
            <a:r>
              <a:rPr lang="en-US" sz="4000" b="1" dirty="0" err="1">
                <a:latin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trao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đổi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9"/>
          <p:cNvSpPr>
            <a:spLocks noChangeShapeType="1"/>
          </p:cNvSpPr>
          <p:nvPr/>
        </p:nvSpPr>
        <p:spPr bwMode="auto">
          <a:xfrm flipH="1">
            <a:off x="5181600" y="1679575"/>
            <a:ext cx="457200" cy="68897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20"/>
          <p:cNvSpPr>
            <a:spLocks noChangeShapeType="1"/>
          </p:cNvSpPr>
          <p:nvPr/>
        </p:nvSpPr>
        <p:spPr bwMode="auto">
          <a:xfrm flipH="1">
            <a:off x="5638800" y="1676400"/>
            <a:ext cx="2286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21"/>
          <p:cNvSpPr>
            <a:spLocks noChangeShapeType="1"/>
          </p:cNvSpPr>
          <p:nvPr/>
        </p:nvSpPr>
        <p:spPr bwMode="auto">
          <a:xfrm flipH="1">
            <a:off x="6096000" y="178435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22"/>
          <p:cNvSpPr>
            <a:spLocks noChangeShapeType="1"/>
          </p:cNvSpPr>
          <p:nvPr/>
        </p:nvSpPr>
        <p:spPr bwMode="auto">
          <a:xfrm>
            <a:off x="6477000" y="181610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23"/>
          <p:cNvSpPr>
            <a:spLocks noChangeShapeType="1"/>
          </p:cNvSpPr>
          <p:nvPr/>
        </p:nvSpPr>
        <p:spPr bwMode="auto">
          <a:xfrm>
            <a:off x="6705600" y="1790700"/>
            <a:ext cx="228600" cy="8048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24"/>
          <p:cNvSpPr>
            <a:spLocks noChangeShapeType="1"/>
          </p:cNvSpPr>
          <p:nvPr/>
        </p:nvSpPr>
        <p:spPr bwMode="auto">
          <a:xfrm>
            <a:off x="6858000" y="1800225"/>
            <a:ext cx="381000" cy="5445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5448300" y="2997200"/>
            <a:ext cx="1524000" cy="1587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 New Roman" panose="02020603050405020304" pitchFamily="18" charset="0"/>
              </a:rPr>
              <a:t>THỰC </a:t>
            </a:r>
          </a:p>
          <a:p>
            <a:pPr algn="ctr" eaLnBrk="0" hangingPunct="0"/>
            <a:r>
              <a:rPr lang="en-US" sz="3200" b="1">
                <a:latin typeface="Times New Roman" panose="02020603050405020304" pitchFamily="18" charset="0"/>
              </a:rPr>
              <a:t>VẬT</a:t>
            </a:r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2590800" y="1219200"/>
            <a:ext cx="1524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8382000" y="1219200"/>
            <a:ext cx="1447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4495800" y="2743200"/>
            <a:ext cx="99060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4495800" y="3687763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V="1">
            <a:off x="4495800" y="4343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V="1">
            <a:off x="7086600" y="2895600"/>
            <a:ext cx="91440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V="1">
            <a:off x="7162800" y="37338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>
            <a:off x="7162800" y="4191000"/>
            <a:ext cx="76200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3581400" y="6024563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 Sơ đồ sự trao đổi thức ăn ở thực vật.</a:t>
            </a:r>
          </a:p>
        </p:txBody>
      </p:sp>
      <p:sp>
        <p:nvSpPr>
          <p:cNvPr id="13330" name="Oval 31"/>
          <p:cNvSpPr>
            <a:spLocks noChangeArrowheads="1"/>
          </p:cNvSpPr>
          <p:nvPr/>
        </p:nvSpPr>
        <p:spPr bwMode="auto">
          <a:xfrm>
            <a:off x="5715000" y="457200"/>
            <a:ext cx="1295400" cy="1066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MẶT TRỜI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53400" y="24384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53400" y="33528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153400" y="43434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81200" y="43434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81200" y="33528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981200" y="23622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1952625" y="6172200"/>
            <a:ext cx="784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-D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ưới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ánh sáng mặt trời, thực vật thải ra những gì ?</a:t>
            </a: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14339" name="Group 13"/>
          <p:cNvGrpSpPr/>
          <p:nvPr/>
        </p:nvGrpSpPr>
        <p:grpSpPr bwMode="auto">
          <a:xfrm>
            <a:off x="1647825" y="1219200"/>
            <a:ext cx="8686800" cy="3886200"/>
            <a:chOff x="240" y="1824"/>
            <a:chExt cx="5280" cy="2352"/>
          </a:xfrm>
        </p:grpSpPr>
        <p:sp>
          <p:nvSpPr>
            <p:cNvPr id="14367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5457825" y="1371600"/>
            <a:ext cx="1295400" cy="1066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MẶT TRỜI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5076825" y="2470150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>
            <a:off x="5534025" y="2543175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5991225" y="265112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6372225" y="268287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6600825" y="2619375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6753225" y="2543175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3" name="Oval 25"/>
          <p:cNvSpPr>
            <a:spLocks noChangeArrowheads="1"/>
          </p:cNvSpPr>
          <p:nvPr/>
        </p:nvSpPr>
        <p:spPr bwMode="auto">
          <a:xfrm>
            <a:off x="5381625" y="3430588"/>
            <a:ext cx="1524000" cy="106521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2333625" y="1400175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Hấp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thụ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8124825" y="1400175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Thải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1724025" y="2590800"/>
            <a:ext cx="2362200" cy="6699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1724025" y="3505200"/>
            <a:ext cx="2362200" cy="54927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1724025" y="4267200"/>
            <a:ext cx="2514600" cy="6096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1039" name="AutoShape 31"/>
          <p:cNvSpPr>
            <a:spLocks noChangeArrowheads="1"/>
          </p:cNvSpPr>
          <p:nvPr/>
        </p:nvSpPr>
        <p:spPr bwMode="auto">
          <a:xfrm>
            <a:off x="7896225" y="2667000"/>
            <a:ext cx="2076450" cy="5921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ô-xi</a:t>
            </a: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7896225" y="3576638"/>
            <a:ext cx="2219325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Hơi nước</a:t>
            </a:r>
          </a:p>
        </p:txBody>
      </p:sp>
      <p:sp>
        <p:nvSpPr>
          <p:cNvPr id="171041" name="AutoShape 33"/>
          <p:cNvSpPr>
            <a:spLocks noChangeArrowheads="1"/>
          </p:cNvSpPr>
          <p:nvPr/>
        </p:nvSpPr>
        <p:spPr bwMode="auto">
          <a:xfrm>
            <a:off x="7743825" y="4414838"/>
            <a:ext cx="2362200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 khoáng khác</a:t>
            </a: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4314825" y="3124200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4238625" y="391318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V="1">
            <a:off x="4314825" y="4352925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 flipV="1">
            <a:off x="6981825" y="3152775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>
            <a:off x="6981825" y="38925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6981825" y="4295775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0"/>
          <p:cNvSpPr txBox="1">
            <a:spLocks noChangeArrowheads="1"/>
          </p:cNvSpPr>
          <p:nvPr/>
        </p:nvSpPr>
        <p:spPr bwMode="auto">
          <a:xfrm>
            <a:off x="3476625" y="5105400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 Sơ đồ sự trao đổi thức ăn ở thực vật.</a:t>
            </a:r>
          </a:p>
        </p:txBody>
      </p:sp>
      <p:sp>
        <p:nvSpPr>
          <p:cNvPr id="14363" name="Text Box 44"/>
          <p:cNvSpPr txBox="1">
            <a:spLocks noChangeArrowheads="1"/>
          </p:cNvSpPr>
          <p:nvPr/>
        </p:nvSpPr>
        <p:spPr bwMode="auto">
          <a:xfrm>
            <a:off x="1981098" y="408305"/>
            <a:ext cx="8353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2/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 bldLvl="0" animBg="1"/>
      <p:bldP spid="171027" grpId="0" bldLvl="0" animBg="1"/>
      <p:bldP spid="171028" grpId="0" bldLvl="0" animBg="1"/>
      <p:bldP spid="171029" grpId="0" bldLvl="0" animBg="1"/>
      <p:bldP spid="171030" grpId="0" bldLvl="0" animBg="1"/>
      <p:bldP spid="171031" grpId="0" bldLvl="0" animBg="1"/>
      <p:bldP spid="171032" grpId="0" bldLvl="0" animBg="1"/>
      <p:bldP spid="171033" grpId="0" bldLvl="0" animBg="1"/>
      <p:bldP spid="171034" grpId="0"/>
      <p:bldP spid="171035" grpId="0"/>
      <p:bldP spid="171036" grpId="0" bldLvl="0" animBg="1"/>
      <p:bldP spid="171037" grpId="0" bldLvl="0" animBg="1"/>
      <p:bldP spid="171038" grpId="0" bldLvl="0" animBg="1"/>
      <p:bldP spid="171039" grpId="0" bldLvl="0" animBg="1"/>
      <p:bldP spid="171040" grpId="0" bldLvl="0" animBg="1"/>
      <p:bldP spid="171041" grpId="0" bldLvl="0" animBg="1"/>
      <p:bldP spid="171042" grpId="0" bldLvl="0" animBg="1"/>
      <p:bldP spid="171043" grpId="0" bldLvl="0" animBg="1"/>
      <p:bldP spid="171044" grpId="0" bldLvl="0" animBg="1"/>
      <p:bldP spid="171045" grpId="0" bldLvl="0" animBg="1"/>
      <p:bldP spid="171046" grpId="0" bldLvl="0" animBg="1"/>
      <p:bldP spid="17104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068958" y="3233738"/>
            <a:ext cx="81534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bột</a:t>
            </a:r>
            <a:r>
              <a:rPr lang="en-US" sz="2800" b="1" dirty="0">
                <a:latin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).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992758" y="2993721"/>
            <a:ext cx="8229600" cy="2193925"/>
            <a:chOff x="240" y="1680"/>
            <a:chExt cx="5184" cy="1344"/>
          </a:xfrm>
        </p:grpSpPr>
        <p:sp>
          <p:nvSpPr>
            <p:cNvPr id="15381" name="Line 11"/>
            <p:cNvSpPr>
              <a:spLocks noChangeShapeType="1"/>
            </p:cNvSpPr>
            <p:nvPr/>
          </p:nvSpPr>
          <p:spPr bwMode="auto">
            <a:xfrm>
              <a:off x="240" y="1680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40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3"/>
            <p:cNvSpPr>
              <a:spLocks noChangeShapeType="1"/>
            </p:cNvSpPr>
            <p:nvPr/>
          </p:nvSpPr>
          <p:spPr bwMode="auto">
            <a:xfrm>
              <a:off x="240" y="3024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>
              <a:off x="5424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54"/>
          <p:cNvGrpSpPr/>
          <p:nvPr/>
        </p:nvGrpSpPr>
        <p:grpSpPr bwMode="auto">
          <a:xfrm>
            <a:off x="2479675" y="1809335"/>
            <a:ext cx="830263" cy="969963"/>
            <a:chOff x="306" y="2160"/>
            <a:chExt cx="523" cy="611"/>
          </a:xfrm>
        </p:grpSpPr>
        <p:sp>
          <p:nvSpPr>
            <p:cNvPr id="15377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5379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80" name="AutoShape 58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42395" name="Line 59"/>
          <p:cNvSpPr>
            <a:spLocks noChangeShapeType="1"/>
          </p:cNvSpPr>
          <p:nvPr/>
        </p:nvSpPr>
        <p:spPr bwMode="auto">
          <a:xfrm>
            <a:off x="2757170" y="144780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Line 60"/>
          <p:cNvSpPr>
            <a:spLocks noChangeShapeType="1"/>
          </p:cNvSpPr>
          <p:nvPr/>
        </p:nvSpPr>
        <p:spPr bwMode="auto">
          <a:xfrm flipH="1">
            <a:off x="3061970" y="137160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 flipH="1">
            <a:off x="3242945" y="1404938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Line 62"/>
          <p:cNvSpPr>
            <a:spLocks noChangeShapeType="1"/>
          </p:cNvSpPr>
          <p:nvPr/>
        </p:nvSpPr>
        <p:spPr bwMode="auto">
          <a:xfrm flipH="1">
            <a:off x="3428683" y="190500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Line 63"/>
          <p:cNvSpPr>
            <a:spLocks noChangeShapeType="1"/>
          </p:cNvSpPr>
          <p:nvPr/>
        </p:nvSpPr>
        <p:spPr bwMode="auto">
          <a:xfrm flipH="1" flipV="1">
            <a:off x="3395345" y="2189163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 flipH="1">
            <a:off x="3362008" y="1600200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6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Rectangular Callout 23"/>
          <p:cNvSpPr/>
          <p:nvPr/>
        </p:nvSpPr>
        <p:spPr bwMode="auto">
          <a:xfrm>
            <a:off x="7543800" y="1295400"/>
            <a:ext cx="2057400" cy="533400"/>
          </a:xfrm>
          <a:prstGeom prst="wedgeRectCallout">
            <a:avLst>
              <a:gd name="adj1" fmla="val -93672"/>
              <a:gd name="adj2" fmla="val 14678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95" grpId="0" bldLvl="0" animBg="1"/>
      <p:bldP spid="142396" grpId="0" bldLvl="0" animBg="1"/>
      <p:bldP spid="142397" grpId="0" bldLvl="0" animBg="1"/>
      <p:bldP spid="142398" grpId="0" bldLvl="0" animBg="1"/>
      <p:bldP spid="142399" grpId="0" bldLvl="0" animBg="1"/>
      <p:bldP spid="142400" grpId="0" bldLvl="0" animBg="1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600200" y="533400"/>
            <a:ext cx="9228455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5375" y="1828800"/>
            <a:ext cx="7315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 smtClean="0">
                <a:latin typeface="Times New Roman" panose="02020603050405020304" pitchFamily="18" charset="0"/>
              </a:rPr>
              <a:t>*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Sơ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hô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hấp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5375" y="2743199"/>
            <a:ext cx="58197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dirty="0">
                <a:latin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</a:rPr>
              <a:t>Sơ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ăn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1905000" y="838200"/>
            <a:ext cx="8153400" cy="1752600"/>
            <a:chOff x="336" y="624"/>
            <a:chExt cx="5136" cy="1056"/>
          </a:xfrm>
        </p:grpSpPr>
        <p:sp>
          <p:nvSpPr>
            <p:cNvPr id="17450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257800" y="1905000"/>
            <a:ext cx="1600200" cy="4572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THỰC VẬT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001000" y="1066800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0" y="990600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905000" y="17526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 ……..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72400" y="18288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………….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6934200" y="21336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057400" y="152400"/>
            <a:ext cx="731520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>
                <a:latin typeface="Times New Roman" panose="02020603050405020304" pitchFamily="18" charset="0"/>
              </a:rPr>
              <a:t>*Sơ đồ sự trao đổi khí trong</a:t>
            </a:r>
            <a:r>
              <a:rPr lang="en-US">
                <a:latin typeface="Times New Roman" panose="02020603050405020304" pitchFamily="18" charset="0"/>
              </a:rPr>
              <a:t> </a:t>
            </a:r>
            <a:r>
              <a:rPr lang="en-US" sz="2800" b="1" i="1">
                <a:latin typeface="Times New Roman" panose="02020603050405020304" pitchFamily="18" charset="0"/>
              </a:rPr>
              <a:t>hô hấp ở thực vật.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191000" y="2057400"/>
            <a:ext cx="9906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743200" y="1829844"/>
            <a:ext cx="838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8534400" y="173831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8380956" y="1923256"/>
            <a:ext cx="1600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1676400" y="3200400"/>
            <a:ext cx="8534400" cy="3429000"/>
            <a:chOff x="240" y="1824"/>
            <a:chExt cx="5280" cy="2352"/>
          </a:xfrm>
        </p:grpSpPr>
        <p:sp>
          <p:nvSpPr>
            <p:cNvPr id="17446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5410200" y="3276600"/>
            <a:ext cx="1295400" cy="1025525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MẶT TRỜI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>
            <a:off x="5105400" y="4079875"/>
            <a:ext cx="457200" cy="4429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5562600" y="4156075"/>
            <a:ext cx="2286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6019800" y="426402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400800" y="429577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6629400" y="4230688"/>
            <a:ext cx="228600" cy="5175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6781800" y="4151313"/>
            <a:ext cx="381000" cy="3492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5410200" y="5051425"/>
            <a:ext cx="1524000" cy="1023938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057400" y="3429000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153400" y="3581400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1752600" y="4203700"/>
            <a:ext cx="2362200" cy="6445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1752600" y="5116513"/>
            <a:ext cx="2362200" cy="52705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1752600" y="5880100"/>
            <a:ext cx="2514600" cy="5842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7924800" y="4278313"/>
            <a:ext cx="2076450" cy="56991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ô-xi</a:t>
            </a: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7924800" y="5187950"/>
            <a:ext cx="2219325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Hơi nước</a:t>
            </a: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auto">
          <a:xfrm>
            <a:off x="7772400" y="6026150"/>
            <a:ext cx="2362200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 khoáng khác</a:t>
            </a: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4343400" y="4732338"/>
            <a:ext cx="838200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4267200" y="5513388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4343400" y="5959475"/>
            <a:ext cx="9144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7010400" y="4762500"/>
            <a:ext cx="838200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7010400" y="5492750"/>
            <a:ext cx="8382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7010400" y="5902325"/>
            <a:ext cx="7620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2514600" y="2667000"/>
            <a:ext cx="6172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</a:t>
            </a:r>
            <a:r>
              <a:rPr lang="en-US" sz="2800" b="1" i="1">
                <a:latin typeface="Times New Roman" panose="02020603050405020304" pitchFamily="18" charset="0"/>
              </a:rPr>
              <a:t> Sơ đồ sự trao đổi thức ăn ở thực vật</a:t>
            </a:r>
            <a:r>
              <a:rPr lang="en-US" sz="2400" b="1" i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60705" y="1447800"/>
            <a:ext cx="11070590" cy="2306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 ô-xi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duy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trì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, 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thụ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ô-xi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thải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ánh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bột</a:t>
            </a:r>
            <a:r>
              <a:rPr lang="en-US" sz="2400" b="1" dirty="0">
                <a:latin typeface="Times New Roman" panose="02020603050405020304" pitchFamily="18" charset="0"/>
              </a:rPr>
              <a:t>)  </a:t>
            </a:r>
            <a:r>
              <a:rPr 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khoáng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các-bô</a:t>
            </a:r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níc</a:t>
            </a:r>
            <a:r>
              <a:rPr lang="en-US" sz="2400" b="1" dirty="0">
                <a:latin typeface="Times New Roman" panose="02020603050405020304" pitchFamily="18" charset="0"/>
              </a:rPr>
              <a:t>).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4572000" y="3581400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   </a:t>
            </a:r>
            <a:r>
              <a:rPr lang="en-US" sz="3200">
                <a:solidFill>
                  <a:schemeClr val="bg1"/>
                </a:solidFill>
              </a:rPr>
              <a:t>DẶN DÒ</a:t>
            </a:r>
            <a:r>
              <a:rPr lang="en-US" sz="3200"/>
              <a:t> 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1066800" y="1219200"/>
            <a:ext cx="104781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19735" y="1289685"/>
            <a:ext cx="1150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33400" y="3505200"/>
            <a:ext cx="1154366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459287"/>
            <a:ext cx="261048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10784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khí rất quan trọng đối với đời sống của thực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, thực vật cần không khí để thực hiện hai quá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trình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quang hợp và hô hấp.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832350"/>
            <a:ext cx="10985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xi.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" y="0"/>
            <a:ext cx="12240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hao-Saigon0005-1429149746_66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REDSVN-WWF-Defores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1629428" y="2514600"/>
            <a:ext cx="5695167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26627" name="Content Placeholder 3" descr="rung-la-la-phoi-cua-trai-d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3993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mau-xanh-trai-d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348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1319372140_C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2933700" y="1370390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 </a:t>
            </a:r>
            <a:r>
              <a:rPr lang="fr-FR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2057400" y="2057400"/>
            <a:ext cx="7620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fr-FR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61: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Trao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đổi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chất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ở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vật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vi-V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457200" y="2743200"/>
            <a:ext cx="113474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Hoạt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động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1: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Trong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quá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trình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sống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thực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vật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lấy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gì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và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thải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ra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môi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trường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những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gì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85800" y="1143000"/>
            <a:ext cx="109416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trong quá trình sống thực vật thường xuyên lấy gì từ môi trường và thải ra môi trường những gì?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rình bày được sự trao đổi khí và trao đổi thức ăn ở thực vật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Quan sát bức tranh: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05600" y="990600"/>
            <a:ext cx="5372100" cy="2514600"/>
          </a:xfrm>
        </p:spPr>
        <p:txBody>
          <a:bodyPr/>
          <a:lstStyle/>
          <a:p>
            <a:pPr algn="just">
              <a:buNone/>
            </a:pPr>
            <a:r>
              <a:rPr lang="vi-VN" b="1" i="1" dirty="0" smtClean="0">
                <a:latin typeface="+mj-lt"/>
              </a:rPr>
              <a:t>1.</a:t>
            </a:r>
            <a:r>
              <a:rPr lang="en-US" b="1" i="1" dirty="0" smtClean="0">
                <a:latin typeface="+mj-lt"/>
              </a:rPr>
              <a:t> </a:t>
            </a:r>
            <a:r>
              <a:rPr lang="vi-VN" b="1" i="1" dirty="0" smtClean="0">
                <a:latin typeface="+mj-lt"/>
              </a:rPr>
              <a:t>Kể tên những yếu tố</a:t>
            </a:r>
            <a:r>
              <a:rPr lang="en-US" b="1" i="1" dirty="0" smtClean="0">
                <a:latin typeface="+mj-lt"/>
              </a:rPr>
              <a:t> </a:t>
            </a:r>
            <a:r>
              <a:rPr lang="vi-VN" b="1" i="1" dirty="0" smtClean="0">
                <a:latin typeface="+mj-lt"/>
              </a:rPr>
              <a:t>đóng vai trò quan trọng trong sự phát triển của cây xanh?</a:t>
            </a:r>
            <a:endParaRPr lang="en-US" b="1" i="1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405" y="762000"/>
            <a:ext cx="603059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2057400" y="685800"/>
            <a:ext cx="4648200" cy="52578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358323" y="6096000"/>
            <a:ext cx="1008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3333FF"/>
                </a:solidFill>
              </a:rPr>
              <a:t>HÌNH 1: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781800" y="685800"/>
            <a:ext cx="36576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 flipV="1">
            <a:off x="6324600" y="1524000"/>
            <a:ext cx="838200" cy="1295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3429000" y="3352800"/>
            <a:ext cx="3810000" cy="1828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4876800" y="4648200"/>
            <a:ext cx="2286000" cy="914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7162800" y="4343400"/>
            <a:ext cx="3124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7162800" y="3657600"/>
            <a:ext cx="2362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*Không khí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6400800" y="2743200"/>
            <a:ext cx="838200" cy="1066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2590800"/>
            <a:ext cx="3048000" cy="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*Ánh sáng mặt trời</a:t>
            </a:r>
          </a:p>
          <a:p>
            <a:pPr eaLnBrk="1" hangingPunct="1"/>
            <a:endParaRPr lang="vi-V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62800" y="3048000"/>
            <a:ext cx="11563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*Nước</a:t>
            </a: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2209800" y="4953000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bldLvl="0" animBg="1"/>
      <p:bldP spid="189451" grpId="0" bldLvl="0" animBg="1"/>
      <p:bldP spid="189452" grpId="0" bldLvl="0" animBg="1"/>
      <p:bldP spid="189453" grpId="0"/>
      <p:bldP spid="189454" grpId="0"/>
      <p:bldP spid="12" grpId="0" bldLvl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45795" y="304800"/>
            <a:ext cx="1118997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>
                <a:latin typeface="Times New Roman" panose="02020603050405020304" pitchFamily="18" charset="0"/>
              </a:rPr>
              <a:t>Trong quá trình sống, cây xanh phải lấy vào những gì và thải ra những gì từ môi trường?</a:t>
            </a:r>
          </a:p>
        </p:txBody>
      </p:sp>
      <p:pic>
        <p:nvPicPr>
          <p:cNvPr id="7171" name="Picture 3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3960019" y="1371600"/>
            <a:ext cx="4343400" cy="50292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7150100" y="20193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 flipV="1">
            <a:off x="6235700" y="5562600"/>
            <a:ext cx="152400" cy="685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1234854">
            <a:off x="3949700" y="38481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00"/>
                </a:solidFill>
              </a:rPr>
              <a:t>Khí ôxi</a:t>
            </a: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2535133">
            <a:off x="7204075" y="3154363"/>
            <a:ext cx="1546225" cy="622300"/>
          </a:xfrm>
          <a:prstGeom prst="rightArrow">
            <a:avLst>
              <a:gd name="adj1" fmla="val 50000"/>
              <a:gd name="adj2" fmla="val 81615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4406900" y="5867400"/>
            <a:ext cx="1828800" cy="419100"/>
          </a:xfrm>
          <a:prstGeom prst="curvedUpArrow">
            <a:avLst>
              <a:gd name="adj1" fmla="val 41960"/>
              <a:gd name="adj2" fmla="val 101960"/>
              <a:gd name="adj3" fmla="val 33333"/>
            </a:avLst>
          </a:prstGeom>
          <a:solidFill>
            <a:srgbClr val="99FFCC"/>
          </a:solidFill>
          <a:ln w="28575">
            <a:solidFill>
              <a:schemeClr val="tx1"/>
            </a:solidFill>
            <a:prstDash val="sysDash"/>
            <a:miter lim="800000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 rot="-914995">
            <a:off x="7454900" y="43053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66"/>
                </a:solidFill>
              </a:rPr>
              <a:t>Khí ôxi</a:t>
            </a: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 rot="2546566">
            <a:off x="3703638" y="2651125"/>
            <a:ext cx="1517650" cy="538163"/>
          </a:xfrm>
          <a:prstGeom prst="rightArrow">
            <a:avLst>
              <a:gd name="adj1" fmla="val 50000"/>
              <a:gd name="adj2" fmla="val 81612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182296" name="Freeform 24"/>
          <p:cNvSpPr/>
          <p:nvPr/>
        </p:nvSpPr>
        <p:spPr bwMode="auto">
          <a:xfrm rot="-572422">
            <a:off x="5453063" y="1868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7" name="Freeform 25"/>
          <p:cNvSpPr/>
          <p:nvPr/>
        </p:nvSpPr>
        <p:spPr bwMode="auto">
          <a:xfrm rot="-572422">
            <a:off x="6062663" y="1792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8" name="Freeform 26"/>
          <p:cNvSpPr/>
          <p:nvPr/>
        </p:nvSpPr>
        <p:spPr bwMode="auto">
          <a:xfrm rot="-572422">
            <a:off x="5757863" y="2173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9" name="Freeform 27"/>
          <p:cNvSpPr/>
          <p:nvPr/>
        </p:nvSpPr>
        <p:spPr bwMode="auto">
          <a:xfrm rot="-572422">
            <a:off x="5072063" y="2249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0" name="Freeform 28"/>
          <p:cNvSpPr/>
          <p:nvPr/>
        </p:nvSpPr>
        <p:spPr bwMode="auto">
          <a:xfrm rot="-572422">
            <a:off x="5605463" y="20208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1" name="Freeform 29"/>
          <p:cNvSpPr/>
          <p:nvPr/>
        </p:nvSpPr>
        <p:spPr bwMode="auto">
          <a:xfrm rot="-572422">
            <a:off x="4843463" y="17160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2" name="Freeform 30"/>
          <p:cNvSpPr/>
          <p:nvPr/>
        </p:nvSpPr>
        <p:spPr bwMode="auto">
          <a:xfrm rot="-572422">
            <a:off x="52244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3" name="Freeform 31"/>
          <p:cNvSpPr/>
          <p:nvPr/>
        </p:nvSpPr>
        <p:spPr bwMode="auto">
          <a:xfrm rot="-572422">
            <a:off x="62912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4" name="Freeform 32"/>
          <p:cNvSpPr/>
          <p:nvPr/>
        </p:nvSpPr>
        <p:spPr bwMode="auto">
          <a:xfrm rot="-572422">
            <a:off x="5757863" y="1485900"/>
            <a:ext cx="152400" cy="609600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4185127" y="1752600"/>
            <a:ext cx="16103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</a:rPr>
              <a:t>Hơi nước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6322060" y="6015038"/>
            <a:ext cx="1868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khoáng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953828" y="5343525"/>
            <a:ext cx="10077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7302500" y="1371600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MẶT TRỜI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6235700" y="1828800"/>
            <a:ext cx="1066800" cy="381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>
            <a:off x="6616700" y="1905000"/>
            <a:ext cx="762000" cy="6905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>
            <a:off x="7073900" y="1981200"/>
            <a:ext cx="457200" cy="7223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7150100" y="2057400"/>
            <a:ext cx="533400" cy="1295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7454900" y="2057400"/>
            <a:ext cx="381000" cy="1524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>
            <a:off x="7759700" y="1905000"/>
            <a:ext cx="228600" cy="12192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6311900" y="5791200"/>
            <a:ext cx="762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5639594" y="6019800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khoáng khác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288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LẤY VÀO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6106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6106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24600" y="5029200"/>
            <a:ext cx="46038" cy="685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248400" y="4038600"/>
            <a:ext cx="46038" cy="1676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flipH="1">
            <a:off x="6142038" y="5257800"/>
            <a:ext cx="46037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flipH="1">
            <a:off x="6045200" y="4724400"/>
            <a:ext cx="76200" cy="1066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ldLvl="0" animBg="1"/>
      <p:bldP spid="182278" grpId="0" bldLvl="0" animBg="1"/>
      <p:bldP spid="182278" grpId="1" bldLvl="0" animBg="1"/>
      <p:bldP spid="182278" grpId="2" bldLvl="0" animBg="1"/>
      <p:bldP spid="182281" grpId="0" bldLvl="0" animBg="1"/>
      <p:bldP spid="182286" grpId="0" bldLvl="0" animBg="1"/>
      <p:bldP spid="182291" grpId="0" bldLvl="0" animBg="1"/>
      <p:bldP spid="182306" grpId="0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47" grpId="0" bldLvl="0" animBg="1"/>
      <p:bldP spid="47" grpId="1" bldLvl="0" animBg="1"/>
      <p:bldP spid="44" grpId="0" bldLvl="0" animBg="1"/>
      <p:bldP spid="44" grpId="1" bldLvl="0" animBg="1"/>
      <p:bldP spid="46" grpId="0" bldLvl="0" animBg="1"/>
      <p:bldP spid="46" grpId="1" bldLvl="0" animBg="1"/>
      <p:bldP spid="49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38200" y="2057400"/>
            <a:ext cx="10789920" cy="181483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ô-xi, </a:t>
            </a:r>
            <a:r>
              <a:rPr 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hơi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</a:rPr>
              <a:t>,</a:t>
            </a:r>
            <a:r>
              <a:rPr lang="en-US" sz="2800" b="1" dirty="0" smtClean="0"/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ô-xi,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2133896" y="2162326"/>
            <a:ext cx="8153400" cy="2333473"/>
            <a:chOff x="336" y="624"/>
            <a:chExt cx="5136" cy="1056"/>
          </a:xfrm>
        </p:grpSpPr>
        <p:sp>
          <p:nvSpPr>
            <p:cNvPr id="1025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5180330" y="3309273"/>
            <a:ext cx="1600200" cy="468313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THỰC VẬT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8266430" y="2459309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Thải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2322830" y="2390776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2184000" y="3183731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 ……..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2" name="AutoShape 21"/>
          <p:cNvSpPr>
            <a:spLocks noChangeArrowheads="1"/>
          </p:cNvSpPr>
          <p:nvPr/>
        </p:nvSpPr>
        <p:spPr bwMode="auto">
          <a:xfrm>
            <a:off x="7911700" y="3220940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………….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6966725" y="35434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2671819" y="4634988"/>
            <a:ext cx="731520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 dirty="0" err="1" smtClean="0">
                <a:latin typeface="Times New Roman" panose="02020603050405020304" pitchFamily="18" charset="0"/>
              </a:rPr>
              <a:t>Sơ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hô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hấp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4373967" y="348298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1200785" y="533400"/>
            <a:ext cx="10052050" cy="52197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1219018" y="1219178"/>
            <a:ext cx="76860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3135978" y="3274176"/>
            <a:ext cx="838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8685530" y="3810000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8609330" y="3309273"/>
            <a:ext cx="1600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2114" grpId="0"/>
      <p:bldP spid="132115" grpId="0"/>
      <p:bldP spid="11271" grpId="0" bldLvl="0" animBg="1"/>
      <p:bldP spid="11272" grpId="0" bldLvl="0" animBg="1"/>
      <p:bldP spid="11273" grpId="0" bldLvl="0" animBg="1"/>
      <p:bldP spid="11274" grpId="0" bldLvl="0" animBg="1"/>
      <p:bldP spid="11275" grpId="0" bldLvl="0" animBg="1"/>
      <p:bldP spid="132126" grpId="0" bldLvl="0" animBg="1"/>
      <p:bldP spid="132127" grpId="0"/>
      <p:bldP spid="132130" grpId="0"/>
      <p:bldP spid="1321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815</Words>
  <Application>Microsoft Office PowerPoint</Application>
  <PresentationFormat>Widescreen</PresentationFormat>
  <Paragraphs>109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Quan sát bức tranh: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Giao_vien</dc:creator>
  <cp:lastModifiedBy>Admin</cp:lastModifiedBy>
  <cp:revision>57</cp:revision>
  <dcterms:created xsi:type="dcterms:W3CDTF">2019-04-19T16:17:00Z</dcterms:created>
  <dcterms:modified xsi:type="dcterms:W3CDTF">2023-04-04T06:23:14Z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0509810461054FCBB61517D239A6B432</vt:lpwstr>
  </property>
  <property fmtid="{D5CDD505-2E9C-101B-9397-08002B2CF9AE}" pid="3" name="KSOProductBuildVer">
    <vt:lpwstr>1033-11.2.0.11074</vt:lpwstr>
  </property>
</Properties>
</file>