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3"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8" r:id="rId31"/>
    <p:sldId id="286"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3958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98186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509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7777772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7290C57-2EC5-4659-B378-5F2EDECC2327}"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438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90C57-2EC5-4659-B378-5F2EDECC2327}"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41273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90C57-2EC5-4659-B378-5F2EDECC2327}"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624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90C57-2EC5-4659-B378-5F2EDECC2327}"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6025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0C57-2EC5-4659-B378-5F2EDECC2327}"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9719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405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3936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0C57-2EC5-4659-B378-5F2EDECC2327}"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9026A-764A-42E0-A2D2-239F6384FDBE}" type="slidenum">
              <a:rPr lang="en-US" smtClean="0"/>
              <a:t>‹#›</a:t>
            </a:fld>
            <a:endParaRPr lang="en-US"/>
          </a:p>
        </p:txBody>
      </p:sp>
      <p:pic>
        <p:nvPicPr>
          <p:cNvPr id="7" name="Picture 6">
            <a:extLst>
              <a:ext uri="{FF2B5EF4-FFF2-40B4-BE49-F238E27FC236}">
                <a16:creationId xmlns:a16="http://schemas.microsoft.com/office/drawing/2014/main" xmlns=""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xmlns=""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xmlns=""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xmlns=""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xmlns=""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xmlns=""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xmlns=""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xmlns=""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xmlns=""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xmlns=""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xmlns=""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xmlns=""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xmlns=""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611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45.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44.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50.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1.jp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5" name="Picture 4"/>
          <p:cNvPicPr>
            <a:picLocks noChangeAspect="1"/>
          </p:cNvPicPr>
          <p:nvPr/>
        </p:nvPicPr>
        <p:blipFill>
          <a:blip r:embed="rId3"/>
          <a:stretch>
            <a:fillRect/>
          </a:stretch>
        </p:blipFill>
        <p:spPr>
          <a:xfrm>
            <a:off x="5183692" y="105382"/>
            <a:ext cx="3392408" cy="1587473"/>
          </a:xfrm>
          <a:prstGeom prst="rect">
            <a:avLst/>
          </a:prstGeom>
        </p:spPr>
      </p:pic>
      <p:grpSp>
        <p:nvGrpSpPr>
          <p:cNvPr id="6" name="Group 5"/>
          <p:cNvGrpSpPr/>
          <p:nvPr/>
        </p:nvGrpSpPr>
        <p:grpSpPr>
          <a:xfrm>
            <a:off x="2258072" y="174155"/>
            <a:ext cx="2462997" cy="2070620"/>
            <a:chOff x="1317167" y="174155"/>
            <a:chExt cx="2462997" cy="2070620"/>
          </a:xfrm>
        </p:grpSpPr>
        <p:pic>
          <p:nvPicPr>
            <p:cNvPr id="9" name="图片 19">
              <a:extLst>
                <a:ext uri="{FF2B5EF4-FFF2-40B4-BE49-F238E27FC236}">
                  <a16:creationId xmlns:a16="http://schemas.microsoft.com/office/drawing/2014/main" xmlns="" id="{E6031E8B-84F3-4BB2-BFF6-62B4A4B38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731" t="-545" r="-2689" b="64569"/>
            <a:stretch/>
          </p:blipFill>
          <p:spPr>
            <a:xfrm flipH="1">
              <a:off x="1695076" y="174155"/>
              <a:ext cx="1463717" cy="1737944"/>
            </a:xfrm>
            <a:prstGeom prst="rect">
              <a:avLst/>
            </a:prstGeom>
          </p:spPr>
        </p:pic>
        <p:pic>
          <p:nvPicPr>
            <p:cNvPr id="10" name="Picture 9"/>
            <p:cNvPicPr>
              <a:picLocks noChangeAspect="1"/>
            </p:cNvPicPr>
            <p:nvPr/>
          </p:nvPicPr>
          <p:blipFill>
            <a:blip r:embed="rId5"/>
            <a:stretch>
              <a:fillRect/>
            </a:stretch>
          </p:blipFill>
          <p:spPr>
            <a:xfrm rot="20922853">
              <a:off x="1317167" y="903539"/>
              <a:ext cx="2462997" cy="1341236"/>
            </a:xfrm>
            <a:prstGeom prst="rect">
              <a:avLst/>
            </a:prstGeom>
          </p:spPr>
        </p:pic>
      </p:grpSp>
      <p:pic>
        <p:nvPicPr>
          <p:cNvPr id="11" name="Picture 10"/>
          <p:cNvPicPr>
            <a:picLocks noChangeAspect="1"/>
          </p:cNvPicPr>
          <p:nvPr/>
        </p:nvPicPr>
        <p:blipFill>
          <a:blip r:embed="rId6"/>
          <a:stretch>
            <a:fillRect/>
          </a:stretch>
        </p:blipFill>
        <p:spPr>
          <a:xfrm>
            <a:off x="2687788" y="1914065"/>
            <a:ext cx="8442501" cy="2447562"/>
          </a:xfrm>
          <a:prstGeom prst="rect">
            <a:avLst/>
          </a:prstGeom>
        </p:spPr>
      </p:pic>
      <p:sp>
        <p:nvSpPr>
          <p:cNvPr id="3" name="TextBox 2"/>
          <p:cNvSpPr txBox="1"/>
          <p:nvPr/>
        </p:nvSpPr>
        <p:spPr>
          <a:xfrm>
            <a:off x="6785114" y="4176097"/>
            <a:ext cx="1391478" cy="584775"/>
          </a:xfrm>
          <a:prstGeom prst="rect">
            <a:avLst/>
          </a:prstGeom>
          <a:noFill/>
        </p:spPr>
        <p:txBody>
          <a:bodyPr wrap="square" rtlCol="0">
            <a:spAutoFit/>
          </a:bodyPr>
          <a:lstStyle/>
          <a:p>
            <a:r>
              <a:rPr lang="en-US" sz="3200" dirty="0" err="1" smtClean="0">
                <a:solidFill>
                  <a:srgbClr val="FF0000"/>
                </a:solidFill>
                <a:latin typeface=".VnArabia" panose="020B7200000000000000" pitchFamily="34" charset="0"/>
              </a:rPr>
              <a:t>Tiết</a:t>
            </a:r>
            <a:r>
              <a:rPr lang="en-US" sz="3200" dirty="0" smtClean="0">
                <a:solidFill>
                  <a:srgbClr val="FF0000"/>
                </a:solidFill>
                <a:latin typeface=".VnArabia" panose="020B7200000000000000" pitchFamily="34" charset="0"/>
              </a:rPr>
              <a:t> 2</a:t>
            </a:r>
            <a:endParaRPr lang="en-US" sz="3200" dirty="0">
              <a:solidFill>
                <a:srgbClr val="FF0000"/>
              </a:solidFill>
              <a:latin typeface=".VnArabia" panose="020B7200000000000000" pitchFamily="34" charset="0"/>
            </a:endParaRPr>
          </a:p>
        </p:txBody>
      </p:sp>
    </p:spTree>
    <p:extLst>
      <p:ext uri="{BB962C8B-B14F-4D97-AF65-F5344CB8AC3E}">
        <p14:creationId xmlns:p14="http://schemas.microsoft.com/office/powerpoint/2010/main" val="53033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 presetClass="entr" presetSubtype="1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0-#ppt_w/2"/>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ra</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bao</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smtClean="0">
                <a:solidFill>
                  <a:schemeClr val="bg1"/>
                </a:solidFill>
                <a:latin typeface="Cambria" panose="02040503050406030204" pitchFamily="18" charset="0"/>
                <a:ea typeface="Cambria" panose="02040503050406030204" pitchFamily="18" charset="0"/>
              </a:rPr>
              <a:t>Do </a:t>
            </a:r>
            <a:r>
              <a:rPr lang="en-US" sz="4000" dirty="0" err="1" smtClean="0">
                <a:solidFill>
                  <a:schemeClr val="bg1"/>
                </a:solidFill>
                <a:latin typeface="Cambria" panose="02040503050406030204" pitchFamily="18" charset="0"/>
                <a:ea typeface="Cambria" panose="02040503050406030204" pitchFamily="18" charset="0"/>
              </a:rPr>
              <a:t>cháy</a:t>
            </a:r>
            <a:r>
              <a:rPr lang="en-US" sz="4000" dirty="0" smtClean="0">
                <a:solidFill>
                  <a:schemeClr val="bg1"/>
                </a:solidFill>
                <a:latin typeface="Cambria" panose="02040503050406030204" pitchFamily="18" charset="0"/>
                <a:ea typeface="Cambria" panose="02040503050406030204" pitchFamily="18" charset="0"/>
              </a:rPr>
              <a:t> </a:t>
            </a:r>
            <a:r>
              <a:rPr lang="en-US" sz="4000" dirty="0" err="1" smtClean="0">
                <a:solidFill>
                  <a:schemeClr val="bg1"/>
                </a:solidFill>
                <a:latin typeface="Cambria" panose="02040503050406030204" pitchFamily="18" charset="0"/>
                <a:ea typeface="Cambria" panose="02040503050406030204" pitchFamily="18" charset="0"/>
              </a:rPr>
              <a:t>rừng</a:t>
            </a:r>
            <a:r>
              <a:rPr lang="en-US" sz="4000" dirty="0" smtClean="0">
                <a:solidFill>
                  <a:schemeClr val="bg1"/>
                </a:solidFill>
                <a:latin typeface="Cambria" panose="02040503050406030204" pitchFamily="18" charset="0"/>
                <a:ea typeface="Cambria" panose="02040503050406030204" pitchFamily="18" charset="0"/>
              </a:rPr>
              <a:t>.</a:t>
            </a:r>
            <a:endParaRPr lang="en-US" sz="4000" dirty="0">
              <a:solidFill>
                <a:schemeClr val="bg1"/>
              </a:solidFill>
              <a:latin typeface="Cambria" panose="02040503050406030204" pitchFamily="18" charset="0"/>
              <a:ea typeface="Cambria" panose="02040503050406030204" pitchFamily="18" charset="0"/>
            </a:endParaRP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smtClean="0">
                <a:solidFill>
                  <a:schemeClr val="bg1"/>
                </a:solidFill>
                <a:latin typeface="Cambria" panose="02040503050406030204" pitchFamily="18" charset="0"/>
                <a:ea typeface="Cambria" panose="02040503050406030204" pitchFamily="18" charset="0"/>
              </a:rPr>
              <a:t>Do </a:t>
            </a:r>
            <a:r>
              <a:rPr lang="en-US" sz="3600" b="1" dirty="0" err="1" smtClean="0">
                <a:solidFill>
                  <a:schemeClr val="bg1"/>
                </a:solidFill>
                <a:latin typeface="Cambria" panose="02040503050406030204" pitchFamily="18" charset="0"/>
                <a:ea typeface="Cambria" panose="02040503050406030204" pitchFamily="18" charset="0"/>
              </a:rPr>
              <a:t>rác</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thải</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sinh</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hoạt</a:t>
            </a:r>
            <a:r>
              <a:rPr lang="en-US" sz="3600" b="1" dirty="0" smtClean="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smtClean="0">
                <a:latin typeface="Cambria" panose="02040503050406030204" pitchFamily="18" charset="0"/>
                <a:ea typeface="Cambria" panose="02040503050406030204" pitchFamily="18" charset="0"/>
              </a:rPr>
              <a:t>Do </a:t>
            </a:r>
            <a:r>
              <a:rPr lang="en-US" sz="3600" b="1" dirty="0" err="1" smtClean="0">
                <a:latin typeface="Cambria" panose="02040503050406030204" pitchFamily="18" charset="0"/>
                <a:ea typeface="Cambria" panose="02040503050406030204" pitchFamily="18" charset="0"/>
              </a:rPr>
              <a:t>khí</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thải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từ</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máy</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Cambria" panose="02040503050406030204" pitchFamily="18" charset="0"/>
                <a:ea typeface="Cambria" panose="02040503050406030204" pitchFamily="18" charset="0"/>
              </a:rPr>
              <a:t>Nguyên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nhân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cháy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rừng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có</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thể</a:t>
            </a:r>
            <a:r>
              <a:rPr lang="en-US" sz="4000" b="1" dirty="0" smtClean="0">
                <a:solidFill>
                  <a:srgbClr val="C00000"/>
                </a:solidFill>
                <a:latin typeface="Cambria" panose="02040503050406030204" pitchFamily="18" charset="0"/>
                <a:ea typeface="Cambria" panose="02040503050406030204" pitchFamily="18" charset="0"/>
              </a:rPr>
              <a:t> do con </a:t>
            </a:r>
            <a:r>
              <a:rPr lang="en-US" sz="4000" b="1" dirty="0" err="1" smtClean="0">
                <a:solidFill>
                  <a:srgbClr val="C00000"/>
                </a:solidFill>
                <a:latin typeface="Cambria" panose="02040503050406030204" pitchFamily="18" charset="0"/>
                <a:ea typeface="Cambria" panose="02040503050406030204" pitchFamily="18" charset="0"/>
              </a:rPr>
              <a:t>người</a:t>
            </a:r>
            <a:r>
              <a:rPr lang="en-US" sz="4000" b="1" dirty="0" smtClean="0">
                <a:solidFill>
                  <a:srgbClr val="C00000"/>
                </a:solidFill>
                <a:latin typeface="Cambria" panose="02040503050406030204" pitchFamily="18" charset="0"/>
                <a:ea typeface="Cambria" panose="02040503050406030204" pitchFamily="18" charset="0"/>
              </a:rPr>
              <a:t> hay </a:t>
            </a:r>
          </a:p>
          <a:p>
            <a:pPr algn="ctr"/>
            <a:r>
              <a:rPr lang="en-US" sz="4000" b="1" dirty="0" err="1" smtClean="0">
                <a:solidFill>
                  <a:srgbClr val="C00000"/>
                </a:solidFill>
                <a:latin typeface="Cambria" panose="02040503050406030204" pitchFamily="18" charset="0"/>
                <a:ea typeface="Cambria" panose="02040503050406030204" pitchFamily="18" charset="0"/>
              </a:rPr>
              <a:t>tự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nhiên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gây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KẾT LUẬN</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Cambria" panose="02040503050406030204" pitchFamily="18" charset="0"/>
                <a:ea typeface="Cambria" panose="02040503050406030204" pitchFamily="18" charset="0"/>
              </a:rPr>
              <a:t>Kể</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hoạt</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động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khác</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gây</a:t>
            </a:r>
            <a:r>
              <a:rPr lang="en-US" sz="3600" b="1" dirty="0" smtClean="0">
                <a:solidFill>
                  <a:srgbClr val="C00000"/>
                </a:solidFill>
                <a:latin typeface="Cambria" panose="02040503050406030204" pitchFamily="18" charset="0"/>
                <a:ea typeface="Cambria" panose="02040503050406030204" pitchFamily="18" charset="0"/>
              </a:rPr>
              <a:t> ô </a:t>
            </a:r>
            <a:r>
              <a:rPr lang="en-US" sz="3600" b="1" dirty="0" err="1" smtClean="0">
                <a:solidFill>
                  <a:srgbClr val="C00000"/>
                </a:solidFill>
                <a:latin typeface="Cambria" panose="02040503050406030204" pitchFamily="18" charset="0"/>
                <a:ea typeface="Cambria" panose="02040503050406030204" pitchFamily="18" charset="0"/>
              </a:rPr>
              <a:t>nhiễm</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không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khí</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mà</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em</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51" y="269913"/>
            <a:ext cx="5316173" cy="1109568"/>
          </a:xfrm>
          <a:prstGeom prst="rect">
            <a:avLst/>
          </a:prstGeom>
        </p:spPr>
      </p:pic>
      <p:pic>
        <p:nvPicPr>
          <p:cNvPr id="3" name="Picture 2"/>
          <p:cNvPicPr>
            <a:picLocks noChangeAspect="1"/>
          </p:cNvPicPr>
          <p:nvPr/>
        </p:nvPicPr>
        <p:blipFill>
          <a:blip r:embed="rId4"/>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bị</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bị</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nào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Vì</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sao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vệ</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Quan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sát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cho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nên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nên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vệ</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3200" i="1"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smtClean="0">
                <a:ln w="38100">
                  <a:solidFill>
                    <a:schemeClr val="tx1"/>
                  </a:solidFill>
                </a:ln>
                <a:solidFill>
                  <a:srgbClr val="00B050"/>
                </a:solidFill>
                <a:latin typeface="#9Slide07 IcielPony" panose="02000000000000000000" pitchFamily="2" charset="0"/>
              </a:rPr>
              <a:t>THẢO LUẬN NHÓM 4</a:t>
            </a:r>
            <a:endParaRPr lang="en-US" sz="5400" dirty="0">
              <a:ln w="38100">
                <a:solidFill>
                  <a:schemeClr val="tx1"/>
                </a:solidFill>
              </a:ln>
              <a:solidFill>
                <a:srgbClr val="00B050"/>
              </a:solidFill>
              <a:latin typeface="#9Slide07 IcielPony" panose="02000000000000000000" pitchFamily="2" charset="0"/>
            </a:endParaRP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a:t>
            </a:r>
            <a:r>
              <a:rPr lang="pt-BR" sz="4800" dirty="0" smtClean="0">
                <a:latin typeface="Cambria" panose="02040503050406030204" pitchFamily="18" charset="0"/>
                <a:ea typeface="Cambria" panose="02040503050406030204" pitchFamily="18" charset="0"/>
              </a:rPr>
              <a:t>bệnh </a:t>
            </a:r>
            <a:r>
              <a:rPr lang="pt-BR" sz="4800" dirty="0">
                <a:latin typeface="Cambria" panose="02040503050406030204" pitchFamily="18" charset="0"/>
                <a:ea typeface="Cambria" panose="02040503050406030204" pitchFamily="18" charset="0"/>
              </a:rPr>
              <a:t>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smtClean="0">
                <a:solidFill>
                  <a:srgbClr val="C00000"/>
                </a:solidFill>
                <a:latin typeface="Cambria" panose="02040503050406030204" pitchFamily="18" charset="0"/>
                <a:ea typeface="Cambria" panose="02040503050406030204" pitchFamily="18" charset="0"/>
              </a:rPr>
              <a:t>Sống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trong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bầu</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không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khí</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ô </a:t>
            </a:r>
            <a:r>
              <a:rPr lang="en-US" sz="3600" i="1" dirty="0" err="1" smtClean="0">
                <a:solidFill>
                  <a:srgbClr val="C00000"/>
                </a:solidFill>
                <a:latin typeface="Cambria" panose="02040503050406030204" pitchFamily="18" charset="0"/>
                <a:ea typeface="Cambria" panose="02040503050406030204" pitchFamily="18" charset="0"/>
              </a:rPr>
              <a:t>nhiễm</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chúng</a:t>
            </a:r>
            <a:r>
              <a:rPr lang="en-US" sz="3600" i="1" dirty="0" smtClean="0">
                <a:solidFill>
                  <a:srgbClr val="C00000"/>
                </a:solidFill>
                <a:latin typeface="Cambria" panose="02040503050406030204" pitchFamily="18" charset="0"/>
                <a:ea typeface="Cambria" panose="02040503050406030204" pitchFamily="18" charset="0"/>
              </a:rPr>
              <a:t> ta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ảnh</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hưởng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như</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thế</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nào</a:t>
            </a:r>
            <a:r>
              <a:rPr lang="en-US" sz="3600" i="1" dirty="0" smtClean="0">
                <a:solidFill>
                  <a:srgbClr val="C00000"/>
                </a:solidFill>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5D2DAB1-4E2B-D3BA-EEFF-36D06A6A162B}"/>
              </a:ext>
            </a:extLst>
          </p:cNvPr>
          <p:cNvPicPr>
            <a:picLocks noChangeAspect="1"/>
          </p:cNvPicPr>
          <p:nvPr/>
        </p:nvPicPr>
        <p:blipFill>
          <a:blip r:embed="rId2"/>
          <a:stretch>
            <a:fillRect/>
          </a:stretch>
        </p:blipFill>
        <p:spPr>
          <a:xfrm>
            <a:off x="2188304" y="21998"/>
            <a:ext cx="7206214" cy="1508443"/>
          </a:xfrm>
          <a:prstGeom prst="rect">
            <a:avLst/>
          </a:prstGeom>
        </p:spPr>
      </p:pic>
      <p:sp>
        <p:nvSpPr>
          <p:cNvPr id="7" name="TextBox 6">
            <a:extLst>
              <a:ext uri="{FF2B5EF4-FFF2-40B4-BE49-F238E27FC236}">
                <a16:creationId xmlns:a16="http://schemas.microsoft.com/office/drawing/2014/main" xmlns="" id="{C8659CA4-779C-2D83-2811-C2BCD5D46C00}"/>
              </a:ext>
            </a:extLst>
          </p:cNvPr>
          <p:cNvSpPr txBox="1"/>
          <p:nvPr/>
        </p:nvSpPr>
        <p:spPr>
          <a:xfrm>
            <a:off x="781879" y="1530441"/>
            <a:ext cx="10919791" cy="4524315"/>
          </a:xfrm>
          <a:prstGeom prst="rect">
            <a:avLst/>
          </a:prstGeom>
          <a:solidFill>
            <a:schemeClr val="bg1"/>
          </a:solidFill>
        </p:spPr>
        <p:txBody>
          <a:bodyPr wrap="square">
            <a:spAutoFit/>
          </a:bodyPr>
          <a:lstStyle/>
          <a:p>
            <a:pPr lvl="0"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Quan</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nghiệm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cháy</a:t>
            </a:r>
            <a:r>
              <a:rPr lang="en-US" sz="3200" b="1" dirty="0">
                <a:latin typeface="Cambria" panose="02040503050406030204" pitchFamily="18" charset="0"/>
                <a:ea typeface="Cambria" panose="02040503050406030204" pitchFamily="18" charset="0"/>
              </a:rPr>
              <a:t>.</a:t>
            </a:r>
          </a:p>
          <a:p>
            <a:pPr lvl="0"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Trình</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vai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trò</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ứng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tính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a:p>
            <a:pPr lvl="0"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Giải</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nguyên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nhân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ô </a:t>
            </a:r>
            <a:r>
              <a:rPr lang="en-US" sz="3200" b="1" dirty="0" err="1">
                <a:latin typeface="Cambria" panose="02040503050406030204" pitchFamily="18" charset="0"/>
                <a:ea typeface="Cambria" panose="02040503050406030204" pitchFamily="18" charset="0"/>
              </a:rPr>
              <a:t>nhiễm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sự</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phải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r>
              <a:rPr lang="en-US" sz="3200" b="1" dirty="0">
                <a:latin typeface="Cambria" panose="02040503050406030204" pitchFamily="18" charset="0"/>
                <a:ea typeface="Cambria" panose="02040503050406030204" pitchFamily="18" charset="0"/>
              </a:rPr>
              <a:t>.</a:t>
            </a:r>
          </a:p>
          <a:p>
            <a:pPr lvl="0" algn="just"/>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Thực</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phù</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hợp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xung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cùng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hiện</a:t>
            </a:r>
            <a:r>
              <a:rPr lang="en-US" sz="3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7"/>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9819861" y="5058148"/>
            <a:ext cx="1587485" cy="1865774"/>
          </a:xfrm>
          <a:prstGeom prst="rect">
            <a:avLst/>
          </a:prstGeom>
        </p:spPr>
      </p:pic>
      <p:pic>
        <p:nvPicPr>
          <p:cNvPr id="5" name="Picture 4"/>
          <p:cNvPicPr>
            <a:picLocks noChangeAspect="1"/>
          </p:cNvPicPr>
          <p:nvPr/>
        </p:nvPicPr>
        <p:blipFill>
          <a:blip r:embed="rId7"/>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Bảo </a:t>
            </a:r>
            <a:r>
              <a:rPr lang="vi-VN" sz="3200" dirty="0">
                <a:latin typeface="Cambria" panose="02040503050406030204" pitchFamily="18" charset="0"/>
                <a:ea typeface="Cambria" panose="02040503050406030204" pitchFamily="18" charset="0"/>
              </a:rPr>
              <a:t>vệ rừng và trồng nhiều cây xanh</a:t>
            </a:r>
            <a:r>
              <a:rPr lang="vi-VN"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r>
              <a:rPr lang="en-US" sz="3200" i="1" dirty="0" smtClean="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endParaRPr lang="en-US" sz="3200" i="1" dirty="0" smtClean="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r>
              <a:rPr lang="vi-VN" sz="3200" i="1" dirty="0" smtClean="0">
                <a:solidFill>
                  <a:srgbClr val="C00000"/>
                </a:solidFill>
                <a:latin typeface="Cambria" panose="02040503050406030204" pitchFamily="18" charset="0"/>
                <a:ea typeface="Cambria" panose="02040503050406030204" pitchFamily="18" charset="0"/>
              </a:rPr>
              <a:t>.</a:t>
            </a:r>
            <a:endParaRPr lang="vi-VN" sz="3200" i="1"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a:t>
            </a:r>
            <a:r>
              <a:rPr lang="vi-VN" sz="3600" dirty="0" smtClean="0">
                <a:latin typeface="Cambria" panose="02040503050406030204" pitchFamily="18" charset="0"/>
                <a:ea typeface="Cambria" panose="02040503050406030204" pitchFamily="18" charset="0"/>
              </a:rPr>
              <a:t>khí</a:t>
            </a:r>
            <a:r>
              <a:rPr lang="en-US" sz="3600" dirty="0" smtClean="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smtClean="0">
                  <a:solidFill>
                    <a:schemeClr val="bg1"/>
                  </a:solidFill>
                  <a:latin typeface="Cambria" panose="02040503050406030204" pitchFamily="18" charset="0"/>
                  <a:ea typeface="Cambria" panose="02040503050406030204" pitchFamily="18" charset="0"/>
                </a:rPr>
                <a:t>tàu</a:t>
              </a:r>
              <a:r>
                <a:rPr lang="en-US" sz="5400" dirty="0" smtClean="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smtClean="0">
                  <a:solidFill>
                    <a:schemeClr val="bg1"/>
                  </a:solidFill>
                  <a:latin typeface="Cambria" panose="02040503050406030204" pitchFamily="18" charset="0"/>
                  <a:ea typeface="Cambria" panose="02040503050406030204" pitchFamily="18" charset="0"/>
                </a:rPr>
                <a:t>xe</a:t>
              </a:r>
              <a:r>
                <a:rPr lang="en-US" sz="5400" dirty="0" smtClean="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smtClean="0">
                  <a:solidFill>
                    <a:srgbClr val="000000"/>
                  </a:solidFill>
                  <a:latin typeface="Cambria" panose="02040503050406030204" pitchFamily="18" charset="0"/>
                  <a:ea typeface="Cambria" panose="02040503050406030204" pitchFamily="18" charset="0"/>
                </a:rPr>
                <a:t>xe</a:t>
              </a:r>
              <a:r>
                <a:rPr lang="en-US" sz="5400" dirty="0" smtClean="0">
                  <a:solidFill>
                    <a:srgbClr val="000000"/>
                  </a:solidFill>
                  <a:latin typeface="Cambria" panose="02040503050406030204" pitchFamily="18" charset="0"/>
                  <a:ea typeface="Cambria" panose="02040503050406030204" pitchFamily="18" charset="0"/>
                </a:rPr>
                <a:t> </a:t>
              </a:r>
              <a:r>
                <a:rPr lang="en-US" sz="5400" dirty="0" err="1" smtClean="0">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r>
              <a:rPr lang="vi-VN" sz="3200" i="1" dirty="0" smtClean="0">
                <a:solidFill>
                  <a:srgbClr val="C00000"/>
                </a:solidFill>
                <a:latin typeface="Cambria" panose="02040503050406030204" pitchFamily="18" charset="0"/>
                <a:ea typeface="Cambria" panose="02040503050406030204" pitchFamily="18" charset="0"/>
              </a:rPr>
              <a:t>.</a:t>
            </a:r>
            <a:endParaRPr lang="vi-VN" sz="3200" i="1"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smtClean="0">
                <a:latin typeface="Cambria" panose="02040503050406030204" pitchFamily="18" charset="0"/>
                <a:ea typeface="Cambria" panose="02040503050406030204" pitchFamily="18" charset="0"/>
              </a:rPr>
              <a:t>Đi </a:t>
            </a:r>
            <a:r>
              <a:rPr lang="vi-VN" sz="4400" dirty="0">
                <a:latin typeface="Cambria" panose="02040503050406030204" pitchFamily="18" charset="0"/>
                <a:ea typeface="Cambria" panose="02040503050406030204" pitchFamily="18" charset="0"/>
              </a:rPr>
              <a:t>vệ sinh không đúng nơi quy định.</a:t>
            </a:r>
          </a:p>
          <a:p>
            <a:pPr algn="just">
              <a:lnSpc>
                <a:spcPct val="150000"/>
              </a:lnSpc>
            </a:pPr>
            <a:r>
              <a:rPr lang="vi-VN" sz="4400" dirty="0" smtClean="0">
                <a:latin typeface="Cambria" panose="02040503050406030204" pitchFamily="18" charset="0"/>
                <a:ea typeface="Cambria" panose="02040503050406030204" pitchFamily="18" charset="0"/>
              </a:rPr>
              <a:t>Vệ </a:t>
            </a:r>
            <a:r>
              <a:rPr lang="vi-VN" sz="4400" dirty="0">
                <a:latin typeface="Cambria" panose="02040503050406030204" pitchFamily="18" charset="0"/>
                <a:ea typeface="Cambria" panose="02040503050406030204" pitchFamily="18" charset="0"/>
              </a:rPr>
              <a:t>sinh đường làng, ngõ xóm cuối tuần</a:t>
            </a:r>
            <a:r>
              <a:rPr lang="vi-VN" sz="4400" dirty="0" smtClean="0">
                <a:latin typeface="Cambria" panose="02040503050406030204" pitchFamily="18" charset="0"/>
                <a:ea typeface="Cambria" panose="02040503050406030204" pitchFamily="18" charset="0"/>
              </a:rPr>
              <a:t>.</a:t>
            </a:r>
            <a:endParaRPr lang="en-US" sz="4400" dirty="0" smtClean="0">
              <a:latin typeface="Cambria" panose="02040503050406030204" pitchFamily="18" charset="0"/>
              <a:ea typeface="Cambria" panose="02040503050406030204" pitchFamily="18" charset="0"/>
            </a:endParaRPr>
          </a:p>
          <a:p>
            <a:pPr algn="just">
              <a:lnSpc>
                <a:spcPct val="150000"/>
              </a:lnSpc>
            </a:pPr>
            <a:r>
              <a:rPr lang="vi-VN" sz="4400" dirty="0" smtClean="0">
                <a:latin typeface="Cambria" panose="02040503050406030204" pitchFamily="18" charset="0"/>
                <a:ea typeface="Cambria" panose="02040503050406030204" pitchFamily="18" charset="0"/>
              </a:rPr>
              <a:t>Đổ </a:t>
            </a:r>
            <a:r>
              <a:rPr lang="vi-VN" sz="4400" dirty="0">
                <a:latin typeface="Cambria" panose="02040503050406030204" pitchFamily="18" charset="0"/>
                <a:ea typeface="Cambria" panose="02040503050406030204" pitchFamily="18" charset="0"/>
              </a:rPr>
              <a:t>rác nơi công cộng.</a:t>
            </a:r>
          </a:p>
          <a:p>
            <a:pPr algn="just">
              <a:lnSpc>
                <a:spcPct val="150000"/>
              </a:lnSpc>
            </a:pPr>
            <a:r>
              <a:rPr lang="vi-VN" sz="4400" dirty="0" smtClean="0">
                <a:latin typeface="Cambria" panose="02040503050406030204" pitchFamily="18" charset="0"/>
                <a:ea typeface="Cambria" panose="02040503050406030204" pitchFamily="18" charset="0"/>
              </a:rPr>
              <a:t>Bảo </a:t>
            </a:r>
            <a:r>
              <a:rPr lang="vi-VN" sz="4400" dirty="0">
                <a:latin typeface="Cambria" panose="02040503050406030204" pitchFamily="18" charset="0"/>
                <a:ea typeface="Cambria" panose="02040503050406030204" pitchFamily="18" charset="0"/>
              </a:rPr>
              <a:t>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C00000"/>
                </a:solidFill>
                <a:latin typeface="Cambria" panose="02040503050406030204" pitchFamily="18" charset="0"/>
                <a:ea typeface="Cambria" panose="02040503050406030204" pitchFamily="18" charset="0"/>
              </a:rPr>
              <a:t>Em</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đã</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duy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trì</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sự</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cháy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và</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sự</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sống</a:t>
            </a:r>
            <a:r>
              <a:rPr lang="en-US" sz="3600" dirty="0" smtClean="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smtClean="0">
                <a:solidFill>
                  <a:schemeClr val="tx1"/>
                </a:solidFill>
                <a:latin typeface="Cambria" panose="02040503050406030204" pitchFamily="18" charset="0"/>
                <a:ea typeface="Cambria" panose="02040503050406030204" pitchFamily="18" charset="0"/>
              </a:rPr>
              <a:t>Một số nguyên </a:t>
            </a:r>
            <a:r>
              <a:rPr lang="pt-BR" sz="3600" dirty="0">
                <a:solidFill>
                  <a:schemeClr val="tx1"/>
                </a:solidFill>
                <a:latin typeface="Cambria" panose="02040503050406030204" pitchFamily="18" charset="0"/>
                <a:ea typeface="Cambria" panose="02040503050406030204" pitchFamily="18" charset="0"/>
              </a:rPr>
              <a:t>nhân gây ô nhiễm không khí: khí thải từ phương tiện giao thông, </a:t>
            </a:r>
            <a:r>
              <a:rPr lang="pt-BR" sz="3600" dirty="0" smtClean="0">
                <a:solidFill>
                  <a:schemeClr val="tx1"/>
                </a:solidFill>
                <a:latin typeface="Cambria" panose="02040503050406030204" pitchFamily="18" charset="0"/>
                <a:ea typeface="Cambria" panose="02040503050406030204" pitchFamily="18" charset="0"/>
              </a:rPr>
              <a:t>đốt than và rơm rạ, đổ </a:t>
            </a:r>
            <a:r>
              <a:rPr lang="pt-BR" sz="3600" dirty="0">
                <a:solidFill>
                  <a:schemeClr val="tx1"/>
                </a:solidFill>
                <a:latin typeface="Cambria" panose="02040503050406030204" pitchFamily="18" charset="0"/>
                <a:ea typeface="Cambria" panose="02040503050406030204" pitchFamily="18" charset="0"/>
              </a:rPr>
              <a:t>rác bừa </a:t>
            </a:r>
            <a:r>
              <a:rPr lang="pt-BR" sz="3600" dirty="0" smtClean="0">
                <a:solidFill>
                  <a:schemeClr val="tx1"/>
                </a:solidFill>
                <a:latin typeface="Cambria" panose="02040503050406030204" pitchFamily="18" charset="0"/>
                <a:ea typeface="Cambria" panose="02040503050406030204" pitchFamily="18" charset="0"/>
              </a:rPr>
              <a:t>bãi</a:t>
            </a:r>
            <a:r>
              <a:rPr lang="en-US" sz="3600" dirty="0" smtClean="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bị</a:t>
            </a:r>
            <a:r>
              <a:rPr lang="en-US" sz="3600" dirty="0" smtClean="0">
                <a:solidFill>
                  <a:schemeClr val="tx1"/>
                </a:solidFill>
                <a:latin typeface="Cambria" panose="02040503050406030204" pitchFamily="18" charset="0"/>
                <a:ea typeface="Cambria" panose="02040503050406030204" pitchFamily="18" charset="0"/>
              </a:rPr>
              <a:t> ô </a:t>
            </a:r>
            <a:r>
              <a:rPr lang="en-US" sz="3600" dirty="0" err="1" smtClean="0">
                <a:solidFill>
                  <a:schemeClr val="tx1"/>
                </a:solidFill>
                <a:latin typeface="Cambria" panose="02040503050406030204" pitchFamily="18" charset="0"/>
                <a:ea typeface="Cambria" panose="02040503050406030204" pitchFamily="18" charset="0"/>
              </a:rPr>
              <a:t>nhiễm</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gây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hại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đến</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mắt</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đường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hô</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hấp</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Vì</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vậy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cần</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phải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bảo</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vệ</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bầu</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trong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lành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bằng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một</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số</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cách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như</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đổ</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rác</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vệ</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sinh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đúng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nơi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quy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định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giảm</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lượng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thải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trồng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nhiều</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cây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xanh</a:t>
            </a:r>
            <a:r>
              <a:rPr lang="en-US" sz="3600" dirty="0" smtClean="0">
                <a:solidFill>
                  <a:schemeClr val="tx1"/>
                </a:solidFill>
                <a:latin typeface="Cambria" panose="02040503050406030204" pitchFamily="18" charset="0"/>
                <a:ea typeface="Cambria" panose="02040503050406030204" pitchFamily="18" charset="0"/>
              </a:rPr>
              <a:t>…</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Cambria" panose="02040503050406030204" pitchFamily="18" charset="0"/>
                <a:ea typeface="Cambria" panose="02040503050406030204" pitchFamily="18" charset="0"/>
              </a:rPr>
              <a:t>Sau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bài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học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này</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em</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smtClean="0">
                <a:solidFill>
                  <a:schemeClr val="tx1"/>
                </a:solidFill>
                <a:latin typeface="Cambria" panose="02040503050406030204" pitchFamily="18" charset="0"/>
                <a:ea typeface="Cambria" panose="02040503050406030204" pitchFamily="18" charset="0"/>
              </a:rPr>
              <a:t>Giải</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thích</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được</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vì</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sao</a:t>
            </a:r>
            <a:r>
              <a:rPr lang="en-US" sz="4000" dirty="0" smtClean="0">
                <a:solidFill>
                  <a:schemeClr val="tx1"/>
                </a:solidFill>
                <a:latin typeface="Cambria" panose="02040503050406030204" pitchFamily="18" charset="0"/>
                <a:ea typeface="Cambria" panose="02040503050406030204" pitchFamily="18" charset="0"/>
              </a:rPr>
              <a:t> ở </a:t>
            </a:r>
            <a:r>
              <a:rPr lang="en-US" sz="4000" dirty="0" err="1" smtClean="0">
                <a:solidFill>
                  <a:schemeClr val="tx1"/>
                </a:solidFill>
                <a:latin typeface="Cambria" panose="02040503050406030204" pitchFamily="18" charset="0"/>
                <a:ea typeface="Cambria" panose="02040503050406030204" pitchFamily="18" charset="0"/>
              </a:rPr>
              <a:t>đầm</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nuôi</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tôm</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cá</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người</a:t>
            </a:r>
            <a:r>
              <a:rPr lang="en-US" sz="4000" dirty="0" smtClean="0">
                <a:solidFill>
                  <a:schemeClr val="tx1"/>
                </a:solidFill>
                <a:latin typeface="Cambria" panose="02040503050406030204" pitchFamily="18" charset="0"/>
                <a:ea typeface="Cambria" panose="02040503050406030204" pitchFamily="18" charset="0"/>
              </a:rPr>
              <a:t> ta </a:t>
            </a:r>
            <a:r>
              <a:rPr lang="en-US" sz="4000" dirty="0" err="1" smtClean="0">
                <a:solidFill>
                  <a:schemeClr val="tx1"/>
                </a:solidFill>
                <a:latin typeface="Cambria" panose="02040503050406030204" pitchFamily="18" charset="0"/>
                <a:ea typeface="Cambria" panose="02040503050406030204" pitchFamily="18" charset="0"/>
              </a:rPr>
              <a:t>thường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có</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hệ</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thống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sục</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không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khí</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vào</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34046" y="169034"/>
            <a:ext cx="5207830" cy="983905"/>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GHI VỞ</a:t>
            </a:r>
            <a:endParaRPr lang="en-US" sz="5400" b="1" dirty="0">
              <a:solidFill>
                <a:srgbClr val="C00000"/>
              </a:solidFill>
              <a:latin typeface="Cambria" panose="02040503050406030204" pitchFamily="18" charset="0"/>
              <a:ea typeface="Cambria" panose="02040503050406030204" pitchFamily="18" charset="0"/>
            </a:endParaRPr>
          </a:p>
        </p:txBody>
      </p:sp>
      <p:sp>
        <p:nvSpPr>
          <p:cNvPr id="7" name="Rounded Rectangle 3"/>
          <p:cNvSpPr/>
          <p:nvPr/>
        </p:nvSpPr>
        <p:spPr>
          <a:xfrm>
            <a:off x="490330" y="1414973"/>
            <a:ext cx="11105390" cy="5065340"/>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3200" dirty="0" smtClean="0">
                <a:solidFill>
                  <a:schemeClr val="tx1"/>
                </a:solidFill>
                <a:latin typeface="Cambria" panose="02040503050406030204" pitchFamily="18" charset="0"/>
                <a:ea typeface="Cambria" panose="02040503050406030204" pitchFamily="18" charset="0"/>
              </a:rPr>
              <a:t>3.Nguyên </a:t>
            </a:r>
            <a:r>
              <a:rPr lang="en-US" sz="3200" dirty="0" err="1" smtClean="0">
                <a:solidFill>
                  <a:schemeClr val="tx1"/>
                </a:solidFill>
                <a:latin typeface="Cambria" panose="02040503050406030204" pitchFamily="18" charset="0"/>
                <a:ea typeface="Cambria" panose="02040503050406030204" pitchFamily="18" charset="0"/>
              </a:rPr>
              <a:t>nhâ</a:t>
            </a:r>
            <a:r>
              <a:rPr lang="en-US" sz="3200" dirty="0" err="1" smtClean="0">
                <a:solidFill>
                  <a:schemeClr val="tx1"/>
                </a:solidFill>
                <a:latin typeface="Cambria" panose="02040503050406030204" pitchFamily="18" charset="0"/>
                <a:ea typeface="Cambria" panose="02040503050406030204" pitchFamily="18" charset="0"/>
              </a:rPr>
              <a:t>n</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gây</a:t>
            </a:r>
            <a:r>
              <a:rPr lang="en-US" sz="3200" dirty="0" smtClean="0">
                <a:solidFill>
                  <a:schemeClr val="tx1"/>
                </a:solidFill>
                <a:latin typeface="Cambria" panose="02040503050406030204" pitchFamily="18" charset="0"/>
                <a:ea typeface="Cambria" panose="02040503050406030204" pitchFamily="18" charset="0"/>
              </a:rPr>
              <a:t> ô </a:t>
            </a:r>
            <a:r>
              <a:rPr lang="en-US" sz="3200" dirty="0" err="1" smtClean="0">
                <a:solidFill>
                  <a:schemeClr val="tx1"/>
                </a:solidFill>
                <a:latin typeface="Cambria" panose="02040503050406030204" pitchFamily="18" charset="0"/>
                <a:ea typeface="Cambria" panose="02040503050406030204" pitchFamily="18" charset="0"/>
              </a:rPr>
              <a:t>nhiễm</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không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khí</a:t>
            </a:r>
            <a:r>
              <a:rPr lang="en-US" sz="3200" dirty="0" smtClean="0">
                <a:solidFill>
                  <a:schemeClr val="tx1"/>
                </a:solidFill>
                <a:latin typeface="Cambria" panose="02040503050406030204" pitchFamily="18" charset="0"/>
                <a:ea typeface="Cambria" panose="02040503050406030204" pitchFamily="18" charset="0"/>
              </a:rPr>
              <a:t>:</a:t>
            </a:r>
            <a:endParaRPr lang="en-US" sz="3200" dirty="0" smtClean="0">
              <a:solidFill>
                <a:schemeClr val="tx1"/>
              </a:solidFill>
              <a:latin typeface="Cambria" panose="02040503050406030204" pitchFamily="18" charset="0"/>
              <a:ea typeface="Cambria" panose="02040503050406030204" pitchFamily="18" charset="0"/>
            </a:endParaRPr>
          </a:p>
          <a:p>
            <a:pPr algn="just">
              <a:lnSpc>
                <a:spcPct val="130000"/>
              </a:lnSpc>
            </a:pPr>
            <a:r>
              <a:rPr lang="pt-BR" sz="3200" dirty="0" smtClean="0">
                <a:solidFill>
                  <a:schemeClr val="tx1"/>
                </a:solidFill>
                <a:latin typeface="Cambria" panose="02040503050406030204" pitchFamily="18" charset="0"/>
                <a:ea typeface="Cambria" panose="02040503050406030204" pitchFamily="18" charset="0"/>
              </a:rPr>
              <a:t> 	Một </a:t>
            </a:r>
            <a:r>
              <a:rPr lang="pt-BR" sz="3200" dirty="0" smtClean="0">
                <a:solidFill>
                  <a:schemeClr val="tx1"/>
                </a:solidFill>
                <a:latin typeface="Cambria" panose="02040503050406030204" pitchFamily="18" charset="0"/>
                <a:ea typeface="Cambria" panose="02040503050406030204" pitchFamily="18" charset="0"/>
              </a:rPr>
              <a:t>số nguyên </a:t>
            </a:r>
            <a:r>
              <a:rPr lang="pt-BR" sz="3200" dirty="0">
                <a:solidFill>
                  <a:schemeClr val="tx1"/>
                </a:solidFill>
                <a:latin typeface="Cambria" panose="02040503050406030204" pitchFamily="18" charset="0"/>
                <a:ea typeface="Cambria" panose="02040503050406030204" pitchFamily="18" charset="0"/>
              </a:rPr>
              <a:t>nhân gây ô nhiễm không khí: khí thải từ phương tiện giao thông, </a:t>
            </a:r>
            <a:r>
              <a:rPr lang="pt-BR" sz="3200" dirty="0" smtClean="0">
                <a:solidFill>
                  <a:schemeClr val="tx1"/>
                </a:solidFill>
                <a:latin typeface="Cambria" panose="02040503050406030204" pitchFamily="18" charset="0"/>
                <a:ea typeface="Cambria" panose="02040503050406030204" pitchFamily="18" charset="0"/>
              </a:rPr>
              <a:t>đốt than và rơm rạ, đổ </a:t>
            </a:r>
            <a:r>
              <a:rPr lang="pt-BR" sz="3200" dirty="0">
                <a:solidFill>
                  <a:schemeClr val="tx1"/>
                </a:solidFill>
                <a:latin typeface="Cambria" panose="02040503050406030204" pitchFamily="18" charset="0"/>
                <a:ea typeface="Cambria" panose="02040503050406030204" pitchFamily="18" charset="0"/>
              </a:rPr>
              <a:t>rác bừa </a:t>
            </a:r>
            <a:r>
              <a:rPr lang="pt-BR" sz="3200" dirty="0" smtClean="0">
                <a:solidFill>
                  <a:schemeClr val="tx1"/>
                </a:solidFill>
                <a:latin typeface="Cambria" panose="02040503050406030204" pitchFamily="18" charset="0"/>
                <a:ea typeface="Cambria" panose="02040503050406030204" pitchFamily="18" charset="0"/>
              </a:rPr>
              <a:t>bãi</a:t>
            </a:r>
            <a:r>
              <a:rPr lang="en-US" sz="3200" dirty="0" smtClean="0">
                <a:solidFill>
                  <a:schemeClr val="tx1"/>
                </a:solidFill>
                <a:latin typeface="Cambria" panose="02040503050406030204" pitchFamily="18" charset="0"/>
                <a:ea typeface="Cambria" panose="02040503050406030204" pitchFamily="18" charset="0"/>
              </a:rPr>
              <a:t>...</a:t>
            </a:r>
          </a:p>
          <a:p>
            <a:pPr algn="just">
              <a:lnSpc>
                <a:spcPct val="130000"/>
              </a:lnSpc>
            </a:pPr>
            <a:r>
              <a:rPr lang="en-US" sz="3200" dirty="0" smtClean="0">
                <a:solidFill>
                  <a:schemeClr val="tx1"/>
                </a:solidFill>
                <a:latin typeface="Cambria" panose="02040503050406030204" pitchFamily="18" charset="0"/>
                <a:ea typeface="Cambria" panose="02040503050406030204" pitchFamily="18" charset="0"/>
              </a:rPr>
              <a:t>4.Bảo </a:t>
            </a:r>
            <a:r>
              <a:rPr lang="en-US" sz="3200" dirty="0" err="1" smtClean="0">
                <a:solidFill>
                  <a:schemeClr val="tx1"/>
                </a:solidFill>
                <a:latin typeface="Cambria" panose="02040503050406030204" pitchFamily="18" charset="0"/>
                <a:ea typeface="Cambria" panose="02040503050406030204" pitchFamily="18" charset="0"/>
              </a:rPr>
              <a:t>vệ</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bầu</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không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khí</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trong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lành</a:t>
            </a:r>
            <a:r>
              <a:rPr lang="en-US" sz="3200" dirty="0" smtClean="0">
                <a:solidFill>
                  <a:schemeClr val="tx1"/>
                </a:solidFill>
                <a:latin typeface="Cambria" panose="02040503050406030204" pitchFamily="18" charset="0"/>
                <a:ea typeface="Cambria" panose="02040503050406030204" pitchFamily="18" charset="0"/>
              </a:rPr>
              <a:t>:</a:t>
            </a:r>
          </a:p>
          <a:p>
            <a:pPr algn="just">
              <a:lnSpc>
                <a:spcPct val="130000"/>
              </a:lnSpc>
            </a:pP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Đổ</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rác</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đi</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vệ</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sinh</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đúng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nơi</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quy</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định</a:t>
            </a:r>
            <a:endParaRPr lang="en-US" sz="3200" dirty="0">
              <a:solidFill>
                <a:schemeClr val="tx1"/>
              </a:solidFill>
              <a:latin typeface="Cambria" panose="02040503050406030204" pitchFamily="18" charset="0"/>
              <a:ea typeface="Cambria" panose="02040503050406030204" pitchFamily="18" charset="0"/>
            </a:endParaRPr>
          </a:p>
          <a:p>
            <a:pPr algn="just">
              <a:lnSpc>
                <a:spcPct val="130000"/>
              </a:lnSpc>
            </a:pP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Giảm</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lượng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khí</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thải</a:t>
            </a:r>
            <a:endParaRPr lang="en-US" sz="3200" dirty="0">
              <a:solidFill>
                <a:schemeClr val="tx1"/>
              </a:solidFill>
              <a:latin typeface="Cambria" panose="02040503050406030204" pitchFamily="18" charset="0"/>
              <a:ea typeface="Cambria" panose="02040503050406030204" pitchFamily="18" charset="0"/>
            </a:endParaRPr>
          </a:p>
          <a:p>
            <a:pPr algn="just">
              <a:lnSpc>
                <a:spcPct val="130000"/>
              </a:lnSpc>
            </a:pP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Trồng</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nhiều</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cây</a:t>
            </a:r>
            <a:r>
              <a:rPr lang="en-US" sz="3200" dirty="0" smtClean="0">
                <a:solidFill>
                  <a:schemeClr val="tx1"/>
                </a:solidFill>
                <a:latin typeface="Cambria" panose="02040503050406030204" pitchFamily="18" charset="0"/>
                <a:ea typeface="Cambria" panose="02040503050406030204" pitchFamily="18" charset="0"/>
              </a:rPr>
              <a:t> </a:t>
            </a:r>
            <a:r>
              <a:rPr lang="en-US" sz="3200" dirty="0" err="1" smtClean="0">
                <a:solidFill>
                  <a:schemeClr val="tx1"/>
                </a:solidFill>
                <a:latin typeface="Cambria" panose="02040503050406030204" pitchFamily="18" charset="0"/>
                <a:ea typeface="Cambria" panose="02040503050406030204" pitchFamily="18" charset="0"/>
              </a:rPr>
              <a:t>xanh</a:t>
            </a: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3282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smtClean="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smtClean="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smtClean="0">
                <a:solidFill>
                  <a:srgbClr val="C00000"/>
                </a:solidFill>
                <a:latin typeface="Cambria" panose="02040503050406030204" pitchFamily="18" charset="0"/>
                <a:ea typeface="Cambria" panose="02040503050406030204" pitchFamily="18" charset="0"/>
              </a:rPr>
              <a:t>trùm</a:t>
            </a:r>
            <a:r>
              <a:rPr lang="en-US" sz="4400" i="1" dirty="0" smtClean="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969" y="5752688"/>
            <a:ext cx="5639289" cy="1024217"/>
          </a:xfrm>
          <a:prstGeom prst="rect">
            <a:avLst/>
          </a:prstGeom>
        </p:spPr>
      </p:pic>
      <p:pic>
        <p:nvPicPr>
          <p:cNvPr id="4" name="Picture 3"/>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Ô </a:t>
            </a:r>
            <a:r>
              <a:rPr lang="en-US" sz="5400" b="1" dirty="0" err="1" smtClean="0">
                <a:solidFill>
                  <a:srgbClr val="C00000"/>
                </a:solidFill>
                <a:latin typeface="Cambria" panose="02040503050406030204" pitchFamily="18" charset="0"/>
                <a:ea typeface="Cambria" panose="02040503050406030204" pitchFamily="18" charset="0"/>
              </a:rPr>
              <a:t>nhiễm</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không</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khí</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là</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gì</a:t>
            </a:r>
            <a:r>
              <a:rPr lang="en-US" sz="5400" b="1" dirty="0" smtClean="0">
                <a:solidFill>
                  <a:srgbClr val="C00000"/>
                </a:solidFill>
                <a:latin typeface="Cambria" panose="02040503050406030204" pitchFamily="18" charset="0"/>
                <a:ea typeface="Cambria" panose="02040503050406030204" pitchFamily="18" charset="0"/>
              </a:rPr>
              <a:t>?    </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nếu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chứa</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khói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độc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loại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bụi</a:t>
            </a:r>
            <a:r>
              <a:rPr lang="en-US" sz="4000" b="1" dirty="0" smtClean="0">
                <a:solidFill>
                  <a:schemeClr val="bg2">
                    <a:lumMod val="25000"/>
                  </a:schemeClr>
                </a:solidFill>
                <a:latin typeface="Cambria" panose="02040503050406030204" pitchFamily="18" charset="0"/>
                <a:ea typeface="Cambria" panose="02040503050406030204" pitchFamily="18" charset="0"/>
              </a:rPr>
              <a:t>, vi </a:t>
            </a:r>
            <a:r>
              <a:rPr lang="en-US" sz="4000" b="1" dirty="0" err="1" smtClean="0">
                <a:solidFill>
                  <a:schemeClr val="bg2">
                    <a:lumMod val="25000"/>
                  </a:schemeClr>
                </a:solidFill>
                <a:latin typeface="Cambria" panose="02040503050406030204" pitchFamily="18" charset="0"/>
                <a:ea typeface="Cambria" panose="02040503050406030204" pitchFamily="18" charset="0"/>
              </a:rPr>
              <a:t>khuẩn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nhiều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đến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mức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làm</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hại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tới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khỏe</a:t>
            </a:r>
            <a:r>
              <a:rPr lang="en-US" sz="4000" b="1" dirty="0" smtClean="0">
                <a:solidFill>
                  <a:schemeClr val="bg2">
                    <a:lumMod val="25000"/>
                  </a:schemeClr>
                </a:solidFill>
                <a:latin typeface="Cambria" panose="02040503050406030204" pitchFamily="18" charset="0"/>
                <a:ea typeface="Cambria" panose="02040503050406030204" pitchFamily="18" charset="0"/>
              </a:rPr>
              <a:t> con </a:t>
            </a:r>
            <a:r>
              <a:rPr lang="en-US" sz="4000" b="1" dirty="0" err="1" smtClean="0">
                <a:solidFill>
                  <a:schemeClr val="bg2">
                    <a:lumMod val="25000"/>
                  </a:schemeClr>
                </a:solidFill>
                <a:latin typeface="Cambria" panose="02040503050406030204" pitchFamily="18" charset="0"/>
                <a:ea typeface="Cambria" panose="02040503050406030204" pitchFamily="18" charset="0"/>
              </a:rPr>
              <a:t>người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và</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sinh</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vật</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thì</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đó</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bị</a:t>
            </a:r>
            <a:r>
              <a:rPr lang="en-US" sz="4000" b="1" dirty="0" smtClean="0">
                <a:solidFill>
                  <a:schemeClr val="bg2">
                    <a:lumMod val="25000"/>
                  </a:schemeClr>
                </a:solidFill>
                <a:latin typeface="Cambria" panose="02040503050406030204" pitchFamily="18" charset="0"/>
                <a:ea typeface="Cambria" panose="02040503050406030204" pitchFamily="18" charset="0"/>
              </a:rPr>
              <a:t> ô </a:t>
            </a:r>
            <a:r>
              <a:rPr lang="en-US" sz="4000" b="1" dirty="0" err="1" smtClean="0">
                <a:solidFill>
                  <a:schemeClr val="bg2">
                    <a:lumMod val="25000"/>
                  </a:schemeClr>
                </a:solidFill>
                <a:latin typeface="Cambria" panose="02040503050406030204" pitchFamily="18" charset="0"/>
                <a:ea typeface="Cambria" panose="02040503050406030204" pitchFamily="18" charset="0"/>
              </a:rPr>
              <a:t>nhiễm</a:t>
            </a:r>
            <a:r>
              <a:rPr lang="en-US" sz="4000" b="1" dirty="0" smtClean="0">
                <a:solidFill>
                  <a:schemeClr val="bg2">
                    <a:lumMod val="25000"/>
                  </a:schemeClr>
                </a:solidFill>
                <a:latin typeface="Cambria" panose="02040503050406030204" pitchFamily="18" charset="0"/>
                <a:ea typeface="Cambria" panose="02040503050406030204" pitchFamily="18" charset="0"/>
              </a:rPr>
              <a:t>.</a:t>
            </a:r>
            <a:endParaRPr lang="en-US" sz="4000" b="1" dirty="0">
              <a:solidFill>
                <a:schemeClr val="bg2">
                  <a:lumMod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5</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Hãy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chỉ</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ô </a:t>
            </a:r>
            <a:r>
              <a:rPr lang="en-US" sz="3200" dirty="0" err="1" smtClean="0">
                <a:solidFill>
                  <a:schemeClr val="bg1"/>
                </a:solidFill>
                <a:latin typeface="Cambria" panose="02040503050406030204" pitchFamily="18" charset="0"/>
                <a:ea typeface="Cambria" panose="02040503050406030204" pitchFamily="18" charset="0"/>
              </a:rPr>
              <a:t>nhiễm</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không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khí</a:t>
            </a:r>
            <a:r>
              <a:rPr lang="en-US" sz="3200" dirty="0" smtClean="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trên</a:t>
            </a:r>
            <a:r>
              <a:rPr lang="en-US" sz="3200" dirty="0" smtClean="0">
                <a:solidFill>
                  <a:schemeClr val="bg1"/>
                </a:solidFill>
                <a:latin typeface="Cambria" panose="02040503050406030204" pitchFamily="18" charset="0"/>
                <a:ea typeface="Cambria" panose="02040503050406030204" pitchFamily="18" charset="0"/>
              </a:rPr>
              <a:t> do con </a:t>
            </a:r>
            <a:r>
              <a:rPr lang="en-US" sz="3200" dirty="0" err="1" smtClean="0">
                <a:solidFill>
                  <a:schemeClr val="bg1"/>
                </a:solidFill>
                <a:latin typeface="Cambria" panose="02040503050406030204" pitchFamily="18" charset="0"/>
                <a:ea typeface="Cambria" panose="02040503050406030204" pitchFamily="18" charset="0"/>
              </a:rPr>
              <a:t>người</a:t>
            </a:r>
            <a:r>
              <a:rPr lang="en-US" sz="3200" dirty="0" smtClean="0">
                <a:solidFill>
                  <a:schemeClr val="bg1"/>
                </a:solidFill>
                <a:latin typeface="Cambria" panose="02040503050406030204" pitchFamily="18" charset="0"/>
                <a:ea typeface="Cambria" panose="02040503050406030204" pitchFamily="18" charset="0"/>
              </a:rPr>
              <a:t> hay </a:t>
            </a:r>
            <a:r>
              <a:rPr lang="en-US" sz="3200" dirty="0" err="1" smtClean="0">
                <a:solidFill>
                  <a:schemeClr val="bg1"/>
                </a:solidFill>
                <a:latin typeface="Cambria" panose="02040503050406030204" pitchFamily="18" charset="0"/>
                <a:ea typeface="Cambria" panose="02040503050406030204" pitchFamily="18" charset="0"/>
              </a:rPr>
              <a:t>tự</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nhiên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cháy</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rừng</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rác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sinh</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hoạt</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khí</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từ</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nhà</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máy</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674</TotalTime>
  <Words>1254</Words>
  <Application>Microsoft Office PowerPoint</Application>
  <PresentationFormat>Widescreen</PresentationFormat>
  <Paragraphs>92</Paragraphs>
  <Slides>31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#9Slide07 HoneyCream</vt:lpstr>
      <vt:lpstr>#9Slide07 IcielPony</vt:lpstr>
      <vt:lpstr>.VnArabia</vt:lpstr>
      <vt:lpstr>Arial</vt:lpstr>
      <vt:lpstr>Calibri</vt:lpstr>
      <vt:lpstr>Calibri Light</vt:lpstr>
      <vt:lpstr>Cambria</vt:lpstr>
      <vt:lpstr>Google Sans</vt:lpstr>
      <vt:lpstr>SVN-Newton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AutoBVT</cp:lastModifiedBy>
  <cp:revision>33</cp:revision>
  <dcterms:created xsi:type="dcterms:W3CDTF">2023-08-02T01:35:30Z</dcterms:created>
  <dcterms:modified xsi:type="dcterms:W3CDTF">2023-09-25T05:41:52Z</dcterms:modified>
</cp:coreProperties>
</file>