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7" r:id="rId5"/>
    <p:sldId id="292" r:id="rId6"/>
    <p:sldId id="476" r:id="rId7"/>
    <p:sldId id="291" r:id="rId8"/>
    <p:sldId id="477" r:id="rId9"/>
    <p:sldId id="289" r:id="rId10"/>
    <p:sldId id="478" r:id="rId11"/>
    <p:sldId id="288" r:id="rId12"/>
    <p:sldId id="295" r:id="rId13"/>
    <p:sldId id="479" r:id="rId14"/>
    <p:sldId id="480" r:id="rId15"/>
    <p:sldId id="481" r:id="rId16"/>
    <p:sldId id="278" r:id="rId17"/>
    <p:sldId id="270" r:id="rId18"/>
    <p:sldId id="279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61AE-08B2-C384-5F8C-99244F25D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3E26B-BF96-7633-B0C3-48962B95E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6D953-C155-D73F-EDC1-BC762C9C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8F3E2-2079-C8E8-C114-57890334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61B84-59A5-423E-BE18-59E9593F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5B7CD-7607-AD33-E8C8-B38314DB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89178-74FF-8418-741A-1FA8383B3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980B4-D5BA-27A2-102F-D4CA4695A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D9994-411A-1A79-25D2-295475A8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ED601-B506-7861-50B1-6AC8DE38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9E9D4-E1F3-2081-C542-60CC1436E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F65D3-FAE8-363F-EACC-533F32724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B5554-E566-EA8E-FAE3-A2DF2062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6CEC6-7BF8-E3A1-747A-EA56C387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4B86-3205-5CB5-74F5-DE3AC8E1B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3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06CD-F668-05F3-3E50-C58A9534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7331A-C9D4-DF00-24D6-8046B6761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C029B-20BE-0437-A14E-DFB2E8F5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CEE0D-D754-01ED-9B59-8DD3CC65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1EE5C-20E2-588E-A990-28D19C9C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3F88-3107-2E53-0C61-1588DB8D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A0873-4864-EB25-F228-E9E8E9ADF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31885-E6CA-3B6D-3D74-BA9A962E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93E0-FF26-FCDB-EB00-774B9B86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37E40-011F-5493-4562-BBCF5D56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5557-A8BF-9563-AC6B-839521F7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0AE8E-E0FB-365B-7E7D-1AADA103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D2D94-5D5E-F955-1B29-2AB450050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96CBF-B725-AB97-9372-FA3E473D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9A930-69CE-C048-A0E2-39C515E9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9B4A0-F136-E6D1-6D73-E657C9A8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9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3E11-ACCA-03BD-A01B-5DD9E3E8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A13AD-7D10-F9D9-CDF8-DF3677A00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78885-FC1A-955F-647B-12DBB0DCD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2EA31-2210-82AC-D9DE-BF385950A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DBDA5-6B46-FD93-4232-31A1AE0F4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F795C-EB82-DD19-E46A-1243BC7F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1459EC-62B5-9BD1-C4DC-81D0A90C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37E38-BB74-2FCB-0DE4-92794FA3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A8E8-1EA1-1C97-5B6B-030169E8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10E23-0FE8-BBED-E2DD-30A9B3CF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72172-E8CF-CB41-E724-3DEE4337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FCEC1-AA8A-C73C-BE25-74A9621E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7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3D4849-FED3-E5AC-780C-770989CB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92ACE-04E4-1519-1740-E69A19FE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025E-833B-1FE2-3630-12072E21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9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0AD8-2BC9-3563-03B4-7A7A499D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FEDB-EC26-8172-1673-64E35A195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C81A1-FEEC-F064-366D-D8A23A1D9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717B2-C9FC-3E34-39E1-61DAD479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68E7C-C231-41C7-FC2D-D5A5D40A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29B-09F7-11C6-7EBA-BD9D43A7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5B63-9ABA-75CA-1AEF-B5F86A68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43EC0-351E-7D78-5EC3-7652DCAB4D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0DCE8-149B-3AA4-C4A5-8A0BE81FD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DA45-9730-6D05-EA41-4E01A30DC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516D5-832D-88DA-2407-159D0FB4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3D8FA-6870-E57A-0ADD-A826767A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5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CE93D-268C-39CC-D9A6-F18BAF75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E8FEF-4B24-46CD-812D-C4B3F705B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28AC2-10B9-28D2-2BD6-EBF7B1962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A5F4-C96E-4CED-9725-F7CF8ECEC79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3CE5-C66D-6A14-1DAA-2803A33AD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C43BD-FABB-E0B5-3E0C-DBDCF8757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B8155-A156-4329-8EBE-A9EE859B3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50" y="-134718"/>
            <a:ext cx="1115055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6723FE-F5D9-F45D-9D70-BD40D30FCE23}"/>
              </a:ext>
            </a:extLst>
          </p:cNvPr>
          <p:cNvGrpSpPr/>
          <p:nvPr/>
        </p:nvGrpSpPr>
        <p:grpSpPr>
          <a:xfrm>
            <a:off x="381879" y="2056437"/>
            <a:ext cx="3957291" cy="3130705"/>
            <a:chOff x="193628" y="1076739"/>
            <a:chExt cx="3661518" cy="2017460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3E3AFEEF-E195-7766-2C03-2E9B3B65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20174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94C49-C879-0C1F-9DF9-B770A3DF3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1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Bắc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tài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phong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phú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bậc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69BC36-6529-BDBA-A4B7-101B76B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621721"/>
            <a:ext cx="7348257" cy="56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65A20-3D4F-5A1B-00D4-751CD236044C}"/>
              </a:ext>
            </a:extLst>
          </p:cNvPr>
          <p:cNvSpPr/>
          <p:nvPr/>
        </p:nvSpPr>
        <p:spPr>
          <a:xfrm>
            <a:off x="498448" y="849083"/>
            <a:ext cx="4389435" cy="5471220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Trung du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nguyên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phong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phú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bậc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nhất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ta.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than,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sắt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 a – pa –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tít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(Apatite),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đá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vôi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2E2994-5546-676A-A9C3-90D5647857C2}"/>
              </a:ext>
            </a:extLst>
          </p:cNvPr>
          <p:cNvGrpSpPr/>
          <p:nvPr/>
        </p:nvGrpSpPr>
        <p:grpSpPr>
          <a:xfrm>
            <a:off x="6599990" y="5651968"/>
            <a:ext cx="4139738" cy="668335"/>
            <a:chOff x="1801599" y="1022781"/>
            <a:chExt cx="7341450" cy="103114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F5280492-F671-576F-F087-198E8E98E510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6B2C6294-2E74-8CDD-4501-3CBE9C12115E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EB450A91-DC91-32A4-5382-048F7959B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103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Khai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thác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than ở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Quảng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Ninh</a:t>
              </a:r>
            </a:p>
          </p:txBody>
        </p:sp>
      </p:grpSp>
      <p:pic>
        <p:nvPicPr>
          <p:cNvPr id="8196" name="Picture 4" descr="Đóng cửa mỏ than lộ thiên lớn nhất Hạ Long">
            <a:extLst>
              <a:ext uri="{FF2B5EF4-FFF2-40B4-BE49-F238E27FC236}">
                <a16:creationId xmlns:a16="http://schemas.microsoft.com/office/drawing/2014/main" id="{762C10E3-636C-C340-98B9-C27C07F8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61" y="1194260"/>
            <a:ext cx="6387291" cy="419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6402F1-EB7A-B7BD-AC9F-58177E65A526}"/>
              </a:ext>
            </a:extLst>
          </p:cNvPr>
          <p:cNvGrpSpPr/>
          <p:nvPr/>
        </p:nvGrpSpPr>
        <p:grpSpPr>
          <a:xfrm>
            <a:off x="3232240" y="536114"/>
            <a:ext cx="5165304" cy="1116145"/>
            <a:chOff x="3936517" y="563907"/>
            <a:chExt cx="5165304" cy="111614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E0A9ECDE-BECB-DD1F-E06E-08C473B6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3936517" y="563907"/>
              <a:ext cx="5165304" cy="11161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78F0C-E081-5FBD-4BDC-CC20CC3C70C3}"/>
                </a:ext>
              </a:extLst>
            </p:cNvPr>
            <p:cNvSpPr/>
            <p:nvPr/>
          </p:nvSpPr>
          <p:spPr>
            <a:xfrm>
              <a:off x="4888012" y="658198"/>
              <a:ext cx="35715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BE3C2F-88A8-44AB-AED7-64499C9FAD20}"/>
              </a:ext>
            </a:extLst>
          </p:cNvPr>
          <p:cNvGrpSpPr/>
          <p:nvPr/>
        </p:nvGrpSpPr>
        <p:grpSpPr>
          <a:xfrm>
            <a:off x="383237" y="1818576"/>
            <a:ext cx="11425525" cy="3655046"/>
            <a:chOff x="175973" y="1691723"/>
            <a:chExt cx="11425525" cy="3854383"/>
          </a:xfrm>
          <a:effectLst>
            <a:outerShdw blurRad="50800" dist="50800" dir="36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A7EE2E67-708D-D666-00B2-906E82912FDE}"/>
                </a:ext>
              </a:extLst>
            </p:cNvPr>
            <p:cNvGrpSpPr/>
            <p:nvPr/>
          </p:nvGrpSpPr>
          <p:grpSpPr>
            <a:xfrm>
              <a:off x="175973" y="1691723"/>
              <a:ext cx="11425525" cy="3854383"/>
              <a:chOff x="-3195" y="-56346"/>
              <a:chExt cx="14459389" cy="4541012"/>
            </a:xfrm>
            <a:effectLst>
              <a:glow rad="177800">
                <a:schemeClr val="accent1">
                  <a:alpha val="45000"/>
                </a:schemeClr>
              </a:glow>
              <a:reflection endPos="0" dist="50800" dir="5400000" sy="-100000" algn="bl" rotWithShape="0"/>
            </a:effectLst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B6591287-8393-2B57-216D-0F09875C3B22}"/>
                  </a:ext>
                </a:extLst>
              </p:cNvPr>
              <p:cNvSpPr/>
              <p:nvPr/>
            </p:nvSpPr>
            <p:spPr>
              <a:xfrm>
                <a:off x="-3195" y="-56346"/>
                <a:ext cx="14459389" cy="4541012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393C96-0D93-8C91-A592-060B1A636177}"/>
                </a:ext>
              </a:extLst>
            </p:cNvPr>
            <p:cNvSpPr txBox="1"/>
            <p:nvPr/>
          </p:nvSpPr>
          <p:spPr>
            <a:xfrm>
              <a:off x="355185" y="1843950"/>
              <a:ext cx="11067099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	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Trung du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FCCF914A-BF4B-5622-98D1-92D14F53F9E7}"/>
              </a:ext>
            </a:extLst>
          </p:cNvPr>
          <p:cNvSpPr/>
          <p:nvPr/>
        </p:nvSpPr>
        <p:spPr>
          <a:xfrm>
            <a:off x="433647" y="427368"/>
            <a:ext cx="11242859" cy="13367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C00000"/>
                </a:solidFill>
                <a:latin typeface="#9Slide07 SVNKG Ten Thousand Re" panose="02040603050506020204" pitchFamily="18" charset="0"/>
              </a:rPr>
              <a:t>3.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88947-3EB3-5269-00C7-A9C418F1379E}"/>
              </a:ext>
            </a:extLst>
          </p:cNvPr>
          <p:cNvSpPr/>
          <p:nvPr/>
        </p:nvSpPr>
        <p:spPr>
          <a:xfrm>
            <a:off x="433647" y="2041912"/>
            <a:ext cx="113247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/>
              <a:t>*.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26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DAF0AB7-D273-DD3B-B6CB-42753D93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94483" cy="351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A60E3F-2CBF-4785-26D2-0198250A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8" y="0"/>
            <a:ext cx="4299284" cy="351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32C08D6-9EB0-8C1E-0B10-E9780F85E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76" y="0"/>
            <a:ext cx="41228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5EA8342-7459-0BE5-D109-8FB53524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" y="3429000"/>
            <a:ext cx="391040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480FFA2-A30E-5490-0464-938E42A8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8" y="3429001"/>
            <a:ext cx="41228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2DBBC4F-D7EA-ACCE-4048-94D2EC7A0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76" y="3428998"/>
            <a:ext cx="4122824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88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C1D656-55A2-D71A-4A40-2B7FF2284BEF}"/>
              </a:ext>
            </a:extLst>
          </p:cNvPr>
          <p:cNvSpPr/>
          <p:nvPr/>
        </p:nvSpPr>
        <p:spPr>
          <a:xfrm>
            <a:off x="0" y="0"/>
            <a:ext cx="119795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/>
              <a:t>*.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D5510-AEE5-97C4-6B30-9C26E9A42586}"/>
              </a:ext>
            </a:extLst>
          </p:cNvPr>
          <p:cNvSpPr/>
          <p:nvPr/>
        </p:nvSpPr>
        <p:spPr>
          <a:xfrm>
            <a:off x="106218" y="4414154"/>
            <a:ext cx="11979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/>
              <a:t>*.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tai...</a:t>
            </a:r>
          </a:p>
        </p:txBody>
      </p:sp>
    </p:spTree>
    <p:extLst>
      <p:ext uri="{BB962C8B-B14F-4D97-AF65-F5344CB8AC3E}">
        <p14:creationId xmlns:p14="http://schemas.microsoft.com/office/powerpoint/2010/main" val="327798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7495" y="0"/>
            <a:ext cx="4188265" cy="68580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1" y="1691640"/>
            <a:ext cx="6772476" cy="2164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23" y="883919"/>
            <a:ext cx="3783837" cy="53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6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00013 0.2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2778" y="2434342"/>
            <a:ext cx="10505440" cy="2876567"/>
          </a:xfrm>
          <a:custGeom>
            <a:avLst/>
            <a:gdLst>
              <a:gd name="connsiteX0" fmla="*/ 0 w 9509760"/>
              <a:gd name="connsiteY0" fmla="*/ 51590 h 1005840"/>
              <a:gd name="connsiteX1" fmla="*/ 51590 w 9509760"/>
              <a:gd name="connsiteY1" fmla="*/ 0 h 1005840"/>
              <a:gd name="connsiteX2" fmla="*/ 9458170 w 9509760"/>
              <a:gd name="connsiteY2" fmla="*/ 0 h 1005840"/>
              <a:gd name="connsiteX3" fmla="*/ 9509760 w 9509760"/>
              <a:gd name="connsiteY3" fmla="*/ 51590 h 1005840"/>
              <a:gd name="connsiteX4" fmla="*/ 9509760 w 9509760"/>
              <a:gd name="connsiteY4" fmla="*/ 954250 h 1005840"/>
              <a:gd name="connsiteX5" fmla="*/ 9458170 w 9509760"/>
              <a:gd name="connsiteY5" fmla="*/ 1005840 h 1005840"/>
              <a:gd name="connsiteX6" fmla="*/ 51590 w 9509760"/>
              <a:gd name="connsiteY6" fmla="*/ 1005840 h 1005840"/>
              <a:gd name="connsiteX7" fmla="*/ 0 w 9509760"/>
              <a:gd name="connsiteY7" fmla="*/ 954250 h 1005840"/>
              <a:gd name="connsiteX8" fmla="*/ 0 w 9509760"/>
              <a:gd name="connsiteY8" fmla="*/ 51590 h 1005840"/>
              <a:gd name="connsiteX0" fmla="*/ 0 w 9509760"/>
              <a:gd name="connsiteY0" fmla="*/ 78683 h 1032933"/>
              <a:gd name="connsiteX1" fmla="*/ 51590 w 9509760"/>
              <a:gd name="connsiteY1" fmla="*/ 27093 h 1032933"/>
              <a:gd name="connsiteX2" fmla="*/ 9458170 w 9509760"/>
              <a:gd name="connsiteY2" fmla="*/ 27093 h 1032933"/>
              <a:gd name="connsiteX3" fmla="*/ 9509760 w 9509760"/>
              <a:gd name="connsiteY3" fmla="*/ 78683 h 1032933"/>
              <a:gd name="connsiteX4" fmla="*/ 9509760 w 9509760"/>
              <a:gd name="connsiteY4" fmla="*/ 981343 h 1032933"/>
              <a:gd name="connsiteX5" fmla="*/ 9458170 w 9509760"/>
              <a:gd name="connsiteY5" fmla="*/ 1032933 h 1032933"/>
              <a:gd name="connsiteX6" fmla="*/ 51590 w 9509760"/>
              <a:gd name="connsiteY6" fmla="*/ 1032933 h 1032933"/>
              <a:gd name="connsiteX7" fmla="*/ 0 w 9509760"/>
              <a:gd name="connsiteY7" fmla="*/ 981343 h 1032933"/>
              <a:gd name="connsiteX8" fmla="*/ 0 w 9509760"/>
              <a:gd name="connsiteY8" fmla="*/ 78683 h 1032933"/>
              <a:gd name="connsiteX0" fmla="*/ 0 w 9584266"/>
              <a:gd name="connsiteY0" fmla="*/ 78683 h 1032933"/>
              <a:gd name="connsiteX1" fmla="*/ 51590 w 9584266"/>
              <a:gd name="connsiteY1" fmla="*/ 27093 h 1032933"/>
              <a:gd name="connsiteX2" fmla="*/ 9458170 w 9584266"/>
              <a:gd name="connsiteY2" fmla="*/ 27093 h 1032933"/>
              <a:gd name="connsiteX3" fmla="*/ 9509760 w 9584266"/>
              <a:gd name="connsiteY3" fmla="*/ 78683 h 1032933"/>
              <a:gd name="connsiteX4" fmla="*/ 9509760 w 9584266"/>
              <a:gd name="connsiteY4" fmla="*/ 981343 h 1032933"/>
              <a:gd name="connsiteX5" fmla="*/ 9458170 w 9584266"/>
              <a:gd name="connsiteY5" fmla="*/ 1032933 h 1032933"/>
              <a:gd name="connsiteX6" fmla="*/ 51590 w 9584266"/>
              <a:gd name="connsiteY6" fmla="*/ 1032933 h 1032933"/>
              <a:gd name="connsiteX7" fmla="*/ 0 w 9584266"/>
              <a:gd name="connsiteY7" fmla="*/ 981343 h 1032933"/>
              <a:gd name="connsiteX8" fmla="*/ 0 w 9584266"/>
              <a:gd name="connsiteY8" fmla="*/ 78683 h 1032933"/>
              <a:gd name="connsiteX0" fmla="*/ 0 w 9584266"/>
              <a:gd name="connsiteY0" fmla="*/ 78683 h 1073573"/>
              <a:gd name="connsiteX1" fmla="*/ 51590 w 9584266"/>
              <a:gd name="connsiteY1" fmla="*/ 27093 h 1073573"/>
              <a:gd name="connsiteX2" fmla="*/ 9458170 w 9584266"/>
              <a:gd name="connsiteY2" fmla="*/ 27093 h 1073573"/>
              <a:gd name="connsiteX3" fmla="*/ 9509760 w 9584266"/>
              <a:gd name="connsiteY3" fmla="*/ 78683 h 1073573"/>
              <a:gd name="connsiteX4" fmla="*/ 9509760 w 9584266"/>
              <a:gd name="connsiteY4" fmla="*/ 981343 h 1073573"/>
              <a:gd name="connsiteX5" fmla="*/ 9458170 w 9584266"/>
              <a:gd name="connsiteY5" fmla="*/ 1032933 h 1073573"/>
              <a:gd name="connsiteX6" fmla="*/ 51590 w 9584266"/>
              <a:gd name="connsiteY6" fmla="*/ 1032933 h 1073573"/>
              <a:gd name="connsiteX7" fmla="*/ 0 w 9584266"/>
              <a:gd name="connsiteY7" fmla="*/ 981343 h 1073573"/>
              <a:gd name="connsiteX8" fmla="*/ 0 w 9584266"/>
              <a:gd name="connsiteY8" fmla="*/ 78683 h 1073573"/>
              <a:gd name="connsiteX0" fmla="*/ 47413 w 9631679"/>
              <a:gd name="connsiteY0" fmla="*/ 78683 h 1073573"/>
              <a:gd name="connsiteX1" fmla="*/ 99003 w 9631679"/>
              <a:gd name="connsiteY1" fmla="*/ 27093 h 1073573"/>
              <a:gd name="connsiteX2" fmla="*/ 9505583 w 9631679"/>
              <a:gd name="connsiteY2" fmla="*/ 27093 h 1073573"/>
              <a:gd name="connsiteX3" fmla="*/ 9557173 w 9631679"/>
              <a:gd name="connsiteY3" fmla="*/ 78683 h 1073573"/>
              <a:gd name="connsiteX4" fmla="*/ 9557173 w 9631679"/>
              <a:gd name="connsiteY4" fmla="*/ 981343 h 1073573"/>
              <a:gd name="connsiteX5" fmla="*/ 9505583 w 9631679"/>
              <a:gd name="connsiteY5" fmla="*/ 1032933 h 1073573"/>
              <a:gd name="connsiteX6" fmla="*/ 99003 w 9631679"/>
              <a:gd name="connsiteY6" fmla="*/ 1032933 h 1073573"/>
              <a:gd name="connsiteX7" fmla="*/ 47413 w 9631679"/>
              <a:gd name="connsiteY7" fmla="*/ 981343 h 1073573"/>
              <a:gd name="connsiteX8" fmla="*/ 47413 w 9631679"/>
              <a:gd name="connsiteY8" fmla="*/ 78683 h 1073573"/>
              <a:gd name="connsiteX0" fmla="*/ 47413 w 9631679"/>
              <a:gd name="connsiteY0" fmla="*/ 78683 h 1113347"/>
              <a:gd name="connsiteX1" fmla="*/ 99003 w 9631679"/>
              <a:gd name="connsiteY1" fmla="*/ 27093 h 1113347"/>
              <a:gd name="connsiteX2" fmla="*/ 9505583 w 9631679"/>
              <a:gd name="connsiteY2" fmla="*/ 27093 h 1113347"/>
              <a:gd name="connsiteX3" fmla="*/ 9557173 w 9631679"/>
              <a:gd name="connsiteY3" fmla="*/ 78683 h 1113347"/>
              <a:gd name="connsiteX4" fmla="*/ 9557173 w 9631679"/>
              <a:gd name="connsiteY4" fmla="*/ 981343 h 1113347"/>
              <a:gd name="connsiteX5" fmla="*/ 9505583 w 9631679"/>
              <a:gd name="connsiteY5" fmla="*/ 1032933 h 1113347"/>
              <a:gd name="connsiteX6" fmla="*/ 99003 w 9631679"/>
              <a:gd name="connsiteY6" fmla="*/ 1032933 h 1113347"/>
              <a:gd name="connsiteX7" fmla="*/ 47413 w 9631679"/>
              <a:gd name="connsiteY7" fmla="*/ 981343 h 1113347"/>
              <a:gd name="connsiteX8" fmla="*/ 47413 w 9631679"/>
              <a:gd name="connsiteY8" fmla="*/ 78683 h 1113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31679" h="1113347">
                <a:moveTo>
                  <a:pt x="47413" y="78683"/>
                </a:moveTo>
                <a:cubicBezTo>
                  <a:pt x="47413" y="50191"/>
                  <a:pt x="70511" y="27093"/>
                  <a:pt x="99003" y="27093"/>
                </a:cubicBezTo>
                <a:cubicBezTo>
                  <a:pt x="2655410" y="-33867"/>
                  <a:pt x="6370056" y="27093"/>
                  <a:pt x="9505583" y="27093"/>
                </a:cubicBezTo>
                <a:cubicBezTo>
                  <a:pt x="9534075" y="27093"/>
                  <a:pt x="9557173" y="50191"/>
                  <a:pt x="9557173" y="78683"/>
                </a:cubicBezTo>
                <a:cubicBezTo>
                  <a:pt x="9724813" y="638650"/>
                  <a:pt x="9557173" y="680456"/>
                  <a:pt x="9557173" y="981343"/>
                </a:cubicBezTo>
                <a:cubicBezTo>
                  <a:pt x="9557173" y="1009835"/>
                  <a:pt x="9534075" y="1032933"/>
                  <a:pt x="9505583" y="1032933"/>
                </a:cubicBezTo>
                <a:cubicBezTo>
                  <a:pt x="6415776" y="1124373"/>
                  <a:pt x="2868770" y="1154853"/>
                  <a:pt x="99003" y="1032933"/>
                </a:cubicBezTo>
                <a:cubicBezTo>
                  <a:pt x="70511" y="1032933"/>
                  <a:pt x="47413" y="1009835"/>
                  <a:pt x="47413" y="981343"/>
                </a:cubicBezTo>
                <a:cubicBezTo>
                  <a:pt x="-59267" y="619496"/>
                  <a:pt x="47413" y="379570"/>
                  <a:pt x="47413" y="7868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F0000"/>
                </a:solidFill>
              </a:rPr>
              <a:t>* </a:t>
            </a:r>
            <a:r>
              <a:rPr lang="vi-VN" sz="4800" b="1" dirty="0">
                <a:solidFill>
                  <a:srgbClr val="FF0000"/>
                </a:solidFill>
              </a:rPr>
              <a:t>Ghi lại những hiểu biết của em đặc điểm về vị trí và địa hình của vùng trung du và miền núi Bắc Bộ. </a:t>
            </a:r>
            <a:endParaRPr lang="en-US" sz="4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855123" y="942109"/>
            <a:ext cx="8351058" cy="1343429"/>
          </a:xfrm>
          <a:prstGeom prst="roundRect">
            <a:avLst>
              <a:gd name="adj" fmla="val 5129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Thảo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luận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nhóm</a:t>
            </a:r>
            <a:r>
              <a:rPr lang="en-US" sz="6000" b="1" dirty="0">
                <a:solidFill>
                  <a:srgbClr val="C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55231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7495" y="0"/>
            <a:ext cx="4188265" cy="68580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321"/>
            <a:ext cx="6772476" cy="2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03" y="0"/>
            <a:ext cx="353104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8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713 L -0.00026 0.1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3880" y="457200"/>
            <a:ext cx="11018520" cy="58521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" y="5373659"/>
            <a:ext cx="1101852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                      </a:t>
            </a:r>
            <a:r>
              <a:rPr lang="en-US" sz="5400" dirty="0">
                <a:latin typeface="#9Slide07 SVNKG Ten Thousand Re" panose="02040603050506020204" pitchFamily="18" charset="0"/>
              </a:rPr>
              <a:t>Du </a:t>
            </a:r>
            <a:r>
              <a:rPr lang="en-US" sz="5400" dirty="0" err="1">
                <a:latin typeface="#9Slide07 SVNKG Ten Thousand Re" panose="02040603050506020204" pitchFamily="18" charset="0"/>
              </a:rPr>
              <a:t>lịch</a:t>
            </a:r>
            <a:r>
              <a:rPr lang="en-US" sz="5400" dirty="0">
                <a:latin typeface="#9Slide07 SVNKG Ten Thousand Re" panose="02040603050506020204" pitchFamily="18" charset="0"/>
              </a:rPr>
              <a:t> qua </a:t>
            </a:r>
            <a:r>
              <a:rPr lang="en-US" sz="5400" dirty="0" err="1">
                <a:latin typeface="#9Slide07 SVNKG Ten Thousand Re" panose="02040603050506020204" pitchFamily="18" charset="0"/>
              </a:rPr>
              <a:t>màn</a:t>
            </a:r>
            <a:r>
              <a:rPr lang="en-US" sz="5400" dirty="0">
                <a:latin typeface="#9Slide07 SVNKG Ten Thousand Re" panose="02040603050506020204" pitchFamily="18" charset="0"/>
              </a:rPr>
              <a:t> </a:t>
            </a:r>
            <a:r>
              <a:rPr lang="en-US" sz="5400" dirty="0" err="1">
                <a:latin typeface="#9Slide07 SVNKG Ten Thousand Re" panose="02040603050506020204" pitchFamily="18" charset="0"/>
              </a:rPr>
              <a:t>ảnh</a:t>
            </a:r>
            <a:r>
              <a:rPr lang="vi-VN" sz="5400" dirty="0"/>
              <a:t>       </a:t>
            </a:r>
            <a:endParaRPr lang="en-US" sz="5400" dirty="0">
              <a:latin typeface="#9Slide07 SVNKG Ten Thousand Re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1577" y1="14260" x2="55405" y2="81718"/>
                        <a14:foregroundMark x1="42342" y1="29616" x2="42342" y2="32907"/>
                        <a14:foregroundMark x1="40541" y1="26691" x2="43243" y2="28154"/>
                        <a14:foregroundMark x1="79505" y1="24863" x2="76802" y2="76600"/>
                        <a14:foregroundMark x1="94369" y1="42413" x2="95270" y2="43144"/>
                        <a14:foregroundMark x1="75676" y1="27422" x2="75901" y2="34735"/>
                        <a14:foregroundMark x1="56081" y1="92687" x2="58784" y2="94881"/>
                        <a14:foregroundMark x1="50225" y1="93419" x2="50676" y2="90128"/>
                        <a14:foregroundMark x1="48423" y1="94150" x2="57883" y2="95612"/>
                        <a14:foregroundMark x1="18919" y1="44424" x2="23086" y2="51554"/>
                        <a14:foregroundMark x1="27815" y1="82633" x2="29054" y2="93236"/>
                        <a14:foregroundMark x1="15653" y1="93601" x2="20270" y2="92505"/>
                        <a14:foregroundMark x1="15878" y1="94881" x2="36374" y2="93784"/>
                        <a14:foregroundMark x1="37387" y1="94881" x2="31982" y2="95795"/>
                        <a14:foregroundMark x1="12613" y1="94698" x2="17568" y2="95795"/>
                        <a14:foregroundMark x1="39302" y1="95795" x2="36712" y2="95795"/>
                        <a14:foregroundMark x1="11937" y1="94698" x2="11937" y2="94698"/>
                        <a14:foregroundMark x1="70045" y1="94333" x2="85473" y2="94698"/>
                        <a14:foregroundMark x1="68919" y1="95430" x2="68919" y2="95430"/>
                        <a14:foregroundMark x1="67455" y1="95247" x2="68919" y2="94333"/>
                        <a14:foregroundMark x1="85248" y1="94698" x2="86486" y2="94698"/>
                        <a14:foregroundMark x1="44369" y1="94881" x2="52815" y2="96527"/>
                        <a14:foregroundMark x1="59122" y1="94333" x2="63514" y2="94333"/>
                        <a14:foregroundMark x1="43919" y1="94698" x2="43919" y2="94698"/>
                        <a14:foregroundMark x1="64077" y1="94698" x2="64077" y2="94698"/>
                        <a14:foregroundMark x1="82432" y1="41316" x2="85135" y2="49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58" y="2951545"/>
            <a:ext cx="5661900" cy="348768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734046" y="1036047"/>
            <a:ext cx="6331351" cy="309044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chemeClr val="tx1"/>
                </a:solidFill>
              </a:rPr>
              <a:t>Hãy cùng chúng tớ đến thăm thị xã </a:t>
            </a:r>
          </a:p>
          <a:p>
            <a:pPr algn="ctr"/>
            <a:r>
              <a:rPr lang="vi-VN" sz="3600" i="1" dirty="0">
                <a:solidFill>
                  <a:schemeClr val="tx1"/>
                </a:solidFill>
              </a:rPr>
              <a:t>Sa Pa nhé!</a:t>
            </a:r>
            <a:endParaRPr lang="en-US" sz="3600" i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Airplane clipart Vectors &amp; Illustrations for Free Download |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50" y1="64380" x2="10100" y2="58978"/>
                        <a14:foregroundMark x1="10000" y1="19124" x2="13900" y2="15912"/>
                        <a14:foregroundMark x1="70300" y1="13285" x2="77800" y2="10803"/>
                        <a14:foregroundMark x1="92800" y1="43212" x2="97250" y2="3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2488" flipH="1">
            <a:off x="2264512" y="1049730"/>
            <a:ext cx="4618392" cy="15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1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5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3047682" y="1389410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algn="just"/>
            <a:r>
              <a:rPr lang="vi-VN" sz="3600" dirty="0">
                <a:latin typeface="Sitka Banner" pitchFamily="2" charset="0"/>
              </a:rPr>
              <a:t>- Nêu được một cách đơn giản ảnh hưởng của địa hình, khí hậu, sông ngòi</a:t>
            </a:r>
            <a:r>
              <a:rPr lang="en-US" sz="3600" dirty="0">
                <a:latin typeface="Sitka Banner" pitchFamily="2" charset="0"/>
              </a:rPr>
              <a:t> </a:t>
            </a:r>
            <a:r>
              <a:rPr lang="en-US" sz="3600" dirty="0" err="1">
                <a:latin typeface="Sitka Banner" pitchFamily="2" charset="0"/>
              </a:rPr>
              <a:t>đối</a:t>
            </a:r>
            <a:r>
              <a:rPr lang="vi-VN" sz="3600" dirty="0">
                <a:latin typeface="Sitka Banner" pitchFamily="2" charset="0"/>
              </a:rPr>
              <a:t> với đời sống và sản xuất của người dân của vùng Trung du và miền núi Bắc Bộ .</a:t>
            </a:r>
            <a:endParaRPr lang="en-US" sz="3600" dirty="0">
              <a:latin typeface="Sitka Banner" pitchFamily="2" charset="0"/>
            </a:endParaRPr>
          </a:p>
          <a:p>
            <a:pPr algn="just"/>
            <a:r>
              <a:rPr lang="vi-VN" sz="3600" dirty="0">
                <a:latin typeface="Sitka Banner" pitchFamily="2" charset="0"/>
              </a:rPr>
              <a:t>- Đưa ra được một số biện pháp bảo vệ thiên nhiên và phòng chống thiên tai ở vùng Trung du và miền núi Bắc Bộ.</a:t>
            </a:r>
            <a:endParaRPr lang="en-US" sz="3600" dirty="0">
              <a:effectLst/>
              <a:latin typeface="Sitka Banner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95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58323" y="-432779"/>
            <a:ext cx="7394819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16600">
                <a:solidFill>
                  <a:schemeClr val="bg1"/>
                </a:solidFill>
                <a:latin typeface="+mj-lt"/>
              </a:rPr>
              <a:t>TẠM BI</a:t>
            </a:r>
            <a:r>
              <a:rPr lang="en-US" sz="16600" dirty="0">
                <a:solidFill>
                  <a:schemeClr val="bg1"/>
                </a:solidFill>
                <a:latin typeface="+mj-lt"/>
              </a:rPr>
              <a:t>Ệ</a:t>
            </a:r>
            <a:r>
              <a:rPr lang="vi-VN" sz="16600" dirty="0">
                <a:solidFill>
                  <a:schemeClr val="bg1"/>
                </a:solidFill>
                <a:latin typeface="+mj-lt"/>
              </a:rPr>
              <a:t>T NHÉ!</a:t>
            </a:r>
            <a:endParaRPr lang="en-US" sz="9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reeform 5"/>
          <p:cNvSpPr/>
          <p:nvPr/>
        </p:nvSpPr>
        <p:spPr>
          <a:xfrm>
            <a:off x="8684518" y="1457340"/>
            <a:ext cx="2081055" cy="5302802"/>
          </a:xfrm>
          <a:custGeom>
            <a:avLst/>
            <a:gdLst/>
            <a:ahLst/>
            <a:cxnLst/>
            <a:rect l="l" t="t" r="r" b="b"/>
            <a:pathLst>
              <a:path w="2798064" h="8229600">
                <a:moveTo>
                  <a:pt x="0" y="0"/>
                </a:moveTo>
                <a:lnTo>
                  <a:pt x="2798064" y="0"/>
                </a:lnTo>
                <a:lnTo>
                  <a:pt x="27980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7495" y="0"/>
            <a:ext cx="4188265" cy="68580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7" y="83219"/>
            <a:ext cx="3701562" cy="6461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4681"/>
            <a:ext cx="6772476" cy="2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8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00026 0.3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7495" y="0"/>
            <a:ext cx="4188265" cy="68580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1" y="0"/>
            <a:ext cx="6772476" cy="2164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49" y="1222187"/>
            <a:ext cx="4234777" cy="58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5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00013 0.2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E4A520-D9D5-F318-4679-489F7960F869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88DEBC94-4143-A55B-883B-04759069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FB8885-CC0E-EBA4-E9D6-4ACDC1032D51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5BFBD46-599F-DC4C-B875-CF4E24A0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1E23C-054C-DC92-D7AA-1C0DFBDE8CBB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3C08643-22DE-5260-2778-43E32194A1AC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C583DEC6-ADE8-C948-0F2F-574A2CAB49E3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02ECE348-E877-2A00-BFB9-DE1A17C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con song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ở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Bắc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88D2FB-B59B-59BF-2CC0-2794EA28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4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8C275E2-AE07-A780-F404-2400DF39FD24}"/>
              </a:ext>
            </a:extLst>
          </p:cNvPr>
          <p:cNvGrpSpPr/>
          <p:nvPr/>
        </p:nvGrpSpPr>
        <p:grpSpPr>
          <a:xfrm>
            <a:off x="381879" y="2056437"/>
            <a:ext cx="3957291" cy="1959304"/>
            <a:chOff x="193628" y="1076739"/>
            <a:chExt cx="3661518" cy="1262597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B3B5C0D-11A7-9870-46EC-2A86C0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1262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CD869-44C6-CFC5-70A0-106B69176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9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Bắc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ngòi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676CBD-ADEC-ACDB-3C39-CB458AA5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585908"/>
            <a:ext cx="7441998" cy="56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2DF9E-7D3C-6D06-53BB-38310DB7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t="-166" r="3574" b="166"/>
          <a:stretch/>
        </p:blipFill>
        <p:spPr>
          <a:xfrm>
            <a:off x="5386647" y="1159618"/>
            <a:ext cx="6312430" cy="4553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47E8-5B16-13E2-13A4-43CDE275129C}"/>
              </a:ext>
            </a:extLst>
          </p:cNvPr>
          <p:cNvGrpSpPr/>
          <p:nvPr/>
        </p:nvGrpSpPr>
        <p:grpSpPr>
          <a:xfrm>
            <a:off x="7474489" y="5885946"/>
            <a:ext cx="2136746" cy="558088"/>
            <a:chOff x="1801599" y="1022781"/>
            <a:chExt cx="7341450" cy="692508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1F76DBAA-9564-F0A5-77C3-C74E9DB0F5A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910103F-2C75-3870-7ED8-864EAEDAA1D6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2ABFD0C8-5EFF-1B0F-B139-C87CBDF9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Sông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Đà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514119-0314-25C1-3D7D-8A02397CF77E}"/>
              </a:ext>
            </a:extLst>
          </p:cNvPr>
          <p:cNvGrpSpPr/>
          <p:nvPr/>
        </p:nvGrpSpPr>
        <p:grpSpPr>
          <a:xfrm>
            <a:off x="18535" y="1159618"/>
            <a:ext cx="5368112" cy="4723200"/>
            <a:chOff x="1445108" y="1652596"/>
            <a:chExt cx="9978997" cy="119085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6BFDFC2D-A0AE-83FB-001B-55442603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45108" y="1652596"/>
              <a:ext cx="9553328" cy="11908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9E967C-2A48-F02A-C242-1A1763435260}"/>
                </a:ext>
              </a:extLst>
            </p:cNvPr>
            <p:cNvSpPr/>
            <p:nvPr/>
          </p:nvSpPr>
          <p:spPr>
            <a:xfrm>
              <a:off x="1870777" y="1731974"/>
              <a:ext cx="9553328" cy="1016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ghềnh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thủy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5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BC510-4B30-C355-D228-434E9D52EFE7}"/>
              </a:ext>
            </a:extLst>
          </p:cNvPr>
          <p:cNvGrpSpPr/>
          <p:nvPr/>
        </p:nvGrpSpPr>
        <p:grpSpPr>
          <a:xfrm>
            <a:off x="159354" y="399511"/>
            <a:ext cx="3748110" cy="1346154"/>
            <a:chOff x="6592021" y="652227"/>
            <a:chExt cx="2616721" cy="717641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C4FD436-71B3-FC3F-11D8-D8AEE355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592021" y="878934"/>
              <a:ext cx="2616721" cy="49093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B822E4-5EF5-1279-DBB7-2F219C61C635}"/>
                </a:ext>
              </a:extLst>
            </p:cNvPr>
            <p:cNvSpPr/>
            <p:nvPr/>
          </p:nvSpPr>
          <p:spPr>
            <a:xfrm>
              <a:off x="6751292" y="952120"/>
              <a:ext cx="2298179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6715789-18B8-75DA-3077-6B499AD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6991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161F38-0E8E-237E-25FC-3A8B7FCFE9F1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343D7841-FD44-D2E3-EAC8-5138C724F5C4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3B7FC2C-DC25-2D91-E83E-2E359A104198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 Box 13">
              <a:extLst>
                <a:ext uri="{FF2B5EF4-FFF2-40B4-BE49-F238E27FC236}">
                  <a16:creationId xmlns:a16="http://schemas.microsoft.com/office/drawing/2014/main" id="{C4439034-4D4D-9E34-ECE0-B27537122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con song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ở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Bắc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A1D954-F070-53FA-5C73-A534535A7A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</Words>
  <Application>Microsoft Office PowerPoint</Application>
  <PresentationFormat>Widescreen</PresentationFormat>
  <Paragraphs>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#9Slide07 SVNKG Ten Thousand Re</vt:lpstr>
      <vt:lpstr>Arial</vt:lpstr>
      <vt:lpstr>Calibri</vt:lpstr>
      <vt:lpstr>Calibri Light</vt:lpstr>
      <vt:lpstr>Cambria</vt:lpstr>
      <vt:lpstr>Poppins ExtraBold</vt:lpstr>
      <vt:lpstr>Sitka Banner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2023-09-21T03:58:33Z</dcterms:created>
  <dcterms:modified xsi:type="dcterms:W3CDTF">2023-09-21T03:58:42Z</dcterms:modified>
</cp:coreProperties>
</file>